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70" r:id="rId5"/>
    <p:sldId id="269" r:id="rId6"/>
    <p:sldId id="261" r:id="rId7"/>
    <p:sldId id="263" r:id="rId8"/>
    <p:sldId id="271" r:id="rId9"/>
    <p:sldId id="264" r:id="rId10"/>
    <p:sldId id="27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FF"/>
    <a:srgbClr val="0000FF"/>
    <a:srgbClr val="FFCC66"/>
    <a:srgbClr val="0066FF"/>
    <a:srgbClr val="339933"/>
    <a:srgbClr val="FFFE00"/>
    <a:srgbClr val="F04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1" autoAdjust="0"/>
    <p:restoredTop sz="97094" autoAdjust="0"/>
  </p:normalViewPr>
  <p:slideViewPr>
    <p:cSldViewPr>
      <p:cViewPr>
        <p:scale>
          <a:sx n="70" d="100"/>
          <a:sy n="70" d="100"/>
        </p:scale>
        <p:origin x="-150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679D4C-32D8-47B7-9601-B1373A4E3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4C46C7-5ED8-4208-885B-ECB52546B9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BDC2E9-AD2B-47D5-BB35-486F4EC0CEB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430926-DB05-450A-8631-3D2D2A3E11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875C1D-2BE7-461E-9F7A-AF1F0CEDCF3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7EEDD3-6D4A-4D7B-960A-FDE96E814C8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EEEECD-063C-4EB9-BECA-2153652C97F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D533-52FE-441E-B503-33B9D4DC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9358-9450-4919-89AF-E670CA0B4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57D6-5BF3-4A91-9A69-A6DF2A291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3FAA-9B76-4649-8891-B62F8C82D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393-54BC-4740-9AF6-360B447C1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C3EA-9EEF-4101-917C-FFBA60D2B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5D2A-7C85-48AA-A2A5-64D74226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9330-155F-4B91-8C81-DE66D95AA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4534D-1CAF-4FAA-9990-E9C44429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08362-2350-43A6-9BF1-440893AFE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8EB6-FE3A-4946-B587-AD894F942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D70D-002D-465D-B802-BA6819F68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4066E25-0BB9-4E54-9B89-2A95D812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8793163 w 1078"/>
              <a:gd name="T1" fmla="*/ 294311 h 698"/>
              <a:gd name="T2" fmla="*/ 8793163 w 1078"/>
              <a:gd name="T3" fmla="*/ 294311 h 698"/>
              <a:gd name="T4" fmla="*/ 8793163 w 1078"/>
              <a:gd name="T5" fmla="*/ 225061 h 698"/>
              <a:gd name="T6" fmla="*/ 8621868 w 1078"/>
              <a:gd name="T7" fmla="*/ 0 h 698"/>
              <a:gd name="T8" fmla="*/ 6468440 w 1078"/>
              <a:gd name="T9" fmla="*/ 0 h 698"/>
              <a:gd name="T10" fmla="*/ 6297145 w 1078"/>
              <a:gd name="T11" fmla="*/ 225061 h 698"/>
              <a:gd name="T12" fmla="*/ 6297145 w 1078"/>
              <a:gd name="T13" fmla="*/ 294311 h 698"/>
              <a:gd name="T14" fmla="*/ 6297145 w 1078"/>
              <a:gd name="T15" fmla="*/ 354904 h 698"/>
              <a:gd name="T16" fmla="*/ 163138 w 1078"/>
              <a:gd name="T17" fmla="*/ 354904 h 698"/>
              <a:gd name="T18" fmla="*/ 0 w 1078"/>
              <a:gd name="T19" fmla="*/ 528028 h 698"/>
              <a:gd name="T20" fmla="*/ 0 w 1078"/>
              <a:gd name="T21" fmla="*/ 5868901 h 698"/>
              <a:gd name="T22" fmla="*/ 163138 w 1078"/>
              <a:gd name="T23" fmla="*/ 6042025 h 698"/>
              <a:gd name="T24" fmla="*/ 8621868 w 1078"/>
              <a:gd name="T25" fmla="*/ 6042025 h 698"/>
              <a:gd name="T26" fmla="*/ 8793163 w 1078"/>
              <a:gd name="T27" fmla="*/ 5868901 h 698"/>
              <a:gd name="T28" fmla="*/ 8793163 w 1078"/>
              <a:gd name="T29" fmla="*/ 666527 h 698"/>
              <a:gd name="T30" fmla="*/ 8793163 w 1078"/>
              <a:gd name="T31" fmla="*/ 666527 h 698"/>
              <a:gd name="T32" fmla="*/ 8793163 w 1078"/>
              <a:gd name="T33" fmla="*/ 294311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5" name="Picture 15" descr="slide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7" descr="numsensk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8" descr="fraction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9" descr="co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ONG\GI&#193;O%20&#193;N%20_%20N&#258;M%20H&#7884;C%202008%20-%202009\ThayTrung_tang\BGT_LO~1\Toan%205\DIA_CD\trang_chu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3.gif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" Target="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2">
            <a:hlinkClick r:id="rId3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1676400" y="2590800"/>
            <a:ext cx="6019800" cy="2819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Diện tích xung quanh </a:t>
            </a:r>
          </a:p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của hình lập phương</a:t>
            </a:r>
          </a:p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và diện tích toàn phần</a:t>
            </a:r>
            <a:endParaRPr lang="en-US" sz="4800" kern="10">
              <a:ln w="12700">
                <a:solidFill>
                  <a:srgbClr val="96969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4" name="WordArt 14"/>
          <p:cNvSpPr>
            <a:spLocks noChangeArrowheads="1" noChangeShapeType="1" noTextEdit="1"/>
          </p:cNvSpPr>
          <p:nvPr/>
        </p:nvSpPr>
        <p:spPr bwMode="auto">
          <a:xfrm>
            <a:off x="3505200" y="1752600"/>
            <a:ext cx="2047875" cy="704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24364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Bài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548499">
            <a:off x="609600" y="14478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066800" y="3265488"/>
            <a:ext cx="67056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Bài giải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một mặt của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2,5 x 2,5 = 6,25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toàn phần của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6,25 x 6 = 37,5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bìa cần làm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37,5 - 6,25 = 31,25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     Đáp số: 31,25 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38200" y="1695450"/>
            <a:ext cx="8001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	Ng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ời ta làm một cái hộp không có nắp bằng bìa cứng dạng hình lập ph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ng có cạnh 2,5dm. Tính diện tích bìa cần dùng 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ể làm hộp (không tính mép dán)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4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2063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2" name="Group 9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2059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4" imgW="1104840" imgH="809535" progId="MS_ClipArt_Gallery.2">
                  <p:embed/>
                </p:oleObj>
              </mc:Choice>
              <mc:Fallback>
                <p:oleObj name="Clip" r:id="rId4" imgW="1104840" imgH="809535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16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439863"/>
            <a:ext cx="1143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18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71875"/>
              <a:gd name="adj2" fmla="val -31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6" name="WordArt 20"/>
          <p:cNvSpPr>
            <a:spLocks noChangeArrowheads="1" noChangeShapeType="1" noTextEdit="1"/>
          </p:cNvSpPr>
          <p:nvPr/>
        </p:nvSpPr>
        <p:spPr bwMode="auto">
          <a:xfrm>
            <a:off x="2362200" y="2305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Bạn nhầm mất rồi. </a:t>
            </a:r>
          </a:p>
        </p:txBody>
      </p:sp>
      <p:sp>
        <p:nvSpPr>
          <p:cNvPr id="2057" name="WordArt 21"/>
          <p:cNvSpPr>
            <a:spLocks noChangeArrowheads="1" noChangeShapeType="1" noTextEdit="1"/>
          </p:cNvSpPr>
          <p:nvPr/>
        </p:nvSpPr>
        <p:spPr bwMode="auto">
          <a:xfrm>
            <a:off x="2251075" y="3775075"/>
            <a:ext cx="3311525" cy="949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Bạn thử suy nghĩ lại nhé.</a:t>
            </a:r>
          </a:p>
        </p:txBody>
      </p:sp>
      <p:sp>
        <p:nvSpPr>
          <p:cNvPr id="2058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 rot="-5400000">
            <a:off x="-1290637" y="3957637"/>
            <a:ext cx="4800600" cy="847725"/>
            <a:chOff x="2350" y="1008"/>
            <a:chExt cx="1826" cy="534"/>
          </a:xfrm>
        </p:grpSpPr>
        <p:pic>
          <p:nvPicPr>
            <p:cNvPr id="3146" name="Picture 6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7" name="Picture 7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8" name="Picture 8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9" name="Picture 9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152400" y="457200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5" imgW="1104840" imgH="809535" progId="MS_ClipArt_Gallery.2">
                  <p:embed/>
                </p:oleObj>
              </mc:Choice>
              <mc:Fallback>
                <p:oleObj name="Clip" r:id="rId5" imgW="1104840" imgH="809535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18288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7315200" y="4572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7" imgW="2083003" imgH="3003804" progId="MS_ClipArt_Gallery.2">
                  <p:embed/>
                </p:oleObj>
              </mc:Choice>
              <mc:Fallback>
                <p:oleObj name="Clip" r:id="rId7" imgW="2083003" imgH="3003804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"/>
                        <a:ext cx="19812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8" name="Group 12"/>
          <p:cNvGrpSpPr>
            <a:grpSpLocks/>
          </p:cNvGrpSpPr>
          <p:nvPr/>
        </p:nvGrpSpPr>
        <p:grpSpPr bwMode="auto">
          <a:xfrm>
            <a:off x="2165350" y="990600"/>
            <a:ext cx="5073650" cy="5418138"/>
            <a:chOff x="47" y="0"/>
            <a:chExt cx="5713" cy="4320"/>
          </a:xfrm>
        </p:grpSpPr>
        <p:sp>
          <p:nvSpPr>
            <p:cNvPr id="3080" name="Freeform 1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1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2" name="Group 6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3" name="Freeform 6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6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6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3" name="Rectangle 6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4" name="Group 7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5" name="Freeform 7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7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7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7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79"/>
          <p:cNvSpPr txBox="1">
            <a:spLocks noChangeArrowheads="1"/>
          </p:cNvSpPr>
          <p:nvPr/>
        </p:nvSpPr>
        <p:spPr bwMode="auto">
          <a:xfrm>
            <a:off x="2438400" y="2743200"/>
            <a:ext cx="4495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>
                <a:solidFill>
                  <a:srgbClr val="339933"/>
                </a:solidFill>
                <a:latin typeface="Arial" charset="0"/>
                <a:cs typeface="Arial" charset="0"/>
              </a:rPr>
              <a:t>B</a:t>
            </a:r>
            <a:r>
              <a:rPr lang="en-US" sz="3600" b="1" i="1">
                <a:solidFill>
                  <a:srgbClr val="339933"/>
                </a:solidFill>
                <a:latin typeface="Arial" charset="0"/>
              </a:rPr>
              <a:t>ẠN GIỎI QUÁ.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Bạn xứng đáng được 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thưởng một tràng pháo tay</a:t>
            </a:r>
            <a:r>
              <a:rPr lang="en-US" sz="2800" b="1" i="1">
                <a:solidFill>
                  <a:srgbClr val="339933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1600200" y="255588"/>
            <a:ext cx="2060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sz="2800" b="1" dirty="0" smtClean="0">
                <a:solidFill>
                  <a:schemeClr val="bg1"/>
                </a:solidFill>
                <a:latin typeface="Arial" charset="0"/>
                <a:ea typeface="Gulim" pitchFamily="34" charset="-127"/>
              </a:rPr>
              <a:t>ÔN </a:t>
            </a:r>
            <a:r>
              <a:rPr kumimoji="1" lang="en-US" sz="2800" b="1" dirty="0">
                <a:solidFill>
                  <a:schemeClr val="bg1"/>
                </a:solidFill>
                <a:latin typeface="Arial" charset="0"/>
                <a:ea typeface="Gulim" pitchFamily="34" charset="-127"/>
              </a:rPr>
              <a:t>BÀI CŨ</a:t>
            </a: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838200" y="13716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Muốn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tính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diện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tích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xung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quanh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và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diện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tích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toàn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phần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của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hình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hộp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chữ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nhật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ta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làm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nh</a:t>
            </a:r>
            <a:r>
              <a:rPr lang="vi-VN" sz="3600" dirty="0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thế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CC00FF"/>
                </a:solidFill>
                <a:latin typeface="Arial" charset="0"/>
              </a:rPr>
              <a:t>nào</a:t>
            </a:r>
            <a:r>
              <a:rPr lang="en-US" sz="3600" dirty="0">
                <a:solidFill>
                  <a:srgbClr val="CC00FF"/>
                </a:solidFill>
                <a:latin typeface="Arial" charset="0"/>
              </a:rPr>
              <a:t> ?</a:t>
            </a:r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609600" y="3276600"/>
            <a:ext cx="78486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Muốn tính diện tích xung quanh hình hộp chữ nhật ta lấy chu vi mặt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áy nhân với chiều cao (cùng một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đơ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o)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600" y="4876800"/>
            <a:ext cx="8001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Diện tích toàn phần của hình hộp chữ nhật là tổng của diện tích xung quanh và diện tích hai mặt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7" grpId="0"/>
      <p:bldP spid="5208" grpId="0"/>
      <p:bldP spid="5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8" name="WordArt 154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021138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FF"/>
                    </a:gs>
                    <a:gs pos="100000">
                      <a:srgbClr val="F04EE4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Thảo luận nhóm đôi</a:t>
            </a:r>
            <a:endParaRPr lang="en-US" sz="3600" kern="10">
              <a:ln w="12700">
                <a:solidFill>
                  <a:srgbClr val="96969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00FF"/>
                  </a:gs>
                  <a:gs pos="100000">
                    <a:srgbClr val="F04EE4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300" name="Text Box 156"/>
          <p:cNvSpPr txBox="1">
            <a:spLocks noChangeArrowheads="1"/>
          </p:cNvSpPr>
          <p:nvPr/>
        </p:nvSpPr>
        <p:spPr bwMode="auto">
          <a:xfrm>
            <a:off x="533400" y="34290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 </a:t>
            </a:r>
            <a:r>
              <a:rPr lang="en-US" i="1">
                <a:solidFill>
                  <a:srgbClr val="0000CC"/>
                </a:solidFill>
                <a:latin typeface="Arial" charset="0"/>
              </a:rPr>
              <a:t>Tính diện tích xung quanh và diện tích toàn phần của hình lập ph</a:t>
            </a:r>
            <a:r>
              <a:rPr lang="vi-VN" i="1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 i="1">
                <a:solidFill>
                  <a:srgbClr val="0000CC"/>
                </a:solidFill>
                <a:latin typeface="Arial" charset="0"/>
              </a:rPr>
              <a:t>ng có cạnh 7cm.</a:t>
            </a: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5562600" y="2438400"/>
            <a:ext cx="3352800" cy="2590800"/>
            <a:chOff x="3792" y="1719"/>
            <a:chExt cx="2112" cy="1632"/>
          </a:xfrm>
        </p:grpSpPr>
        <p:sp>
          <p:nvSpPr>
            <p:cNvPr id="7175" name="Freeform 164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165"/>
            <p:cNvGrpSpPr>
              <a:grpSpLocks/>
            </p:cNvGrpSpPr>
            <p:nvPr/>
          </p:nvGrpSpPr>
          <p:grpSpPr bwMode="auto">
            <a:xfrm>
              <a:off x="3792" y="1728"/>
              <a:ext cx="2112" cy="1623"/>
              <a:chOff x="3648" y="1737"/>
              <a:chExt cx="2112" cy="1623"/>
            </a:xfrm>
          </p:grpSpPr>
          <p:sp>
            <p:nvSpPr>
              <p:cNvPr id="7177" name="Text Box 166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7178" name="Group 167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23"/>
                <a:chOff x="3648" y="1728"/>
                <a:chExt cx="1776" cy="1623"/>
              </a:xfrm>
            </p:grpSpPr>
            <p:grpSp>
              <p:nvGrpSpPr>
                <p:cNvPr id="7179" name="Group 168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7182" name="Freeform 169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3" name="Line 1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4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5" name="Line 1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6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7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8" name="Line 1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9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0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80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7181" name="Text Box 179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84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2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8" grpId="0" animBg="1"/>
      <p:bldP spid="63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5562600" y="2438400"/>
            <a:ext cx="3352800" cy="2562225"/>
            <a:chOff x="3792" y="1719"/>
            <a:chExt cx="2112" cy="1614"/>
          </a:xfrm>
        </p:grpSpPr>
        <p:sp>
          <p:nvSpPr>
            <p:cNvPr id="8199" name="Freeform 5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8200" name="Group 6"/>
            <p:cNvGrpSpPr>
              <a:grpSpLocks/>
            </p:cNvGrpSpPr>
            <p:nvPr/>
          </p:nvGrpSpPr>
          <p:grpSpPr bwMode="auto">
            <a:xfrm>
              <a:off x="3792" y="1728"/>
              <a:ext cx="2112" cy="1605"/>
              <a:chOff x="3648" y="1737"/>
              <a:chExt cx="2112" cy="1605"/>
            </a:xfrm>
          </p:grpSpPr>
          <p:sp>
            <p:nvSpPr>
              <p:cNvPr id="8201" name="Text Box 7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8202" name="Group 8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05"/>
                <a:chOff x="3648" y="1728"/>
                <a:chExt cx="1776" cy="1605"/>
              </a:xfrm>
            </p:grpSpPr>
            <p:grpSp>
              <p:nvGrpSpPr>
                <p:cNvPr id="8203" name="Group 9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8206" name="Freeform 10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8207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8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0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8205" name="Text Box 20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93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52425" y="1947863"/>
            <a:ext cx="4953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	Bài giải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     Diện tích xung quanh của hình lập ph</a:t>
            </a:r>
            <a:r>
              <a:rPr lang="vi-VN" sz="2000">
                <a:solidFill>
                  <a:srgbClr val="339933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(7 + 7) x 2 x 7 = 196 (cm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     Diện tích toàn phần của hình lập ph</a:t>
            </a:r>
            <a:r>
              <a:rPr lang="vi-VN" sz="2000">
                <a:solidFill>
                  <a:srgbClr val="339933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(7 x 7) x 2 + 196 = 294 (cm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       Đáp số: 196 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; 294cm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33400" y="1981200"/>
            <a:ext cx="1295400" cy="381000"/>
          </a:xfrm>
          <a:prstGeom prst="ellipse">
            <a:avLst/>
          </a:prstGeom>
          <a:solidFill>
            <a:srgbClr val="FFFE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9800"/>
            </a:prstShdw>
          </a:effec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FF"/>
                </a:solidFill>
                <a:latin typeface="Arial" charset="0"/>
              </a:rPr>
              <a:t>Cách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5562600" y="2438400"/>
            <a:ext cx="3352800" cy="2562225"/>
            <a:chOff x="3792" y="1719"/>
            <a:chExt cx="2112" cy="1614"/>
          </a:xfrm>
        </p:grpSpPr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3792" y="1728"/>
              <a:ext cx="2112" cy="1605"/>
              <a:chOff x="3648" y="1737"/>
              <a:chExt cx="2112" cy="1605"/>
            </a:xfrm>
          </p:grpSpPr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9226" name="Group 10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05"/>
                <a:chOff x="3648" y="1728"/>
                <a:chExt cx="1776" cy="1605"/>
              </a:xfrm>
            </p:grpSpPr>
            <p:grpSp>
              <p:nvGrpSpPr>
                <p:cNvPr id="9227" name="Group 11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9230" name="Freeform 12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9231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2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2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9229" name="Text Box 22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93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52425" y="1947863"/>
            <a:ext cx="4953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	Bài giải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     Diện tích xung quanh của hình lập ph</a:t>
            </a:r>
            <a:r>
              <a:rPr lang="vi-VN" sz="2000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(7 x 7) x 4 = 196 (cm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     Diện tích toàn phần của hình lập ph</a:t>
            </a:r>
            <a:r>
              <a:rPr lang="vi-VN" sz="2000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(7 x 7) x 6 = 294 (cm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       Đáp số: 196cm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; 294cm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533400" y="1981200"/>
            <a:ext cx="1295400" cy="381000"/>
          </a:xfrm>
          <a:prstGeom prst="ellipse">
            <a:avLst/>
          </a:prstGeom>
          <a:solidFill>
            <a:srgbClr val="FFFE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9800"/>
            </a:prstShdw>
          </a:effec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FF"/>
                </a:solidFill>
                <a:latin typeface="Arial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/>
      <p:bldP spid="368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457200" y="19812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CC00FF"/>
                </a:solidFill>
                <a:latin typeface="Arial" charset="0"/>
              </a:rPr>
              <a:t>Các mặt của hình lập ph</a:t>
            </a:r>
            <a:r>
              <a:rPr lang="vi-VN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i="1">
                <a:solidFill>
                  <a:srgbClr val="CC00FF"/>
                </a:solidFill>
                <a:latin typeface="Arial" charset="0"/>
              </a:rPr>
              <a:t>ng là các hình vuông bằng nhau nên: </a:t>
            </a:r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533400" y="2913063"/>
            <a:ext cx="8229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Diện tích xung quanh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bằng diện tích một mặt nhân với 4. 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bằng diện tích một mặt nhân với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9" grpId="0"/>
      <p:bldP spid="256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2673350"/>
            <a:ext cx="3505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Diện tích xung quanh của hình lập phương là: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356100" y="2667000"/>
            <a:ext cx="442118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Diện tích toàn phần của hình lập phương là: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95450" y="3843338"/>
            <a:ext cx="1727200" cy="577850"/>
            <a:chOff x="288" y="2121"/>
            <a:chExt cx="1088" cy="364"/>
          </a:xfrm>
        </p:grpSpPr>
        <p:pic>
          <p:nvPicPr>
            <p:cNvPr id="11289" name="Picture 12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0" name="Text Box 16"/>
            <p:cNvSpPr txBox="1">
              <a:spLocks noChangeArrowheads="1"/>
            </p:cNvSpPr>
            <p:nvPr/>
          </p:nvSpPr>
          <p:spPr bwMode="auto">
            <a:xfrm>
              <a:off x="638" y="2137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8,25m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76400" y="4565650"/>
            <a:ext cx="1277938" cy="577850"/>
            <a:chOff x="276" y="2576"/>
            <a:chExt cx="805" cy="364"/>
          </a:xfrm>
        </p:grpSpPr>
        <p:pic>
          <p:nvPicPr>
            <p:cNvPr id="11287" name="Picture 13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8" name="Text Box 17"/>
            <p:cNvSpPr txBox="1">
              <a:spLocks noChangeArrowheads="1"/>
            </p:cNvSpPr>
            <p:nvPr/>
          </p:nvSpPr>
          <p:spPr bwMode="auto">
            <a:xfrm>
              <a:off x="612" y="2600"/>
              <a:ext cx="4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9m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695450" y="5365750"/>
            <a:ext cx="1860550" cy="577850"/>
            <a:chOff x="288" y="3080"/>
            <a:chExt cx="1172" cy="364"/>
          </a:xfrm>
        </p:grpSpPr>
        <p:pic>
          <p:nvPicPr>
            <p:cNvPr id="11285" name="Picture 14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624" y="3081"/>
              <a:ext cx="8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11,25m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581650" y="3843338"/>
            <a:ext cx="1898650" cy="577850"/>
            <a:chOff x="288" y="2121"/>
            <a:chExt cx="1196" cy="364"/>
          </a:xfrm>
        </p:grpSpPr>
        <p:pic>
          <p:nvPicPr>
            <p:cNvPr id="11283" name="Picture 41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4" name="Text Box 42"/>
            <p:cNvSpPr txBox="1">
              <a:spLocks noChangeArrowheads="1"/>
            </p:cNvSpPr>
            <p:nvPr/>
          </p:nvSpPr>
          <p:spPr bwMode="auto">
            <a:xfrm>
              <a:off x="638" y="2137"/>
              <a:ext cx="8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13,25m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581650" y="5365750"/>
            <a:ext cx="1704975" cy="577850"/>
            <a:chOff x="288" y="3080"/>
            <a:chExt cx="1074" cy="364"/>
          </a:xfrm>
        </p:grpSpPr>
        <p:pic>
          <p:nvPicPr>
            <p:cNvPr id="11281" name="Picture 4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2" name="Text Box 45"/>
            <p:cNvSpPr txBox="1">
              <a:spLocks noChangeArrowheads="1"/>
            </p:cNvSpPr>
            <p:nvPr/>
          </p:nvSpPr>
          <p:spPr bwMode="auto">
            <a:xfrm>
              <a:off x="624" y="3081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13,5m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5562600" y="4579938"/>
            <a:ext cx="1704975" cy="577850"/>
            <a:chOff x="276" y="2576"/>
            <a:chExt cx="1074" cy="364"/>
          </a:xfrm>
        </p:grpSpPr>
        <p:pic>
          <p:nvPicPr>
            <p:cNvPr id="11279" name="Picture 50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0" name="Text Box 51"/>
            <p:cNvSpPr txBox="1">
              <a:spLocks noChangeArrowheads="1"/>
            </p:cNvSpPr>
            <p:nvPr/>
          </p:nvSpPr>
          <p:spPr bwMode="auto">
            <a:xfrm>
              <a:off x="612" y="2600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12,5m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4303713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928688" y="1720850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	Tính diện tích xung quanh và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có cạnh 1,5m.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/>
      <p:bldP spid="29707" grpId="0"/>
      <p:bldP spid="29755" grpId="0" animBg="1"/>
      <p:bldP spid="297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WordArt 4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2689225"/>
            <a:ext cx="7467600" cy="3232150"/>
            <a:chOff x="528" y="1392"/>
            <a:chExt cx="4704" cy="2036"/>
          </a:xfrm>
        </p:grpSpPr>
        <p:sp>
          <p:nvSpPr>
            <p:cNvPr id="1035" name="Text Box 50"/>
            <p:cNvSpPr txBox="1">
              <a:spLocks noChangeArrowheads="1"/>
            </p:cNvSpPr>
            <p:nvPr/>
          </p:nvSpPr>
          <p:spPr bwMode="auto">
            <a:xfrm>
              <a:off x="528" y="1392"/>
              <a:ext cx="4704" cy="2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Bài giải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Diện tích xung quanh của hình lập ph</a:t>
              </a:r>
              <a:r>
                <a:rPr lang="vi-VN" b="1">
                  <a:solidFill>
                    <a:srgbClr val="339933"/>
                  </a:solidFill>
                  <a:latin typeface="Arial" charset="0"/>
                </a:rPr>
                <a:t>ươ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ng là: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(1,5      1,5)       4 = 9 (m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)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Diện tích toàn phần của hình lập ph</a:t>
              </a:r>
              <a:r>
                <a:rPr lang="vi-VN" b="1">
                  <a:solidFill>
                    <a:srgbClr val="339933"/>
                  </a:solidFill>
                  <a:latin typeface="Arial" charset="0"/>
                </a:rPr>
                <a:t>ươ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ng là: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(1,5     1,5)        6 = 13,5 (m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)</a:t>
              </a:r>
            </a:p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Đáp số: 9m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; 13,5m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339933"/>
                </a:solidFill>
                <a:latin typeface="Arial" charset="0"/>
              </a:endParaRPr>
            </a:p>
          </p:txBody>
        </p:sp>
        <p:graphicFrame>
          <p:nvGraphicFramePr>
            <p:cNvPr id="1026" name="Object 51"/>
            <p:cNvGraphicFramePr>
              <a:graphicFrameLocks noChangeAspect="1"/>
            </p:cNvGraphicFramePr>
            <p:nvPr/>
          </p:nvGraphicFramePr>
          <p:xfrm>
            <a:off x="2144" y="2154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3" imgW="104760" imgH="114300" progId="Equation.3">
                    <p:embed/>
                  </p:oleObj>
                </mc:Choice>
                <mc:Fallback>
                  <p:oleObj name="Equation" r:id="rId3" imgW="104760" imgH="1143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4" y="2154"/>
                          <a:ext cx="20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52"/>
            <p:cNvGraphicFramePr>
              <a:graphicFrameLocks noChangeAspect="1"/>
            </p:cNvGraphicFramePr>
            <p:nvPr/>
          </p:nvGraphicFramePr>
          <p:xfrm>
            <a:off x="2832" y="2154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5" imgW="104760" imgH="114300" progId="Equation.3">
                    <p:embed/>
                  </p:oleObj>
                </mc:Choice>
                <mc:Fallback>
                  <p:oleObj name="Equation" r:id="rId5" imgW="104760" imgH="1143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154"/>
                          <a:ext cx="20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53"/>
            <p:cNvGraphicFramePr>
              <a:graphicFrameLocks noChangeAspect="1"/>
            </p:cNvGraphicFramePr>
            <p:nvPr/>
          </p:nvGraphicFramePr>
          <p:xfrm>
            <a:off x="2000" y="2818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7" imgW="104760" imgH="114300" progId="Equation.3">
                    <p:embed/>
                  </p:oleObj>
                </mc:Choice>
                <mc:Fallback>
                  <p:oleObj name="Equation" r:id="rId7" imgW="104760" imgH="11430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" y="2818"/>
                          <a:ext cx="20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4"/>
            <p:cNvGraphicFramePr>
              <a:graphicFrameLocks noChangeAspect="1"/>
            </p:cNvGraphicFramePr>
            <p:nvPr/>
          </p:nvGraphicFramePr>
          <p:xfrm>
            <a:off x="2624" y="2818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9" imgW="104760" imgH="114300" progId="Equation.3">
                    <p:embed/>
                  </p:oleObj>
                </mc:Choice>
                <mc:Fallback>
                  <p:oleObj name="Equation" r:id="rId9" imgW="104760" imgH="1143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2818"/>
                          <a:ext cx="20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3" name="Text Box 55"/>
          <p:cNvSpPr txBox="1">
            <a:spLocks noChangeArrowheads="1"/>
          </p:cNvSpPr>
          <p:nvPr/>
        </p:nvSpPr>
        <p:spPr bwMode="auto">
          <a:xfrm>
            <a:off x="928688" y="1720850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	Tính diện tích xung quanh và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có cạnh 1,5m.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548499">
            <a:off x="609600" y="14478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762000" y="1752600"/>
            <a:ext cx="8001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	Ng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ời ta làm một cái hộp không có nắp bằng bìa cứng dạng hình lập ph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ng có cạnh 2,5dm. Tính diện tích bìa cần dùng 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ể làm hộp (không tính mép dán)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1447800" y="3352800"/>
            <a:ext cx="586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Diện tích bìa cần dùng để làm hộp là: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371850" y="4035425"/>
            <a:ext cx="1727200" cy="577850"/>
            <a:chOff x="288" y="2121"/>
            <a:chExt cx="1088" cy="364"/>
          </a:xfrm>
        </p:grpSpPr>
        <p:pic>
          <p:nvPicPr>
            <p:cNvPr id="12302" name="Picture 4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49"/>
            <p:cNvSpPr txBox="1">
              <a:spLocks noChangeArrowheads="1"/>
            </p:cNvSpPr>
            <p:nvPr/>
          </p:nvSpPr>
          <p:spPr bwMode="auto">
            <a:xfrm>
              <a:off x="638" y="2137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37,5m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367088" y="4757738"/>
            <a:ext cx="1892300" cy="577850"/>
            <a:chOff x="276" y="2576"/>
            <a:chExt cx="1192" cy="364"/>
          </a:xfrm>
        </p:grpSpPr>
        <p:pic>
          <p:nvPicPr>
            <p:cNvPr id="12300" name="Picture 51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1" name="Text Box 52"/>
            <p:cNvSpPr txBox="1">
              <a:spLocks noChangeArrowheads="1"/>
            </p:cNvSpPr>
            <p:nvPr/>
          </p:nvSpPr>
          <p:spPr bwMode="auto">
            <a:xfrm>
              <a:off x="612" y="2600"/>
              <a:ext cx="8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31,5dm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371850" y="5557838"/>
            <a:ext cx="2065338" cy="577850"/>
            <a:chOff x="288" y="3080"/>
            <a:chExt cx="1301" cy="364"/>
          </a:xfrm>
        </p:grpSpPr>
        <p:pic>
          <p:nvPicPr>
            <p:cNvPr id="12298" name="Picture 5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Text Box 55"/>
            <p:cNvSpPr txBox="1">
              <a:spLocks noChangeArrowheads="1"/>
            </p:cNvSpPr>
            <p:nvPr/>
          </p:nvSpPr>
          <p:spPr bwMode="auto">
            <a:xfrm>
              <a:off x="624" y="3081"/>
              <a:ext cx="9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31,25dm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85" grpId="0"/>
      <p:bldP spid="317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380</Words>
  <Application>Microsoft Office PowerPoint</Application>
  <PresentationFormat>On-screen Show (4:3)</PresentationFormat>
  <Paragraphs>81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Ngoc Anh</cp:lastModifiedBy>
  <cp:revision>153</cp:revision>
  <dcterms:created xsi:type="dcterms:W3CDTF">2007-05-02T06:00:07Z</dcterms:created>
  <dcterms:modified xsi:type="dcterms:W3CDTF">2018-01-27T01:31:37Z</dcterms:modified>
</cp:coreProperties>
</file>