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1" r:id="rId4"/>
    <p:sldId id="256" r:id="rId5"/>
    <p:sldId id="258" r:id="rId6"/>
    <p:sldId id="308" r:id="rId7"/>
    <p:sldId id="309" r:id="rId8"/>
    <p:sldId id="260" r:id="rId9"/>
    <p:sldId id="304" r:id="rId10"/>
    <p:sldId id="305" r:id="rId11"/>
    <p:sldId id="284" r:id="rId12"/>
    <p:sldId id="286" r:id="rId13"/>
    <p:sldId id="261" r:id="rId14"/>
    <p:sldId id="285" r:id="rId15"/>
    <p:sldId id="265" r:id="rId16"/>
    <p:sldId id="274" r:id="rId17"/>
    <p:sldId id="288" r:id="rId18"/>
    <p:sldId id="289" r:id="rId19"/>
    <p:sldId id="292" r:id="rId20"/>
    <p:sldId id="293" r:id="rId21"/>
    <p:sldId id="294" r:id="rId22"/>
    <p:sldId id="295" r:id="rId23"/>
    <p:sldId id="310" r:id="rId24"/>
    <p:sldId id="301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0066"/>
    <a:srgbClr val="FFFF99"/>
    <a:srgbClr val="008000"/>
    <a:srgbClr val="0033CC"/>
    <a:srgbClr val="FF99FF"/>
    <a:srgbClr val="B6F6F8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9DBC5-7395-4458-ADD1-722C67BBF1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423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FAF27-1D66-4BF5-A438-B529BAB3D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8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195FF-0A8F-49ED-AE27-F22A2139F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87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DB313-A234-445A-9528-60B9855136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6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A1F07-724F-4D21-B932-538261BCC0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02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EC48-4671-40E8-B4DD-09E228FDC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820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86643-2A72-4334-8427-A19D191DB4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53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7CFB5-F3B1-4A38-A8BD-1954CCD6C4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12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DB592-5FDA-4629-B004-4497ADB12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8677B-4624-46B2-AFDE-996B6B3E18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513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61D55-4740-4F43-B7B1-27E83CD6A6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86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4E990-5526-43CD-95D6-AEF85D06D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38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D44705-7A4A-4AE6-AE64-3695806740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520121" y="-26504"/>
            <a:ext cx="35135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err="1" smtClean="0">
                <a:solidFill>
                  <a:srgbClr val="0066FF"/>
                </a:solidFill>
                <a:latin typeface="Times New Roman" panose="02020603050405020304" pitchFamily="18" charset="0"/>
              </a:rPr>
              <a:t>Ôn</a:t>
            </a:r>
            <a:r>
              <a:rPr lang="en-US" sz="4000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66FF"/>
                </a:solidFill>
                <a:latin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cũ</a:t>
            </a:r>
            <a:r>
              <a:rPr lang="en-US" sz="4000" dirty="0">
                <a:solidFill>
                  <a:srgbClr val="0066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125676" y="827664"/>
            <a:ext cx="899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1) </a:t>
            </a:r>
            <a:r>
              <a:rPr lang="en-US" sz="3200" b="1" dirty="0" err="1"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</a:rPr>
              <a:t>Hoàng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nghề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</a:rPr>
              <a:t>Nghề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13047" y="1983969"/>
            <a:ext cx="906137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ngô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chè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lanh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dệt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vải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rau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,…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nghề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khai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thác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khoáng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Nghề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nông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nghề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chính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99172" y="4413261"/>
            <a:ext cx="9217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2) </a:t>
            </a:r>
            <a:r>
              <a:rPr lang="en-US" sz="3200" b="1" dirty="0" err="1">
                <a:latin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thủ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thống</a:t>
            </a:r>
            <a:r>
              <a:rPr lang="en-US" sz="3200" b="1" dirty="0"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</a:rPr>
              <a:t>Hoàng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Sơn</a:t>
            </a:r>
            <a:r>
              <a:rPr lang="en-US" sz="32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106" name="Text Box 5"/>
          <p:cNvSpPr txBox="1">
            <a:spLocks noChangeArrowheads="1"/>
          </p:cNvSpPr>
          <p:nvPr/>
        </p:nvSpPr>
        <p:spPr bwMode="auto">
          <a:xfrm>
            <a:off x="-9939" y="5638800"/>
            <a:ext cx="9067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Khăn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mũ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túi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tấm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thảm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  <p:bldP spid="4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635125" y="1079500"/>
            <a:ext cx="1371600" cy="528638"/>
          </a:xfrm>
          <a:prstGeom prst="rect">
            <a:avLst/>
          </a:prstGeom>
          <a:solidFill>
            <a:srgbClr val="B6F6F8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Hái chè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368550" y="1851025"/>
            <a:ext cx="2590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Phân loại chè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548313" y="1851025"/>
            <a:ext cx="2590800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Quy trình chế biến chè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795713" y="4027488"/>
            <a:ext cx="3048000" cy="528637"/>
          </a:xfrm>
          <a:prstGeom prst="rect">
            <a:avLst/>
          </a:prstGeom>
          <a:solidFill>
            <a:srgbClr val="92D05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Các sản phẩm chè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505200" y="3065463"/>
            <a:ext cx="2438400" cy="528637"/>
          </a:xfrm>
          <a:prstGeom prst="rect">
            <a:avLst/>
          </a:prstGeom>
          <a:solidFill>
            <a:srgbClr val="FF99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Vò, sấy khô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2667000" y="1608138"/>
            <a:ext cx="838200" cy="242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5014913" y="3594100"/>
            <a:ext cx="30480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3746500" y="2379663"/>
            <a:ext cx="762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8" name="Picture 15" descr="Gtbrd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3" grpId="0" animBg="1"/>
      <p:bldP spid="56324" grpId="0" animBg="1"/>
      <p:bldP spid="56325" grpId="0" animBg="1"/>
      <p:bldP spid="56326" grpId="0" animBg="1"/>
      <p:bldP spid="56327" grpId="0" animBg="1"/>
      <p:bldP spid="56328" grpId="0" animBg="1"/>
      <p:bldP spid="563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ảnh"/>
          <p:cNvPicPr>
            <a:picLocks noChangeAspect="1" noChangeArrowheads="1"/>
          </p:cNvPicPr>
          <p:nvPr/>
        </p:nvPicPr>
        <p:blipFill>
          <a:blip r:embed="rId3">
            <a:lum bright="-30000" contrast="-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990600"/>
            <a:ext cx="85725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09900" y="6019800"/>
            <a:ext cx="31242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64968" y="90489"/>
            <a:ext cx="6858000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Chè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l_fi" descr="images557244_ch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24000" contrast="-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9144000" cy="5943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57200" y="0"/>
            <a:ext cx="662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Chè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l_fi" descr="avatar"/>
          <p:cNvPicPr>
            <a:picLocks noChangeAspect="1" noChangeArrowheads="1"/>
          </p:cNvPicPr>
          <p:nvPr/>
        </p:nvPicPr>
        <p:blipFill>
          <a:blip r:embed="rId2">
            <a:lum bright="-10000" contrast="-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419" y="838777"/>
            <a:ext cx="889787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04800" y="130891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Chè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Nd9GcQyobRd1XCt2PXXtsj11Vvl1n8ISJE6A6FE_zfqD8mqaXalSuPhJg"/>
          <p:cNvPicPr>
            <a:picLocks noChangeAspect="1" noChangeArrowheads="1"/>
          </p:cNvPicPr>
          <p:nvPr/>
        </p:nvPicPr>
        <p:blipFill>
          <a:blip r:embed="rId2">
            <a:lum bright="-14000"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2026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09600" y="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Chè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a-ban-di-pha-rung-lam-ray_Tin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5500"/>
            <a:ext cx="41910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hat Pha 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3613" y="825500"/>
            <a:ext cx="4114800" cy="26035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ANd9GcQsaakVl5GluQqgy56vUnipkLFxyOb5K41rq0XmakJdRTi5_fGgN1C6a-W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7413" y="3657600"/>
            <a:ext cx="42672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14400" y="3048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nghiệp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2" name="Text Box 5"/>
          <p:cNvSpPr txBox="1">
            <a:spLocks noChangeArrowheads="1"/>
          </p:cNvSpPr>
          <p:nvPr/>
        </p:nvSpPr>
        <p:spPr bwMode="auto">
          <a:xfrm>
            <a:off x="49213" y="3630613"/>
            <a:ext cx="472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- Vì sao ở vùng trung du Bắc Bộ lại có những nơi đất trống, đồi trọc?</a:t>
            </a:r>
          </a:p>
        </p:txBody>
      </p:sp>
      <p:sp>
        <p:nvSpPr>
          <p:cNvPr id="12303" name="Text Box 5"/>
          <p:cNvSpPr txBox="1">
            <a:spLocks noChangeArrowheads="1"/>
          </p:cNvSpPr>
          <p:nvPr/>
        </p:nvSpPr>
        <p:spPr bwMode="auto">
          <a:xfrm>
            <a:off x="311150" y="4876800"/>
            <a:ext cx="419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+ Vì rừng bị khai thác cạn kiệt do đốt phá rừng, khai thác gỗ bừa bãi,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6242050" cy="944563"/>
          </a:xfrm>
        </p:spPr>
        <p:txBody>
          <a:bodyPr/>
          <a:lstStyle/>
          <a:p>
            <a:pPr algn="l" eaLnBrk="1" hangingPunct="1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- Để khắc phục tình trạng này, người dân nơi đây đã trồng những loại cây gì?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087438" y="212725"/>
            <a:ext cx="6096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+ Tích cực trồng lại rừng, cây công nghiệp lâu năm và cây ăn quả</a:t>
            </a:r>
          </a:p>
        </p:txBody>
      </p:sp>
      <p:pic>
        <p:nvPicPr>
          <p:cNvPr id="18436" name="Picture 7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371600"/>
            <a:ext cx="3067050" cy="17526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il_fi" descr="nhat-giup-phat-trien-cay-an-qua-co-mui-o-dbscl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875" y="3203575"/>
            <a:ext cx="3095625" cy="182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il_fi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288" y="3203575"/>
            <a:ext cx="3408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1447800" y="5237163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- Nêu tác dụng của việc trồng rừng?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228725" y="5334000"/>
            <a:ext cx="6259513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+ Rừng che phủ đồi, ngăn chặn tình trạng đất bị xói mòn và xấu đi. </a:t>
            </a:r>
          </a:p>
        </p:txBody>
      </p:sp>
      <p:pic>
        <p:nvPicPr>
          <p:cNvPr id="18441" name="il_fi" descr="Rng_U_Minh_113129433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275" y="1371600"/>
            <a:ext cx="3352800" cy="1797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9" grpId="0"/>
      <p:bldP spid="215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46" name="Group 34"/>
          <p:cNvGraphicFramePr>
            <a:graphicFrameLocks noGrp="1"/>
          </p:cNvGraphicFramePr>
          <p:nvPr>
            <p:ph/>
          </p:nvPr>
        </p:nvGraphicFramePr>
        <p:xfrm>
          <a:off x="228600" y="1981200"/>
          <a:ext cx="8763000" cy="2514600"/>
        </p:xfrm>
        <a:graphic>
          <a:graphicData uri="http://schemas.openxmlformats.org/drawingml/2006/table">
            <a:tbl>
              <a:tblPr/>
              <a:tblGrid>
                <a:gridCol w="3810000"/>
                <a:gridCol w="1676400"/>
                <a:gridCol w="1524000"/>
                <a:gridCol w="17526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304800" y="22860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Năm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457200" y="3276600"/>
            <a:ext cx="2819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Diện tích rừng trồng mới ( ha)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4191000" y="23622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2001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5943600" y="23622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2002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7467600" y="23622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2003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7377113" y="3452813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5700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5867400" y="3452813"/>
            <a:ext cx="106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5500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4191000" y="348932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4600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-13855" y="985263"/>
            <a:ext cx="94626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Phú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Thọ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138545" y="4791797"/>
            <a:ext cx="8686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diện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rừng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Phú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Thọ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tăng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giảm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)?</a:t>
            </a:r>
          </a:p>
        </p:txBody>
      </p:sp>
      <p:sp>
        <p:nvSpPr>
          <p:cNvPr id="19485" name="Text Box 5"/>
          <p:cNvSpPr txBox="1">
            <a:spLocks noChangeArrowheads="1"/>
          </p:cNvSpPr>
          <p:nvPr/>
        </p:nvSpPr>
        <p:spPr bwMode="auto">
          <a:xfrm>
            <a:off x="-13855" y="27585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04800" y="1676400"/>
            <a:ext cx="83534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?1. Đặc điểm địa hình của vùng đồi ở trung du Bắc Bộ?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85800" y="28067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  A. Đỉnh nhọn, sườn dốc.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38200" y="38735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B. Đỉnh tròn, sườn thoải.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62000" y="48768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.VnTime" panose="020B7200000000000000" pitchFamily="34" charset="0"/>
              </a:rPr>
              <a:t> C. </a:t>
            </a:r>
            <a:r>
              <a:rPr lang="en-US" sz="3200" b="1">
                <a:latin typeface="Times New Roman" panose="02020603050405020304" pitchFamily="18" charset="0"/>
              </a:rPr>
              <a:t>Đỉnh cao, sắc nhọn.</a:t>
            </a:r>
            <a:endParaRPr lang="en-US" sz="3200" b="1">
              <a:latin typeface=".VnTime" panose="020B7200000000000000" pitchFamily="34" charset="0"/>
            </a:endParaRP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362200" y="1295400"/>
            <a:ext cx="3733800" cy="571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Hãy chọn ý đúng</a:t>
            </a: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5105400" y="3810000"/>
            <a:ext cx="4038600" cy="1905000"/>
          </a:xfrm>
          <a:prstGeom prst="irregularSeal2">
            <a:avLst/>
          </a:prstGeom>
          <a:solidFill>
            <a:srgbClr val="99FF99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Đáp án: B</a:t>
            </a:r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685800" y="3733800"/>
            <a:ext cx="762000" cy="7620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9948" name="Picture 12" descr="Vortec sp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9" name="WordArt 13"/>
          <p:cNvSpPr>
            <a:spLocks noChangeArrowheads="1" noChangeShapeType="1" noTextEdit="1"/>
          </p:cNvSpPr>
          <p:nvPr/>
        </p:nvSpPr>
        <p:spPr bwMode="auto">
          <a:xfrm>
            <a:off x="947738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9950" name="WordArt 14"/>
          <p:cNvSpPr>
            <a:spLocks noChangeArrowheads="1" noChangeShapeType="1" noTextEdit="1"/>
          </p:cNvSpPr>
          <p:nvPr/>
        </p:nvSpPr>
        <p:spPr bwMode="auto">
          <a:xfrm>
            <a:off x="933450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9951" name="WordArt 15"/>
          <p:cNvSpPr>
            <a:spLocks noChangeArrowheads="1" noChangeShapeType="1" noTextEdit="1"/>
          </p:cNvSpPr>
          <p:nvPr/>
        </p:nvSpPr>
        <p:spPr bwMode="auto">
          <a:xfrm>
            <a:off x="947738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9952" name="WordArt 16"/>
          <p:cNvSpPr>
            <a:spLocks noChangeArrowheads="1" noChangeShapeType="1" noTextEdit="1"/>
          </p:cNvSpPr>
          <p:nvPr/>
        </p:nvSpPr>
        <p:spPr bwMode="auto">
          <a:xfrm>
            <a:off x="919163" y="323850"/>
            <a:ext cx="361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39953" name="WordArt 17"/>
          <p:cNvSpPr>
            <a:spLocks noChangeArrowheads="1" noChangeShapeType="1" noTextEdit="1"/>
          </p:cNvSpPr>
          <p:nvPr/>
        </p:nvSpPr>
        <p:spPr bwMode="auto">
          <a:xfrm>
            <a:off x="976313" y="323850"/>
            <a:ext cx="228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9954" name="WordArt 18"/>
          <p:cNvSpPr>
            <a:spLocks noChangeArrowheads="1" noChangeShapeType="1" noTextEdit="1"/>
          </p:cNvSpPr>
          <p:nvPr/>
        </p:nvSpPr>
        <p:spPr bwMode="auto">
          <a:xfrm>
            <a:off x="947738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9955" name="WordArt 19"/>
          <p:cNvSpPr>
            <a:spLocks noChangeArrowheads="1" noChangeShapeType="1" noTextEdit="1"/>
          </p:cNvSpPr>
          <p:nvPr/>
        </p:nvSpPr>
        <p:spPr bwMode="auto">
          <a:xfrm>
            <a:off x="442913" y="323850"/>
            <a:ext cx="361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  <p:bldP spid="39943" grpId="0" animBg="1"/>
      <p:bldP spid="39944" grpId="0" animBg="1"/>
      <p:bldP spid="39949" grpId="0" animBg="1"/>
      <p:bldP spid="39949" grpId="1" animBg="1"/>
      <p:bldP spid="39950" grpId="0" animBg="1"/>
      <p:bldP spid="39950" grpId="1" animBg="1"/>
      <p:bldP spid="39951" grpId="0" animBg="1"/>
      <p:bldP spid="39951" grpId="1" animBg="1"/>
      <p:bldP spid="39952" grpId="0" animBg="1"/>
      <p:bldP spid="39952" grpId="1" animBg="1"/>
      <p:bldP spid="39953" grpId="0" animBg="1"/>
      <p:bldP spid="39953" grpId="1" animBg="1"/>
      <p:bldP spid="39954" grpId="0" animBg="1"/>
      <p:bldP spid="39954" grpId="1" animBg="1"/>
      <p:bldP spid="39955" grpId="0" animBg="1"/>
      <p:bldP spid="3995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2057400"/>
            <a:ext cx="835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folHlink"/>
                </a:solidFill>
                <a:latin typeface="Times New Roman" panose="02020603050405020304" pitchFamily="18" charset="0"/>
              </a:rPr>
              <a:t>?2. Trung du bắc bộ nằm ở đâu?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14400" y="28067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A.     Nằm ở vùng núi.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14400" y="387350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B.     Nằm ở vùng đồng bằng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914400" y="4787900"/>
            <a:ext cx="487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.VnTime" panose="020B7200000000000000" pitchFamily="34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</a:rPr>
              <a:t>C.    Nằm ở giữa miền núi   và đồng bằng.</a:t>
            </a:r>
            <a:endParaRPr lang="en-US" sz="3200" b="1">
              <a:latin typeface=".VnTime" panose="020B7200000000000000" pitchFamily="34" charset="0"/>
            </a:endParaRP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2286000" y="1447800"/>
            <a:ext cx="3876675" cy="571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Hãy chọn ý đúng</a:t>
            </a: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5105400" y="4648200"/>
            <a:ext cx="4038600" cy="1905000"/>
          </a:xfrm>
          <a:prstGeom prst="irregularSeal2">
            <a:avLst/>
          </a:prstGeom>
          <a:solidFill>
            <a:srgbClr val="99FF99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Đáp án: C</a:t>
            </a: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838200" y="4572000"/>
            <a:ext cx="914400" cy="914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43020" name="Picture 12" descr="Vortec sp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WordArt 13"/>
          <p:cNvSpPr>
            <a:spLocks noChangeArrowheads="1" noChangeShapeType="1" noTextEdit="1"/>
          </p:cNvSpPr>
          <p:nvPr/>
        </p:nvSpPr>
        <p:spPr bwMode="auto">
          <a:xfrm>
            <a:off x="947738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3022" name="WordArt 14"/>
          <p:cNvSpPr>
            <a:spLocks noChangeArrowheads="1" noChangeShapeType="1" noTextEdit="1"/>
          </p:cNvSpPr>
          <p:nvPr/>
        </p:nvSpPr>
        <p:spPr bwMode="auto">
          <a:xfrm>
            <a:off x="933450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3023" name="WordArt 15"/>
          <p:cNvSpPr>
            <a:spLocks noChangeArrowheads="1" noChangeShapeType="1" noTextEdit="1"/>
          </p:cNvSpPr>
          <p:nvPr/>
        </p:nvSpPr>
        <p:spPr bwMode="auto">
          <a:xfrm>
            <a:off x="947738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3024" name="WordArt 16"/>
          <p:cNvSpPr>
            <a:spLocks noChangeArrowheads="1" noChangeShapeType="1" noTextEdit="1"/>
          </p:cNvSpPr>
          <p:nvPr/>
        </p:nvSpPr>
        <p:spPr bwMode="auto">
          <a:xfrm>
            <a:off x="919163" y="323850"/>
            <a:ext cx="361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43025" name="WordArt 17"/>
          <p:cNvSpPr>
            <a:spLocks noChangeArrowheads="1" noChangeShapeType="1" noTextEdit="1"/>
          </p:cNvSpPr>
          <p:nvPr/>
        </p:nvSpPr>
        <p:spPr bwMode="auto">
          <a:xfrm>
            <a:off x="976313" y="323850"/>
            <a:ext cx="228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3026" name="WordArt 18"/>
          <p:cNvSpPr>
            <a:spLocks noChangeArrowheads="1" noChangeShapeType="1" noTextEdit="1"/>
          </p:cNvSpPr>
          <p:nvPr/>
        </p:nvSpPr>
        <p:spPr bwMode="auto">
          <a:xfrm>
            <a:off x="947738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3027" name="WordArt 19"/>
          <p:cNvSpPr>
            <a:spLocks noChangeArrowheads="1" noChangeShapeType="1" noTextEdit="1"/>
          </p:cNvSpPr>
          <p:nvPr/>
        </p:nvSpPr>
        <p:spPr bwMode="auto">
          <a:xfrm>
            <a:off x="442913" y="323850"/>
            <a:ext cx="361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  <p:bldP spid="43012" grpId="0"/>
      <p:bldP spid="43012" grpId="1"/>
      <p:bldP spid="43013" grpId="0"/>
      <p:bldP spid="43013" grpId="1"/>
      <p:bldP spid="43015" grpId="0" animBg="1"/>
      <p:bldP spid="43016" grpId="0" animBg="1"/>
      <p:bldP spid="43021" grpId="0" animBg="1"/>
      <p:bldP spid="43021" grpId="1" animBg="1"/>
      <p:bldP spid="43022" grpId="0" animBg="1"/>
      <p:bldP spid="43022" grpId="1" animBg="1"/>
      <p:bldP spid="43023" grpId="0" animBg="1"/>
      <p:bldP spid="43023" grpId="1" animBg="1"/>
      <p:bldP spid="43024" grpId="0" animBg="1"/>
      <p:bldP spid="43024" grpId="1" animBg="1"/>
      <p:bldP spid="43025" grpId="0" animBg="1"/>
      <p:bldP spid="43025" grpId="1" animBg="1"/>
      <p:bldP spid="43026" grpId="0" animBg="1"/>
      <p:bldP spid="43026" grpId="1" animBg="1"/>
      <p:bldP spid="43027" grpId="0" animBg="1"/>
      <p:bldP spid="430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29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9700" name="Group 6"/>
          <p:cNvGrpSpPr>
            <a:grpSpLocks/>
          </p:cNvGrpSpPr>
          <p:nvPr/>
        </p:nvGrpSpPr>
        <p:grpSpPr bwMode="auto">
          <a:xfrm>
            <a:off x="0" y="2209800"/>
            <a:ext cx="9144000" cy="4648200"/>
            <a:chOff x="-144" y="0"/>
            <a:chExt cx="5904" cy="4291"/>
          </a:xfrm>
        </p:grpSpPr>
        <p:pic>
          <p:nvPicPr>
            <p:cNvPr id="41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13" t="3091" r="4111" b="7027"/>
            <a:stretch>
              <a:fillRect/>
            </a:stretch>
          </p:blipFill>
          <p:spPr bwMode="auto">
            <a:xfrm>
              <a:off x="-144" y="0"/>
              <a:ext cx="5904" cy="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3142" y="1991"/>
              <a:ext cx="192" cy="192"/>
            </a:xfrm>
            <a:prstGeom prst="rect">
              <a:avLst/>
            </a:prstGeom>
            <a:solidFill>
              <a:srgbClr val="AE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sz="4800" b="1">
                <a:latin typeface="VNI-Helve-Condense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109" name="Rectangle 4"/>
            <p:cNvSpPr>
              <a:spLocks noChangeArrowheads="1"/>
            </p:cNvSpPr>
            <p:nvPr/>
          </p:nvSpPr>
          <p:spPr bwMode="auto">
            <a:xfrm>
              <a:off x="3038" y="195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AU" sz="1000">
                  <a:cs typeface="Arial" panose="020B0604020202020204" pitchFamily="34" charset="0"/>
                </a:rPr>
                <a:t>VĨNH </a:t>
              </a:r>
            </a:p>
            <a:p>
              <a:pPr algn="ctr" eaLnBrk="1" hangingPunct="1"/>
              <a:r>
                <a:rPr lang="en-AU" sz="1000">
                  <a:cs typeface="Arial" panose="020B0604020202020204" pitchFamily="34" charset="0"/>
                </a:rPr>
                <a:t>PHÚC</a:t>
              </a:r>
              <a:endParaRPr lang="en-US" sz="1000">
                <a:cs typeface="Arial" panose="020B0604020202020204" pitchFamily="34" charset="0"/>
              </a:endParaRPr>
            </a:p>
          </p:txBody>
        </p:sp>
      </p:grp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4572000" y="2209800"/>
            <a:ext cx="2057400" cy="23622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5334000" y="2209800"/>
            <a:ext cx="1295400" cy="2286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6629400" y="2209800"/>
            <a:ext cx="381000" cy="2286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5943600" y="2209800"/>
            <a:ext cx="685800" cy="1905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990600" y="161270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TRUNG DU BẮC BỘ</a:t>
            </a:r>
          </a:p>
        </p:txBody>
      </p:sp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0" y="907070"/>
            <a:ext cx="434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đồi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sườn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thoải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762500" y="1123456"/>
            <a:ext cx="4191000" cy="1066800"/>
          </a:xfrm>
          <a:prstGeom prst="rect">
            <a:avLst/>
          </a:prstGeom>
          <a:solidFill>
            <a:srgbClr val="FFFF99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Phú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Thọ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sz="2800" b="1" dirty="0" err="1">
                <a:latin typeface="Times New Roman" panose="02020603050405020304" pitchFamily="18" charset="0"/>
              </a:rPr>
              <a:t>Vĩnh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Phúc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Giang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6" grpId="0" animBg="1"/>
      <p:bldP spid="29707" grpId="0" animBg="1"/>
      <p:bldP spid="29708" grpId="0" animBg="1"/>
      <p:bldP spid="297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905000" y="28067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A.     Cây ăn quả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905000" y="38735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B.     Rau xứ lạnh.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828800" y="4787900"/>
            <a:ext cx="472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.VnTime" panose="020B7200000000000000" pitchFamily="34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</a:rPr>
              <a:t>C.     Cây công nghiệp.</a:t>
            </a:r>
            <a:endParaRPr lang="en-US" sz="3200" b="1">
              <a:latin typeface=".VnTime" panose="020B7200000000000000" pitchFamily="34" charset="0"/>
            </a:endParaRPr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>
            <a:off x="2286000" y="512763"/>
            <a:ext cx="43434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Hãy chọn ý đúng</a:t>
            </a: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5105400" y="3200400"/>
            <a:ext cx="4038600" cy="1905000"/>
          </a:xfrm>
          <a:prstGeom prst="irregularSeal2">
            <a:avLst/>
          </a:prstGeom>
          <a:solidFill>
            <a:srgbClr val="99FF99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Đáp án: B</a:t>
            </a: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1676400" y="3733800"/>
            <a:ext cx="914400" cy="914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1085850" y="1524000"/>
            <a:ext cx="777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3. Trong các loại cây sau, cây nào không được trồng ở trung du Bắc Bộ?</a:t>
            </a:r>
          </a:p>
        </p:txBody>
      </p:sp>
      <p:pic>
        <p:nvPicPr>
          <p:cNvPr id="44045" name="Picture 13" descr="Vortec sp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WordArt 14"/>
          <p:cNvSpPr>
            <a:spLocks noChangeArrowheads="1" noChangeShapeType="1" noTextEdit="1"/>
          </p:cNvSpPr>
          <p:nvPr/>
        </p:nvSpPr>
        <p:spPr bwMode="auto">
          <a:xfrm>
            <a:off x="947738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4047" name="WordArt 15"/>
          <p:cNvSpPr>
            <a:spLocks noChangeArrowheads="1" noChangeShapeType="1" noTextEdit="1"/>
          </p:cNvSpPr>
          <p:nvPr/>
        </p:nvSpPr>
        <p:spPr bwMode="auto">
          <a:xfrm>
            <a:off x="933450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4048" name="WordArt 16"/>
          <p:cNvSpPr>
            <a:spLocks noChangeArrowheads="1" noChangeShapeType="1" noTextEdit="1"/>
          </p:cNvSpPr>
          <p:nvPr/>
        </p:nvSpPr>
        <p:spPr bwMode="auto">
          <a:xfrm>
            <a:off x="947738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4049" name="WordArt 17"/>
          <p:cNvSpPr>
            <a:spLocks noChangeArrowheads="1" noChangeShapeType="1" noTextEdit="1"/>
          </p:cNvSpPr>
          <p:nvPr/>
        </p:nvSpPr>
        <p:spPr bwMode="auto">
          <a:xfrm>
            <a:off x="919163" y="323850"/>
            <a:ext cx="361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44050" name="WordArt 18"/>
          <p:cNvSpPr>
            <a:spLocks noChangeArrowheads="1" noChangeShapeType="1" noTextEdit="1"/>
          </p:cNvSpPr>
          <p:nvPr/>
        </p:nvSpPr>
        <p:spPr bwMode="auto">
          <a:xfrm>
            <a:off x="976313" y="323850"/>
            <a:ext cx="228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4051" name="WordArt 19"/>
          <p:cNvSpPr>
            <a:spLocks noChangeArrowheads="1" noChangeShapeType="1" noTextEdit="1"/>
          </p:cNvSpPr>
          <p:nvPr/>
        </p:nvSpPr>
        <p:spPr bwMode="auto">
          <a:xfrm>
            <a:off x="947738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4052" name="WordArt 20"/>
          <p:cNvSpPr>
            <a:spLocks noChangeArrowheads="1" noChangeShapeType="1" noTextEdit="1"/>
          </p:cNvSpPr>
          <p:nvPr/>
        </p:nvSpPr>
        <p:spPr bwMode="auto">
          <a:xfrm>
            <a:off x="442913" y="323850"/>
            <a:ext cx="361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  <p:bldP spid="44036" grpId="1"/>
      <p:bldP spid="44037" grpId="0"/>
      <p:bldP spid="44037" grpId="1"/>
      <p:bldP spid="44039" grpId="0" animBg="1"/>
      <p:bldP spid="44040" grpId="0" animBg="1"/>
      <p:bldP spid="44044" grpId="0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33400" y="1524000"/>
            <a:ext cx="835342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</a:rPr>
              <a:t>4? Loại cây nào được coi là biểu tượng của trung du Bắc Bộ?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066800" y="28067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A.     Rừng cọ đồi chè.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66800" y="38862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B.     Hoa mai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990600" y="48006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.VnTime" panose="020B7200000000000000" pitchFamily="34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</a:rPr>
              <a:t>C.    Măng cụt</a:t>
            </a:r>
            <a:endParaRPr lang="en-US" sz="3200" b="1">
              <a:latin typeface=".VnTime" panose="020B7200000000000000" pitchFamily="34" charset="0"/>
            </a:endParaRP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514600" y="441325"/>
            <a:ext cx="3733800" cy="571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Hãy chọn ý đúng</a:t>
            </a: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4495800" y="4114800"/>
            <a:ext cx="4038600" cy="1905000"/>
          </a:xfrm>
          <a:prstGeom prst="irregularSeal2">
            <a:avLst/>
          </a:prstGeom>
          <a:solidFill>
            <a:srgbClr val="99FF99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Đáp án: A</a:t>
            </a:r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914400" y="2743200"/>
            <a:ext cx="914400" cy="914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45068" name="Picture 12" descr="Vortec sp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WordArt 13"/>
          <p:cNvSpPr>
            <a:spLocks noChangeArrowheads="1" noChangeShapeType="1" noTextEdit="1"/>
          </p:cNvSpPr>
          <p:nvPr/>
        </p:nvSpPr>
        <p:spPr bwMode="auto">
          <a:xfrm>
            <a:off x="947738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5070" name="WordArt 14"/>
          <p:cNvSpPr>
            <a:spLocks noChangeArrowheads="1" noChangeShapeType="1" noTextEdit="1"/>
          </p:cNvSpPr>
          <p:nvPr/>
        </p:nvSpPr>
        <p:spPr bwMode="auto">
          <a:xfrm>
            <a:off x="933450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5071" name="WordArt 15"/>
          <p:cNvSpPr>
            <a:spLocks noChangeArrowheads="1" noChangeShapeType="1" noTextEdit="1"/>
          </p:cNvSpPr>
          <p:nvPr/>
        </p:nvSpPr>
        <p:spPr bwMode="auto">
          <a:xfrm>
            <a:off x="947738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5072" name="WordArt 16"/>
          <p:cNvSpPr>
            <a:spLocks noChangeArrowheads="1" noChangeShapeType="1" noTextEdit="1"/>
          </p:cNvSpPr>
          <p:nvPr/>
        </p:nvSpPr>
        <p:spPr bwMode="auto">
          <a:xfrm>
            <a:off x="919163" y="323850"/>
            <a:ext cx="361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45073" name="WordArt 17"/>
          <p:cNvSpPr>
            <a:spLocks noChangeArrowheads="1" noChangeShapeType="1" noTextEdit="1"/>
          </p:cNvSpPr>
          <p:nvPr/>
        </p:nvSpPr>
        <p:spPr bwMode="auto">
          <a:xfrm>
            <a:off x="976313" y="323850"/>
            <a:ext cx="228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5074" name="WordArt 18"/>
          <p:cNvSpPr>
            <a:spLocks noChangeArrowheads="1" noChangeShapeType="1" noTextEdit="1"/>
          </p:cNvSpPr>
          <p:nvPr/>
        </p:nvSpPr>
        <p:spPr bwMode="auto">
          <a:xfrm>
            <a:off x="947738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5075" name="WordArt 19"/>
          <p:cNvSpPr>
            <a:spLocks noChangeArrowheads="1" noChangeShapeType="1" noTextEdit="1"/>
          </p:cNvSpPr>
          <p:nvPr/>
        </p:nvSpPr>
        <p:spPr bwMode="auto">
          <a:xfrm>
            <a:off x="442913" y="323850"/>
            <a:ext cx="361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/>
      <p:bldP spid="45060" grpId="0"/>
      <p:bldP spid="45060" grpId="1"/>
      <p:bldP spid="45061" grpId="0"/>
      <p:bldP spid="45061" grpId="1"/>
      <p:bldP spid="45063" grpId="0" animBg="1"/>
      <p:bldP spid="45064" grpId="0" animBg="1"/>
      <p:bldP spid="45069" grpId="0" animBg="1"/>
      <p:bldP spid="45069" grpId="1" animBg="1"/>
      <p:bldP spid="45070" grpId="0" animBg="1"/>
      <p:bldP spid="45070" grpId="1" animBg="1"/>
      <p:bldP spid="45071" grpId="0" animBg="1"/>
      <p:bldP spid="45071" grpId="1" animBg="1"/>
      <p:bldP spid="45072" grpId="0" animBg="1"/>
      <p:bldP spid="45072" grpId="1" animBg="1"/>
      <p:bldP spid="45073" grpId="0" animBg="1"/>
      <p:bldP spid="45073" grpId="1" animBg="1"/>
      <p:bldP spid="45074" grpId="0" animBg="1"/>
      <p:bldP spid="45074" grpId="1" animBg="1"/>
      <p:bldP spid="45075" grpId="0" animBg="1"/>
      <p:bldP spid="4507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3534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5? Để phủ xanh đất trống đồi trọc người dân ở đây đã làm gì?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14400" y="28067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A.     Di dân tự do.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14400" y="3873500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B.     Khai thác rừng.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914400" y="47879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.VnTime" panose="020B7200000000000000" pitchFamily="34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</a:rPr>
              <a:t>C.    Trồng rừng.</a:t>
            </a:r>
            <a:endParaRPr lang="en-US" sz="3200" b="1">
              <a:latin typeface=".VnTime" panose="020B7200000000000000" pitchFamily="34" charset="0"/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2476500" y="628650"/>
            <a:ext cx="4648200" cy="571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Hãy chọn ý đúng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4800600" y="3810000"/>
            <a:ext cx="4038600" cy="1905000"/>
          </a:xfrm>
          <a:prstGeom prst="irregularSeal2">
            <a:avLst/>
          </a:prstGeom>
          <a:solidFill>
            <a:srgbClr val="99FF99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Đáp án: C</a:t>
            </a:r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838200" y="4572000"/>
            <a:ext cx="914400" cy="914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46092" name="Picture 12" descr="Vortec sp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947738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6094" name="WordArt 14"/>
          <p:cNvSpPr>
            <a:spLocks noChangeArrowheads="1" noChangeShapeType="1" noTextEdit="1"/>
          </p:cNvSpPr>
          <p:nvPr/>
        </p:nvSpPr>
        <p:spPr bwMode="auto">
          <a:xfrm>
            <a:off x="933450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6095" name="WordArt 15"/>
          <p:cNvSpPr>
            <a:spLocks noChangeArrowheads="1" noChangeShapeType="1" noTextEdit="1"/>
          </p:cNvSpPr>
          <p:nvPr/>
        </p:nvSpPr>
        <p:spPr bwMode="auto">
          <a:xfrm>
            <a:off x="947738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6096" name="WordArt 16"/>
          <p:cNvSpPr>
            <a:spLocks noChangeArrowheads="1" noChangeShapeType="1" noTextEdit="1"/>
          </p:cNvSpPr>
          <p:nvPr/>
        </p:nvSpPr>
        <p:spPr bwMode="auto">
          <a:xfrm>
            <a:off x="919163" y="323850"/>
            <a:ext cx="361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46097" name="WordArt 17"/>
          <p:cNvSpPr>
            <a:spLocks noChangeArrowheads="1" noChangeShapeType="1" noTextEdit="1"/>
          </p:cNvSpPr>
          <p:nvPr/>
        </p:nvSpPr>
        <p:spPr bwMode="auto">
          <a:xfrm>
            <a:off x="976313" y="323850"/>
            <a:ext cx="228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6098" name="WordArt 18"/>
          <p:cNvSpPr>
            <a:spLocks noChangeArrowheads="1" noChangeShapeType="1" noTextEdit="1"/>
          </p:cNvSpPr>
          <p:nvPr/>
        </p:nvSpPr>
        <p:spPr bwMode="auto">
          <a:xfrm>
            <a:off x="947738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6099" name="WordArt 19"/>
          <p:cNvSpPr>
            <a:spLocks noChangeArrowheads="1" noChangeShapeType="1" noTextEdit="1"/>
          </p:cNvSpPr>
          <p:nvPr/>
        </p:nvSpPr>
        <p:spPr bwMode="auto">
          <a:xfrm>
            <a:off x="442913" y="323850"/>
            <a:ext cx="361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4" grpId="0"/>
      <p:bldP spid="46084" grpId="1"/>
      <p:bldP spid="46085" grpId="0"/>
      <p:bldP spid="46085" grpId="1"/>
      <p:bldP spid="46087" grpId="0" animBg="1"/>
      <p:bldP spid="46088" grpId="0" animBg="1"/>
      <p:bldP spid="46093" grpId="0" animBg="1"/>
      <p:bldP spid="46093" grpId="1" animBg="1"/>
      <p:bldP spid="46094" grpId="0" animBg="1"/>
      <p:bldP spid="46094" grpId="1" animBg="1"/>
      <p:bldP spid="46095" grpId="0" animBg="1"/>
      <p:bldP spid="46095" grpId="1" animBg="1"/>
      <p:bldP spid="46096" grpId="0" animBg="1"/>
      <p:bldP spid="46096" grpId="1" animBg="1"/>
      <p:bldP spid="46097" grpId="0" animBg="1"/>
      <p:bldP spid="46097" grpId="1" animBg="1"/>
      <p:bldP spid="46098" grpId="0" animBg="1"/>
      <p:bldP spid="46098" grpId="1" animBg="1"/>
      <p:bldP spid="46099" grpId="0" animBg="1"/>
      <p:bldP spid="4609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126602" y="547687"/>
            <a:ext cx="8449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1</a:t>
            </a:r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Vùng đồi với đỉnh tròn, sườn thoải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660002" y="0"/>
            <a:ext cx="8449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TRUNG DU BẮC BỘ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26602" y="1127125"/>
            <a:ext cx="844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2. Chè và cây ăn quả ở trung du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61527" y="1584325"/>
            <a:ext cx="844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3. Hoạt động trồng rừng và cây ăn quả</a:t>
            </a:r>
          </a:p>
        </p:txBody>
      </p:sp>
      <p:sp>
        <p:nvSpPr>
          <p:cNvPr id="25606" name="Rectangle 1"/>
          <p:cNvSpPr>
            <a:spLocks noChangeArrowheads="1"/>
          </p:cNvSpPr>
          <p:nvPr/>
        </p:nvSpPr>
        <p:spPr bwMode="auto">
          <a:xfrm>
            <a:off x="37465" y="3046413"/>
            <a:ext cx="910653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du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đồi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sườn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thoải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nghiệp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chè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đồi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trọc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phủ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xanhbằng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nghiệp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lâu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3352800" y="2326697"/>
            <a:ext cx="2155369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5"/>
          <p:cNvSpPr>
            <a:spLocks noChangeArrowheads="1"/>
          </p:cNvSpPr>
          <p:nvPr/>
        </p:nvSpPr>
        <p:spPr bwMode="auto">
          <a:xfrm>
            <a:off x="2209800" y="1828800"/>
            <a:ext cx="45720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3300"/>
                </a:solidFill>
              </a:rPr>
              <a:t>VỀ NHÀ 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2209800" y="3048000"/>
            <a:ext cx="4114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/>
              <a:t>Học bài và xem trước bài : </a:t>
            </a:r>
            <a:r>
              <a:rPr lang="en-US" sz="2400" b="1">
                <a:solidFill>
                  <a:srgbClr val="0066FF"/>
                </a:solidFill>
              </a:rPr>
              <a:t>TÂY NGUYÊN</a:t>
            </a:r>
          </a:p>
          <a:p>
            <a:pPr eaLnBrk="1" hangingPunct="1"/>
            <a:r>
              <a:rPr lang="en-US" sz="2400" b="1"/>
              <a:t>                    ( sgk trang 82 )</a:t>
            </a:r>
          </a:p>
        </p:txBody>
      </p:sp>
      <p:pic>
        <p:nvPicPr>
          <p:cNvPr id="26628" name="Picture 21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981450"/>
            <a:ext cx="2303463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gtbrd01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2057400" y="2611438"/>
            <a:ext cx="5257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>
                <a:solidFill>
                  <a:srgbClr val="0033CC"/>
                </a:solidFill>
                <a:latin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643313"/>
            <a:ext cx="8229600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du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núi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,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đồi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hay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5123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3913"/>
            <a:ext cx="4114800" cy="2709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6" descr="Bao-tang-co-mien-trung-du_Tin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23913"/>
            <a:ext cx="4132263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57200" y="4024313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du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đồi</a:t>
            </a: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52400" y="4405313"/>
            <a:ext cx="891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đỉnh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sườn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đồi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đồi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du ?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52400" y="5104156"/>
            <a:ext cx="9067800" cy="46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đồi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đỉnh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sườn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thoải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bát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úp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152400" y="5518494"/>
            <a:ext cx="8915400" cy="59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riêng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biệt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du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481289" y="6110494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miền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80" grpId="0"/>
      <p:bldP spid="28683" grpId="0"/>
      <p:bldP spid="28685" grpId="0"/>
      <p:bldP spid="28687" grpId="0"/>
      <p:bldP spid="286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41621" y="2095500"/>
            <a:ext cx="2624138" cy="2025650"/>
          </a:xfrm>
          <a:prstGeom prst="ellipse">
            <a:avLst/>
          </a:prstGeom>
          <a:solidFill>
            <a:srgbClr val="B6F6F8"/>
          </a:solidFill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419600" y="1181100"/>
            <a:ext cx="4531091" cy="914400"/>
          </a:xfrm>
          <a:prstGeom prst="rect">
            <a:avLst/>
          </a:prstGeom>
          <a:solidFill>
            <a:srgbClr val="FFFF99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348163" y="2606675"/>
            <a:ext cx="4686300" cy="914400"/>
          </a:xfrm>
          <a:prstGeom prst="rect">
            <a:avLst/>
          </a:prstGeom>
          <a:solidFill>
            <a:srgbClr val="FFFF99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đỉnh tròn,  sườn thoải </a:t>
            </a:r>
          </a:p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xếp cạnh nhau như bát úp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348163" y="3978275"/>
            <a:ext cx="4686300" cy="990600"/>
          </a:xfrm>
          <a:prstGeom prst="rect">
            <a:avLst/>
          </a:prstGeom>
          <a:solidFill>
            <a:srgbClr val="FFFF99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Mang dấu hiệu vừa của đồng</a:t>
            </a:r>
          </a:p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bằng vừa của miền núi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2624138" y="1508125"/>
            <a:ext cx="1905000" cy="1600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2552700" y="3200400"/>
            <a:ext cx="1905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2590800" y="3200400"/>
            <a:ext cx="1828800" cy="1295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 Box 5"/>
          <p:cNvSpPr txBox="1">
            <a:spLocks noChangeArrowheads="1"/>
          </p:cNvSpPr>
          <p:nvPr/>
        </p:nvSpPr>
        <p:spPr bwMode="auto">
          <a:xfrm>
            <a:off x="304800" y="190709"/>
            <a:ext cx="7848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337930" y="9939"/>
            <a:ext cx="880607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Chè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</a:t>
            </a:r>
          </a:p>
        </p:txBody>
      </p:sp>
      <p:sp>
        <p:nvSpPr>
          <p:cNvPr id="5135" name="Text Box 5"/>
          <p:cNvSpPr txBox="1">
            <a:spLocks noChangeArrowheads="1"/>
          </p:cNvSpPr>
          <p:nvPr/>
        </p:nvSpPr>
        <p:spPr bwMode="auto">
          <a:xfrm>
            <a:off x="264689" y="1676400"/>
            <a:ext cx="887931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- </a:t>
            </a:r>
            <a:r>
              <a:rPr lang="en-US" sz="6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6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du </a:t>
            </a:r>
            <a:r>
              <a:rPr lang="en-US" sz="6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Bắc</a:t>
            </a:r>
            <a:r>
              <a:rPr lang="en-US" sz="6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Bộ</a:t>
            </a:r>
            <a:r>
              <a:rPr lang="en-US" sz="6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thích</a:t>
            </a:r>
            <a:r>
              <a:rPr lang="en-US" sz="6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hợp</a:t>
            </a:r>
            <a:r>
              <a:rPr lang="en-US" sz="6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cho</a:t>
            </a:r>
            <a:r>
              <a:rPr lang="en-US" sz="6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6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trồng</a:t>
            </a:r>
            <a:r>
              <a:rPr lang="en-US" sz="6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6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loại</a:t>
            </a:r>
            <a:r>
              <a:rPr lang="en-US" sz="6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cây</a:t>
            </a:r>
            <a:r>
              <a:rPr lang="en-US" sz="6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nào</a:t>
            </a:r>
            <a:r>
              <a:rPr lang="en-US" sz="6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137" name="Text Box 5"/>
          <p:cNvSpPr txBox="1">
            <a:spLocks noChangeArrowheads="1"/>
          </p:cNvSpPr>
          <p:nvPr/>
        </p:nvSpPr>
        <p:spPr bwMode="auto">
          <a:xfrm>
            <a:off x="261376" y="4575165"/>
            <a:ext cx="815447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+ </a:t>
            </a:r>
            <a:r>
              <a:rPr lang="en-US" sz="6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Một</a:t>
            </a:r>
            <a:r>
              <a:rPr lang="en-US" sz="6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loại</a:t>
            </a:r>
            <a:r>
              <a:rPr lang="en-US" sz="6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cây</a:t>
            </a:r>
            <a:r>
              <a:rPr lang="en-US" sz="6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 cam, </a:t>
            </a:r>
            <a:r>
              <a:rPr lang="en-US" sz="6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chanh</a:t>
            </a:r>
            <a:r>
              <a:rPr lang="en-US" sz="6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dứa</a:t>
            </a:r>
            <a:r>
              <a:rPr lang="en-US" sz="6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vải</a:t>
            </a:r>
            <a:r>
              <a:rPr lang="en-US" sz="6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chè</a:t>
            </a:r>
            <a:endParaRPr lang="en-US" sz="6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5135" grpId="0"/>
      <p:bldP spid="5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85725" y="122238"/>
            <a:ext cx="685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Chè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</a:t>
            </a:r>
          </a:p>
        </p:txBody>
      </p:sp>
      <p:sp>
        <p:nvSpPr>
          <p:cNvPr id="5139" name="Text Box 5"/>
          <p:cNvSpPr txBox="1">
            <a:spLocks noChangeArrowheads="1"/>
          </p:cNvSpPr>
          <p:nvPr/>
        </p:nvSpPr>
        <p:spPr bwMode="auto">
          <a:xfrm>
            <a:off x="422275" y="34290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- 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1, 2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Giang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19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" y="727075"/>
            <a:ext cx="4489450" cy="2625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9463" y="769938"/>
            <a:ext cx="4460875" cy="2582862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43" name="Text Box 5"/>
          <p:cNvSpPr txBox="1">
            <a:spLocks noChangeArrowheads="1"/>
          </p:cNvSpPr>
          <p:nvPr/>
        </p:nvSpPr>
        <p:spPr bwMode="auto">
          <a:xfrm>
            <a:off x="685800" y="4403725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+ Cây vải, cây chè</a:t>
            </a:r>
          </a:p>
        </p:txBody>
      </p:sp>
      <p:sp>
        <p:nvSpPr>
          <p:cNvPr id="5145" name="Text Box 5"/>
          <p:cNvSpPr txBox="1">
            <a:spLocks noChangeArrowheads="1"/>
          </p:cNvSpPr>
          <p:nvPr/>
        </p:nvSpPr>
        <p:spPr bwMode="auto">
          <a:xfrm>
            <a:off x="455613" y="4987925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- Chè ở đây được trồng để làm gì?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55613" y="5546725"/>
            <a:ext cx="739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+ Chè được trồng để phục vụ nhu cầu trong nước và xuất khẩu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/>
      <p:bldP spid="5143" grpId="0"/>
      <p:bldP spid="5145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28600" y="85686"/>
            <a:ext cx="685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Chè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</a:t>
            </a:r>
          </a:p>
        </p:txBody>
      </p:sp>
      <p:pic>
        <p:nvPicPr>
          <p:cNvPr id="921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27088"/>
            <a:ext cx="6842125" cy="39624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49" name="Text Box 5"/>
          <p:cNvSpPr txBox="1">
            <a:spLocks noChangeArrowheads="1"/>
          </p:cNvSpPr>
          <p:nvPr/>
        </p:nvSpPr>
        <p:spPr bwMode="auto">
          <a:xfrm>
            <a:off x="403225" y="4800600"/>
            <a:ext cx="8696960" cy="107721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du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trại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151" name="Text Box 5"/>
          <p:cNvSpPr txBox="1">
            <a:spLocks noChangeArrowheads="1"/>
          </p:cNvSpPr>
          <p:nvPr/>
        </p:nvSpPr>
        <p:spPr bwMode="auto">
          <a:xfrm>
            <a:off x="533400" y="6096000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quả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9" grpId="0" animBg="1"/>
      <p:bldP spid="5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Thu%20hoach%20che%20o%20Nong%20truong%20che%20Song%20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75" y="1143000"/>
            <a:ext cx="40989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attach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175" y="1308100"/>
            <a:ext cx="4060825" cy="219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75" y="3678238"/>
            <a:ext cx="3990975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small_47204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78238"/>
            <a:ext cx="41148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52400" y="86985"/>
            <a:ext cx="6858000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Chè</a:t>
            </a:r>
            <a:r>
              <a:rPr lang="en-US" sz="36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219200" y="152400"/>
            <a:ext cx="7924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304800" y="1906726"/>
            <a:ext cx="88392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6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6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1600200" y="3962400"/>
            <a:ext cx="6324600" cy="2724900"/>
          </a:xfrm>
          <a:prstGeom prst="ellipse">
            <a:avLst/>
          </a:prstGeom>
          <a:solidFill>
            <a:srgbClr val="7030A0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 eaLnBrk="1" hangingPunct="1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 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5530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570&quot;&gt;&lt;object type=&quot;3&quot; unique_id=&quot;100573&quot;&gt;&lt;property id=&quot;20148&quot; value=&quot;5&quot;/&gt;&lt;property id=&quot;20300&quot; value=&quot;Slide 2&quot;/&gt;&lt;property id=&quot;20307&quot; value=&quot;257&quot;/&gt;&lt;/object&gt;&lt;object type=&quot;3&quot; unique_id=&quot;100574&quot;&gt;&lt;property id=&quot;20148&quot; value=&quot;5&quot;/&gt;&lt;property id=&quot;20300&quot; value=&quot;Slide 3&quot;/&gt;&lt;property id=&quot;20307&quot; value=&quot;282&quot;/&gt;&lt;/object&gt;&lt;object type=&quot;3&quot; unique_id=&quot;100575&quot;&gt;&lt;property id=&quot;20148&quot; value=&quot;5&quot;/&gt;&lt;property id=&quot;20300&quot; value=&quot;Slide 4&quot;/&gt;&lt;property id=&quot;20307&quot; value=&quot;281&quot;/&gt;&lt;/object&gt;&lt;object type=&quot;3&quot; unique_id=&quot;100576&quot;&gt;&lt;property id=&quot;20148&quot; value=&quot;5&quot;/&gt;&lt;property id=&quot;20300&quot; value=&quot;Slide 5&quot;/&gt;&lt;property id=&quot;20307&quot; value=&quot;256&quot;/&gt;&lt;/object&gt;&lt;object type=&quot;3&quot; unique_id=&quot;100577&quot;&gt;&lt;property id=&quot;20148&quot; value=&quot;5&quot;/&gt;&lt;property id=&quot;20300&quot; value=&quot;Slide 6&quot;/&gt;&lt;property id=&quot;20307&quot; value=&quot;258&quot;/&gt;&lt;/object&gt;&lt;object type=&quot;3&quot; unique_id=&quot;100578&quot;&gt;&lt;property id=&quot;20148&quot; value=&quot;5&quot;/&gt;&lt;property id=&quot;20300&quot; value=&quot;Slide 9&quot;/&gt;&lt;property id=&quot;20307&quot; value=&quot;260&quot;/&gt;&lt;/object&gt;&lt;object type=&quot;3&quot; unique_id=&quot;100579&quot;&gt;&lt;property id=&quot;20148&quot; value=&quot;5&quot;/&gt;&lt;property id=&quot;20300&quot; value=&quot;Slide 10&quot;/&gt;&lt;property id=&quot;20307&quot; value=&quot;304&quot;/&gt;&lt;/object&gt;&lt;object type=&quot;3&quot; unique_id=&quot;100580&quot;&gt;&lt;property id=&quot;20148&quot; value=&quot;5&quot;/&gt;&lt;property id=&quot;20300&quot; value=&quot;Slide 11&quot;/&gt;&lt;property id=&quot;20307&quot; value=&quot;305&quot;/&gt;&lt;/object&gt;&lt;object type=&quot;3&quot; unique_id=&quot;100581&quot;&gt;&lt;property id=&quot;20148&quot; value=&quot;5&quot;/&gt;&lt;property id=&quot;20300&quot; value=&quot;Slide 12&quot;/&gt;&lt;property id=&quot;20307&quot; value=&quot;284&quot;/&gt;&lt;/object&gt;&lt;object type=&quot;3&quot; unique_id=&quot;100582&quot;&gt;&lt;property id=&quot;20148&quot; value=&quot;5&quot;/&gt;&lt;property id=&quot;20300&quot; value=&quot;Slide 13&quot;/&gt;&lt;property id=&quot;20307&quot; value=&quot;286&quot;/&gt;&lt;/object&gt;&lt;object type=&quot;3&quot; unique_id=&quot;100583&quot;&gt;&lt;property id=&quot;20148&quot; value=&quot;5&quot;/&gt;&lt;property id=&quot;20300&quot; value=&quot;Slide 14&quot;/&gt;&lt;property id=&quot;20307&quot; value=&quot;261&quot;/&gt;&lt;/object&gt;&lt;object type=&quot;3&quot; unique_id=&quot;100584&quot;&gt;&lt;property id=&quot;20148&quot; value=&quot;5&quot;/&gt;&lt;property id=&quot;20300&quot; value=&quot;Slide 15&quot;/&gt;&lt;property id=&quot;20307&quot; value=&quot;285&quot;/&gt;&lt;/object&gt;&lt;object type=&quot;3&quot; unique_id=&quot;100585&quot;&gt;&lt;property id=&quot;20148&quot; value=&quot;5&quot;/&gt;&lt;property id=&quot;20300&quot; value=&quot;Slide 16&quot;/&gt;&lt;property id=&quot;20307&quot; value=&quot;265&quot;/&gt;&lt;/object&gt;&lt;object type=&quot;3&quot; unique_id=&quot;100586&quot;&gt;&lt;property id=&quot;20148&quot; value=&quot;5&quot;/&gt;&lt;property id=&quot;20300&quot; value=&quot;Slide 17 - &amp;quot;- Để khắc phục tình trạng này, người dân nơi đây đã trồng những loại cây gì?&amp;quot;&quot;/&gt;&lt;property id=&quot;20307&quot; value=&quot;274&quot;/&gt;&lt;/object&gt;&lt;object type=&quot;3&quot; unique_id=&quot;100587&quot;&gt;&lt;property id=&quot;20148&quot; value=&quot;5&quot;/&gt;&lt;property id=&quot;20300&quot; value=&quot;Slide 18&quot;/&gt;&lt;property id=&quot;20307&quot; value=&quot;288&quot;/&gt;&lt;/object&gt;&lt;object type=&quot;3&quot; unique_id=&quot;100588&quot;&gt;&lt;property id=&quot;20148&quot; value=&quot;5&quot;/&gt;&lt;property id=&quot;20300&quot; value=&quot;Slide 19&quot;/&gt;&lt;property id=&quot;20307&quot; value=&quot;289&quot;/&gt;&lt;/object&gt;&lt;object type=&quot;3&quot; unique_id=&quot;100589&quot;&gt;&lt;property id=&quot;20148&quot; value=&quot;5&quot;/&gt;&lt;property id=&quot;20300&quot; value=&quot;Slide 20&quot;/&gt;&lt;property id=&quot;20307&quot; value=&quot;292&quot;/&gt;&lt;/object&gt;&lt;object type=&quot;3&quot; unique_id=&quot;100590&quot;&gt;&lt;property id=&quot;20148&quot; value=&quot;5&quot;/&gt;&lt;property id=&quot;20300&quot; value=&quot;Slide 21&quot;/&gt;&lt;property id=&quot;20307&quot; value=&quot;293&quot;/&gt;&lt;/object&gt;&lt;object type=&quot;3&quot; unique_id=&quot;100591&quot;&gt;&lt;property id=&quot;20148&quot; value=&quot;5&quot;/&gt;&lt;property id=&quot;20300&quot; value=&quot;Slide 22&quot;/&gt;&lt;property id=&quot;20307&quot; value=&quot;294&quot;/&gt;&lt;/object&gt;&lt;object type=&quot;3&quot; unique_id=&quot;100592&quot;&gt;&lt;property id=&quot;20148&quot; value=&quot;5&quot;/&gt;&lt;property id=&quot;20300&quot; value=&quot;Slide 23&quot;/&gt;&lt;property id=&quot;20307&quot; value=&quot;295&quot;/&gt;&lt;/object&gt;&lt;object type=&quot;3&quot; unique_id=&quot;100594&quot;&gt;&lt;property id=&quot;20148&quot; value=&quot;5&quot;/&gt;&lt;property id=&quot;20300&quot; value=&quot;Slide 25&quot;/&gt;&lt;property id=&quot;20307&quot; value=&quot;301&quot;/&gt;&lt;/object&gt;&lt;object type=&quot;3&quot; unique_id=&quot;100625&quot;&gt;&lt;property id=&quot;20148&quot; value=&quot;5&quot;/&gt;&lt;property id=&quot;20300&quot; value=&quot;Slide 1&quot;/&gt;&lt;property id=&quot;20307&quot; value=&quot;311&quot;/&gt;&lt;/object&gt;&lt;object type=&quot;3&quot; unique_id=&quot;100626&quot;&gt;&lt;property id=&quot;20148&quot; value=&quot;5&quot;/&gt;&lt;property id=&quot;20300&quot; value=&quot;Slide 7&quot;/&gt;&lt;property id=&quot;20307&quot; value=&quot;308&quot;/&gt;&lt;/object&gt;&lt;object type=&quot;3&quot; unique_id=&quot;100627&quot;&gt;&lt;property id=&quot;20148&quot; value=&quot;5&quot;/&gt;&lt;property id=&quot;20300&quot; value=&quot;Slide 8&quot;/&gt;&lt;property id=&quot;20307&quot; value=&quot;309&quot;/&gt;&lt;/object&gt;&lt;object type=&quot;3&quot; unique_id=&quot;100628&quot;&gt;&lt;property id=&quot;20148&quot; value=&quot;5&quot;/&gt;&lt;property id=&quot;20300&quot; value=&quot;Slide 24&quot;/&gt;&lt;property id=&quot;20307&quot; value=&quot;310&quot;/&gt;&lt;/object&gt;&lt;/object&gt;&lt;object type=&quot;8&quot; unique_id=&quot;1006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1048</Words>
  <Application>Microsoft Office PowerPoint</Application>
  <PresentationFormat>On-screen Show (4:3)</PresentationFormat>
  <Paragraphs>145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- Để khắc phục tình trạng này, người dân nơi đây đã trồng những loại cây gì?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&lt;egyptian hak&gt;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160</cp:revision>
  <dcterms:created xsi:type="dcterms:W3CDTF">2012-09-10T04:57:06Z</dcterms:created>
  <dcterms:modified xsi:type="dcterms:W3CDTF">2018-01-25T13:53:52Z</dcterms:modified>
</cp:coreProperties>
</file>