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8" r:id="rId2"/>
    <p:sldId id="289" r:id="rId3"/>
    <p:sldId id="256" r:id="rId4"/>
    <p:sldId id="257" r:id="rId5"/>
    <p:sldId id="273" r:id="rId6"/>
    <p:sldId id="274" r:id="rId7"/>
    <p:sldId id="259" r:id="rId8"/>
    <p:sldId id="275" r:id="rId9"/>
    <p:sldId id="277" r:id="rId10"/>
    <p:sldId id="279" r:id="rId11"/>
    <p:sldId id="284" r:id="rId12"/>
    <p:sldId id="285" r:id="rId13"/>
    <p:sldId id="286" r:id="rId14"/>
    <p:sldId id="261" r:id="rId15"/>
    <p:sldId id="262" r:id="rId16"/>
    <p:sldId id="263" r:id="rId17"/>
    <p:sldId id="264" r:id="rId18"/>
    <p:sldId id="265" r:id="rId19"/>
    <p:sldId id="266" r:id="rId20"/>
    <p:sldId id="281" r:id="rId21"/>
    <p:sldId id="282" r:id="rId22"/>
    <p:sldId id="267" r:id="rId23"/>
    <p:sldId id="268" r:id="rId24"/>
    <p:sldId id="269" r:id="rId25"/>
    <p:sldId id="270" r:id="rId26"/>
    <p:sldId id="271" r:id="rId27"/>
    <p:sldId id="283" r:id="rId2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33FF"/>
    <a:srgbClr val="FFFF99"/>
    <a:srgbClr val="FF3300"/>
    <a:srgbClr val="FFCC66"/>
    <a:srgbClr val="9900FF"/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746AC-E136-40EF-AAC3-20E045FC3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8917B-145C-4808-A127-70B118012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B3518-71AC-41B8-A1AE-2CDC8E153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49DC2-C9E8-41FC-9823-93B317CF7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622B6-039C-4690-8E92-8E1898FD71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4F1D2-FA3A-46E5-91E9-F881621904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2313-0171-4E91-90E2-FB575AB943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48071-E4C0-480D-8B56-8EC6F354C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20B85-6B9E-40D1-B48D-ED3B2CCBF6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98B9E4-D0B4-4D52-A1D1-2410010C12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94B84-4CF8-4C0D-88D2-AB9C4CD7A0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D8FEA8-A447-4979-8176-529380640A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GIA THƯỢNG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59573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63656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Trịnh Thị Diệu Linh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32105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5A4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0900" y="487363"/>
            <a:ext cx="6524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Trên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20900" y="792163"/>
            <a:ext cx="5667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20900" y="1173163"/>
            <a:ext cx="1397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Tôi đã nghe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20900" y="1554163"/>
            <a:ext cx="3800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cô gái Nga  mái tóc màu hạt dẻ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20900" y="1935163"/>
            <a:ext cx="43005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Ngón tay đan  trên những sợi dây đồng.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20900" y="2468563"/>
            <a:ext cx="8699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Lúc ấy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120900" y="2774950"/>
            <a:ext cx="18859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700" b="1">
                <a:solidFill>
                  <a:srgbClr val="0000CC"/>
                </a:solidFill>
                <a:latin typeface="Arial"/>
              </a:rPr>
              <a:t>Cả công trường</a:t>
            </a:r>
            <a:r>
              <a:rPr lang="en-US" sz="17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120900" y="3141663"/>
            <a:ext cx="21034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tháp khoan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120900" y="3508375"/>
            <a:ext cx="2251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700" b="1">
                <a:solidFill>
                  <a:srgbClr val="0000CC"/>
                </a:solidFill>
                <a:latin typeface="Arial"/>
              </a:rPr>
              <a:t>Những xe ủi, xe ben</a:t>
            </a:r>
            <a:endParaRPr lang="en-US" sz="1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120900" y="3875088"/>
            <a:ext cx="976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700" b="1">
                <a:solidFill>
                  <a:srgbClr val="0000CC"/>
                </a:solidFill>
                <a:latin typeface="Arial"/>
              </a:rPr>
              <a:t>Chỉ còn</a:t>
            </a:r>
            <a:endParaRPr lang="en-US" sz="1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120900" y="4241800"/>
            <a:ext cx="542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Với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120900" y="4830763"/>
            <a:ext cx="11461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Ngày mai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657600" y="5181600"/>
            <a:ext cx="2263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nối liền hai khối núi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120900" y="5514975"/>
            <a:ext cx="413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Biển sẽ nằm  bỡ ngỡ giữa cao nguyên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120900" y="6248400"/>
            <a:ext cx="39639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Từ công trình thủy điện lớn đầu tiên.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120900" y="5881688"/>
            <a:ext cx="10604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pic>
        <p:nvPicPr>
          <p:cNvPr id="11283" name="Picture 19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7344">
            <a:off x="6858000" y="4000500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Tiếng đàn ba-la-lai-ca trên sông Đà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667000" y="487363"/>
            <a:ext cx="1036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590800" y="792163"/>
            <a:ext cx="21510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đêm trăng chơi vơi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443288" y="1173163"/>
            <a:ext cx="1890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ba-la-lai-ca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857625" y="2790825"/>
            <a:ext cx="27305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say ngủ cạnh dòng sông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094163" y="3154363"/>
            <a:ext cx="25955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nhô lên trời ngẫm nghĩ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332288" y="3505200"/>
            <a:ext cx="26590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sóng vai nhau nằm nghĩ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016250" y="3886200"/>
            <a:ext cx="21653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đàn ngân nga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514600" y="4221163"/>
            <a:ext cx="3749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dòng trăng lấp loáng sông Đà.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2133600" y="5181600"/>
            <a:ext cx="16240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Chiếc đập lớn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048000" y="5867400"/>
            <a:ext cx="297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chia ánh sáng đi muôn ngả</a:t>
            </a:r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 flipH="1">
            <a:off x="3765550" y="1643063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1" name="Line 37"/>
          <p:cNvSpPr>
            <a:spLocks noChangeShapeType="1"/>
          </p:cNvSpPr>
          <p:nvPr/>
        </p:nvSpPr>
        <p:spPr bwMode="auto">
          <a:xfrm flipH="1">
            <a:off x="3592513" y="204628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 flipH="1">
            <a:off x="3881438" y="285273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 flipH="1">
            <a:off x="4168775" y="3255963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flipH="1">
            <a:off x="4341813" y="360203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 flipH="1">
            <a:off x="3708400" y="527208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d"/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0" grpId="0" animBg="1"/>
      <p:bldP spid="72741" grpId="0" animBg="1"/>
      <p:bldP spid="72742" grpId="0" animBg="1"/>
      <p:bldP spid="72743" grpId="0" animBg="1"/>
      <p:bldP spid="72744" grpId="0" animBg="1"/>
      <p:bldP spid="727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6858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810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8153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FF"/>
                </a:solidFill>
                <a:latin typeface="Arial" charset="0"/>
              </a:rPr>
              <a:t>Tìm câu thơ nói lên hình ảnh đẹp trong đêm trăng?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62000" y="1752600"/>
            <a:ext cx="4953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chơi vơi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77831" grpId="0"/>
      <p:bldP spid="778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66713" y="639763"/>
            <a:ext cx="8853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Theo em hiểu thế nào là đêm trăng chơi vơi?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219200" y="1524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buồn.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123950" y="2133600"/>
            <a:ext cx="809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3333FF"/>
                </a:solidFill>
                <a:latin typeface="Arial" charset="0"/>
              </a:rPr>
              <a:t>Trăng một mình sáng toả giữa cảnh đêm bao la.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219200" y="2819400"/>
            <a:ext cx="549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mờ ảo, huyền bí.</a:t>
            </a:r>
          </a:p>
        </p:txBody>
      </p:sp>
      <p:pic>
        <p:nvPicPr>
          <p:cNvPr id="78855" name="Picture 7" descr="c_md_wht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2743200"/>
            <a:ext cx="592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a_md_wht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447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9" descr="b_md_wht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63" y="2057400"/>
            <a:ext cx="592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  <p:bldP spid="78852" grpId="0"/>
      <p:bldP spid="78852" grpId="1"/>
      <p:bldP spid="788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66800" y="2590800"/>
            <a:ext cx="6858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153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FF"/>
                </a:solidFill>
                <a:latin typeface="Arial" charset="0"/>
              </a:rPr>
              <a:t>Tìm câu thơ nói lên hình ảnh đẹp trong đêm trăng?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7700" y="1752600"/>
            <a:ext cx="4953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chơi vơi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35000" y="2692400"/>
            <a:ext cx="4495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9900FF"/>
                </a:solidFill>
                <a:latin typeface="Arial" charset="0"/>
              </a:rPr>
              <a:t>Ý khổ thơ 1 nói gì?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85800" y="3352800"/>
            <a:ext cx="6858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Cảnh đêm trăng đẹp trên công trình sông Đà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810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04800" y="12954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Những chi tiết nào trong bài gợi lên hình ảnh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êm tr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ng rất tĩnh mịch?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57200" y="2286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Cả công tr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ờng say ngủ cạnh dòng sông.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44500" y="2870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Những tháp khoan nhô lên trời ngẫm nghĩ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57200" y="3479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Những xe ủi, xe ben sóng vai nhau nằm nghỉ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263900" y="2705100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5562600" y="3289300"/>
            <a:ext cx="152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3949700" y="3898900"/>
            <a:ext cx="3505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6" grpId="0"/>
      <p:bldP spid="53257" grpId="0"/>
      <p:bldP spid="53258" grpId="0"/>
      <p:bldP spid="53261" grpId="0" animBg="1"/>
      <p:bldP spid="53262" grpId="0" animBg="1"/>
      <p:bldP spid="532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4800" y="381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17500" y="10668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Em hãy tìm những chi tiết trong bài gợi lên cảnh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êm tr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ng trên công tr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ờng vừa tĩnh mịch vừa sinh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ộng?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57200" y="2057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Đêm tr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ng tĩnh mịch nh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ng sinh 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ộng vì có tiếng 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àn của cô gái Nga</a:t>
            </a:r>
            <a:r>
              <a:rPr lang="en-US" sz="3200" b="1" i="1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82600" y="31877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Có dòng sông lấp loáng d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ới ánh tr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ng.</a:t>
            </a:r>
            <a:endParaRPr lang="en-US" sz="2400" b="1" i="1" u="sng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82600" y="3759200"/>
            <a:ext cx="8153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Có các sự vật 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đư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ợc tác giải miêu tả bằng phép nhân hoá nh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: </a:t>
            </a:r>
            <a:r>
              <a:rPr lang="en-US" sz="2400" b="1" i="1">
                <a:solidFill>
                  <a:schemeClr val="bg2"/>
                </a:solidFill>
                <a:latin typeface="Times New Roman" pitchFamily="18" charset="0"/>
              </a:rPr>
              <a:t>công trường đang ngủ, tháp khoan ngẫm nghĩ, xe ben, xe ủi nằm nghỉ,…</a:t>
            </a:r>
            <a:endParaRPr lang="en-US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84200" y="5232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Nội dung khổ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2: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609600" y="5715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Vẻ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ẹp kỳ vĩ của công trình trong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êm tr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ng tĩnh mịch    và sinh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ộng.</a:t>
            </a:r>
            <a:endParaRPr lang="en-US" sz="2400" b="1" i="1" u="sng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  <p:bldP spid="54279" grpId="0"/>
      <p:bldP spid="54280" grpId="0"/>
      <p:bldP spid="54281" grpId="0"/>
      <p:bldP spid="542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048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81000" y="13716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   Tìm các hình ảnh trong bài thể hiện sự gắn bó giữa con ng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ời với thiên nhiên?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57200" y="2514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Chỉ còn tiếng 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àn ngân nga - với dòng tr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ng lấp loáng sông Đà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" y="3581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Chiếc 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ập lớn nối liền hai khối núi - Biển sẽ nằm             bỡ ngỡ giữa cao nguyên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33400" y="49530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Nội dung khổ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3 nói gì?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406400" y="5562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 Sự gắn bó hoà quyện giữa con ng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ời với thiên nhiên.</a:t>
            </a:r>
            <a:endParaRPr lang="en-US" sz="32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609600" y="4572000"/>
            <a:ext cx="3429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2" grpId="0"/>
      <p:bldP spid="55308" grpId="0"/>
      <p:bldP spid="55309" grpId="0"/>
      <p:bldP spid="55310" grpId="0"/>
      <p:bldP spid="553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334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  Hãy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ọc thầm toàn bài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ể tìm những câu th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có sử dụng biện pháp nhân hoá?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62000" y="2362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Cả công tr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ờng say ngủ cạnh dòng sông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62000" y="2971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Những tháp khoan nhô lên trời ngẫm nghĩ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762000" y="3505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Những xe ủi xe ben sóng vai nhau nằm nghỉ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762000" y="4038600"/>
            <a:ext cx="656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Biển sẽ nằm bỡ ngỡ giữa cao nguyên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762000" y="4572000"/>
            <a:ext cx="656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Sông Đà chia ánh sáng 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i muôn ngả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304800" y="381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3594100" y="2844800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5943600" y="3505200"/>
            <a:ext cx="152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4254500" y="4013200"/>
            <a:ext cx="10795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3022600" y="4572000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2578100" y="5067300"/>
            <a:ext cx="6223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6337300" y="4038600"/>
            <a:ext cx="1447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6" grpId="0"/>
      <p:bldP spid="56327" grpId="0"/>
      <p:bldP spid="56330" grpId="0"/>
      <p:bldP spid="56331" grpId="0"/>
      <p:bldP spid="56332" grpId="0"/>
      <p:bldP spid="56336" grpId="0" animBg="1"/>
      <p:bldP spid="56341" grpId="0" animBg="1"/>
      <p:bldP spid="56342" grpId="0" animBg="1"/>
      <p:bldP spid="56343" grpId="0" animBg="1"/>
      <p:bldP spid="56344" grpId="0" animBg="1"/>
      <p:bldP spid="563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203200" y="1752600"/>
            <a:ext cx="8763000" cy="3124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tx2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98500" y="23749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   Bài th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 ca ngợi vẻ 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ẹp kỳ vĩ của công trình thuỷ 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iện sông Đà, sức mạnh của những ng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ời 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ang chinh phục dòng sông và sự gắn bó giữa con ng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ời với thiên nhiên.</a:t>
            </a:r>
            <a:endParaRPr lang="en-US" sz="3600" b="1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85800" y="685800"/>
            <a:ext cx="2667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3300"/>
                </a:solidFill>
                <a:latin typeface="Arial" charset="0"/>
              </a:rPr>
              <a:t>Ý nghĩa: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 animBg="1"/>
      <p:bldP spid="57350" grpId="0"/>
      <p:bldP spid="573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533400"/>
            <a:ext cx="7543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Luyện </a:t>
            </a:r>
            <a:r>
              <a:rPr lang="vi-VN" sz="3200" b="1" i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ọc diễn cảm - Học thuộc lòng.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2800" i="1">
              <a:latin typeface="Arial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016000" y="1524000"/>
            <a:ext cx="645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Ngày mai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Chiếc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ập lớn nối liền hai khối núi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Biển sẽ nằm bỡ ngỡ giữa cao nguyên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Sông Đà chia ánh sáng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i muôn ngả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Từ công trình thuỷ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iện lớn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ầu tiên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581400" y="2286000"/>
            <a:ext cx="1295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416300" y="2667000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2603500" y="3429000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5575300" y="3429000"/>
            <a:ext cx="1600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5346700" y="3810000"/>
            <a:ext cx="1828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83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5" grpId="0"/>
      <p:bldP spid="58378" grpId="0" animBg="1"/>
      <p:bldP spid="58379" grpId="0" animBg="1"/>
      <p:bldP spid="58380" grpId="0" animBg="1"/>
      <p:bldP spid="58381" grpId="0" animBg="1"/>
      <p:bldP spid="583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657600" y="1295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u="sng">
                <a:solidFill>
                  <a:schemeClr val="accent2"/>
                </a:solidFill>
                <a:latin typeface="Arial" charset="0"/>
              </a:rPr>
              <a:t>Tập đọc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119188" y="2078038"/>
            <a:ext cx="7034212" cy="1109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Arial"/>
                <a:cs typeface="Arial"/>
              </a:rPr>
              <a:t>Tiếng đàn Ba-la-lai-ca trên sông Đà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59008E"/>
                </a:prstShdw>
              </a:effectLst>
              <a:latin typeface="Arial"/>
              <a:cs typeface="Arial"/>
            </a:endParaRPr>
          </a:p>
        </p:txBody>
      </p:sp>
      <p:pic>
        <p:nvPicPr>
          <p:cNvPr id="6" name="Picture 15" descr="Comemorativo_0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2766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1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20900" y="487363"/>
            <a:ext cx="6524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Trên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20900" y="792163"/>
            <a:ext cx="5667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20900" y="1173163"/>
            <a:ext cx="1397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Tôi đã nghe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20900" y="1554163"/>
            <a:ext cx="3800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cô gái Nga  mái tóc màu hạt dẻ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20900" y="1935163"/>
            <a:ext cx="43005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Ngón tay đan  trên những sợi dây đồng.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120900" y="2468563"/>
            <a:ext cx="8699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Lúc ấy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120900" y="2774950"/>
            <a:ext cx="18256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Cả công trường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20900" y="3141663"/>
            <a:ext cx="21034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tháp khoan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120900" y="3508375"/>
            <a:ext cx="2251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xe ủi, xe ben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120900" y="3875088"/>
            <a:ext cx="976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Chỉ còn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120900" y="4241800"/>
            <a:ext cx="542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Với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120900" y="4830763"/>
            <a:ext cx="11461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Ngày mai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657600" y="5181600"/>
            <a:ext cx="22034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nối liền hai khối núi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120900" y="5514975"/>
            <a:ext cx="4073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Biển sẽ nằm bỡ ngỡ giữa cao nguyên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2120900" y="6248400"/>
            <a:ext cx="39639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Từ công trình thủy điện lớn đầu tiên.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120900" y="5881688"/>
            <a:ext cx="10604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pic>
        <p:nvPicPr>
          <p:cNvPr id="21523" name="Picture 19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7344">
            <a:off x="6858000" y="4000500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Tiếng đàn ba-la-lai-ca trên sông Đà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667000" y="487363"/>
            <a:ext cx="1036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2590800" y="792163"/>
            <a:ext cx="21510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đêm trăng chơi vơi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3443288" y="1173163"/>
            <a:ext cx="1890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ba-la-lai-ca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3822700" y="2773363"/>
            <a:ext cx="27908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say ngủ cạnh dòng sông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4094163" y="3154363"/>
            <a:ext cx="25955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nhô lên trời ngẫm nghĩ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4267200" y="3505200"/>
            <a:ext cx="27193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sóng vai nhau nằm nghĩ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3016250" y="3886200"/>
            <a:ext cx="21653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đàn ngân nga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2514600" y="4221163"/>
            <a:ext cx="3749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dòng trăng lấp loáng sông Đà.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133600" y="5181600"/>
            <a:ext cx="16843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Chiếc đập lớn </a:t>
            </a: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3048000" y="5867400"/>
            <a:ext cx="297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chia ánh sáng đi muôn ngả</a:t>
            </a:r>
          </a:p>
        </p:txBody>
      </p:sp>
    </p:spTree>
  </p:cSld>
  <p:clrMapOvr>
    <a:masterClrMapping/>
  </p:clrMapOvr>
  <p:transition spd="med">
    <p:checker dir="vert"/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9" grpId="0"/>
      <p:bldP spid="74773" grpId="0"/>
      <p:bldP spid="74774" grpId="0"/>
      <p:bldP spid="74775" grpId="0"/>
      <p:bldP spid="74776" grpId="0"/>
      <p:bldP spid="74777" grpId="0"/>
      <p:bldP spid="74778" grpId="0"/>
      <p:bldP spid="74779" grpId="0"/>
      <p:bldP spid="74780" grpId="0"/>
      <p:bldP spid="74781" grpId="0"/>
      <p:bldP spid="747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20900" y="487363"/>
            <a:ext cx="15652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Trên sông Đà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20900" y="792163"/>
            <a:ext cx="25939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đêm trăng chơi vơi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120900" y="1173163"/>
            <a:ext cx="31638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Tôi đã nghe tiếng ba-la-lai-ca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120900" y="1554163"/>
            <a:ext cx="37401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cô gái Nga mái tóc màu hạt dẻ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120900" y="1935163"/>
            <a:ext cx="42402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Ngón tay đan trên những sợi dây đồng.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120900" y="2468563"/>
            <a:ext cx="8699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Lúc ấy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120900" y="2774950"/>
            <a:ext cx="44323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Cả công trường say ngủ cạnh dòng sông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120900" y="3141663"/>
            <a:ext cx="4514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tháp khoan nhô lên trời ngẫm nghĩ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120900" y="3508375"/>
            <a:ext cx="47863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xe ủi, xe ben sóng vai nhau nằm nghĩ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120900" y="3875088"/>
            <a:ext cx="3017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Chỉ còn tiếng đàn ngân nga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120900" y="4241800"/>
            <a:ext cx="4168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Với một dòng trăng lấp loáng sông Đà.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120900" y="4830763"/>
            <a:ext cx="11461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Ngày mai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120900" y="5148263"/>
            <a:ext cx="3703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Chiếc đập lớn nối liền hai khối núi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2120900" y="5514975"/>
            <a:ext cx="4073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Biển sẽ nằm bỡ ngỡ giữa cao nguyên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2120900" y="6248400"/>
            <a:ext cx="39639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Từ công trình thủy điện lớn đầu tiên.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2120900" y="5881688"/>
            <a:ext cx="39084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 chia ánh sáng đi muôn ngả</a:t>
            </a:r>
          </a:p>
        </p:txBody>
      </p:sp>
      <p:pic>
        <p:nvPicPr>
          <p:cNvPr id="22547" name="Picture 19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7344">
            <a:off x="6858000" y="4000500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Tiếng đàn ba-la-lai-ca trên sông Đà</a:t>
            </a:r>
            <a:endParaRPr lang="en-US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  <p:bldP spid="75782" grpId="0"/>
      <p:bldP spid="75783" grpId="0"/>
      <p:bldP spid="75785" grpId="0"/>
      <p:bldP spid="75786" grpId="0"/>
      <p:bldP spid="75787" grpId="0"/>
      <p:bldP spid="75788" grpId="0"/>
      <p:bldP spid="75789" grpId="0"/>
      <p:bldP spid="75791" grpId="0"/>
      <p:bldP spid="75792" grpId="0"/>
      <p:bldP spid="75793" grpId="0"/>
      <p:bldP spid="757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59400" name="Picture 8" descr="Toan canh HB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971800" y="63373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8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Toàn cảnh</a:t>
            </a:r>
            <a:endParaRPr lang="en-US" sz="6000" b="1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0422" name="Picture 6" descr="Toan canh HB2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39700" y="673100"/>
            <a:ext cx="8915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3400" y="6477000"/>
            <a:ext cx="830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Lối vào hầm nơi đặt các tổ máy phát điện ngầm trong lòng đất , đường hầm dài hơn 800m.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08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1446" name="Picture 6" descr="Toan canh H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971800" y="63119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Cửa Xả Khổng lồ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89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2471" name="Picture 7" descr="Toan canh HB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609600"/>
            <a:ext cx="91440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133600" y="59690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Chiều cao đập bằng 1 căn nhà 10 tầng</a:t>
            </a:r>
            <a:r>
              <a:rPr lang="en-US" sz="72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3495" name="Picture 7" descr="Toan canh HB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685800"/>
            <a:ext cx="914400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87400" y="6324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Còn đây là sông Đà và bên kia là thị xã Hòa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203200" y="1752600"/>
            <a:ext cx="8763000" cy="3124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tx2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98500" y="23749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   Bài th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ơ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 ca ngợi vẻ 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ẹp kỳ vĩ của công trình thuỷ 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iện sông Đà, sức mạnh của những ng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ời 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ang chinh phục dòng sông và sự gắn bó giữa con ng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ời với thiên nhiên.</a:t>
            </a:r>
            <a:endParaRPr lang="en-US" sz="3600" b="1" i="1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2667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3300"/>
                </a:solidFill>
                <a:latin typeface="Arial" charset="0"/>
              </a:rPr>
              <a:t>Ý nghĩa: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4600" y="685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Kiểm tra bài cũ: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3400" y="1600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9900CC"/>
                </a:solidFill>
                <a:latin typeface="Arial" charset="0"/>
              </a:rPr>
              <a:t>Đọc bài “Những ng</a:t>
            </a:r>
            <a:r>
              <a:rPr lang="vi-VN" sz="2800" b="1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9900CC"/>
                </a:solidFill>
                <a:latin typeface="Arial" charset="0"/>
              </a:rPr>
              <a:t>ời bạn tốt” trả lời câu hỏi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06400" y="2674937"/>
            <a:ext cx="84582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</a:rPr>
              <a:t>   </a:t>
            </a:r>
            <a:r>
              <a:rPr lang="en-US" sz="2800" b="1" i="1">
                <a:latin typeface="Arial" charset="0"/>
              </a:rPr>
              <a:t>Đọc </a:t>
            </a:r>
            <a:r>
              <a:rPr lang="vi-VN" sz="2800" b="1" i="1">
                <a:latin typeface="Arial" charset="0"/>
              </a:rPr>
              <a:t>đ</a:t>
            </a:r>
            <a:r>
              <a:rPr lang="en-US" sz="2800" b="1" i="1">
                <a:latin typeface="Arial" charset="0"/>
              </a:rPr>
              <a:t>oạn 1, 2; trả lời câu hỏi: Điều kỳ lạ gì xảy ra khi nghệ sĩ tiếng hát giã biệt cuộc </a:t>
            </a:r>
            <a:r>
              <a:rPr lang="vi-VN" sz="2800" b="1" i="1">
                <a:latin typeface="Arial" charset="0"/>
              </a:rPr>
              <a:t>đ</a:t>
            </a:r>
            <a:r>
              <a:rPr lang="en-US" sz="2800" b="1" i="1">
                <a:latin typeface="Arial" charset="0"/>
              </a:rPr>
              <a:t>ời?</a:t>
            </a:r>
            <a:r>
              <a:rPr lang="en-US" sz="3400" b="1" i="1">
                <a:latin typeface="Arial" charset="0"/>
              </a:rPr>
              <a:t> 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06400" y="28956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   </a:t>
            </a:r>
            <a:r>
              <a:rPr lang="en-US" sz="2800" b="1" i="1">
                <a:latin typeface="Arial" charset="0"/>
              </a:rPr>
              <a:t>Đọc </a:t>
            </a:r>
            <a:r>
              <a:rPr lang="vi-VN" sz="2800" b="1" i="1">
                <a:latin typeface="Arial" charset="0"/>
              </a:rPr>
              <a:t>đ</a:t>
            </a:r>
            <a:r>
              <a:rPr lang="en-US" sz="2800" b="1" i="1">
                <a:latin typeface="Arial" charset="0"/>
              </a:rPr>
              <a:t>oạn 3, 4; Em có suy nghĩ gì về cách </a:t>
            </a:r>
            <a:r>
              <a:rPr lang="vi-VN" sz="2800" b="1" i="1">
                <a:latin typeface="Arial" charset="0"/>
              </a:rPr>
              <a:t>đ</a:t>
            </a:r>
            <a:r>
              <a:rPr lang="en-US" sz="2800" b="1" i="1">
                <a:latin typeface="Arial" charset="0"/>
              </a:rPr>
              <a:t>ối xử của </a:t>
            </a:r>
            <a:r>
              <a:rPr lang="vi-VN" sz="2800" b="1" i="1">
                <a:latin typeface="Arial" charset="0"/>
              </a:rPr>
              <a:t>đ</a:t>
            </a:r>
            <a:r>
              <a:rPr lang="en-US" sz="2800" b="1" i="1">
                <a:latin typeface="Arial" charset="0"/>
              </a:rPr>
              <a:t>ám thuỷ thủ và </a:t>
            </a:r>
            <a:r>
              <a:rPr lang="vi-VN" sz="2800" b="1" i="1">
                <a:latin typeface="Arial" charset="0"/>
              </a:rPr>
              <a:t>đ</a:t>
            </a:r>
            <a:r>
              <a:rPr lang="en-US" sz="2800" b="1" i="1">
                <a:latin typeface="Arial" charset="0"/>
              </a:rPr>
              <a:t>àn cá heo </a:t>
            </a:r>
            <a:r>
              <a:rPr lang="vi-VN" sz="2800" b="1" i="1">
                <a:latin typeface="Arial" charset="0"/>
              </a:rPr>
              <a:t>đ</a:t>
            </a:r>
            <a:r>
              <a:rPr lang="en-US" sz="2800" b="1" i="1">
                <a:latin typeface="Arial" charset="0"/>
              </a:rPr>
              <a:t>ối với nghệ sĩ A-ri-ôn?</a:t>
            </a:r>
            <a:r>
              <a:rPr lang="en-US" sz="28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6" grpId="1"/>
      <p:bldP spid="20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23622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4000">
              <a:solidFill>
                <a:srgbClr val="FF9933"/>
              </a:solidFill>
              <a:latin typeface="Arial" charset="0"/>
            </a:endParaRPr>
          </a:p>
        </p:txBody>
      </p:sp>
      <p:pic>
        <p:nvPicPr>
          <p:cNvPr id="47110" name="Picture 6" descr="H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IMG_0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1925"/>
            <a:ext cx="88328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8600" y="1828800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Tiếng </a:t>
            </a:r>
            <a:r>
              <a:rPr lang="vi-VN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àn Ba - la - lai - ca trên sông Đà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43000" y="5334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Tập đọc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305675" y="2667000"/>
            <a:ext cx="160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rgbClr val="000099"/>
                </a:solidFill>
                <a:latin typeface="Arial" charset="0"/>
              </a:rPr>
              <a:t>Quang Huy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8" grpId="1"/>
      <p:bldP spid="67589" grpId="0"/>
      <p:bldP spid="675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838200" y="68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Luyện </a:t>
            </a:r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ọc: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04800" y="15240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Đọc 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úng các từ: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533400" y="228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Ba-la-lai-ca,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</a:t>
            </a:r>
          </a:p>
        </p:txBody>
      </p:sp>
      <p:sp>
        <p:nvSpPr>
          <p:cNvPr id="8197" name="Line 17"/>
          <p:cNvSpPr>
            <a:spLocks noChangeShapeType="1"/>
          </p:cNvSpPr>
          <p:nvPr/>
        </p:nvSpPr>
        <p:spPr bwMode="auto">
          <a:xfrm>
            <a:off x="4510088" y="646113"/>
            <a:ext cx="0" cy="594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5689600" y="65405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Từ ngữ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92" grpId="0"/>
      <p:bldP spid="50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imag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62000"/>
            <a:ext cx="45100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971800" y="57912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Đàn ba-la-lai-ca (Nga)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38200" y="68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Luyện </a:t>
            </a:r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ọc: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1524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 Đọc 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úng các từ: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22313" y="2119313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Ba-la-lai-ca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700588" y="823913"/>
            <a:ext cx="0" cy="594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486400" y="70961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Từ ngữ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28650" y="2743200"/>
            <a:ext cx="2105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 ngẫm nghĩ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703263" y="3276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bỡ ngỡ,…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58763" y="3962400"/>
            <a:ext cx="42370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Chú ý ngắt 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i 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úng  giữa các dòng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, khổ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.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232400" y="1371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 ngẫm nghĩ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334000" y="1905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xe ben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283200" y="256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bỡ ngỡ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4" grpId="0"/>
      <p:bldP spid="70665" grpId="0"/>
      <p:bldP spid="70666" grpId="0"/>
      <p:bldP spid="70667" grpId="0"/>
      <p:bldP spid="7066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788</TotalTime>
  <Words>1243</Words>
  <Application>Microsoft Office PowerPoint</Application>
  <PresentationFormat>On-screen Show (4:3)</PresentationFormat>
  <Paragraphs>159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Thue Viet 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4 ngày 15 tháng 10 năm 2008</dc:title>
  <dc:creator>Thietbi2007</dc:creator>
  <cp:lastModifiedBy>TRAN MINH TUAN</cp:lastModifiedBy>
  <cp:revision>84</cp:revision>
  <dcterms:created xsi:type="dcterms:W3CDTF">2008-10-13T04:59:40Z</dcterms:created>
  <dcterms:modified xsi:type="dcterms:W3CDTF">2018-10-14T13:46:13Z</dcterms:modified>
</cp:coreProperties>
</file>