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8" r:id="rId3"/>
    <p:sldId id="259" r:id="rId4"/>
    <p:sldId id="278" r:id="rId5"/>
    <p:sldId id="279" r:id="rId6"/>
    <p:sldId id="280" r:id="rId7"/>
    <p:sldId id="262" r:id="rId8"/>
    <p:sldId id="282" r:id="rId9"/>
    <p:sldId id="264" r:id="rId10"/>
    <p:sldId id="276" r:id="rId11"/>
    <p:sldId id="281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9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9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8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01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5BD28D-D2CC-4299-8E3E-0567505688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8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49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3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69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5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0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0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8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29B9-9588-4E14-AFF0-17AF9AC9A4A8}" type="datetimeFigureOut">
              <a:rPr lang="en-US" smtClean="0"/>
              <a:t>16/10/2018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E0299-8D44-4F6B-AE05-C989195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olors_1280x1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563" y="92075"/>
            <a:ext cx="9161463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5" descr="p2_002"/>
          <p:cNvSpPr>
            <a:spLocks noChangeArrowheads="1" noChangeShapeType="1" noTextEdit="1"/>
          </p:cNvSpPr>
          <p:nvPr/>
        </p:nvSpPr>
        <p:spPr bwMode="auto">
          <a:xfrm>
            <a:off x="3763963" y="1477963"/>
            <a:ext cx="4683125" cy="120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66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-2453608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 TOÁN- LỚP 4</a:t>
            </a:r>
          </a:p>
        </p:txBody>
      </p:sp>
      <p:sp>
        <p:nvSpPr>
          <p:cNvPr id="2054" name="WordArt 15"/>
          <p:cNvSpPr>
            <a:spLocks noChangeArrowheads="1" noChangeShapeType="1" noTextEdit="1"/>
          </p:cNvSpPr>
          <p:nvPr/>
        </p:nvSpPr>
        <p:spPr bwMode="auto">
          <a:xfrm>
            <a:off x="411163" y="3201988"/>
            <a:ext cx="8504237" cy="1370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cs typeface="Arial" panose="020B0604020202020204" pitchFamily="34" charset="0"/>
              </a:rPr>
              <a:t>TÍNH CHẤT GIAO HOÁN CỦA PHÉP CỘNG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1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0" y="758825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57200" y="533400"/>
            <a:ext cx="845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5" name="Oval 4"/>
          <p:cNvSpPr/>
          <p:nvPr/>
        </p:nvSpPr>
        <p:spPr>
          <a:xfrm>
            <a:off x="1241157" y="2132856"/>
            <a:ext cx="7200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0181" y="3320988"/>
            <a:ext cx="684076" cy="1944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algn="ctr"/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1178" y="2159278"/>
            <a:ext cx="46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2068" y="3775446"/>
            <a:ext cx="52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2685926"/>
            <a:ext cx="24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2975 + 4017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2689756"/>
            <a:ext cx="24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4017 + 2975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32112" y="3231739"/>
            <a:ext cx="2221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2975 + 4017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7018" y="3717032"/>
            <a:ext cx="2221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2975 + 4017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0032" y="3193812"/>
            <a:ext cx="24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4017 + 3000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83696" y="3717032"/>
            <a:ext cx="24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4017 + 2900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39752" y="4417948"/>
            <a:ext cx="24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8264 + 927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9752" y="4941168"/>
            <a:ext cx="24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8264 + 927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7744" y="542606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927  + 8264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441794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927  + 8300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4008" y="492200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900  + 8264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6016" y="5373216"/>
            <a:ext cx="2424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8264 + 927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44008" y="262541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4008" y="31409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44008" y="36978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4008" y="434594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492200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4008" y="53732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67807" y="27161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80075" y="54643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23217" y="498457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01819" y="37698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51146" y="320339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44008" y="442849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8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6" grpId="0"/>
      <p:bldP spid="6" grpId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2175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WordArt 16"/>
          <p:cNvSpPr>
            <a:spLocks noChangeArrowheads="1" noChangeShapeType="1" noTextEdit="1"/>
          </p:cNvSpPr>
          <p:nvPr/>
        </p:nvSpPr>
        <p:spPr bwMode="auto">
          <a:xfrm>
            <a:off x="1219200" y="2438400"/>
            <a:ext cx="6629400" cy="25225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sz="3600" b="1" kern="10">
                <a:ln w="127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cs typeface="Arial" panose="020B0604020202020204" pitchFamily="34" charset="0"/>
              </a:rPr>
              <a:t>BÀI HỌC ĐẾN ĐÂY KẾT THÚC</a:t>
            </a:r>
          </a:p>
          <a:p>
            <a:pPr algn="ctr"/>
            <a:r>
              <a:rPr lang="en-US" sz="3600" b="1" kern="10">
                <a:ln w="127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cs typeface="Arial" panose="020B0604020202020204" pitchFamily="34" charset="0"/>
              </a:rPr>
              <a:t>KÍNH CHÚC QUÝ THẦY CÔ SỨC KHOẺ </a:t>
            </a:r>
          </a:p>
          <a:p>
            <a:pPr algn="ctr"/>
            <a:r>
              <a:rPr lang="en-US" sz="3600" b="1" kern="10">
                <a:ln w="127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cs typeface="Arial" panose="020B0604020202020204" pitchFamily="34" charset="0"/>
              </a:rPr>
              <a:t>CHÚC CÁC EM MẠNH KHOẺ.</a:t>
            </a:r>
          </a:p>
        </p:txBody>
      </p:sp>
    </p:spTree>
    <p:extLst>
      <p:ext uri="{BB962C8B-B14F-4D97-AF65-F5344CB8AC3E}">
        <p14:creationId xmlns:p14="http://schemas.microsoft.com/office/powerpoint/2010/main" val="1133107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381000" y="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pSp>
        <p:nvGrpSpPr>
          <p:cNvPr id="14364" name="Group 28"/>
          <p:cNvGrpSpPr>
            <a:grpSpLocks/>
          </p:cNvGrpSpPr>
          <p:nvPr/>
        </p:nvGrpSpPr>
        <p:grpSpPr bwMode="auto">
          <a:xfrm>
            <a:off x="457200" y="1219200"/>
            <a:ext cx="3733800" cy="1143000"/>
            <a:chOff x="1680" y="2880"/>
            <a:chExt cx="2832" cy="912"/>
          </a:xfrm>
        </p:grpSpPr>
        <p:sp>
          <p:nvSpPr>
            <p:cNvPr id="14365" name="AutoShape 29"/>
            <p:cNvSpPr>
              <a:spLocks noChangeArrowheads="1"/>
            </p:cNvSpPr>
            <p:nvPr/>
          </p:nvSpPr>
          <p:spPr bwMode="auto">
            <a:xfrm>
              <a:off x="1680" y="2880"/>
              <a:ext cx="2832" cy="912"/>
            </a:xfrm>
            <a:prstGeom prst="cloudCallout">
              <a:avLst>
                <a:gd name="adj1" fmla="val -16630"/>
                <a:gd name="adj2" fmla="val -71819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 sz="2400">
                <a:latin typeface=".VnTime" pitchFamily="34" charset="0"/>
              </a:endParaRP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1981" y="2998"/>
              <a:ext cx="2208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2800" b="1" smtClean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Ôn </a:t>
              </a:r>
              <a:r>
                <a:rPr lang="en-US" sz="2800" b="1" smtClean="0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</a:t>
              </a:r>
              <a:r>
                <a:rPr lang="en-US" sz="2800" b="1" dirty="0" err="1">
                  <a:solidFill>
                    <a:srgbClr val="CC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cũ</a:t>
              </a:r>
              <a:endParaRPr lang="en-US" sz="28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21668" y="237900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0178" y="5013176"/>
            <a:ext cx="2569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+ 300 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</a:p>
        </p:txBody>
      </p:sp>
      <p:sp>
        <p:nvSpPr>
          <p:cNvPr id="7" name="Rectangle 6"/>
          <p:cNvSpPr/>
          <p:nvPr/>
        </p:nvSpPr>
        <p:spPr>
          <a:xfrm>
            <a:off x="2480178" y="5744603"/>
            <a:ext cx="2569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 + 200 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220072" y="5013176"/>
            <a:ext cx="3108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3200 + 1800 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0072" y="5744603"/>
            <a:ext cx="3108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1800 + 3200 =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323559"/>
              </p:ext>
            </p:extLst>
          </p:nvPr>
        </p:nvGraphicFramePr>
        <p:xfrm>
          <a:off x="830566" y="3212976"/>
          <a:ext cx="4317498" cy="3365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162"/>
                <a:gridCol w="3024336"/>
              </a:tblGrid>
              <a:tr h="8413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13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13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b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13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+ a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856493"/>
              </p:ext>
            </p:extLst>
          </p:nvPr>
        </p:nvGraphicFramePr>
        <p:xfrm>
          <a:off x="5147634" y="3212972"/>
          <a:ext cx="3266303" cy="3365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303"/>
              </a:tblGrid>
              <a:tr h="8413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130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en-US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4130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13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33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473200" y="377825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2204864"/>
            <a:ext cx="8610600" cy="3200401"/>
          </a:xfrm>
          <a:prstGeom prst="rect">
            <a:avLst/>
          </a:prstGeom>
        </p:spPr>
      </p:pic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397000" y="4081264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20 + 30 = </a:t>
            </a:r>
            <a:r>
              <a:rPr lang="en-US" sz="2400" b="1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1397000" y="4792464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30 + 20 = </a:t>
            </a:r>
            <a:r>
              <a:rPr lang="en-US" sz="2400" b="1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>
            <a:off x="3429000" y="4043164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350 + 250 =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3378200" y="4792464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 250 + 350 = </a:t>
            </a:r>
            <a:r>
              <a:rPr lang="en-US" sz="2400" b="1" dirty="0">
                <a:solidFill>
                  <a:srgbClr val="FF0000"/>
                </a:solidFill>
              </a:rPr>
              <a:t>600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5969000" y="4005064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1208 + 2764 = </a:t>
            </a:r>
            <a:r>
              <a:rPr lang="en-US" sz="2400" b="1" dirty="0">
                <a:solidFill>
                  <a:srgbClr val="FF0000"/>
                </a:solidFill>
              </a:rPr>
              <a:t>3972</a:t>
            </a:r>
          </a:p>
        </p:txBody>
      </p:sp>
      <p:sp>
        <p:nvSpPr>
          <p:cNvPr id="11" name="Text Box 35"/>
          <p:cNvSpPr txBox="1">
            <a:spLocks noChangeArrowheads="1"/>
          </p:cNvSpPr>
          <p:nvPr/>
        </p:nvSpPr>
        <p:spPr bwMode="auto">
          <a:xfrm>
            <a:off x="6019800" y="4767064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2764 + 1208 = </a:t>
            </a:r>
            <a:r>
              <a:rPr lang="en-US" sz="2400" b="1" dirty="0">
                <a:solidFill>
                  <a:srgbClr val="FF0000"/>
                </a:solidFill>
              </a:rPr>
              <a:t>3972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51920" y="5924128"/>
            <a:ext cx="1828800" cy="457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>
                <a:solidFill>
                  <a:srgbClr val="FF0000"/>
                </a:solidFill>
              </a:rPr>
              <a:t>a + b = b + 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1520" y="6106492"/>
            <a:ext cx="8663880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just"/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đổi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chỗ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các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số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hạng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trong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một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tổng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thì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tổng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không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thay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đổi</a:t>
            </a:r>
            <a:r>
              <a:rPr lang="en-US" sz="2400" dirty="0">
                <a:solidFill>
                  <a:srgbClr val="FF0000"/>
                </a:solidFill>
              </a:rPr>
              <a:t> .</a:t>
            </a: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50800" y="1250757"/>
            <a:ext cx="9093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tx2"/>
                </a:solidFill>
              </a:rPr>
              <a:t>* T</a:t>
            </a:r>
            <a:r>
              <a:rPr lang="en-GB" sz="2800" b="1" dirty="0" err="1">
                <a:solidFill>
                  <a:schemeClr val="tx2"/>
                </a:solidFill>
              </a:rPr>
              <a:t>ính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và</a:t>
            </a:r>
            <a:r>
              <a:rPr lang="en-GB" sz="2800" b="1" dirty="0">
                <a:solidFill>
                  <a:schemeClr val="tx2"/>
                </a:solidFill>
              </a:rPr>
              <a:t> so </a:t>
            </a:r>
            <a:r>
              <a:rPr lang="en-GB" sz="2800" b="1" dirty="0" err="1">
                <a:solidFill>
                  <a:schemeClr val="tx2"/>
                </a:solidFill>
              </a:rPr>
              <a:t>sánh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giá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trị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của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hai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biểu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thức</a:t>
            </a:r>
            <a:r>
              <a:rPr lang="en-GB" sz="2800" b="1" dirty="0">
                <a:solidFill>
                  <a:schemeClr val="tx2"/>
                </a:solidFill>
              </a:rPr>
              <a:t> a + b </a:t>
            </a:r>
            <a:r>
              <a:rPr lang="en-GB" sz="2800" b="1" dirty="0" err="1">
                <a:solidFill>
                  <a:schemeClr val="tx2"/>
                </a:solidFill>
              </a:rPr>
              <a:t>và</a:t>
            </a:r>
            <a:r>
              <a:rPr lang="en-GB" sz="2800" b="1" dirty="0">
                <a:solidFill>
                  <a:schemeClr val="tx2"/>
                </a:solidFill>
              </a:rPr>
              <a:t> b + a </a:t>
            </a:r>
            <a:r>
              <a:rPr lang="en-GB" sz="2800" b="1" dirty="0" err="1">
                <a:solidFill>
                  <a:schemeClr val="tx2"/>
                </a:solidFill>
              </a:rPr>
              <a:t>trong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bảng</a:t>
            </a:r>
            <a:r>
              <a:rPr lang="en-GB" sz="2800" b="1" dirty="0">
                <a:solidFill>
                  <a:schemeClr val="tx2"/>
                </a:solidFill>
              </a:rPr>
              <a:t> </a:t>
            </a:r>
            <a:r>
              <a:rPr lang="en-GB" sz="2800" b="1" dirty="0" err="1">
                <a:solidFill>
                  <a:schemeClr val="tx2"/>
                </a:solidFill>
              </a:rPr>
              <a:t>sau</a:t>
            </a:r>
            <a:r>
              <a:rPr lang="en-GB" sz="28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5507940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+ 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 +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49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-195034" y="2599184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4972 + 4028 = 9000. 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4028 + 4972 = ?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98664" name="AutoShape 8"/>
          <p:cNvSpPr>
            <a:spLocks noChangeArrowheads="1"/>
          </p:cNvSpPr>
          <p:nvPr/>
        </p:nvSpPr>
        <p:spPr bwMode="auto">
          <a:xfrm>
            <a:off x="1633766" y="3459088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</a:p>
        </p:txBody>
      </p:sp>
      <p:sp>
        <p:nvSpPr>
          <p:cNvPr id="198665" name="AutoShape 9"/>
          <p:cNvSpPr>
            <a:spLocks noChangeArrowheads="1"/>
          </p:cNvSpPr>
          <p:nvPr/>
        </p:nvSpPr>
        <p:spPr bwMode="auto">
          <a:xfrm>
            <a:off x="5841316" y="3472862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7000</a:t>
            </a:r>
          </a:p>
        </p:txBody>
      </p:sp>
      <p:sp>
        <p:nvSpPr>
          <p:cNvPr id="198666" name="AutoShape 10"/>
          <p:cNvSpPr>
            <a:spLocks noChangeArrowheads="1"/>
          </p:cNvSpPr>
          <p:nvPr/>
        </p:nvSpPr>
        <p:spPr bwMode="auto">
          <a:xfrm>
            <a:off x="1508270" y="5020860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</a:p>
        </p:txBody>
      </p:sp>
      <p:sp>
        <p:nvSpPr>
          <p:cNvPr id="198667" name="AutoShape 11"/>
          <p:cNvSpPr>
            <a:spLocks noChangeArrowheads="1"/>
          </p:cNvSpPr>
          <p:nvPr/>
        </p:nvSpPr>
        <p:spPr bwMode="auto">
          <a:xfrm>
            <a:off x="5923378" y="5043264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9000</a:t>
            </a:r>
          </a:p>
        </p:txBody>
      </p:sp>
      <p:sp>
        <p:nvSpPr>
          <p:cNvPr id="198668" name="Text Box 12"/>
          <p:cNvSpPr txBox="1">
            <a:spLocks noChangeArrowheads="1"/>
          </p:cNvSpPr>
          <p:nvPr/>
        </p:nvSpPr>
        <p:spPr bwMode="auto">
          <a:xfrm>
            <a:off x="729709" y="34590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a)</a:t>
            </a:r>
          </a:p>
        </p:txBody>
      </p:sp>
      <p:sp>
        <p:nvSpPr>
          <p:cNvPr id="198669" name="Text Box 13"/>
          <p:cNvSpPr txBox="1">
            <a:spLocks noChangeArrowheads="1"/>
          </p:cNvSpPr>
          <p:nvPr/>
        </p:nvSpPr>
        <p:spPr bwMode="auto">
          <a:xfrm>
            <a:off x="5243454" y="3355139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b)</a:t>
            </a:r>
          </a:p>
        </p:txBody>
      </p:sp>
      <p:sp>
        <p:nvSpPr>
          <p:cNvPr id="198670" name="Text Box 14"/>
          <p:cNvSpPr txBox="1">
            <a:spLocks noChangeArrowheads="1"/>
          </p:cNvSpPr>
          <p:nvPr/>
        </p:nvSpPr>
        <p:spPr bwMode="auto">
          <a:xfrm>
            <a:off x="974870" y="506620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>c)</a:t>
            </a:r>
          </a:p>
        </p:txBody>
      </p:sp>
      <p:sp>
        <p:nvSpPr>
          <p:cNvPr id="198671" name="Text Box 15"/>
          <p:cNvSpPr txBox="1">
            <a:spLocks noChangeArrowheads="1"/>
          </p:cNvSpPr>
          <p:nvPr/>
        </p:nvSpPr>
        <p:spPr bwMode="auto">
          <a:xfrm>
            <a:off x="5220970" y="4946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d)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0" y="846411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457200" y="620986"/>
            <a:ext cx="845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17" name="WordArt 29"/>
          <p:cNvSpPr>
            <a:spLocks noChangeArrowheads="1" noChangeShapeType="1" noTextEdit="1"/>
          </p:cNvSpPr>
          <p:nvPr/>
        </p:nvSpPr>
        <p:spPr bwMode="auto">
          <a:xfrm>
            <a:off x="458089" y="1352579"/>
            <a:ext cx="2975810" cy="11811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Trò </a:t>
            </a:r>
            <a:r>
              <a:rPr lang="vi-VN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WordArt 30"/>
          <p:cNvSpPr>
            <a:spLocks noChangeArrowheads="1" noChangeShapeType="1" noTextEdit="1"/>
          </p:cNvSpPr>
          <p:nvPr/>
        </p:nvSpPr>
        <p:spPr bwMode="auto">
          <a:xfrm>
            <a:off x="3841122" y="1635348"/>
            <a:ext cx="5291191" cy="93005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2917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cs typeface="Arial" panose="020B0604020202020204" pitchFamily="34" charset="0"/>
              </a:rPr>
              <a:t>AI NHANH HƠN?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cs typeface="Arial" panose="020B0604020202020204" pitchFamily="34" charset="0"/>
            </a:endParaRPr>
          </a:p>
        </p:txBody>
      </p:sp>
      <p:sp>
        <p:nvSpPr>
          <p:cNvPr id="18" name="AutoShape 11"/>
          <p:cNvSpPr>
            <a:spLocks noChangeArrowheads="1"/>
          </p:cNvSpPr>
          <p:nvPr/>
        </p:nvSpPr>
        <p:spPr bwMode="auto">
          <a:xfrm>
            <a:off x="5913143" y="5043264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9000</a:t>
            </a:r>
          </a:p>
        </p:txBody>
      </p:sp>
    </p:spTree>
    <p:extLst>
      <p:ext uri="{BB962C8B-B14F-4D97-AF65-F5344CB8AC3E}">
        <p14:creationId xmlns:p14="http://schemas.microsoft.com/office/powerpoint/2010/main" val="192955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3" grpId="0"/>
      <p:bldP spid="198664" grpId="0" animBg="1"/>
      <p:bldP spid="198665" grpId="0" animBg="1"/>
      <p:bldP spid="198666" grpId="0" animBg="1"/>
      <p:bldP spid="198667" grpId="0" animBg="1"/>
      <p:bldP spid="198667" grpId="1" animBg="1"/>
      <p:bldP spid="198668" grpId="0"/>
      <p:bldP spid="198669" grpId="0"/>
      <p:bldP spid="198670" grpId="0"/>
      <p:bldP spid="198671" grpId="0"/>
      <p:bldP spid="17" grpId="0"/>
      <p:bldP spid="19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200780" y="257862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1927 + 3268 = …      + 1927 </a:t>
            </a:r>
            <a:r>
              <a:rPr lang="en-US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0712" name="AutoShape 8"/>
          <p:cNvSpPr>
            <a:spLocks noChangeArrowheads="1"/>
          </p:cNvSpPr>
          <p:nvPr/>
        </p:nvSpPr>
        <p:spPr bwMode="auto">
          <a:xfrm>
            <a:off x="1127880" y="3493144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2368</a:t>
            </a:r>
          </a:p>
        </p:txBody>
      </p:sp>
      <p:sp>
        <p:nvSpPr>
          <p:cNvPr id="200713" name="AutoShape 9"/>
          <p:cNvSpPr>
            <a:spLocks noChangeArrowheads="1"/>
          </p:cNvSpPr>
          <p:nvPr/>
        </p:nvSpPr>
        <p:spPr bwMode="auto">
          <a:xfrm>
            <a:off x="5943600" y="3493144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2300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714" name="AutoShape 10"/>
          <p:cNvSpPr>
            <a:spLocks noChangeArrowheads="1"/>
          </p:cNvSpPr>
          <p:nvPr/>
        </p:nvSpPr>
        <p:spPr bwMode="auto">
          <a:xfrm>
            <a:off x="5991980" y="4611216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1927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0715" name="AutoShape 11"/>
          <p:cNvSpPr>
            <a:spLocks noChangeArrowheads="1"/>
          </p:cNvSpPr>
          <p:nvPr/>
        </p:nvSpPr>
        <p:spPr bwMode="auto">
          <a:xfrm>
            <a:off x="1143000" y="4724400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/>
              <a:t>3268</a:t>
            </a:r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708780" y="364554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a)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5458580" y="3632844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b)</a:t>
            </a:r>
          </a:p>
        </p:txBody>
      </p:sp>
      <p:sp>
        <p:nvSpPr>
          <p:cNvPr id="200718" name="Text Box 14"/>
          <p:cNvSpPr txBox="1">
            <a:spLocks noChangeArrowheads="1"/>
          </p:cNvSpPr>
          <p:nvPr/>
        </p:nvSpPr>
        <p:spPr bwMode="auto">
          <a:xfrm>
            <a:off x="698500" y="4927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c)</a:t>
            </a: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5422900" y="48133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Arial" charset="0"/>
              </a:rPr>
              <a:t>d)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700596" y="663749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633796" y="438324"/>
            <a:ext cx="845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17" name="WordArt 29"/>
          <p:cNvSpPr>
            <a:spLocks noChangeArrowheads="1" noChangeShapeType="1" noTextEdit="1"/>
          </p:cNvSpPr>
          <p:nvPr/>
        </p:nvSpPr>
        <p:spPr bwMode="auto">
          <a:xfrm>
            <a:off x="634685" y="1169917"/>
            <a:ext cx="2975810" cy="11811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Trò </a:t>
            </a:r>
            <a:r>
              <a:rPr lang="vi-VN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WordArt 30"/>
          <p:cNvSpPr>
            <a:spLocks noChangeArrowheads="1" noChangeShapeType="1" noTextEdit="1"/>
          </p:cNvSpPr>
          <p:nvPr/>
        </p:nvSpPr>
        <p:spPr bwMode="auto">
          <a:xfrm>
            <a:off x="3841122" y="1452686"/>
            <a:ext cx="5291191" cy="93005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2917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cs typeface="Arial" panose="020B0604020202020204" pitchFamily="34" charset="0"/>
              </a:rPr>
              <a:t>AI NHANH HƠN?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cs typeface="Arial" panose="020B0604020202020204" pitchFamily="34" charset="0"/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1143000" y="4729590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3268</a:t>
            </a:r>
          </a:p>
        </p:txBody>
      </p:sp>
    </p:spTree>
    <p:extLst>
      <p:ext uri="{BB962C8B-B14F-4D97-AF65-F5344CB8AC3E}">
        <p14:creationId xmlns:p14="http://schemas.microsoft.com/office/powerpoint/2010/main" val="193999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0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1" grpId="0"/>
      <p:bldP spid="200712" grpId="0" animBg="1"/>
      <p:bldP spid="200713" grpId="0" animBg="1"/>
      <p:bldP spid="200714" grpId="0" animBg="1"/>
      <p:bldP spid="200715" grpId="0" animBg="1"/>
      <p:bldP spid="200715" grpId="1" animBg="1"/>
      <p:bldP spid="200716" grpId="0"/>
      <p:bldP spid="200717" grpId="0"/>
      <p:bldP spid="200718" grpId="0"/>
      <p:bldP spid="2007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52400" y="2758555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2345 + 5432</a:t>
            </a: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760" name="AutoShape 8"/>
          <p:cNvSpPr>
            <a:spLocks noChangeArrowheads="1"/>
          </p:cNvSpPr>
          <p:nvPr/>
        </p:nvSpPr>
        <p:spPr bwMode="auto">
          <a:xfrm>
            <a:off x="1079500" y="3673079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5400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2345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761" name="AutoShape 9"/>
          <p:cNvSpPr>
            <a:spLocks noChangeArrowheads="1"/>
          </p:cNvSpPr>
          <p:nvPr/>
        </p:nvSpPr>
        <p:spPr bwMode="auto">
          <a:xfrm>
            <a:off x="1219200" y="4993879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5432 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5432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762" name="AutoShape 10"/>
          <p:cNvSpPr>
            <a:spLocks noChangeArrowheads="1"/>
          </p:cNvSpPr>
          <p:nvPr/>
        </p:nvSpPr>
        <p:spPr bwMode="auto">
          <a:xfrm>
            <a:off x="5943600" y="4879579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2345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2345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2763" name="AutoShape 11"/>
          <p:cNvSpPr>
            <a:spLocks noChangeArrowheads="1"/>
          </p:cNvSpPr>
          <p:nvPr/>
        </p:nvSpPr>
        <p:spPr bwMode="auto">
          <a:xfrm>
            <a:off x="5867400" y="3603104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/>
              <a:t>5432 + 2345</a:t>
            </a:r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660400" y="358571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</a:p>
        </p:txBody>
      </p:sp>
      <p:sp>
        <p:nvSpPr>
          <p:cNvPr id="202765" name="Text Box 13"/>
          <p:cNvSpPr txBox="1">
            <a:spLocks noChangeArrowheads="1"/>
          </p:cNvSpPr>
          <p:nvPr/>
        </p:nvSpPr>
        <p:spPr bwMode="auto">
          <a:xfrm>
            <a:off x="5410200" y="357301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202766" name="Text Box 14"/>
          <p:cNvSpPr txBox="1">
            <a:spLocks noChangeArrowheads="1"/>
          </p:cNvSpPr>
          <p:nvPr/>
        </p:nvSpPr>
        <p:spPr bwMode="auto">
          <a:xfrm>
            <a:off x="698500" y="491921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</a:p>
        </p:txBody>
      </p:sp>
      <p:sp>
        <p:nvSpPr>
          <p:cNvPr id="202767" name="Text Box 15"/>
          <p:cNvSpPr txBox="1">
            <a:spLocks noChangeArrowheads="1"/>
          </p:cNvSpPr>
          <p:nvPr/>
        </p:nvSpPr>
        <p:spPr bwMode="auto">
          <a:xfrm>
            <a:off x="5422900" y="4804916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00596" y="591741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633796" y="366316"/>
            <a:ext cx="845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20" name="WordArt 29"/>
          <p:cNvSpPr>
            <a:spLocks noChangeArrowheads="1" noChangeShapeType="1" noTextEdit="1"/>
          </p:cNvSpPr>
          <p:nvPr/>
        </p:nvSpPr>
        <p:spPr bwMode="auto">
          <a:xfrm>
            <a:off x="634685" y="1097909"/>
            <a:ext cx="2975810" cy="11811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Trò </a:t>
            </a:r>
            <a:r>
              <a:rPr lang="vi-VN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chơ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WordArt 30"/>
          <p:cNvSpPr>
            <a:spLocks noChangeArrowheads="1" noChangeShapeType="1" noTextEdit="1"/>
          </p:cNvSpPr>
          <p:nvPr/>
        </p:nvSpPr>
        <p:spPr bwMode="auto">
          <a:xfrm>
            <a:off x="3841122" y="1380678"/>
            <a:ext cx="5291191" cy="93005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22917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cs typeface="Arial" panose="020B0604020202020204" pitchFamily="34" charset="0"/>
              </a:rPr>
              <a:t>AI NHANH HƠN?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700000" scaled="1"/>
              </a:gradFill>
              <a:cs typeface="Arial" panose="020B0604020202020204" pitchFamily="34" charset="0"/>
            </a:endParaRP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5905500" y="3599033"/>
            <a:ext cx="2743200" cy="762000"/>
          </a:xfrm>
          <a:prstGeom prst="hexagon">
            <a:avLst>
              <a:gd name="adj" fmla="val 90000"/>
              <a:gd name="vf" fmla="val 115470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5432 + 2345</a:t>
            </a:r>
          </a:p>
        </p:txBody>
      </p:sp>
    </p:spTree>
    <p:extLst>
      <p:ext uri="{BB962C8B-B14F-4D97-AF65-F5344CB8AC3E}">
        <p14:creationId xmlns:p14="http://schemas.microsoft.com/office/powerpoint/2010/main" val="211007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2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2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2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2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2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2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9" grpId="0"/>
      <p:bldP spid="202760" grpId="0" animBg="1"/>
      <p:bldP spid="202761" grpId="0" animBg="1"/>
      <p:bldP spid="202762" grpId="0" animBg="1"/>
      <p:bldP spid="202763" grpId="0" animBg="1"/>
      <p:bldP spid="202763" grpId="1" animBg="1"/>
      <p:bldP spid="202764" grpId="0"/>
      <p:bldP spid="202765" grpId="0"/>
      <p:bldP spid="202766" grpId="0"/>
      <p:bldP spid="202767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5496" y="1340768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71600" y="1389183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516" y="136719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804" y="2229295"/>
            <a:ext cx="4140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468 + 379 = 847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0856" y="294937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379 + 468 =</a:t>
            </a:r>
            <a:endParaRPr lang="en-US" sz="3200" b="1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0" y="758825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57200" y="533400"/>
            <a:ext cx="845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0032" y="213285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6509 + 2876 = 9385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73541" y="2871667"/>
            <a:ext cx="265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2876 + 6509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81599" y="4143381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 4268 + 76 = 4344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69285" y="5045048"/>
            <a:ext cx="265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76 + 4268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29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  <p:bldP spid="5" grpId="0"/>
      <p:bldP spid="7" grpId="0"/>
      <p:bldP spid="12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0" y="758825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57200" y="533400"/>
            <a:ext cx="845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 u="sng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Toán:</a:t>
            </a:r>
          </a:p>
        </p:txBody>
      </p:sp>
      <p:sp>
        <p:nvSpPr>
          <p:cNvPr id="5" name="Oval 4"/>
          <p:cNvSpPr/>
          <p:nvPr/>
        </p:nvSpPr>
        <p:spPr>
          <a:xfrm>
            <a:off x="35496" y="1340768"/>
            <a:ext cx="72008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389183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516" y="136719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804" y="2229295"/>
            <a:ext cx="4140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468 + 379 = 847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0856" y="294937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379 + 468 =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47791" y="2949375"/>
            <a:ext cx="1035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847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2132856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6509 + 2876 = 9385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3541" y="2871667"/>
            <a:ext cx="265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2876 + 6509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368" y="285293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9385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1599" y="4143381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c) 4268 + 76 = 4344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69285" y="5045048"/>
            <a:ext cx="265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76 + 4268 =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84068" y="501317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4344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0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467543" y="1772816"/>
            <a:ext cx="7200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7564" y="1799238"/>
            <a:ext cx="46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3648" y="1799238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2837981"/>
            <a:ext cx="3222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48 + 12 = 12  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64502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65 + 297 =       + 65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4365104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+ 89 = 89  + 177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1" y="2837981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b) m + n  =  n  +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3699610"/>
            <a:ext cx="3073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84 + 0 =      + 84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4365104"/>
            <a:ext cx="3222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 + 0 =      +  a  =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68624" y="2852936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3514" y="3624890"/>
            <a:ext cx="888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909" y="4349647"/>
            <a:ext cx="86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70021" y="284361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4301" y="3679326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65867" y="4365104"/>
            <a:ext cx="468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90402" y="435639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524000" y="758825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hoán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32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85846" y="2844225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7754" y="3606437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298984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61647" y="2836422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1294" y="3645023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42647" y="4326709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72400" y="4293096"/>
            <a:ext cx="59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0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22" grpId="0"/>
      <p:bldP spid="22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578</Words>
  <Application>Microsoft Office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Dang Le Phan Danh</cp:lastModifiedBy>
  <cp:revision>46</cp:revision>
  <dcterms:created xsi:type="dcterms:W3CDTF">2015-09-28T12:33:47Z</dcterms:created>
  <dcterms:modified xsi:type="dcterms:W3CDTF">2018-10-16T10:57:24Z</dcterms:modified>
</cp:coreProperties>
</file>