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9933FF"/>
    <a:srgbClr val="0000FF"/>
    <a:srgbClr val="3333CC"/>
    <a:srgbClr val="3333FF"/>
    <a:srgbClr val="66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5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E6EDD7-0881-42A8-BB72-FA06F8E89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2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3E66-04DB-4AE0-AA2F-78F7DEF1D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10BF-F9F8-4EB4-8369-FC120D40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BDB5-9753-49B7-936F-B15D57D8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3E53-11D5-4488-8CAE-E3D2FEF38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C17B9-646F-4EA7-90C1-10995284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291D-7D2A-412C-935C-D1C552419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35C1-88B9-4318-A266-8A68DE96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677B4-229C-4F26-B83B-8A857EFB0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5A8A-0BDB-4333-ADA8-4AE440BC3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A66F-C986-4AC8-9258-C8EFFC1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4D72F-F7FE-48EE-98B4-77BEABE4B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6616FDF-C992-42B9-8791-6EEF74770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8153400" cy="36576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Km   hm   dam   m  dm  cm  mm</a:t>
            </a:r>
            <a:br>
              <a:rPr lang="en-US" sz="36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tấn    tạ   yến    kg   hg   dag   g</a:t>
            </a:r>
            <a:br>
              <a:rPr lang="en-US" sz="36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 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Hai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ộ dài (khối l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ợng) liền kề nhau:</a:t>
            </a:r>
            <a:br>
              <a:rPr lang="en-US" sz="28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- Đ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lớn gấp 10 lần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bé.</a:t>
            </a:r>
            <a:br>
              <a:rPr lang="en-US" sz="28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- Đ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bé bằng một phần m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ời ( bằng 0,1) 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lớn.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FF"/>
                </a:solidFill>
                <a:latin typeface="Arial" charset="0"/>
              </a:rPr>
              <a:t>	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Kể tên các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n vị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o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ộ dài (khối l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ợng) từ lớn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ến bé? Nêu mối quan hệ giữa hai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n vị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o liền kề nhau?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1447800"/>
            <a:ext cx="8382000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 dirty="0">
                <a:solidFill>
                  <a:srgbClr val="6600FF"/>
                </a:solidFill>
                <a:latin typeface="Arial" charset="0"/>
              </a:rPr>
              <a:t>Bài1:   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Viết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các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số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vi-VN" sz="3200" dirty="0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o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sau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d</a:t>
            </a:r>
            <a:r>
              <a:rPr lang="vi-VN" sz="3200" dirty="0">
                <a:solidFill>
                  <a:srgbClr val="6600FF"/>
                </a:solidFill>
                <a:latin typeface="Arial" charset="0"/>
              </a:rPr>
              <a:t>ư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ới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dạng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số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thập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phân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có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vi-VN" sz="3200" dirty="0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n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vị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vi-VN" sz="3200" dirty="0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o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là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6600FF"/>
                </a:solidFill>
                <a:latin typeface="Arial" charset="0"/>
              </a:rPr>
              <a:t>mét</a:t>
            </a:r>
            <a:r>
              <a:rPr lang="en-US" sz="3200" dirty="0">
                <a:solidFill>
                  <a:srgbClr val="6600FF"/>
                </a:solidFill>
                <a:latin typeface="Arial" charset="0"/>
              </a:rPr>
              <a:t>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4114800"/>
            <a:ext cx="403860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3m 6dm =        m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b) 4dm       =        m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572000" y="4173538"/>
            <a:ext cx="457200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c) 34m5cm =          m 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d) 345cm     =         m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048000" y="4191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3,6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971800" y="5029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0,4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15200" y="4267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34,05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391400" y="51054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3,45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9" grpId="0" animBg="1"/>
      <p:bldP spid="2060" grpId="0" animBg="1"/>
      <p:bldP spid="2061" grpId="0"/>
      <p:bldP spid="2062" grpId="0"/>
      <p:bldP spid="2063" grpId="0"/>
      <p:bldP spid="20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371600" y="3952875"/>
            <a:ext cx="235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o là tấn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43400" y="3963988"/>
            <a:ext cx="377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o là ki-lô-gam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355725" y="4468813"/>
            <a:ext cx="1771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3,2     tấn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784725" y="4468813"/>
            <a:ext cx="1477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3200 kg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431925" y="4849813"/>
            <a:ext cx="184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0,502 tấn</a:t>
            </a:r>
            <a:r>
              <a:rPr lang="en-US" sz="2000">
                <a:latin typeface="Arial" charset="0"/>
              </a:rPr>
              <a:t>  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84725" y="4849813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502 kg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431925" y="5230813"/>
            <a:ext cx="159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2,5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tấn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876800" y="5265738"/>
            <a:ext cx="1408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2500 kg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508125" y="5688013"/>
            <a:ext cx="1531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0,021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tấn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937125" y="5756275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21 kg</a:t>
            </a:r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1143000" y="3886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11430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9248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143000" y="62484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41910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1143000" y="44196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1143000" y="48768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1143000" y="53340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1143000" y="5791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1143000" y="3886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Text Box 46"/>
          <p:cNvSpPr txBox="1">
            <a:spLocks noChangeArrowheads="1"/>
          </p:cNvSpPr>
          <p:nvPr/>
        </p:nvSpPr>
        <p:spPr bwMode="auto">
          <a:xfrm>
            <a:off x="304800" y="1295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>
                <a:latin typeface="Arial" charset="0"/>
              </a:rPr>
              <a:t> </a:t>
            </a:r>
            <a:r>
              <a:rPr lang="en-US" sz="3200" b="1">
                <a:solidFill>
                  <a:srgbClr val="6600FF"/>
                </a:solidFill>
                <a:latin typeface="Arial" charset="0"/>
              </a:rPr>
              <a:t>Bài 2:  Viết số </a:t>
            </a:r>
            <a:r>
              <a:rPr lang="vi-VN" sz="32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6600FF"/>
                </a:solidFill>
                <a:latin typeface="Arial" charset="0"/>
              </a:rPr>
              <a:t>o thích hợp vào ô trống ( theo mẫu)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108" grpId="0" animBg="1"/>
      <p:bldP spid="3109" grpId="0" animBg="1"/>
      <p:bldP spid="3110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16" grpId="0" animBg="1"/>
      <p:bldP spid="3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7772400" cy="12954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: Viết số thập phân thích hợp vào chỗ chấm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810000"/>
            <a:ext cx="69342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42dm 4cm =            dm</a:t>
            </a:r>
          </a:p>
          <a:p>
            <a:pPr marL="609600" indent="-609600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b) 56cm 9mm =          cm</a:t>
            </a:r>
          </a:p>
          <a:p>
            <a:pPr marL="609600" indent="-609600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c) 26m 2cm =          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86200" y="4572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56,9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324600" y="5791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276600" y="5181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26,02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86200" y="3886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42,4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 autoUpdateAnimBg="0"/>
      <p:bldP spid="4100" grpId="0" animBg="1" autoUpdateAnimBg="0"/>
      <p:bldP spid="4103" grpId="0" autoUpdateAnimBg="0"/>
      <p:bldP spid="4109" grpId="0" autoUpdateAnimBg="0"/>
      <p:bldP spid="4112" grpId="0" autoUpdateAnimBg="0"/>
      <p:bldP spid="41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3733800"/>
            <a:ext cx="7315200" cy="236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a) 3kg 5g  =             kg</a:t>
            </a:r>
          </a:p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b) 30g       =             kg</a:t>
            </a:r>
          </a:p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c) 1103 g  =              kg</a:t>
            </a:r>
          </a:p>
          <a:p>
            <a:pPr marL="609600" indent="-609600" algn="ctr"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2209800"/>
            <a:ext cx="7315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3600" dirty="0" err="1" smtClean="0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thập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phân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thích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hợp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vào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chỗ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chấm</a:t>
            </a:r>
            <a:endParaRPr lang="en-US" sz="3600" dirty="0">
              <a:latin typeface="Arial" charset="0"/>
            </a:endParaRPr>
          </a:p>
          <a:p>
            <a:pPr marL="609600" indent="-609600" algn="ctr">
              <a:spcBef>
                <a:spcPct val="20000"/>
              </a:spcBef>
              <a:buFontTx/>
              <a:buAutoNum type="alphaLcParenR"/>
            </a:pPr>
            <a:endParaRPr lang="en-US" sz="3600" b="1" dirty="0">
              <a:latin typeface="Arial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514600" y="58674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038600" y="32766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67200" y="3733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3,005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495800" y="4310063"/>
            <a:ext cx="838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0,03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434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1,103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9" grpId="0"/>
      <p:bldP spid="5130" grpId="0"/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5181600" cy="13716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endParaRPr lang="en-US" sz="3600" dirty="0" smtClean="0">
              <a:solidFill>
                <a:srgbClr val="0000FF"/>
              </a:solidFill>
              <a:latin typeface="Arial" charset="0"/>
            </a:endParaRPr>
          </a:p>
          <a:p>
            <a:pPr marL="609600" indent="-609600" eaLnBrk="1" hangingPunct="1"/>
            <a:r>
              <a:rPr lang="en-US" sz="3600" dirty="0" err="1" smtClean="0">
                <a:solidFill>
                  <a:srgbClr val="0000FF"/>
                </a:solidFill>
                <a:latin typeface="Arial" charset="0"/>
              </a:rPr>
              <a:t>Trò</a:t>
            </a: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Arial" charset="0"/>
              </a:rPr>
              <a:t>ch</a:t>
            </a:r>
            <a:r>
              <a:rPr lang="vi-VN" sz="3600" dirty="0" smtClean="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i: Ai </a:t>
            </a:r>
            <a:r>
              <a:rPr lang="en-US" sz="3600" dirty="0" err="1" smtClean="0">
                <a:solidFill>
                  <a:srgbClr val="0000FF"/>
                </a:solidFill>
                <a:latin typeface="Arial" charset="0"/>
              </a:rPr>
              <a:t>nhanh</a:t>
            </a: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 h</a:t>
            </a:r>
            <a:r>
              <a:rPr lang="vi-VN" sz="3600" dirty="0" smtClean="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n?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162800" y="3505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6149" name="Picture 5" descr="Van Lang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85799"/>
            <a:ext cx="320040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6670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743200" y="5791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667000" y="5791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04800" y="2514600"/>
            <a:ext cx="5181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Túi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cam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cân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nặng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3600" dirty="0">
                <a:solidFill>
                  <a:srgbClr val="0000FF"/>
                </a:solidFill>
                <a:latin typeface="Arial" charset="0"/>
              </a:rPr>
              <a:t>a)         kg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3600" dirty="0">
                <a:solidFill>
                  <a:srgbClr val="0000FF"/>
                </a:solidFill>
                <a:latin typeface="Arial" charset="0"/>
              </a:rPr>
              <a:t>b)           g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25146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2514600" y="5867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4384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438400" y="60960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6553200" y="60960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743200" y="57150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470245" y="3283744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1,8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363906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6600FF"/>
                </a:solidFill>
                <a:latin typeface="Arial" charset="0"/>
              </a:rPr>
              <a:t>1800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55" grpId="0" animBg="1"/>
      <p:bldP spid="6162" grpId="0"/>
      <p:bldP spid="61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330</TotalTime>
  <Words>197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Km   hm   dam   m  dm  cm  mm tấn    tạ   yến    kg   hg   dag   g  Hai đơn vị độ dài (khối lượng) liền kề nhau: - Đơn vị lớn gấp 10 lần đơn vị bé. - Đơn vị bé bằng một phần mười ( bằng 0,1)  đơn vị lớn.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Cop.</dc:creator>
  <cp:lastModifiedBy>Ngoc Anh</cp:lastModifiedBy>
  <cp:revision>21</cp:revision>
  <dcterms:created xsi:type="dcterms:W3CDTF">2007-11-06T05:35:36Z</dcterms:created>
  <dcterms:modified xsi:type="dcterms:W3CDTF">2018-11-03T08:04:28Z</dcterms:modified>
</cp:coreProperties>
</file>