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9" r:id="rId2"/>
  </p:sldMasterIdLst>
  <p:notesMasterIdLst>
    <p:notesMasterId r:id="rId13"/>
  </p:notesMasterIdLst>
  <p:sldIdLst>
    <p:sldId id="256" r:id="rId3"/>
    <p:sldId id="258" r:id="rId4"/>
    <p:sldId id="268" r:id="rId5"/>
    <p:sldId id="259" r:id="rId6"/>
    <p:sldId id="260" r:id="rId7"/>
    <p:sldId id="267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39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32650-193E-4E5F-A96F-803A9994957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FC26C-F0C2-41B3-A666-028B916E17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1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FC26C-F0C2-41B3-A666-028B916E17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8DBB85-EE79-45BC-B09A-F0344AE104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E32196-8A5D-43C2-B4DF-15AFF6E97F8F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E402C3-4E58-436A-A296-7F1888C29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2A7C8FFA-B6E9-4268-807D-11D489E417DF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5" name="Picture 406" descr="3d bir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419600"/>
            <a:ext cx="11239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13" descr="flower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105400"/>
            <a:ext cx="11287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14" descr="flower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6375" y="4191000"/>
            <a:ext cx="13176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16" descr="butterfl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886200"/>
            <a:ext cx="704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18" descr="butterfl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39150" y="4114800"/>
            <a:ext cx="704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9" descr="flower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76200"/>
            <a:ext cx="30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20" descr="flower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76200"/>
            <a:ext cx="30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2286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2286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762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69200" y="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2286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762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69200" y="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2286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762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69200" y="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4200" y="2286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2286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76200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8" descr="Imw77289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69200" y="0"/>
            <a:ext cx="1574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WordArt 31"/>
          <p:cNvSpPr>
            <a:spLocks noChangeArrowheads="1" noChangeShapeType="1" noTextEdit="1"/>
          </p:cNvSpPr>
          <p:nvPr/>
        </p:nvSpPr>
        <p:spPr bwMode="auto">
          <a:xfrm>
            <a:off x="1676400" y="1828800"/>
            <a:ext cx="5638800" cy="1447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Luyện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từ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và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câu</a:t>
            </a:r>
            <a:endParaRPr lang="en-US" b="1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1524000" y="3352800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 err="1" smtClean="0">
                <a:solidFill>
                  <a:schemeClr val="tx1"/>
                </a:solidFill>
              </a:rPr>
              <a:t>từ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đúng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chủ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tình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cảm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đình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33400" y="1447800"/>
            <a:ext cx="813593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		</a:t>
            </a:r>
            <a:r>
              <a:rPr lang="en-US" sz="3200" b="1" dirty="0" err="1" smtClean="0">
                <a:solidFill>
                  <a:srgbClr val="002060"/>
                </a:solidFill>
              </a:rPr>
              <a:t>chăm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sóc</a:t>
            </a:r>
            <a:endParaRPr lang="en-US" sz="32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3200" b="1" dirty="0" smtClean="0">
                <a:solidFill>
                  <a:srgbClr val="002060"/>
                </a:solidFill>
              </a:rPr>
              <a:t>			</a:t>
            </a:r>
            <a:r>
              <a:rPr lang="en-US" sz="3200" b="1" dirty="0" err="1" smtClean="0">
                <a:solidFill>
                  <a:srgbClr val="002060"/>
                </a:solidFill>
              </a:rPr>
              <a:t>trông</a:t>
            </a:r>
            <a:r>
              <a:rPr lang="en-US" sz="3200" b="1" dirty="0" smtClean="0">
                <a:solidFill>
                  <a:srgbClr val="002060"/>
                </a:solidFill>
              </a:rPr>
              <a:t> nom</a:t>
            </a:r>
            <a:endParaRPr lang="en-US" sz="32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3200" b="1" dirty="0" smtClean="0">
                <a:solidFill>
                  <a:srgbClr val="002060"/>
                </a:solidFill>
              </a:rPr>
              <a:t>			</a:t>
            </a:r>
            <a:r>
              <a:rPr lang="en-US" sz="3200" b="1" dirty="0" err="1" smtClean="0">
                <a:solidFill>
                  <a:srgbClr val="002060"/>
                </a:solidFill>
              </a:rPr>
              <a:t>nhường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nhịn</a:t>
            </a:r>
            <a:r>
              <a:rPr lang="en-US" sz="3200" b="1" dirty="0" smtClean="0">
                <a:solidFill>
                  <a:srgbClr val="002060"/>
                </a:solidFill>
              </a:rPr>
              <a:t>       </a:t>
            </a:r>
          </a:p>
          <a:p>
            <a:pPr eaLnBrk="0" hangingPunct="0"/>
            <a:r>
              <a:rPr lang="en-US" sz="3200" b="1" dirty="0" smtClean="0">
                <a:solidFill>
                  <a:srgbClr val="002060"/>
                </a:solidFill>
              </a:rPr>
              <a:t>           		</a:t>
            </a:r>
            <a:r>
              <a:rPr lang="en-US" sz="3200" b="1" dirty="0" err="1" smtClean="0">
                <a:solidFill>
                  <a:srgbClr val="002060"/>
                </a:solidFill>
              </a:rPr>
              <a:t>yêu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quý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eaLnBrk="0" hangingPunct="0"/>
            <a:r>
              <a:rPr lang="en-US" sz="3200" b="1" dirty="0" smtClean="0">
                <a:solidFill>
                  <a:srgbClr val="002060"/>
                </a:solidFill>
              </a:rPr>
              <a:t>			</a:t>
            </a:r>
            <a:r>
              <a:rPr lang="en-US" sz="3200" b="1" dirty="0" err="1" smtClean="0">
                <a:solidFill>
                  <a:srgbClr val="002060"/>
                </a:solidFill>
              </a:rPr>
              <a:t>giúp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đỡ</a:t>
            </a:r>
            <a:endParaRPr lang="en-US" sz="32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>
                <a:solidFill>
                  <a:srgbClr val="002060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92275" y="404813"/>
            <a:ext cx="5903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097698" y="996176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108075" y="9906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 “Ai”.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2590800" y="3352800"/>
            <a:ext cx="5113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b="1" dirty="0">
                <a:solidFill>
                  <a:srgbClr val="C00000"/>
                </a:solidFill>
              </a:rPr>
              <a:t>Em làm ba bài tập toán.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2657475" y="3903663"/>
            <a:ext cx="576263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1600"/>
          </a:p>
        </p:txBody>
      </p:sp>
      <p:sp>
        <p:nvSpPr>
          <p:cNvPr id="18" name="TextBox 17"/>
          <p:cNvSpPr txBox="1"/>
          <p:nvPr/>
        </p:nvSpPr>
        <p:spPr>
          <a:xfrm>
            <a:off x="2358231" y="307778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smtClean="0">
                <a:solidFill>
                  <a:srgbClr val="C00000"/>
                </a:solidFill>
              </a:rPr>
              <a:t>Ôn </a:t>
            </a:r>
            <a:r>
              <a:rPr lang="en-US" sz="2800" b="1" u="sng" smtClean="0">
                <a:solidFill>
                  <a:srgbClr val="C00000"/>
                </a:solidFill>
              </a:rPr>
              <a:t>bài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cũ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352800" y="3886200"/>
            <a:ext cx="2895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52800" y="3962400"/>
            <a:ext cx="2895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2667000" y="4267200"/>
            <a:ext cx="5113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2740025" y="4770438"/>
            <a:ext cx="576263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sz="160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435350" y="4724400"/>
            <a:ext cx="2965450" cy="285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35350" y="4800600"/>
            <a:ext cx="2965450" cy="285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13144" y="22098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Quét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nhà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phơi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quần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áo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</a:p>
          <a:p>
            <a:r>
              <a:rPr lang="en-US" sz="2400" b="1" dirty="0" err="1" smtClean="0">
                <a:solidFill>
                  <a:srgbClr val="C00000"/>
                </a:solidFill>
              </a:rPr>
              <a:t>rửa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bát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đũa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dọn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dẹp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nhà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cửa</a:t>
            </a:r>
            <a:r>
              <a:rPr lang="en-US" sz="2400" b="1" dirty="0" smtClean="0">
                <a:solidFill>
                  <a:srgbClr val="C00000"/>
                </a:solidFill>
              </a:rPr>
              <a:t>,…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/>
      <p:bldP spid="22549" grpId="1"/>
      <p:bldP spid="22551" grpId="0"/>
      <p:bldP spid="22555" grpId="0"/>
      <p:bldP spid="22557" grpId="0" animBg="1"/>
      <p:bldP spid="23" grpId="0"/>
      <p:bldP spid="24" grpId="0" animBg="1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457200" y="18288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</a:rPr>
              <a:t>T</a:t>
            </a:r>
            <a:r>
              <a:rPr lang="vi-VN" sz="3200" b="1" smtClean="0">
                <a:solidFill>
                  <a:srgbClr val="C00000"/>
                </a:solidFill>
              </a:rPr>
              <a:t>ừ </a:t>
            </a:r>
            <a:r>
              <a:rPr lang="vi-VN" sz="3200" b="1" dirty="0">
                <a:solidFill>
                  <a:srgbClr val="C00000"/>
                </a:solidFill>
              </a:rPr>
              <a:t>ngữ về tình cảm gia đình</a:t>
            </a:r>
          </a:p>
          <a:p>
            <a:pPr algn="ctr">
              <a:spcBef>
                <a:spcPct val="50000"/>
              </a:spcBef>
            </a:pPr>
            <a:r>
              <a:rPr lang="vi-VN" sz="3200" b="1" dirty="0">
                <a:solidFill>
                  <a:srgbClr val="C00000"/>
                </a:solidFill>
              </a:rPr>
              <a:t>Câu kiểu Ai làm gì? 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vi-VN" sz="3200" b="1" dirty="0" smtClean="0">
                <a:solidFill>
                  <a:srgbClr val="C00000"/>
                </a:solidFill>
              </a:rPr>
              <a:t>Dấu </a:t>
            </a:r>
            <a:r>
              <a:rPr lang="vi-VN" sz="3200" b="1" dirty="0">
                <a:solidFill>
                  <a:srgbClr val="C00000"/>
                </a:solidFill>
              </a:rPr>
              <a:t>chấm, dấu chấm hỏi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685800" y="2438400"/>
            <a:ext cx="7834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vi-VN" sz="2400" b="1" dirty="0">
                <a:solidFill>
                  <a:srgbClr val="0000FF"/>
                </a:solidFill>
              </a:rPr>
              <a:t>   1.</a:t>
            </a:r>
            <a:r>
              <a:rPr lang="en-US" sz="2400" b="1" dirty="0" err="1">
                <a:solidFill>
                  <a:srgbClr val="0000FF"/>
                </a:solidFill>
              </a:rPr>
              <a:t>Hãy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tìm</a:t>
            </a:r>
            <a:r>
              <a:rPr lang="en-US" sz="2400" b="1" dirty="0">
                <a:solidFill>
                  <a:srgbClr val="0000FF"/>
                </a:solidFill>
              </a:rPr>
              <a:t> 3 </a:t>
            </a:r>
            <a:r>
              <a:rPr lang="en-US" sz="2400" b="1" dirty="0" err="1">
                <a:solidFill>
                  <a:srgbClr val="0000FF"/>
                </a:solidFill>
              </a:rPr>
              <a:t>từ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nói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về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cảm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thương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yêu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giữa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anh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chị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em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39750" y="3429000"/>
            <a:ext cx="81359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-  </a:t>
            </a:r>
            <a:r>
              <a:rPr lang="en-US" sz="2400" b="1" dirty="0" err="1">
                <a:solidFill>
                  <a:srgbClr val="002060"/>
                </a:solidFill>
              </a:rPr>
              <a:t>nhường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nhịn</a:t>
            </a:r>
            <a:r>
              <a:rPr lang="en-US" sz="2400" b="1" dirty="0">
                <a:solidFill>
                  <a:srgbClr val="002060"/>
                </a:solidFill>
              </a:rPr>
              <a:t>                    </a:t>
            </a:r>
            <a:r>
              <a:rPr lang="vi-VN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- </a:t>
            </a:r>
            <a:r>
              <a:rPr lang="en-US" sz="2400" b="1" dirty="0" err="1">
                <a:solidFill>
                  <a:srgbClr val="002060"/>
                </a:solidFill>
              </a:rPr>
              <a:t>quan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tâm</a:t>
            </a:r>
            <a:r>
              <a:rPr lang="en-US" sz="2400" b="1" dirty="0">
                <a:solidFill>
                  <a:srgbClr val="002060"/>
                </a:solidFill>
              </a:rPr>
              <a:t>                                                                   </a:t>
            </a: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- </a:t>
            </a:r>
            <a:r>
              <a:rPr lang="en-US" sz="2400" b="1" dirty="0" err="1">
                <a:solidFill>
                  <a:srgbClr val="002060"/>
                </a:solidFill>
              </a:rPr>
              <a:t>giúp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đỡ</a:t>
            </a:r>
            <a:r>
              <a:rPr lang="en-US" sz="2400" b="1" dirty="0">
                <a:solidFill>
                  <a:srgbClr val="002060"/>
                </a:solidFill>
              </a:rPr>
              <a:t>                                  </a:t>
            </a:r>
            <a:r>
              <a:rPr lang="en-US" sz="2400" b="1" dirty="0" smtClean="0">
                <a:solidFill>
                  <a:srgbClr val="002060"/>
                </a:solidFill>
              </a:rPr>
              <a:t>- </a:t>
            </a:r>
            <a:r>
              <a:rPr lang="en-US" sz="2400" b="1" dirty="0" err="1">
                <a:solidFill>
                  <a:srgbClr val="002060"/>
                </a:solidFill>
              </a:rPr>
              <a:t>yêu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thương</a:t>
            </a:r>
            <a:r>
              <a:rPr lang="en-US" sz="2400" b="1" dirty="0">
                <a:solidFill>
                  <a:srgbClr val="002060"/>
                </a:solidFill>
              </a:rPr>
              <a:t>                                     </a:t>
            </a: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- </a:t>
            </a:r>
            <a:r>
              <a:rPr lang="en-US" sz="2400" b="1" dirty="0" err="1">
                <a:solidFill>
                  <a:srgbClr val="002060"/>
                </a:solidFill>
              </a:rPr>
              <a:t>chăm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sóc</a:t>
            </a:r>
            <a:r>
              <a:rPr lang="en-US" sz="2400" b="1" dirty="0">
                <a:solidFill>
                  <a:srgbClr val="002060"/>
                </a:solidFill>
              </a:rPr>
              <a:t>                               </a:t>
            </a:r>
            <a:r>
              <a:rPr lang="en-US" sz="2400" b="1" dirty="0" smtClean="0">
                <a:solidFill>
                  <a:srgbClr val="002060"/>
                </a:solidFill>
              </a:rPr>
              <a:t>- </a:t>
            </a:r>
            <a:r>
              <a:rPr lang="en-US" sz="2400" b="1" dirty="0" err="1">
                <a:solidFill>
                  <a:srgbClr val="002060"/>
                </a:solidFill>
              </a:rPr>
              <a:t>đùm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bọc</a:t>
            </a:r>
            <a:r>
              <a:rPr lang="en-US" sz="2400" b="1" dirty="0">
                <a:solidFill>
                  <a:srgbClr val="002060"/>
                </a:solidFill>
              </a:rPr>
              <a:t>                                         </a:t>
            </a: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- </a:t>
            </a:r>
            <a:r>
              <a:rPr lang="en-US" sz="2400" b="1" dirty="0">
                <a:solidFill>
                  <a:srgbClr val="002060"/>
                </a:solidFill>
              </a:rPr>
              <a:t>lo </a:t>
            </a:r>
            <a:r>
              <a:rPr lang="en-US" sz="2400" b="1" dirty="0" err="1">
                <a:solidFill>
                  <a:srgbClr val="002060"/>
                </a:solidFill>
              </a:rPr>
              <a:t>lắng</a:t>
            </a:r>
            <a:r>
              <a:rPr lang="en-US" sz="2400" b="1" dirty="0">
                <a:solidFill>
                  <a:srgbClr val="002060"/>
                </a:solidFill>
              </a:rPr>
              <a:t>                                    </a:t>
            </a:r>
            <a:r>
              <a:rPr lang="en-US" sz="2400" b="1" dirty="0" smtClean="0">
                <a:solidFill>
                  <a:srgbClr val="002060"/>
                </a:solidFill>
              </a:rPr>
              <a:t>- </a:t>
            </a:r>
            <a:r>
              <a:rPr lang="en-US" sz="2400" b="1" dirty="0" err="1">
                <a:solidFill>
                  <a:srgbClr val="002060"/>
                </a:solidFill>
              </a:rPr>
              <a:t>quý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mến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- </a:t>
            </a:r>
            <a:r>
              <a:rPr lang="en-US" sz="2400" b="1" dirty="0" err="1">
                <a:solidFill>
                  <a:srgbClr val="002060"/>
                </a:solidFill>
              </a:rPr>
              <a:t>chỉ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bảo</a:t>
            </a:r>
            <a:r>
              <a:rPr lang="en-US" sz="2400" b="1" dirty="0">
                <a:solidFill>
                  <a:srgbClr val="002060"/>
                </a:solidFill>
              </a:rPr>
              <a:t>                                   </a:t>
            </a:r>
            <a:r>
              <a:rPr lang="en-US" sz="2400" b="1" dirty="0" smtClean="0">
                <a:solidFill>
                  <a:srgbClr val="002060"/>
                </a:solidFill>
              </a:rPr>
              <a:t>- </a:t>
            </a:r>
            <a:r>
              <a:rPr lang="en-US" sz="2400" b="1" dirty="0" err="1">
                <a:solidFill>
                  <a:srgbClr val="002060"/>
                </a:solidFill>
              </a:rPr>
              <a:t>thương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yêu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>
                <a:solidFill>
                  <a:srgbClr val="002060"/>
                </a:solidFill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</a:rPr>
              <a:t>	….                                             </a:t>
            </a:r>
            <a:r>
              <a:rPr lang="vi-VN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….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>
                <a:solidFill>
                  <a:srgbClr val="002060"/>
                </a:solidFill>
              </a:rPr>
              <a:t>		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438400" y="2895600"/>
            <a:ext cx="574675" cy="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038600" y="2819400"/>
            <a:ext cx="4464050" cy="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762000" y="3200400"/>
            <a:ext cx="1008062" cy="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/>
      <p:bldP spid="21518" grpId="0"/>
      <p:bldP spid="21519" grpId="0" animBg="1"/>
      <p:bldP spid="21520" grpId="0" animBg="1"/>
      <p:bldP spid="215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314082" y="609600"/>
            <a:ext cx="61925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vi-VN" sz="2400" b="1" dirty="0">
                <a:solidFill>
                  <a:srgbClr val="003399"/>
                </a:solidFill>
              </a:rPr>
              <a:t>2.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Sắp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xếp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các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từ</a:t>
            </a:r>
            <a:r>
              <a:rPr lang="en-US" sz="2400" b="1" dirty="0">
                <a:solidFill>
                  <a:srgbClr val="003399"/>
                </a:solidFill>
              </a:rPr>
              <a:t> ở 3 </a:t>
            </a:r>
            <a:r>
              <a:rPr lang="en-US" sz="2400" b="1" dirty="0" err="1">
                <a:solidFill>
                  <a:srgbClr val="003399"/>
                </a:solidFill>
              </a:rPr>
              <a:t>nhóm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sau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thành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câu</a:t>
            </a:r>
            <a:r>
              <a:rPr lang="en-US" sz="2400" b="1" dirty="0">
                <a:solidFill>
                  <a:srgbClr val="003399"/>
                </a:solidFill>
              </a:rPr>
              <a:t>: </a:t>
            </a:r>
          </a:p>
        </p:txBody>
      </p:sp>
      <p:graphicFrame>
        <p:nvGraphicFramePr>
          <p:cNvPr id="24602" name="Group 2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75666156"/>
              </p:ext>
            </p:extLst>
          </p:nvPr>
        </p:nvGraphicFramePr>
        <p:xfrm>
          <a:off x="1711054" y="1447800"/>
          <a:ext cx="6084889" cy="2670048"/>
        </p:xfrm>
        <a:graphic>
          <a:graphicData uri="http://schemas.openxmlformats.org/drawingml/2006/table">
            <a:tbl>
              <a:tblPr/>
              <a:tblGrid>
                <a:gridCol w="2107328"/>
                <a:gridCol w="2107327"/>
                <a:gridCol w="1870234"/>
              </a:tblGrid>
              <a:tr h="347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2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khuyên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bảo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chăm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sóc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trông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giúp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nhau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4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60404"/>
              </p:ext>
            </p:extLst>
          </p:nvPr>
        </p:nvGraphicFramePr>
        <p:xfrm>
          <a:off x="2057400" y="4343400"/>
          <a:ext cx="5353050" cy="962025"/>
        </p:xfrm>
        <a:graphic>
          <a:graphicData uri="http://schemas.openxmlformats.org/drawingml/2006/table">
            <a:tbl>
              <a:tblPr/>
              <a:tblGrid>
                <a:gridCol w="2676525"/>
                <a:gridCol w="26765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làm gì?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M: 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 em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giúp đỡ nhau.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38" name="Line 62"/>
          <p:cNvSpPr>
            <a:spLocks noChangeShapeType="1"/>
          </p:cNvSpPr>
          <p:nvPr/>
        </p:nvSpPr>
        <p:spPr bwMode="auto">
          <a:xfrm>
            <a:off x="3246438" y="3487717"/>
            <a:ext cx="7921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9" name="Line 63"/>
          <p:cNvSpPr>
            <a:spLocks noChangeShapeType="1"/>
          </p:cNvSpPr>
          <p:nvPr/>
        </p:nvSpPr>
        <p:spPr bwMode="auto">
          <a:xfrm>
            <a:off x="5173663" y="3505993"/>
            <a:ext cx="1368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>
            <a:off x="1644650" y="990600"/>
            <a:ext cx="151288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5822156" y="1071265"/>
            <a:ext cx="1439863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 rot="5400000" flipH="1">
            <a:off x="-2819399" y="3505200"/>
            <a:ext cx="6094412" cy="1587"/>
          </a:xfrm>
          <a:prstGeom prst="line">
            <a:avLst/>
          </a:prstGeom>
          <a:noFill/>
          <a:ln w="57150">
            <a:solidFill>
              <a:srgbClr val="CC99FF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0" name="Line 74"/>
          <p:cNvSpPr>
            <a:spLocks noChangeShapeType="1"/>
          </p:cNvSpPr>
          <p:nvPr/>
        </p:nvSpPr>
        <p:spPr bwMode="auto">
          <a:xfrm rot="5400000" flipH="1">
            <a:off x="5868988" y="3352800"/>
            <a:ext cx="6094412" cy="1588"/>
          </a:xfrm>
          <a:prstGeom prst="line">
            <a:avLst/>
          </a:prstGeom>
          <a:noFill/>
          <a:ln w="57150">
            <a:solidFill>
              <a:srgbClr val="CC99FF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5" name="Line 79"/>
          <p:cNvSpPr>
            <a:spLocks noChangeShapeType="1"/>
          </p:cNvSpPr>
          <p:nvPr/>
        </p:nvSpPr>
        <p:spPr bwMode="auto">
          <a:xfrm>
            <a:off x="1295400" y="230188"/>
            <a:ext cx="6629400" cy="74612"/>
          </a:xfrm>
          <a:prstGeom prst="line">
            <a:avLst/>
          </a:prstGeom>
          <a:noFill/>
          <a:ln w="57150">
            <a:solidFill>
              <a:srgbClr val="CC99FF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6" name="Line 80"/>
          <p:cNvSpPr>
            <a:spLocks noChangeShapeType="1"/>
          </p:cNvSpPr>
          <p:nvPr/>
        </p:nvSpPr>
        <p:spPr bwMode="auto">
          <a:xfrm>
            <a:off x="990600" y="6704013"/>
            <a:ext cx="6934200" cy="76200"/>
          </a:xfrm>
          <a:prstGeom prst="line">
            <a:avLst/>
          </a:prstGeom>
          <a:noFill/>
          <a:ln w="57150">
            <a:solidFill>
              <a:srgbClr val="CC99FF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638" grpId="0" animBg="1"/>
      <p:bldP spid="24639" grpId="0" animBg="1"/>
      <p:bldP spid="24646" grpId="0" animBg="1"/>
      <p:bldP spid="246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1676400" y="914400"/>
            <a:ext cx="5564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Thảo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luận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nhóm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514600"/>
            <a:ext cx="586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err="1" smtClean="0"/>
              <a:t>Lưu</a:t>
            </a:r>
            <a:r>
              <a:rPr lang="en-US" sz="2800" u="sng" dirty="0" smtClean="0"/>
              <a:t> ý:</a:t>
            </a:r>
            <a:r>
              <a:rPr lang="en-US" sz="2800" dirty="0" smtClean="0"/>
              <a:t>  </a:t>
            </a:r>
            <a:r>
              <a:rPr lang="en-US" sz="2800" b="1" dirty="0" err="1" smtClean="0"/>
              <a:t>Khi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chữ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đầu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cuối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dấu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chấm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54" name="Group 10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39318910"/>
              </p:ext>
            </p:extLst>
          </p:nvPr>
        </p:nvGraphicFramePr>
        <p:xfrm>
          <a:off x="457200" y="1295400"/>
          <a:ext cx="3671887" cy="4398645"/>
        </p:xfrm>
        <a:graphic>
          <a:graphicData uri="http://schemas.openxmlformats.org/drawingml/2006/table">
            <a:tbl>
              <a:tblPr/>
              <a:tblGrid>
                <a:gridCol w="1376362"/>
                <a:gridCol w="2295525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làm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gì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khuyên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bảo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Anh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sóc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Anh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trông nom em.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giúp đỡ 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khuyên bảo 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chăm sóc 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trông nom em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Chị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giúp đỡ em.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Em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chăm sóc chị.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Em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chăm sóc anh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77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51837"/>
              </p:ext>
            </p:extLst>
          </p:nvPr>
        </p:nvGraphicFramePr>
        <p:xfrm>
          <a:off x="4800600" y="1219200"/>
          <a:ext cx="3889375" cy="4411980"/>
        </p:xfrm>
        <a:graphic>
          <a:graphicData uri="http://schemas.openxmlformats.org/drawingml/2006/table">
            <a:tbl>
              <a:tblPr/>
              <a:tblGrid>
                <a:gridCol w="1457325"/>
                <a:gridCol w="243205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làm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gì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giúp đỡ anh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giúp đỡ chị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 em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khuyên bảo nhau.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chăm sóc nhau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Chị 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trông nom nhau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Chị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giúp đỡ n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Anh em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khuyên bảo nhau.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Anh em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chăm sóc nhau.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Anh em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trông nom nhau.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................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..............................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762000" y="20574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i="1" dirty="0">
                <a:solidFill>
                  <a:srgbClr val="000099"/>
                </a:solidFill>
                <a:latin typeface="Times New Roman" pitchFamily="18" charset="0"/>
              </a:rPr>
              <a:t>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vi-VN" sz="2000" b="1" dirty="0">
                <a:solidFill>
                  <a:srgbClr val="0000FF"/>
                </a:solidFill>
              </a:rPr>
              <a:t>3.</a:t>
            </a:r>
            <a:r>
              <a:rPr lang="en-US" sz="2000" b="1" dirty="0" err="1">
                <a:solidFill>
                  <a:srgbClr val="0000FF"/>
                </a:solidFill>
              </a:rPr>
              <a:t>Em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chọn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dấu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chấm</a:t>
            </a:r>
            <a:r>
              <a:rPr lang="en-US" sz="2000" b="1" dirty="0">
                <a:solidFill>
                  <a:srgbClr val="0000FF"/>
                </a:solidFill>
              </a:rPr>
              <a:t> hay </a:t>
            </a:r>
            <a:r>
              <a:rPr lang="en-US" sz="2000" b="1" dirty="0" err="1">
                <a:solidFill>
                  <a:srgbClr val="0000FF"/>
                </a:solidFill>
              </a:rPr>
              <a:t>dấu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chấm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hỏi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để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điền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vào</a:t>
            </a:r>
            <a:r>
              <a:rPr lang="en-US" sz="2000" b="1" dirty="0">
                <a:solidFill>
                  <a:srgbClr val="0000FF"/>
                </a:solidFill>
              </a:rPr>
              <a:t> ô </a:t>
            </a:r>
            <a:r>
              <a:rPr lang="en-US" sz="2000" b="1" dirty="0" err="1">
                <a:solidFill>
                  <a:srgbClr val="0000FF"/>
                </a:solidFill>
              </a:rPr>
              <a:t>trống</a:t>
            </a:r>
            <a:r>
              <a:rPr lang="en-US" sz="20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990600" y="2514600"/>
            <a:ext cx="7162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69875" algn="just" eaLnBrk="0" hangingPunct="0"/>
            <a:r>
              <a:rPr lang="en-US" sz="2200" b="1" dirty="0" err="1"/>
              <a:t>Bé</a:t>
            </a:r>
            <a:r>
              <a:rPr lang="en-US" sz="2200" b="1" dirty="0"/>
              <a:t> </a:t>
            </a:r>
            <a:r>
              <a:rPr lang="en-US" sz="2200" b="1" dirty="0" err="1"/>
              <a:t>nói</a:t>
            </a:r>
            <a:r>
              <a:rPr lang="en-US" sz="2200" b="1" dirty="0"/>
              <a:t> </a:t>
            </a:r>
            <a:r>
              <a:rPr lang="en-US" sz="2200" b="1" dirty="0" err="1"/>
              <a:t>với</a:t>
            </a:r>
            <a:r>
              <a:rPr lang="en-US" sz="2200" b="1" dirty="0"/>
              <a:t> </a:t>
            </a:r>
            <a:r>
              <a:rPr lang="en-US" sz="2200" b="1" dirty="0" err="1"/>
              <a:t>mẹ</a:t>
            </a:r>
            <a:r>
              <a:rPr lang="en-US" sz="2200" b="1" dirty="0"/>
              <a:t>:</a:t>
            </a:r>
          </a:p>
          <a:p>
            <a:pPr indent="269875" algn="just" eaLnBrk="0" hangingPunct="0"/>
            <a:r>
              <a:rPr lang="en-US" sz="2200" b="1" dirty="0"/>
              <a:t>- Con </a:t>
            </a:r>
            <a:r>
              <a:rPr lang="en-US" sz="2200" b="1" dirty="0" err="1"/>
              <a:t>xin</a:t>
            </a:r>
            <a:r>
              <a:rPr lang="en-US" sz="2200" b="1" dirty="0"/>
              <a:t> </a:t>
            </a:r>
            <a:r>
              <a:rPr lang="en-US" sz="2200" b="1" dirty="0" err="1"/>
              <a:t>mẹ</a:t>
            </a:r>
            <a:r>
              <a:rPr lang="en-US" sz="2200" b="1" dirty="0"/>
              <a:t> </a:t>
            </a:r>
            <a:r>
              <a:rPr lang="en-US" sz="2200" b="1" dirty="0" err="1"/>
              <a:t>tờ</a:t>
            </a:r>
            <a:r>
              <a:rPr lang="en-US" sz="2200" b="1" dirty="0"/>
              <a:t> </a:t>
            </a:r>
            <a:r>
              <a:rPr lang="en-US" sz="2200" b="1" dirty="0" err="1"/>
              <a:t>giấy</a:t>
            </a:r>
            <a:r>
              <a:rPr lang="en-US" sz="2200" b="1" dirty="0"/>
              <a:t> </a:t>
            </a:r>
            <a:r>
              <a:rPr lang="en-US" sz="2200" b="1" dirty="0" err="1"/>
              <a:t>để</a:t>
            </a:r>
            <a:r>
              <a:rPr lang="en-US" sz="2200" b="1" dirty="0"/>
              <a:t> </a:t>
            </a:r>
            <a:r>
              <a:rPr lang="en-US" sz="2200" b="1" dirty="0" err="1"/>
              <a:t>viết</a:t>
            </a:r>
            <a:r>
              <a:rPr lang="en-US" sz="2200" b="1" dirty="0"/>
              <a:t> </a:t>
            </a:r>
            <a:r>
              <a:rPr lang="en-US" sz="2200" b="1" dirty="0" err="1"/>
              <a:t>thư</a:t>
            </a:r>
            <a:r>
              <a:rPr lang="en-US" sz="2200" b="1" dirty="0"/>
              <a:t> </a:t>
            </a:r>
            <a:r>
              <a:rPr lang="en-US" sz="2200" b="1" dirty="0" err="1"/>
              <a:t>cho</a:t>
            </a:r>
            <a:r>
              <a:rPr lang="en-US" sz="2200" b="1" dirty="0"/>
              <a:t> </a:t>
            </a:r>
            <a:r>
              <a:rPr lang="en-US" sz="2200" b="1" dirty="0" err="1"/>
              <a:t>bạn</a:t>
            </a:r>
            <a:r>
              <a:rPr lang="en-US" sz="2200" b="1" dirty="0"/>
              <a:t> </a:t>
            </a:r>
            <a:r>
              <a:rPr lang="en-US" sz="2200" b="1" dirty="0" err="1"/>
              <a:t>Hà</a:t>
            </a:r>
            <a:r>
              <a:rPr lang="en-US" sz="2200" b="1" dirty="0"/>
              <a:t> </a:t>
            </a:r>
          </a:p>
          <a:p>
            <a:pPr indent="269875" algn="just" eaLnBrk="0" hangingPunct="0"/>
            <a:r>
              <a:rPr lang="en-US" sz="2200" b="1" dirty="0" err="1"/>
              <a:t>Mẹ</a:t>
            </a:r>
            <a:r>
              <a:rPr lang="en-US" sz="2200" b="1" dirty="0"/>
              <a:t> </a:t>
            </a:r>
            <a:r>
              <a:rPr lang="en-US" sz="2200" b="1" dirty="0" err="1"/>
              <a:t>ngạc</a:t>
            </a:r>
            <a:r>
              <a:rPr lang="en-US" sz="2200" b="1" dirty="0"/>
              <a:t> </a:t>
            </a:r>
            <a:r>
              <a:rPr lang="en-US" sz="2200" b="1" dirty="0" err="1"/>
              <a:t>nhiên</a:t>
            </a:r>
            <a:r>
              <a:rPr lang="en-US" sz="2200" b="1" dirty="0"/>
              <a:t>:</a:t>
            </a:r>
          </a:p>
          <a:p>
            <a:pPr indent="269875" algn="just" eaLnBrk="0" hangingPunct="0"/>
            <a:r>
              <a:rPr lang="en-US" sz="2200" b="1" dirty="0"/>
              <a:t>- </a:t>
            </a:r>
            <a:r>
              <a:rPr lang="en-US" sz="2200" b="1" dirty="0" err="1"/>
              <a:t>Nhưng</a:t>
            </a:r>
            <a:r>
              <a:rPr lang="en-US" sz="2200" b="1" dirty="0"/>
              <a:t> con </a:t>
            </a:r>
            <a:r>
              <a:rPr lang="en-US" sz="2200" b="1" dirty="0" err="1"/>
              <a:t>đã</a:t>
            </a:r>
            <a:r>
              <a:rPr lang="en-US" sz="2200" b="1" dirty="0"/>
              <a:t> </a:t>
            </a:r>
            <a:r>
              <a:rPr lang="en-US" sz="2200" b="1" dirty="0" err="1"/>
              <a:t>biết</a:t>
            </a:r>
            <a:r>
              <a:rPr lang="en-US" sz="2200" b="1" dirty="0"/>
              <a:t> </a:t>
            </a:r>
            <a:r>
              <a:rPr lang="en-US" sz="2200" b="1" dirty="0" err="1"/>
              <a:t>viết</a:t>
            </a:r>
            <a:r>
              <a:rPr lang="en-US" sz="2200" b="1" dirty="0"/>
              <a:t> </a:t>
            </a:r>
            <a:r>
              <a:rPr lang="en-US" sz="2200" b="1" dirty="0" err="1"/>
              <a:t>đâu</a:t>
            </a:r>
            <a:endParaRPr lang="en-US" sz="2200" b="1" dirty="0"/>
          </a:p>
          <a:p>
            <a:pPr indent="269875" algn="just" eaLnBrk="0" hangingPunct="0"/>
            <a:r>
              <a:rPr lang="en-US" sz="2200" b="1" dirty="0" err="1"/>
              <a:t>Bé</a:t>
            </a:r>
            <a:r>
              <a:rPr lang="en-US" sz="2200" b="1" dirty="0"/>
              <a:t> </a:t>
            </a:r>
            <a:r>
              <a:rPr lang="en-US" sz="2200" b="1" dirty="0" err="1"/>
              <a:t>đáp</a:t>
            </a:r>
            <a:r>
              <a:rPr lang="en-US" sz="2200" b="1" dirty="0"/>
              <a:t>:</a:t>
            </a:r>
          </a:p>
          <a:p>
            <a:pPr indent="269875" algn="just" eaLnBrk="0" hangingPunct="0"/>
            <a:r>
              <a:rPr lang="en-US" sz="2200" b="1" dirty="0"/>
              <a:t>- </a:t>
            </a:r>
            <a:r>
              <a:rPr lang="en-US" sz="2200" b="1" dirty="0" err="1"/>
              <a:t>Không</a:t>
            </a:r>
            <a:r>
              <a:rPr lang="en-US" sz="2200" b="1" dirty="0"/>
              <a:t> </a:t>
            </a:r>
            <a:r>
              <a:rPr lang="en-US" sz="2200" b="1" dirty="0" err="1"/>
              <a:t>sao</a:t>
            </a:r>
            <a:r>
              <a:rPr lang="en-US" sz="2200" b="1" dirty="0"/>
              <a:t>, </a:t>
            </a:r>
            <a:r>
              <a:rPr lang="en-US" sz="2200" b="1" dirty="0" err="1"/>
              <a:t>mẹ</a:t>
            </a:r>
            <a:r>
              <a:rPr lang="en-US" sz="2200" b="1" dirty="0"/>
              <a:t> ạ! </a:t>
            </a:r>
            <a:r>
              <a:rPr lang="en-US" sz="2200" b="1" dirty="0" err="1"/>
              <a:t>Bạn</a:t>
            </a:r>
            <a:r>
              <a:rPr lang="en-US" sz="2200" b="1" dirty="0"/>
              <a:t> </a:t>
            </a:r>
            <a:r>
              <a:rPr lang="en-US" sz="2200" b="1" dirty="0" err="1"/>
              <a:t>Hà</a:t>
            </a:r>
            <a:r>
              <a:rPr lang="en-US" sz="2200" b="1" dirty="0"/>
              <a:t> </a:t>
            </a:r>
            <a:r>
              <a:rPr lang="en-US" sz="2200" b="1" dirty="0" err="1"/>
              <a:t>cũng</a:t>
            </a:r>
            <a:r>
              <a:rPr lang="en-US" sz="2200" b="1" dirty="0"/>
              <a:t> </a:t>
            </a:r>
            <a:r>
              <a:rPr lang="en-US" sz="2200" b="1" dirty="0" err="1"/>
              <a:t>chưa</a:t>
            </a:r>
            <a:r>
              <a:rPr lang="en-US" sz="2200" b="1" dirty="0"/>
              <a:t> </a:t>
            </a:r>
            <a:r>
              <a:rPr lang="en-US" sz="2200" b="1" dirty="0" err="1"/>
              <a:t>biết</a:t>
            </a:r>
            <a:r>
              <a:rPr lang="en-US" sz="2200" b="1" dirty="0"/>
              <a:t> </a:t>
            </a:r>
            <a:r>
              <a:rPr lang="en-US" sz="2200" b="1" dirty="0" err="1"/>
              <a:t>đọc</a:t>
            </a:r>
            <a:endParaRPr lang="en-US" sz="2200" b="1" dirty="0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105400" y="3657600"/>
            <a:ext cx="431800" cy="385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600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343400" y="4724400"/>
            <a:ext cx="30140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 dirty="0"/>
              <a:t>Theo </a:t>
            </a:r>
            <a:r>
              <a:rPr lang="en-US" sz="1600" b="1" dirty="0" err="1" smtClean="0"/>
              <a:t>Tiếng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cười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tuổi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học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trò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5105400" y="3657600"/>
            <a:ext cx="246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7010400" y="2971800"/>
            <a:ext cx="431800" cy="385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600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7315200" y="4343400"/>
            <a:ext cx="431800" cy="385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1600"/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7162800" y="3200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solidFill>
                <a:srgbClr val="FF3300"/>
              </a:solidFill>
            </a:endParaRPr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7459663" y="4581525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209800" y="2514600"/>
            <a:ext cx="1368425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6808788" y="6056313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1600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3962400" y="2514600"/>
            <a:ext cx="1368425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29" name="Text Box 39"/>
          <p:cNvSpPr txBox="1">
            <a:spLocks noChangeArrowheads="1"/>
          </p:cNvSpPr>
          <p:nvPr/>
        </p:nvSpPr>
        <p:spPr bwMode="auto">
          <a:xfrm>
            <a:off x="914400" y="54864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vi-V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Bé </a:t>
            </a:r>
            <a:r>
              <a:rPr lang="vi-V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chưa biết viết xin mẹ giấy để viết thư cho một bạn gái cũng chưa biết đọc.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990600" y="5029200"/>
            <a:ext cx="647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6600"/>
                </a:solidFill>
              </a:rPr>
              <a:t>* </a:t>
            </a:r>
            <a:r>
              <a:rPr lang="vi-VN" sz="2400" b="1" dirty="0" smtClean="0">
                <a:solidFill>
                  <a:srgbClr val="006600"/>
                </a:solidFill>
              </a:rPr>
              <a:t>Truyện </a:t>
            </a:r>
            <a:r>
              <a:rPr lang="vi-VN" sz="2400" b="1" dirty="0">
                <a:solidFill>
                  <a:srgbClr val="006600"/>
                </a:solidFill>
              </a:rPr>
              <a:t>này buồn cười ở chỗ nào?</a:t>
            </a:r>
            <a:endParaRPr 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9707" grpId="0"/>
      <p:bldP spid="29709" grpId="0" animBg="1"/>
      <p:bldP spid="29711" grpId="0"/>
      <p:bldP spid="29714" grpId="0"/>
      <p:bldP spid="29717" grpId="0" animBg="1"/>
      <p:bldP spid="29718" grpId="0" animBg="1"/>
      <p:bldP spid="29712" grpId="0" animBg="1"/>
      <p:bldP spid="29713" grpId="0" animBg="1"/>
      <p:bldP spid="29720" grpId="0" animBg="1"/>
      <p:bldP spid="26" grpId="0" animBg="1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4248150" cy="1271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Củng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cố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676400"/>
            <a:ext cx="6274475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chơi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“Ai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nhanh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hơn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33400" y="3581400"/>
            <a:ext cx="813593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1.  </a:t>
            </a:r>
            <a:r>
              <a:rPr lang="en-US" sz="2400" b="1" dirty="0" err="1" smtClean="0">
                <a:solidFill>
                  <a:srgbClr val="002060"/>
                </a:solidFill>
              </a:rPr>
              <a:t>cần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cù</a:t>
            </a:r>
            <a:r>
              <a:rPr lang="en-US" sz="2400" b="1" dirty="0" smtClean="0">
                <a:solidFill>
                  <a:srgbClr val="002060"/>
                </a:solidFill>
              </a:rPr>
              <a:t>			6. </a:t>
            </a:r>
            <a:r>
              <a:rPr lang="en-US" sz="2400" b="1" dirty="0" err="1" smtClean="0">
                <a:solidFill>
                  <a:srgbClr val="002060"/>
                </a:solidFill>
              </a:rPr>
              <a:t>siêng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năng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                                                 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2. </a:t>
            </a:r>
            <a:r>
              <a:rPr lang="en-US" sz="2400" b="1" dirty="0" err="1" smtClean="0">
                <a:solidFill>
                  <a:srgbClr val="002060"/>
                </a:solidFill>
              </a:rPr>
              <a:t>chăm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học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      7. </a:t>
            </a:r>
            <a:r>
              <a:rPr lang="en-US" sz="2400" b="1" dirty="0" err="1" smtClean="0">
                <a:solidFill>
                  <a:srgbClr val="002060"/>
                </a:solidFill>
              </a:rPr>
              <a:t>thông</a:t>
            </a:r>
            <a:r>
              <a:rPr lang="en-US" sz="2400" b="1" dirty="0" smtClean="0">
                <a:solidFill>
                  <a:srgbClr val="002060"/>
                </a:solidFill>
              </a:rPr>
              <a:t> minh                                     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3. </a:t>
            </a:r>
            <a:r>
              <a:rPr lang="en-US" sz="2400" b="1" dirty="0" err="1" smtClean="0">
                <a:solidFill>
                  <a:srgbClr val="002060"/>
                </a:solidFill>
              </a:rPr>
              <a:t>chăm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sóc</a:t>
            </a:r>
            <a:r>
              <a:rPr lang="en-US" sz="2400" b="1" dirty="0">
                <a:solidFill>
                  <a:srgbClr val="002060"/>
                </a:solidFill>
              </a:rPr>
              <a:t>                         </a:t>
            </a:r>
            <a:r>
              <a:rPr lang="en-US" sz="2400" b="1" dirty="0" smtClean="0">
                <a:solidFill>
                  <a:srgbClr val="002060"/>
                </a:solidFill>
              </a:rPr>
              <a:t>8. </a:t>
            </a:r>
            <a:r>
              <a:rPr lang="en-US" sz="2400" b="1" dirty="0" err="1" smtClean="0">
                <a:solidFill>
                  <a:srgbClr val="002060"/>
                </a:solidFill>
              </a:rPr>
              <a:t>giúp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đỡ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                       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4. </a:t>
            </a:r>
            <a:r>
              <a:rPr lang="en-US" sz="2400" b="1" dirty="0" err="1" smtClean="0">
                <a:solidFill>
                  <a:srgbClr val="002060"/>
                </a:solidFill>
              </a:rPr>
              <a:t>trông</a:t>
            </a:r>
            <a:r>
              <a:rPr lang="en-US" sz="2400" b="1" dirty="0" smtClean="0">
                <a:solidFill>
                  <a:srgbClr val="002060"/>
                </a:solidFill>
              </a:rPr>
              <a:t> nom                      9. </a:t>
            </a:r>
            <a:r>
              <a:rPr lang="en-US" sz="2400" b="1" dirty="0" err="1" smtClean="0">
                <a:solidFill>
                  <a:srgbClr val="002060"/>
                </a:solidFill>
              </a:rPr>
              <a:t>ích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kỉ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2060"/>
                </a:solidFill>
              </a:rPr>
              <a:t>	5. </a:t>
            </a:r>
            <a:r>
              <a:rPr lang="en-US" sz="2400" b="1" dirty="0" err="1" smtClean="0">
                <a:solidFill>
                  <a:srgbClr val="002060"/>
                </a:solidFill>
              </a:rPr>
              <a:t>nhường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nhịn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10. </a:t>
            </a:r>
            <a:r>
              <a:rPr lang="en-US" sz="2400" b="1" dirty="0" err="1" smtClean="0">
                <a:solidFill>
                  <a:srgbClr val="002060"/>
                </a:solidFill>
              </a:rPr>
              <a:t>yêu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quý</a:t>
            </a:r>
            <a:endParaRPr lang="en-US" sz="2400" b="1" dirty="0">
              <a:solidFill>
                <a:srgbClr val="002060"/>
              </a:solidFill>
            </a:endParaRPr>
          </a:p>
          <a:p>
            <a:pPr eaLnBrk="0" hangingPunct="0"/>
            <a:r>
              <a:rPr lang="en-US" sz="2400" b="1" dirty="0">
                <a:solidFill>
                  <a:srgbClr val="002060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6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7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object type=&quot;3&quot; unique_id=&quot;10013&quot;&gt;&lt;property id=&quot;20148&quot; value=&quot;5&quot;/&gt;&lt;property id=&quot;20300&quot; value=&quot;Slide 10 - &amp;quot;5 từ đúng chủ đề tình cảm gia đình:&amp;quot;&quot;/&gt;&lt;property id=&quot;20307&quot; value=&quot;26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466</Words>
  <Application>Microsoft Office PowerPoint</Application>
  <PresentationFormat>On-screen Show (4:3)</PresentationFormat>
  <Paragraphs>118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 từ đúng chủ đề tình cảm gia đình: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bengo</dc:creator>
  <cp:lastModifiedBy>MTC</cp:lastModifiedBy>
  <cp:revision>53</cp:revision>
  <dcterms:created xsi:type="dcterms:W3CDTF">2013-10-27T15:45:26Z</dcterms:created>
  <dcterms:modified xsi:type="dcterms:W3CDTF">2018-12-20T05:11:49Z</dcterms:modified>
</cp:coreProperties>
</file>