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0" r:id="rId2"/>
    <p:sldId id="261" r:id="rId3"/>
    <p:sldId id="262" r:id="rId4"/>
    <p:sldId id="263" r:id="rId5"/>
    <p:sldId id="265" r:id="rId6"/>
    <p:sldId id="301" r:id="rId7"/>
    <p:sldId id="266" r:id="rId8"/>
    <p:sldId id="267" r:id="rId9"/>
    <p:sldId id="268" r:id="rId10"/>
    <p:sldId id="270" r:id="rId11"/>
    <p:sldId id="272" r:id="rId12"/>
    <p:sldId id="273" r:id="rId13"/>
    <p:sldId id="277" r:id="rId14"/>
    <p:sldId id="274" r:id="rId15"/>
    <p:sldId id="289" r:id="rId16"/>
    <p:sldId id="290" r:id="rId17"/>
    <p:sldId id="291" r:id="rId18"/>
    <p:sldId id="278" r:id="rId19"/>
    <p:sldId id="279" r:id="rId20"/>
    <p:sldId id="280" r:id="rId21"/>
    <p:sldId id="281" r:id="rId22"/>
    <p:sldId id="284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82" r:id="rId31"/>
    <p:sldId id="285" r:id="rId32"/>
    <p:sldId id="286" r:id="rId33"/>
    <p:sldId id="287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1C80"/>
    <a:srgbClr val="200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F3182-7B1E-4CF9-910A-75D893257AC8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03E73-F3DE-4EDD-A246-3F12702C3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86F3C0A-E321-403A-B9BB-7D27624CE3A0}" type="slidenum">
              <a:rPr lang="en-US" sz="1200" b="0" smtClean="0">
                <a:latin typeface="Arial" charset="0"/>
              </a:rPr>
              <a:pPr/>
              <a:t>13</a:t>
            </a:fld>
            <a:endParaRPr lang="en-US" sz="1200" b="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2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30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9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89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68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6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7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8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5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53DBA-5B19-484B-891C-74B96A4F8477}" type="datetimeFigureOut">
              <a:rPr lang="en-US" smtClean="0"/>
              <a:t>12/2/2018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8383-798B-4E74-B5B2-0927BBCDC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03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GADT\28-1-2010\CAC%20BAI%20HAT\Cho-Con.mp3" TargetMode="Externa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62200" y="304800"/>
            <a:ext cx="4205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KIỂM TRA BÀI CŨ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438400"/>
            <a:ext cx="837767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 Đọc đoạn 1 </a:t>
            </a:r>
          </a:p>
          <a:p>
            <a:r>
              <a:rPr lang="en-US" sz="4400" dirty="0" smtClean="0"/>
              <a:t>- Trả lời câu hỏi : Cô giáo Y Hoa đến </a:t>
            </a:r>
          </a:p>
          <a:p>
            <a:r>
              <a:rPr lang="en-US" sz="4400" dirty="0" smtClean="0"/>
              <a:t>buôn Chư Lênh làm gì ?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9993" y="7067966"/>
            <a:ext cx="881209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 Đọc đoạn 2 </a:t>
            </a:r>
          </a:p>
          <a:p>
            <a:r>
              <a:rPr lang="en-US" sz="4400" dirty="0" smtClean="0"/>
              <a:t>- Trả lời câu hỏi : Người dân Chư Lênh</a:t>
            </a:r>
          </a:p>
          <a:p>
            <a:r>
              <a:rPr lang="en-US" sz="4400" dirty="0" smtClean="0"/>
              <a:t> đón tiếp cô giáo trang trọng và </a:t>
            </a:r>
          </a:p>
          <a:p>
            <a:r>
              <a:rPr lang="en-US" sz="4400" dirty="0" smtClean="0"/>
              <a:t> thân tình như thế nào ?</a:t>
            </a:r>
            <a:endParaRPr lang="en-US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3" y="9924633"/>
            <a:ext cx="901240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 Đọc đoạn 4</a:t>
            </a:r>
          </a:p>
          <a:p>
            <a:r>
              <a:rPr lang="en-US" sz="4400" dirty="0" smtClean="0"/>
              <a:t>- Trả lời câu hỏi : Những chi tiết nào </a:t>
            </a:r>
          </a:p>
          <a:p>
            <a:r>
              <a:rPr lang="en-US" sz="4400" dirty="0" smtClean="0"/>
              <a:t>cho thấy dân làng rất háo hức chờ đợi </a:t>
            </a:r>
          </a:p>
          <a:p>
            <a:r>
              <a:rPr lang="en-US" sz="4400" dirty="0" smtClean="0"/>
              <a:t>và yêu quý “ cái chữ” 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30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47361 L 0.00034 -0.723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88925 L -0.02726 -1.1389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3" grpId="0"/>
      <p:bldP spid="13" grpId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0"/>
            <a:ext cx="765175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26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                 </a:t>
            </a:r>
            <a:endParaRPr lang="en-US" sz="54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1447800"/>
            <a:ext cx="9103646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dirty="0" smtClean="0"/>
              <a:t>Chiều đi học về</a:t>
            </a:r>
          </a:p>
          <a:p>
            <a:r>
              <a:rPr lang="en-US" sz="4600" dirty="0" smtClean="0"/>
              <a:t>Bác thợ nề ra về còn hươ hươ cái bay</a:t>
            </a:r>
          </a:p>
          <a:p>
            <a:r>
              <a:rPr lang="en-US" sz="4600" dirty="0" smtClean="0"/>
              <a:t>Ngôi nhà như trẻ nhỏ</a:t>
            </a:r>
          </a:p>
          <a:p>
            <a:r>
              <a:rPr lang="en-US" sz="4600" dirty="0" smtClean="0"/>
              <a:t>Lớn lên với trời xanh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524000" y="1371600"/>
            <a:ext cx="2286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62400" y="2057400"/>
            <a:ext cx="2286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86000" y="2743200"/>
            <a:ext cx="2286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905000" y="3505200"/>
            <a:ext cx="228600" cy="838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2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inh n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e031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694" y="4070579"/>
            <a:ext cx="2971511" cy="212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066512" y="1982376"/>
            <a:ext cx="7163955" cy="121701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LUYỆN ĐỌC NHÓM ĐÔI</a:t>
            </a:r>
          </a:p>
        </p:txBody>
      </p:sp>
    </p:spTree>
    <p:extLst>
      <p:ext uri="{BB962C8B-B14F-4D97-AF65-F5344CB8AC3E}">
        <p14:creationId xmlns:p14="http://schemas.microsoft.com/office/powerpoint/2010/main" val="230679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533400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Các bạn nhỏ quan sát những ngôi nhà đang xây khi nào ?</a:t>
            </a:r>
            <a:endParaRPr lang="en-US" sz="6000" dirty="0"/>
          </a:p>
        </p:txBody>
      </p:sp>
      <p:pic>
        <p:nvPicPr>
          <p:cNvPr id="4098" name="Picture 2" descr="C:\Users\Admin\Desktop\hinh 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813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</a:t>
            </a:r>
            <a:r>
              <a:rPr lang="en-US" sz="6000" dirty="0" smtClean="0"/>
              <a:t>Những chi tiết nào vẽ lên hình ảnh một ngôi nhà đang xây ?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4655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Gian giao Bao C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534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19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tru be t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tho-xay-du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66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</a:t>
            </a:r>
            <a:r>
              <a:rPr lang="en-US" sz="6000" dirty="0"/>
              <a:t>T</a:t>
            </a:r>
            <a:r>
              <a:rPr lang="en-US" sz="6000" dirty="0" smtClean="0"/>
              <a:t>ìm những hình ảnh so sánh nói lên vẻ đẹp của ngôi nhà?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41752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581400" y="0"/>
            <a:ext cx="44739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067012" y="153072"/>
            <a:ext cx="4076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Tìm hiểu bài: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13722" y="4073772"/>
            <a:ext cx="476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ươ hươ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441614" y="1111189"/>
            <a:ext cx="3073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9000" b="1">
              <a:latin typeface="Times New Roman" pitchFamily="18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2344" y="2949714"/>
            <a:ext cx="4800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ãnh tường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76200" y="1520684"/>
            <a:ext cx="4800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ẫm biếc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151245" y="5181768"/>
            <a:ext cx="472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vôi vữa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Text Box 7"/>
          <p:cNvSpPr txBox="1">
            <a:spLocks noChangeArrowheads="1"/>
          </p:cNvSpPr>
          <p:nvPr/>
        </p:nvSpPr>
        <p:spPr bwMode="auto">
          <a:xfrm>
            <a:off x="-685800" y="164411"/>
            <a:ext cx="49876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Luyện đọc </a:t>
            </a:r>
            <a:r>
              <a:rPr lang="en-US" sz="4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từ:</a:t>
            </a:r>
            <a:endParaRPr lang="en-US" sz="4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1455003"/>
            <a:ext cx="2768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</a:t>
            </a:r>
            <a:r>
              <a:rPr lang="en-US" sz="4800" dirty="0" smtClean="0">
                <a:solidFill>
                  <a:srgbClr val="FF0000"/>
                </a:solidFill>
              </a:rPr>
              <a:t>ức tranh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286000"/>
            <a:ext cx="5411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 Ý đoạn 1: Vẻ đẹp của </a:t>
            </a:r>
          </a:p>
          <a:p>
            <a:r>
              <a:rPr lang="en-US" sz="4400" dirty="0" smtClean="0"/>
              <a:t>ngôi nhà đang xây 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102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hinh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00139"/>
            <a:ext cx="4419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hinh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3560618"/>
            <a:ext cx="46481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hinh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1" y="103837"/>
            <a:ext cx="4572000" cy="34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Admin\Desktop\hinh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655" y="85098"/>
            <a:ext cx="4586836" cy="344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1676400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  </a:t>
            </a:r>
            <a:r>
              <a:rPr lang="en-US" sz="6000" dirty="0"/>
              <a:t>T</a:t>
            </a:r>
            <a:r>
              <a:rPr lang="en-US" sz="6000" dirty="0" smtClean="0"/>
              <a:t>ìm những hình ảnh nhân hóa làm cho ngôi nhà được miêu tả sống động, gần gũi ?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89225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1676400"/>
            <a:ext cx="8610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 </a:t>
            </a:r>
            <a:r>
              <a:rPr lang="en-US" sz="5400" dirty="0" smtClean="0"/>
              <a:t>Hình ảnh những ngôi nhà đang xây nói lên điều gì về cuộc sống trên đất nước ta?</a:t>
            </a:r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3789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3581400" y="0"/>
            <a:ext cx="44739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4419600" y="153072"/>
            <a:ext cx="4076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Tìm hiểu bài: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13722" y="4073772"/>
            <a:ext cx="476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ươ hươ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441614" y="1111189"/>
            <a:ext cx="3073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9000" b="1">
              <a:latin typeface="Times New Roman" pitchFamily="18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62344" y="2949714"/>
            <a:ext cx="4800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ãnh tường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76200" y="1520684"/>
            <a:ext cx="48000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ẫm biếc</a:t>
            </a:r>
            <a:endParaRPr lang="en-US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151245" y="5181768"/>
            <a:ext cx="472497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vôi vữa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Text Box 7"/>
          <p:cNvSpPr txBox="1">
            <a:spLocks noChangeArrowheads="1"/>
          </p:cNvSpPr>
          <p:nvPr/>
        </p:nvSpPr>
        <p:spPr bwMode="auto">
          <a:xfrm>
            <a:off x="-685800" y="164411"/>
            <a:ext cx="49876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Luyện đọc </a:t>
            </a:r>
            <a:r>
              <a:rPr lang="en-US" sz="4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từ:</a:t>
            </a:r>
            <a:endParaRPr lang="en-US" sz="40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0" y="1455003"/>
            <a:ext cx="27689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b</a:t>
            </a:r>
            <a:r>
              <a:rPr lang="en-US" sz="4800" dirty="0" smtClean="0">
                <a:solidFill>
                  <a:srgbClr val="FF0000"/>
                </a:solidFill>
              </a:rPr>
              <a:t>ức tranh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2286000"/>
            <a:ext cx="54112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 Ý đoạn 1: Vẻ đẹp của </a:t>
            </a:r>
          </a:p>
          <a:p>
            <a:r>
              <a:rPr lang="en-US" sz="4400" dirty="0" smtClean="0"/>
              <a:t>ngôi nhà đang xây . 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3810000"/>
            <a:ext cx="20553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l</a:t>
            </a:r>
            <a:r>
              <a:rPr lang="en-US" sz="4800" dirty="0" smtClean="0">
                <a:solidFill>
                  <a:srgbClr val="FF0000"/>
                </a:solidFill>
              </a:rPr>
              <a:t>ớn lên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4801850"/>
            <a:ext cx="56067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- Ý đoạn 2: Đất nước ta </a:t>
            </a:r>
          </a:p>
          <a:p>
            <a:r>
              <a:rPr lang="en-US" sz="4400" dirty="0" smtClean="0"/>
              <a:t>đang đổi mới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4919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da nang xu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946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đà-nẵng-xưa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05800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60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song han xu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534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27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260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Admin\Desktop\da nang 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213"/>
            <a:ext cx="8915400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76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\Desktop\song han n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3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06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Admin\Desktop\ba 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86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                     </a:t>
            </a:r>
            <a:r>
              <a:rPr lang="en-US" sz="4400" b="1" u="sng" dirty="0" smtClean="0"/>
              <a:t>TẬP ĐỌC  </a:t>
            </a:r>
            <a:endParaRPr lang="en-US" sz="5400" b="1" u="sng" dirty="0" smtClean="0"/>
          </a:p>
          <a:p>
            <a:r>
              <a:rPr lang="en-US" sz="5400" b="1" dirty="0" smtClean="0"/>
              <a:t>       </a:t>
            </a:r>
            <a:r>
              <a:rPr lang="en-US" sz="5400" b="1" dirty="0" smtClean="0">
                <a:solidFill>
                  <a:srgbClr val="FF0000"/>
                </a:solidFill>
              </a:rPr>
              <a:t>VỀ NGÔI NHÀ ĐANG XÂY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                            </a:t>
            </a:r>
            <a:r>
              <a:rPr lang="en-US" sz="4400" b="1" i="1" dirty="0" smtClean="0"/>
              <a:t>Đồng Xuân Lan </a:t>
            </a:r>
            <a:endParaRPr lang="en-US" sz="5400" b="1" i="1" dirty="0"/>
          </a:p>
        </p:txBody>
      </p:sp>
      <p:pic>
        <p:nvPicPr>
          <p:cNvPr id="2050" name="Picture 2" descr="E:\Video\135757ac20ba4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48150"/>
            <a:ext cx="38862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0" y="4623137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Trang 148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100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914400"/>
            <a:ext cx="8610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 smtClean="0">
                <a:solidFill>
                  <a:srgbClr val="200498"/>
                </a:solidFill>
              </a:rPr>
              <a:t>Nội dung : </a:t>
            </a:r>
          </a:p>
          <a:p>
            <a:r>
              <a:rPr lang="en-US" sz="6000" dirty="0" smtClean="0"/>
              <a:t>Bài thơ cho thấy hình ảnh đẹp của ngôi nhà đang xây thể hiện sự đổi mới của đất nước.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137893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2325" y="0"/>
            <a:ext cx="5314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ĐỌC DIỄN CẢM</a:t>
            </a:r>
            <a:endParaRPr lang="en-US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71691"/>
            <a:ext cx="7699737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Chiều / đi học về </a:t>
            </a:r>
          </a:p>
          <a:p>
            <a:r>
              <a:rPr lang="en-US" sz="3600" dirty="0" smtClean="0"/>
              <a:t>Chúng em qua ngôi nhà đang xây dở //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Giàn giáo </a:t>
            </a:r>
            <a:r>
              <a:rPr lang="en-US" sz="3600" dirty="0" smtClean="0"/>
              <a:t>tựa </a:t>
            </a:r>
            <a:r>
              <a:rPr lang="en-US" sz="3600" dirty="0" smtClean="0">
                <a:solidFill>
                  <a:srgbClr val="FF0000"/>
                </a:solidFill>
              </a:rPr>
              <a:t>cái lồng </a:t>
            </a:r>
            <a:r>
              <a:rPr lang="en-US" sz="3600" dirty="0" smtClean="0"/>
              <a:t>che chở //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Trụ bê tông nhú lên </a:t>
            </a:r>
            <a:r>
              <a:rPr lang="en-US" sz="3600" dirty="0" smtClean="0"/>
              <a:t>như </a:t>
            </a:r>
            <a:r>
              <a:rPr lang="en-US" sz="3600" dirty="0" smtClean="0">
                <a:solidFill>
                  <a:srgbClr val="FF0000"/>
                </a:solidFill>
              </a:rPr>
              <a:t>một mầm cây</a:t>
            </a:r>
          </a:p>
          <a:p>
            <a:r>
              <a:rPr lang="en-US" sz="3600" dirty="0" smtClean="0"/>
              <a:t>Bác thợ nề ra về/ còn </a:t>
            </a:r>
            <a:r>
              <a:rPr lang="en-US" sz="3600" dirty="0" smtClean="0">
                <a:solidFill>
                  <a:srgbClr val="FF0000"/>
                </a:solidFill>
              </a:rPr>
              <a:t>hươ hươ </a:t>
            </a:r>
            <a:r>
              <a:rPr lang="en-US" sz="3600" dirty="0" smtClean="0"/>
              <a:t>cái bay: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Tạm biệt !</a:t>
            </a:r>
          </a:p>
          <a:p>
            <a:endParaRPr lang="en-US" sz="3600" dirty="0" smtClean="0"/>
          </a:p>
          <a:p>
            <a:r>
              <a:rPr lang="en-US" sz="3600" dirty="0" smtClean="0"/>
              <a:t>Ngôi nhà </a:t>
            </a:r>
            <a:r>
              <a:rPr lang="en-US" sz="3600" dirty="0" smtClean="0">
                <a:solidFill>
                  <a:srgbClr val="FF0000"/>
                </a:solidFill>
              </a:rPr>
              <a:t>tựa vào nền trời sẫm biếc </a:t>
            </a:r>
            <a:r>
              <a:rPr lang="en-US" sz="3600" dirty="0" smtClean="0"/>
              <a:t>//</a:t>
            </a:r>
          </a:p>
          <a:p>
            <a:r>
              <a:rPr lang="en-US" sz="3600" dirty="0" smtClean="0"/>
              <a:t>Thở ra mùi </a:t>
            </a:r>
            <a:r>
              <a:rPr lang="en-US" sz="3600" dirty="0" smtClean="0">
                <a:solidFill>
                  <a:srgbClr val="FF0000"/>
                </a:solidFill>
              </a:rPr>
              <a:t>vôi vữa </a:t>
            </a:r>
            <a:r>
              <a:rPr lang="en-US" sz="3600" dirty="0" smtClean="0"/>
              <a:t>nồng hăng</a:t>
            </a:r>
          </a:p>
          <a:p>
            <a:r>
              <a:rPr lang="en-US" sz="3600" dirty="0" smtClean="0"/>
              <a:t>Ngôi nhà giống </a:t>
            </a:r>
            <a:r>
              <a:rPr lang="en-US" sz="3600" dirty="0" smtClean="0">
                <a:solidFill>
                  <a:srgbClr val="FF0000"/>
                </a:solidFill>
              </a:rPr>
              <a:t>bài thơ </a:t>
            </a:r>
            <a:r>
              <a:rPr lang="en-US" sz="3600" dirty="0" smtClean="0"/>
              <a:t>sắp làm xong</a:t>
            </a:r>
          </a:p>
          <a:p>
            <a:r>
              <a:rPr lang="en-US" sz="3600" dirty="0" smtClean="0"/>
              <a:t>Là </a:t>
            </a:r>
            <a:r>
              <a:rPr lang="en-US" sz="3600" dirty="0" smtClean="0">
                <a:solidFill>
                  <a:srgbClr val="FF0000"/>
                </a:solidFill>
              </a:rPr>
              <a:t>bức tranh </a:t>
            </a:r>
            <a:r>
              <a:rPr lang="en-US" sz="3600" dirty="0" smtClean="0"/>
              <a:t>còn </a:t>
            </a:r>
            <a:r>
              <a:rPr lang="en-US" sz="3600" dirty="0" smtClean="0">
                <a:solidFill>
                  <a:srgbClr val="FF0000"/>
                </a:solidFill>
              </a:rPr>
              <a:t>nguyên màu </a:t>
            </a:r>
            <a:r>
              <a:rPr lang="en-US" sz="3600" dirty="0" smtClean="0"/>
              <a:t>vôi, gạch 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2117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84909" y="617958"/>
            <a:ext cx="8229023" cy="1143314"/>
          </a:xfrm>
        </p:spPr>
        <p:txBody>
          <a:bodyPr/>
          <a:lstStyle/>
          <a:p>
            <a:r>
              <a:rPr lang="en-US" sz="5400" smtClean="0">
                <a:solidFill>
                  <a:srgbClr val="0000FF"/>
                </a:solidFill>
              </a:rPr>
              <a:t>Củng cố</a:t>
            </a:r>
            <a:endParaRPr lang="vi-VN" sz="5400" smtClean="0">
              <a:solidFill>
                <a:srgbClr val="0000FF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4800" smtClean="0">
              <a:solidFill>
                <a:srgbClr val="0000FF"/>
              </a:solidFill>
            </a:endParaRPr>
          </a:p>
          <a:p>
            <a:r>
              <a:rPr lang="en-US" sz="4800" smtClean="0">
                <a:solidFill>
                  <a:srgbClr val="0000FF"/>
                </a:solidFill>
              </a:rPr>
              <a:t> Nêu lại nội dung của bài.</a:t>
            </a:r>
          </a:p>
          <a:p>
            <a:pPr>
              <a:buFontTx/>
              <a:buNone/>
            </a:pPr>
            <a:endParaRPr lang="en-US" sz="4800" smtClean="0">
              <a:solidFill>
                <a:srgbClr val="FF0066"/>
              </a:solidFill>
            </a:endParaRPr>
          </a:p>
        </p:txBody>
      </p:sp>
      <p:grpSp>
        <p:nvGrpSpPr>
          <p:cNvPr id="34820" name="Group 3"/>
          <p:cNvGrpSpPr>
            <a:grpSpLocks/>
          </p:cNvGrpSpPr>
          <p:nvPr/>
        </p:nvGrpSpPr>
        <p:grpSpPr bwMode="auto">
          <a:xfrm>
            <a:off x="0" y="1"/>
            <a:ext cx="9144000" cy="6935480"/>
            <a:chOff x="0" y="-24"/>
            <a:chExt cx="5760" cy="4368"/>
          </a:xfrm>
        </p:grpSpPr>
        <p:grpSp>
          <p:nvGrpSpPr>
            <p:cNvPr id="34821" name="Group 4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4831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2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3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4" name="Picture 8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4822" name="Group 9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4823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4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5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6" name="Picture 13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7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8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29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830" name="Picture 17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766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5"/>
          <p:cNvGrpSpPr>
            <a:grpSpLocks/>
          </p:cNvGrpSpPr>
          <p:nvPr/>
        </p:nvGrpSpPr>
        <p:grpSpPr bwMode="auto">
          <a:xfrm>
            <a:off x="1" y="1"/>
            <a:ext cx="1753466" cy="2590884"/>
            <a:chOff x="4224" y="3120"/>
            <a:chExt cx="1536" cy="1200"/>
          </a:xfrm>
        </p:grpSpPr>
        <p:pic>
          <p:nvPicPr>
            <p:cNvPr id="35866" name="Picture 6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7" name="Picture 7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8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9" name="Picture 9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0" name="Picture 10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43" name="Group 5"/>
          <p:cNvGrpSpPr>
            <a:grpSpLocks/>
          </p:cNvGrpSpPr>
          <p:nvPr/>
        </p:nvGrpSpPr>
        <p:grpSpPr bwMode="auto">
          <a:xfrm rot="5400000">
            <a:off x="6962188" y="-62719"/>
            <a:ext cx="1982375" cy="2361045"/>
            <a:chOff x="4224" y="3120"/>
            <a:chExt cx="1536" cy="1200"/>
          </a:xfrm>
        </p:grpSpPr>
        <p:pic>
          <p:nvPicPr>
            <p:cNvPr id="35861" name="Picture 6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504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7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936"/>
              <a:ext cx="367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8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3120"/>
              <a:ext cx="45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9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3120"/>
              <a:ext cx="576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5" name="Picture 10" descr="hoad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120"/>
              <a:ext cx="816" cy="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0" y="2435923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Thầy thuốc như mẹ hiền</a:t>
            </a:r>
          </a:p>
          <a:p>
            <a:pPr algn="ctr">
              <a:spcBef>
                <a:spcPct val="50000"/>
              </a:spcBef>
            </a:pP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</a:rPr>
              <a:t>(153)</a:t>
            </a:r>
            <a:endParaRPr lang="en-US" sz="6000" b="1" dirty="0">
              <a:latin typeface="Times New Roman" pitchFamily="18" charset="0"/>
            </a:endParaRPr>
          </a:p>
        </p:txBody>
      </p:sp>
      <p:sp>
        <p:nvSpPr>
          <p:cNvPr id="35845" name="WordArt 21"/>
          <p:cNvSpPr>
            <a:spLocks noChangeArrowheads="1" noChangeShapeType="1" noTextEdit="1"/>
          </p:cNvSpPr>
          <p:nvPr/>
        </p:nvSpPr>
        <p:spPr bwMode="auto">
          <a:xfrm>
            <a:off x="2134466" y="1525051"/>
            <a:ext cx="4572000" cy="4573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33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Bài sau: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1"/>
            <a:ext cx="9144000" cy="6935480"/>
            <a:chOff x="0" y="-24"/>
            <a:chExt cx="5760" cy="4368"/>
          </a:xfrm>
        </p:grpSpPr>
        <p:grpSp>
          <p:nvGrpSpPr>
            <p:cNvPr id="35847" name="Group 2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35857" name="Picture 24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8" name="Picture 25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9" name="Picture 26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60" name="Picture 27" descr="ttrtrtr1151380670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5848" name="Group 2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35849" name="Picture 29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0" name="Picture 30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1" name="Picture 31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2" name="Picture 32" descr="flower[1][1][1][1]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3" name="Picture 33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4" name="Picture 34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5" name="Picture 35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6" name="Picture 36" descr="012"/>
              <p:cNvPicPr>
                <a:picLocks noChangeAspect="1" noChangeArrowheads="1" noCrop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5441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531029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4000" b="1" i="1">
                <a:solidFill>
                  <a:srgbClr val="0066FF"/>
                </a:solidFill>
              </a:rPr>
              <a:t>GIỜ HỌC ĐẾN ĐÂY ĐÃ KẾT THÚC</a:t>
            </a:r>
          </a:p>
        </p:txBody>
      </p:sp>
      <p:sp>
        <p:nvSpPr>
          <p:cNvPr id="95237" name="WordArt 5"/>
          <p:cNvSpPr>
            <a:spLocks noChangeArrowheads="1" noChangeShapeType="1" noTextEdit="1"/>
          </p:cNvSpPr>
          <p:nvPr/>
        </p:nvSpPr>
        <p:spPr bwMode="auto">
          <a:xfrm>
            <a:off x="304512" y="1373868"/>
            <a:ext cx="8610023" cy="319750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prstShdw prst="shdw13" dist="53882" dir="13500000">
                    <a:srgbClr val="808080">
                      <a:alpha val="50000"/>
                    </a:srgbClr>
                  </a:prstShdw>
                </a:effectLst>
                <a:latin typeface="Arial"/>
                <a:cs typeface="Arial"/>
              </a:rPr>
              <a:t>Xin chân thành cảm ơn quí thầy cô và các em!</a:t>
            </a:r>
            <a:endParaRPr lang="en-US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  <a:latin typeface="Arial"/>
              <a:cs typeface="Arial"/>
            </a:endParaRPr>
          </a:p>
        </p:txBody>
      </p:sp>
      <p:pic>
        <p:nvPicPr>
          <p:cNvPr id="36868" name="Picture 7" descr="kids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512" y="4953105"/>
            <a:ext cx="2210955" cy="167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AutoShape 9"/>
          <p:cNvSpPr>
            <a:spLocks noChangeArrowheads="1"/>
          </p:cNvSpPr>
          <p:nvPr/>
        </p:nvSpPr>
        <p:spPr bwMode="auto">
          <a:xfrm>
            <a:off x="532535" y="6020828"/>
            <a:ext cx="381000" cy="379846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2" name="AutoShape 10"/>
          <p:cNvSpPr>
            <a:spLocks noChangeArrowheads="1"/>
          </p:cNvSpPr>
          <p:nvPr/>
        </p:nvSpPr>
        <p:spPr bwMode="auto">
          <a:xfrm>
            <a:off x="2818535" y="4648850"/>
            <a:ext cx="381000" cy="379846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4495512" y="1678122"/>
            <a:ext cx="381000" cy="379846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4" name="AutoShape 12"/>
          <p:cNvSpPr>
            <a:spLocks noChangeArrowheads="1"/>
          </p:cNvSpPr>
          <p:nvPr/>
        </p:nvSpPr>
        <p:spPr bwMode="auto">
          <a:xfrm>
            <a:off x="7696490" y="4191524"/>
            <a:ext cx="533977" cy="531028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6" name="AutoShape 14"/>
          <p:cNvSpPr>
            <a:spLocks noChangeArrowheads="1"/>
          </p:cNvSpPr>
          <p:nvPr/>
        </p:nvSpPr>
        <p:spPr bwMode="auto">
          <a:xfrm>
            <a:off x="991467" y="1296387"/>
            <a:ext cx="609023" cy="532917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5247" name="AutoShape 15"/>
          <p:cNvSpPr>
            <a:spLocks noChangeArrowheads="1"/>
          </p:cNvSpPr>
          <p:nvPr/>
        </p:nvSpPr>
        <p:spPr bwMode="auto">
          <a:xfrm>
            <a:off x="7696489" y="6020828"/>
            <a:ext cx="381000" cy="379846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Cho-C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899" y="6553745"/>
            <a:ext cx="232352" cy="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5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502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52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3968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54032" y="3968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7086600" y="48006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043" y="4653757"/>
            <a:ext cx="19161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438400"/>
            <a:ext cx="92838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200" dirty="0" smtClean="0"/>
              <a:t>2 đoạn: </a:t>
            </a:r>
          </a:p>
          <a:p>
            <a:pPr marL="571500" indent="-571500">
              <a:buFontTx/>
              <a:buChar char="-"/>
            </a:pPr>
            <a:r>
              <a:rPr lang="en-US" sz="4200" dirty="0" smtClean="0"/>
              <a:t>Đoạn 1: Chiều đi học về… màu vôi gạch</a:t>
            </a:r>
          </a:p>
          <a:p>
            <a:pPr marL="571500" indent="-571500">
              <a:buFontTx/>
              <a:buChar char="-"/>
            </a:pPr>
            <a:r>
              <a:rPr lang="en-US" sz="4200" dirty="0" smtClean="0"/>
              <a:t>Đoạn 2: Bầy chim đi ăn về … trời xanh</a:t>
            </a:r>
            <a:endParaRPr lang="en-US" sz="4200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0" y="6907212"/>
            <a:ext cx="8801100" cy="2998788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600" b="1" dirty="0">
                <a:solidFill>
                  <a:srgbClr val="0000FF"/>
                </a:solidFill>
                <a:latin typeface="Times New Roman" pitchFamily="18" charset="0"/>
              </a:rPr>
              <a:t>Đọc nối tiếp đoạn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7600" b="1" dirty="0">
                <a:solidFill>
                  <a:srgbClr val="0000FF"/>
                </a:solidFill>
                <a:latin typeface="Times New Roman" pitchFamily="18" charset="0"/>
              </a:rPr>
              <a:t>(lượt </a:t>
            </a:r>
            <a:r>
              <a:rPr lang="en-US" sz="7600" b="1" dirty="0" smtClean="0">
                <a:solidFill>
                  <a:srgbClr val="0000FF"/>
                </a:solidFill>
                <a:latin typeface="Times New Roman" pitchFamily="18" charset="0"/>
              </a:rPr>
              <a:t>1)</a:t>
            </a:r>
            <a:endParaRPr lang="en-US" sz="7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1503E-6 L -3.33333E-6 -0.6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5"/>
          <p:cNvSpPr>
            <a:spLocks noChangeShapeType="1"/>
          </p:cNvSpPr>
          <p:nvPr/>
        </p:nvSpPr>
        <p:spPr bwMode="auto">
          <a:xfrm>
            <a:off x="5059796" y="0"/>
            <a:ext cx="44739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Text Box 7"/>
          <p:cNvSpPr txBox="1">
            <a:spLocks noChangeArrowheads="1"/>
          </p:cNvSpPr>
          <p:nvPr/>
        </p:nvSpPr>
        <p:spPr bwMode="auto">
          <a:xfrm>
            <a:off x="5067012" y="153072"/>
            <a:ext cx="40769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Tìm hiểu bài:</a:t>
            </a: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266989" y="3849476"/>
            <a:ext cx="4762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ươ hươ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441614" y="1111189"/>
            <a:ext cx="30739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sz="9000" b="1">
              <a:latin typeface="Times New Roman" pitchFamily="18" charset="0"/>
            </a:endParaRP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229467" y="2666476"/>
            <a:ext cx="4800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ãnh tường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229467" y="1296388"/>
            <a:ext cx="480002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72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ẫm biếc</a:t>
            </a:r>
            <a:endParaRPr lang="en-US" sz="7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304512" y="5181768"/>
            <a:ext cx="47249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vôi vữa</a:t>
            </a:r>
            <a:endParaRPr lang="en-US" sz="7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9" name="Text Box 7"/>
          <p:cNvSpPr txBox="1">
            <a:spLocks noChangeArrowheads="1"/>
          </p:cNvSpPr>
          <p:nvPr/>
        </p:nvSpPr>
        <p:spPr bwMode="auto">
          <a:xfrm>
            <a:off x="0" y="164411"/>
            <a:ext cx="49876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Luyện đọc </a:t>
            </a:r>
            <a:r>
              <a:rPr lang="en-US" sz="44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từ:</a:t>
            </a:r>
            <a:endParaRPr lang="en-US" sz="440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2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8" grpId="0"/>
      <p:bldP spid="50193" grpId="0"/>
      <p:bldP spid="50196" grpId="0"/>
      <p:bldP spid="501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inh_nen_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304254"/>
            <a:ext cx="10057535" cy="761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467" y="4191524"/>
            <a:ext cx="3123045" cy="144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457489" y="1598751"/>
            <a:ext cx="8001000" cy="3016210"/>
          </a:xfrm>
          <a:prstGeom prst="rect">
            <a:avLst/>
          </a:prstGeom>
          <a:noFill/>
          <a:ln w="9525">
            <a:solidFill>
              <a:srgbClr val="FFCC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600" b="1" dirty="0">
                <a:solidFill>
                  <a:srgbClr val="0000FF"/>
                </a:solidFill>
                <a:latin typeface="Times New Roman" pitchFamily="18" charset="0"/>
              </a:rPr>
              <a:t>Đọc nối tiếp đoạn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7600" b="1" dirty="0">
                <a:solidFill>
                  <a:srgbClr val="0000FF"/>
                </a:solidFill>
                <a:latin typeface="Times New Roman" pitchFamily="18" charset="0"/>
              </a:rPr>
              <a:t>(lượt </a:t>
            </a:r>
            <a:r>
              <a:rPr lang="en-US" sz="7600" b="1" dirty="0" smtClean="0">
                <a:solidFill>
                  <a:srgbClr val="0000FF"/>
                </a:solidFill>
                <a:latin typeface="Times New Roman" pitchFamily="18" charset="0"/>
              </a:rPr>
              <a:t>2)</a:t>
            </a:r>
            <a:endParaRPr lang="en-US" sz="7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7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n-giao-xay-dung-cuongp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15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7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bamc.com.vn/Library/article/image/dung%20cot%20be%20tong%20de%20lam%20tiep%20th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493</Words>
  <Application>Microsoft Office PowerPoint</Application>
  <PresentationFormat>On-screen Show (4:3)</PresentationFormat>
  <Paragraphs>84</Paragraphs>
  <Slides>34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36</cp:revision>
  <dcterms:created xsi:type="dcterms:W3CDTF">2017-12-12T12:43:49Z</dcterms:created>
  <dcterms:modified xsi:type="dcterms:W3CDTF">2018-12-02T15:15:03Z</dcterms:modified>
</cp:coreProperties>
</file>