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</p:sldMasterIdLst>
  <p:sldIdLst>
    <p:sldId id="283" r:id="rId3"/>
    <p:sldId id="257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CCFF"/>
    <a:srgbClr val="0099FF"/>
    <a:srgbClr val="00FF99"/>
    <a:srgbClr val="99FF99"/>
    <a:srgbClr val="CC3300"/>
    <a:srgbClr val="FF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458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A82CC-3037-49E6-A737-5A60FA7E9E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67518-913C-4686-A934-2F230212B3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C66F9-01C3-45BF-83AC-BC234D99EB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0AB0B-E27E-4805-8BC1-C3849827BF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1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7CA56-26F8-44FD-9869-343A9CE73F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3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DF2E0-9EE3-4210-BEA8-A42007583F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3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8CA60-F9BF-4701-9951-F9385DAB3D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4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29B44-21E2-4B71-B2DF-8E87F8338C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2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2FCAE2-3FA4-4E5C-B13A-0E6FD148FA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6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733B3-FD1C-4A41-9E3F-4C6F477A39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8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44E1C-DDDA-47AF-984F-1E308A83B8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1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24AD3-8AFF-44DA-9703-829AEBAA2F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3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B89AC-66F6-4D4B-8B32-6109BC270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B62F2-B406-43A0-A4B8-2006DB3418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3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E94B80-7CE4-4FC7-88B1-D3F70F2488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A55E7-70C6-459B-8553-757C0BFA3E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B0624-CDB3-4A57-A95F-FF5141CA3A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4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91921-259C-4664-AE3F-D04DB94F0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615CF-BD5D-4200-AC58-B2B662EAF4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FADC0-84C7-4BF1-A66F-A70CE4D021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A7378-2E2B-4BD2-93C4-F1C3974115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1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C8E10-52B9-421C-A8C4-425EF78516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5B67CB-0A92-46B9-B134-54E3647319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0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5B67CB-0A92-46B9-B134-54E3647319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0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Tulieu\MODUN%20BD\GADT-NKKN\GADTTOANLOP3\Truonglangtoi.mp3" TargetMode="Externa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2" name="WordArt 10"/>
          <p:cNvSpPr>
            <a:spLocks noChangeArrowheads="1" noChangeShapeType="1" noTextEdit="1"/>
          </p:cNvSpPr>
          <p:nvPr/>
        </p:nvSpPr>
        <p:spPr bwMode="auto">
          <a:xfrm>
            <a:off x="609600" y="4191000"/>
            <a:ext cx="8153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66"/>
                    </a:gs>
                    <a:gs pos="100000">
                      <a:srgbClr val="FF3300">
                        <a:alpha val="99001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CÂY CON CÓ THỂ MỌC LÊN TỪ</a:t>
            </a:r>
          </a:p>
          <a:p>
            <a:pPr algn="ctr"/>
            <a:r>
              <a:rPr lang="en-US" sz="32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66"/>
                    </a:gs>
                    <a:gs pos="100000">
                      <a:srgbClr val="FF3300">
                        <a:alpha val="99001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MỘT SỐ BỘ PHẬN CỦA CÂY MẸ</a:t>
            </a:r>
          </a:p>
        </p:txBody>
      </p:sp>
      <p:pic>
        <p:nvPicPr>
          <p:cNvPr id="64523" name="Picture 11" descr="thin bar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477000"/>
            <a:ext cx="82296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2" grpId="0" animBg="1"/>
      <p:bldP spid="64522" grpId="1" animBg="1"/>
      <p:bldP spid="64522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8" name="Picture 8" descr="images1237887_g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2" name="Picture 12" descr="SINHKH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6106" y="1600200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3" name="Rectangle 13"/>
          <p:cNvSpPr>
            <a:spLocks noChangeArrowheads="1"/>
          </p:cNvSpPr>
          <p:nvPr/>
        </p:nvSpPr>
        <p:spPr bwMode="auto">
          <a:xfrm>
            <a:off x="801806" y="4876800"/>
            <a:ext cx="7848600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i="1" dirty="0">
                <a:solidFill>
                  <a:srgbClr val="FF3300"/>
                </a:solidFill>
              </a:rPr>
              <a:t>CỦ GỪNG</a:t>
            </a:r>
          </a:p>
          <a:p>
            <a:pPr algn="ctr"/>
            <a:r>
              <a:rPr lang="en-US" sz="2800" b="1" i="1" dirty="0" err="1"/>
              <a:t>Chồi</a:t>
            </a:r>
            <a:r>
              <a:rPr lang="en-US" sz="2800" b="1" i="1" dirty="0"/>
              <a:t> </a:t>
            </a:r>
            <a:r>
              <a:rPr lang="en-US" sz="2800" b="1" i="1" dirty="0" err="1"/>
              <a:t>mọc</a:t>
            </a:r>
            <a:r>
              <a:rPr lang="en-US" sz="2800" b="1" i="1" dirty="0"/>
              <a:t> </a:t>
            </a:r>
            <a:r>
              <a:rPr lang="en-US" sz="2800" b="1" i="1" dirty="0" err="1"/>
              <a:t>ra</a:t>
            </a:r>
            <a:r>
              <a:rPr lang="en-US" sz="2800" b="1" i="1" dirty="0"/>
              <a:t> </a:t>
            </a:r>
            <a:r>
              <a:rPr lang="en-US" sz="2800" b="1" i="1" dirty="0" err="1"/>
              <a:t>từ</a:t>
            </a:r>
            <a:r>
              <a:rPr lang="en-US" sz="2800" b="1" i="1" dirty="0"/>
              <a:t> </a:t>
            </a:r>
            <a:r>
              <a:rPr lang="en-US" sz="2800" b="1" i="1" dirty="0" err="1"/>
              <a:t>chỗ</a:t>
            </a:r>
            <a:r>
              <a:rPr lang="en-US" sz="2800" b="1" i="1" dirty="0"/>
              <a:t> </a:t>
            </a:r>
            <a:r>
              <a:rPr lang="en-US" sz="2800" b="1" i="1" dirty="0" err="1"/>
              <a:t>lõm</a:t>
            </a:r>
            <a:r>
              <a:rPr lang="en-US" sz="2800" b="1" i="1" dirty="0"/>
              <a:t> </a:t>
            </a:r>
            <a:r>
              <a:rPr lang="en-US" sz="2800" b="1" i="1" dirty="0" err="1"/>
              <a:t>trên</a:t>
            </a:r>
            <a:r>
              <a:rPr lang="en-US" sz="2800" b="1" i="1" dirty="0"/>
              <a:t> </a:t>
            </a:r>
            <a:r>
              <a:rPr lang="en-US" sz="2800" b="1" i="1" dirty="0" err="1"/>
              <a:t>bề</a:t>
            </a:r>
            <a:r>
              <a:rPr lang="en-US" sz="2800" b="1" i="1" dirty="0"/>
              <a:t> </a:t>
            </a:r>
            <a:r>
              <a:rPr lang="en-US" sz="2800" b="1" i="1" dirty="0" err="1"/>
              <a:t>mặt</a:t>
            </a:r>
            <a:r>
              <a:rPr lang="en-US" sz="2800" b="1" i="1" dirty="0"/>
              <a:t> </a:t>
            </a:r>
            <a:r>
              <a:rPr lang="en-US" sz="2800" b="1" i="1" dirty="0" err="1"/>
              <a:t>củ</a:t>
            </a:r>
            <a:r>
              <a:rPr lang="en-US" sz="2800" b="1" i="1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163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163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3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7" name="Picture 9" descr="onio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5552" y="1600200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0" name="Picture 12" descr="on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002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01" name="Rectangle 13"/>
          <p:cNvSpPr>
            <a:spLocks noChangeArrowheads="1"/>
          </p:cNvSpPr>
          <p:nvPr/>
        </p:nvSpPr>
        <p:spPr bwMode="auto">
          <a:xfrm>
            <a:off x="634621" y="4947313"/>
            <a:ext cx="7848600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i="1" dirty="0">
                <a:solidFill>
                  <a:srgbClr val="FF3300"/>
                </a:solidFill>
              </a:rPr>
              <a:t>CỦ HÀNH</a:t>
            </a:r>
          </a:p>
          <a:p>
            <a:pPr algn="ctr"/>
            <a:r>
              <a:rPr lang="en-US" sz="2800" b="1" i="1" dirty="0" err="1"/>
              <a:t>Chồi</a:t>
            </a:r>
            <a:r>
              <a:rPr lang="en-US" sz="2800" b="1" i="1" dirty="0"/>
              <a:t> </a:t>
            </a:r>
            <a:r>
              <a:rPr lang="en-US" sz="2800" b="1" i="1" dirty="0" err="1"/>
              <a:t>mọc</a:t>
            </a:r>
            <a:r>
              <a:rPr lang="en-US" sz="2800" b="1" i="1" dirty="0"/>
              <a:t> </a:t>
            </a:r>
            <a:r>
              <a:rPr lang="en-US" sz="2800" b="1" i="1" dirty="0" err="1"/>
              <a:t>ra</a:t>
            </a:r>
            <a:r>
              <a:rPr lang="en-US" sz="2800" b="1" i="1" dirty="0"/>
              <a:t> </a:t>
            </a:r>
            <a:r>
              <a:rPr lang="en-US" sz="2800" b="1" i="1" dirty="0" err="1"/>
              <a:t>từ</a:t>
            </a:r>
            <a:r>
              <a:rPr lang="en-US" sz="2800" b="1" i="1" dirty="0"/>
              <a:t> </a:t>
            </a:r>
            <a:r>
              <a:rPr lang="en-US" sz="2800" b="1" i="1" dirty="0" err="1"/>
              <a:t>phía</a:t>
            </a:r>
            <a:r>
              <a:rPr lang="en-US" sz="2800" b="1" i="1" dirty="0"/>
              <a:t> </a:t>
            </a:r>
            <a:r>
              <a:rPr lang="vi-VN" sz="2800" b="1" i="1" dirty="0"/>
              <a:t>đ</a:t>
            </a:r>
            <a:r>
              <a:rPr lang="en-US" sz="2800" b="1" i="1" dirty="0" err="1"/>
              <a:t>ầu</a:t>
            </a:r>
            <a:r>
              <a:rPr lang="en-US" sz="2800" b="1" i="1" dirty="0"/>
              <a:t> </a:t>
            </a:r>
            <a:r>
              <a:rPr lang="en-US" sz="2800" b="1" i="1" dirty="0" err="1"/>
              <a:t>của</a:t>
            </a:r>
            <a:r>
              <a:rPr lang="en-US" sz="2800" b="1" i="1" dirty="0"/>
              <a:t> </a:t>
            </a:r>
            <a:r>
              <a:rPr lang="en-US" sz="2800" b="1" i="1" dirty="0" err="1"/>
              <a:t>củ</a:t>
            </a:r>
            <a:r>
              <a:rPr lang="en-US" sz="2800" b="1" i="1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59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5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165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165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01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22" name="Picture 10" descr="vh%20toi%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1848" y="1676400"/>
            <a:ext cx="396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5" name="Picture 13" descr="tep t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596788"/>
            <a:ext cx="3352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6" name="Rectangle 14"/>
          <p:cNvSpPr>
            <a:spLocks noChangeArrowheads="1"/>
          </p:cNvSpPr>
          <p:nvPr/>
        </p:nvSpPr>
        <p:spPr bwMode="auto">
          <a:xfrm>
            <a:off x="889948" y="4876800"/>
            <a:ext cx="7848600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i="1">
                <a:solidFill>
                  <a:srgbClr val="FF3300"/>
                </a:solidFill>
              </a:rPr>
              <a:t>CỦ TỎI</a:t>
            </a:r>
          </a:p>
          <a:p>
            <a:pPr algn="ctr"/>
            <a:r>
              <a:rPr lang="en-US" sz="2800" b="1" i="1"/>
              <a:t>Chồi mọc ra từ phía </a:t>
            </a:r>
            <a:r>
              <a:rPr lang="vi-VN" sz="2800" b="1" i="1"/>
              <a:t>đ</a:t>
            </a:r>
            <a:r>
              <a:rPr lang="en-US" sz="2800" b="1" i="1"/>
              <a:t>ầu các tép tỏi.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6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69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6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6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66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66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6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2057400" y="1447800"/>
            <a:ext cx="502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sát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minh </a:t>
            </a:r>
            <a:r>
              <a:rPr lang="en-US" sz="2400" b="1" dirty="0" err="1"/>
              <a:t>hoạ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:</a:t>
            </a: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304800" y="5943600"/>
            <a:ext cx="8458200" cy="381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/>
              <a:t>- Ng</a:t>
            </a:r>
            <a:r>
              <a:rPr lang="vi-VN" sz="2400" b="1"/>
              <a:t>ư</a:t>
            </a:r>
            <a:r>
              <a:rPr lang="en-US" sz="2400" b="1"/>
              <a:t>ời ta sử dụng phần nào của cây mía </a:t>
            </a:r>
            <a:r>
              <a:rPr lang="vi-VN" sz="2400" b="1"/>
              <a:t>đ</a:t>
            </a:r>
            <a:r>
              <a:rPr lang="en-US" sz="2400" b="1"/>
              <a:t>ể trồng?</a:t>
            </a:r>
          </a:p>
        </p:txBody>
      </p:sp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304800" y="6400800"/>
            <a:ext cx="84582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/>
              <a:t>- Trồng bằng cách nào?</a:t>
            </a:r>
          </a:p>
        </p:txBody>
      </p:sp>
      <p:sp>
        <p:nvSpPr>
          <p:cNvPr id="168980" name="Rectangle 20"/>
          <p:cNvSpPr>
            <a:spLocks noChangeArrowheads="1"/>
          </p:cNvSpPr>
          <p:nvPr/>
        </p:nvSpPr>
        <p:spPr bwMode="auto">
          <a:xfrm>
            <a:off x="304800" y="5486400"/>
            <a:ext cx="8458200" cy="3810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/>
              <a:t>- Tên cây là gì? Vị trí chồi mọc ra từ cây </a:t>
            </a:r>
            <a:r>
              <a:rPr lang="vi-VN" sz="2400" b="1"/>
              <a:t>đ</a:t>
            </a:r>
            <a:r>
              <a:rPr lang="en-US" sz="2400" b="1"/>
              <a:t>ó?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81000" y="2667000"/>
            <a:ext cx="2614613" cy="2660650"/>
            <a:chOff x="240" y="1680"/>
            <a:chExt cx="1647" cy="1676"/>
          </a:xfrm>
        </p:grpSpPr>
        <p:pic>
          <p:nvPicPr>
            <p:cNvPr id="15376" name="Picture 21" descr="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1680"/>
              <a:ext cx="1647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7" name="Oval 24"/>
            <p:cNvSpPr>
              <a:spLocks noChangeArrowheads="1"/>
            </p:cNvSpPr>
            <p:nvPr/>
          </p:nvSpPr>
          <p:spPr bwMode="auto">
            <a:xfrm>
              <a:off x="1536" y="302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1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124200" y="2667000"/>
            <a:ext cx="2855913" cy="2643188"/>
            <a:chOff x="1968" y="1680"/>
            <a:chExt cx="1799" cy="1665"/>
          </a:xfrm>
        </p:grpSpPr>
        <p:pic>
          <p:nvPicPr>
            <p:cNvPr id="15374" name="Picture 22" descr="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1680"/>
              <a:ext cx="1799" cy="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5" name="Oval 25"/>
            <p:cNvSpPr>
              <a:spLocks noChangeArrowheads="1"/>
            </p:cNvSpPr>
            <p:nvPr/>
          </p:nvSpPr>
          <p:spPr bwMode="auto">
            <a:xfrm>
              <a:off x="3408" y="302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2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172200" y="2667000"/>
            <a:ext cx="2590800" cy="2654300"/>
            <a:chOff x="3888" y="1680"/>
            <a:chExt cx="1632" cy="1672"/>
          </a:xfrm>
        </p:grpSpPr>
        <p:pic>
          <p:nvPicPr>
            <p:cNvPr id="15372" name="Picture 23" descr="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8" y="1680"/>
              <a:ext cx="1632" cy="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3" name="Oval 26"/>
            <p:cNvSpPr>
              <a:spLocks noChangeArrowheads="1"/>
            </p:cNvSpPr>
            <p:nvPr/>
          </p:nvSpPr>
          <p:spPr bwMode="auto">
            <a:xfrm>
              <a:off x="5184" y="302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2" grpId="0" animBg="1"/>
      <p:bldP spid="168973" grpId="0" animBg="1"/>
      <p:bldP spid="1689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404813" y="4076700"/>
            <a:ext cx="2590800" cy="1752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000" b="1" dirty="0"/>
              <a:t>- Ng</a:t>
            </a:r>
            <a:r>
              <a:rPr lang="vi-VN" sz="2000" b="1" dirty="0"/>
              <a:t>ư</a:t>
            </a:r>
            <a:r>
              <a:rPr lang="en-US" sz="2000" b="1" dirty="0" err="1"/>
              <a:t>ời</a:t>
            </a:r>
            <a:r>
              <a:rPr lang="en-US" sz="2000" b="1" dirty="0"/>
              <a:t> ta </a:t>
            </a:r>
            <a:r>
              <a:rPr lang="en-US" sz="2000" b="1" dirty="0" err="1"/>
              <a:t>sử</a:t>
            </a:r>
            <a:r>
              <a:rPr lang="en-US" sz="2000" b="1" dirty="0"/>
              <a:t> </a:t>
            </a:r>
            <a:r>
              <a:rPr lang="en-US" sz="2000" b="1" dirty="0" err="1"/>
              <a:t>dụng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ngọn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cây</a:t>
            </a:r>
            <a:r>
              <a:rPr lang="en-US" sz="2000" b="1" dirty="0"/>
              <a:t> </a:t>
            </a:r>
            <a:r>
              <a:rPr lang="en-US" sz="2000" b="1" dirty="0" err="1"/>
              <a:t>mía</a:t>
            </a:r>
            <a:r>
              <a:rPr lang="en-US" sz="2000" b="1" dirty="0"/>
              <a:t> </a:t>
            </a:r>
            <a:r>
              <a:rPr lang="vi-VN" sz="2000" b="1" dirty="0"/>
              <a:t>đ</a:t>
            </a:r>
            <a:r>
              <a:rPr lang="en-US" sz="2000" b="1" dirty="0"/>
              <a:t>ể </a:t>
            </a:r>
            <a:r>
              <a:rPr lang="en-US" sz="2000" b="1" dirty="0" err="1"/>
              <a:t>trồng</a:t>
            </a:r>
            <a:r>
              <a:rPr lang="en-US" sz="2000" b="1" dirty="0"/>
              <a:t>.</a:t>
            </a: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3048000" y="4076700"/>
            <a:ext cx="2819400" cy="1752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000" b="1" dirty="0"/>
              <a:t>- </a:t>
            </a:r>
            <a:r>
              <a:rPr lang="en-US" sz="2000" b="1" dirty="0" err="1"/>
              <a:t>Lên</a:t>
            </a:r>
            <a:r>
              <a:rPr lang="en-US" sz="2000" b="1" dirty="0"/>
              <a:t> </a:t>
            </a:r>
            <a:r>
              <a:rPr lang="en-US" sz="2000" b="1" dirty="0" err="1"/>
              <a:t>luống</a:t>
            </a:r>
            <a:r>
              <a:rPr lang="en-US" sz="2000" b="1" dirty="0"/>
              <a:t>,</a:t>
            </a:r>
            <a:r>
              <a:rPr lang="vi-VN" sz="2000" b="1" dirty="0"/>
              <a:t>đ</a:t>
            </a:r>
            <a:r>
              <a:rPr lang="en-US" sz="2000" b="1" dirty="0" err="1"/>
              <a:t>ặt</a:t>
            </a:r>
            <a:r>
              <a:rPr lang="en-US" sz="2000" b="1" dirty="0"/>
              <a:t> </a:t>
            </a:r>
            <a:r>
              <a:rPr lang="en-US" sz="2000" b="1" dirty="0" err="1"/>
              <a:t>ngọn</a:t>
            </a:r>
            <a:r>
              <a:rPr lang="en-US" sz="2000" b="1" dirty="0"/>
              <a:t> </a:t>
            </a:r>
            <a:r>
              <a:rPr lang="en-US" sz="2000" b="1" dirty="0" err="1"/>
              <a:t>mía</a:t>
            </a:r>
            <a:r>
              <a:rPr lang="en-US" sz="2000" b="1" dirty="0"/>
              <a:t> </a:t>
            </a:r>
            <a:r>
              <a:rPr lang="en-US" sz="2000" b="1" dirty="0" err="1"/>
              <a:t>nằm</a:t>
            </a:r>
            <a:r>
              <a:rPr lang="en-US" sz="2000" b="1" dirty="0"/>
              <a:t> </a:t>
            </a:r>
            <a:r>
              <a:rPr lang="en-US" sz="2000" b="1" dirty="0" err="1"/>
              <a:t>dọc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những</a:t>
            </a:r>
            <a:r>
              <a:rPr lang="en-US" sz="2000" b="1" dirty="0"/>
              <a:t> </a:t>
            </a:r>
            <a:r>
              <a:rPr lang="en-US" sz="2000" b="1" dirty="0" err="1"/>
              <a:t>rãnh</a:t>
            </a:r>
            <a:r>
              <a:rPr lang="en-US" sz="2000" b="1" dirty="0"/>
              <a:t> </a:t>
            </a:r>
            <a:r>
              <a:rPr lang="en-US" sz="2000" b="1" dirty="0" err="1"/>
              <a:t>sâu</a:t>
            </a:r>
            <a:r>
              <a:rPr lang="en-US" sz="2000" b="1" dirty="0"/>
              <a:t>, </a:t>
            </a:r>
            <a:r>
              <a:rPr lang="en-US" sz="2000" b="1" dirty="0" err="1"/>
              <a:t>phủ</a:t>
            </a:r>
            <a:r>
              <a:rPr lang="en-US" sz="2000" b="1" dirty="0"/>
              <a:t> </a:t>
            </a:r>
            <a:r>
              <a:rPr lang="vi-VN" sz="2000" b="1" dirty="0"/>
              <a:t>đ</a:t>
            </a:r>
            <a:r>
              <a:rPr lang="en-US" sz="2000" b="1" dirty="0" err="1"/>
              <a:t>ất</a:t>
            </a:r>
            <a:r>
              <a:rPr lang="en-US" sz="2000" b="1" dirty="0"/>
              <a:t> </a:t>
            </a:r>
            <a:r>
              <a:rPr lang="en-US" sz="2000" b="1" dirty="0" err="1"/>
              <a:t>xốp</a:t>
            </a:r>
            <a:r>
              <a:rPr lang="en-US" sz="2000" b="1" dirty="0"/>
              <a:t> </a:t>
            </a:r>
            <a:r>
              <a:rPr lang="en-US" sz="2000" b="1" dirty="0" err="1"/>
              <a:t>lên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endParaRPr lang="en-US" sz="2000" b="1" dirty="0"/>
          </a:p>
        </p:txBody>
      </p:sp>
      <p:sp>
        <p:nvSpPr>
          <p:cNvPr id="170001" name="Rectangle 17"/>
          <p:cNvSpPr>
            <a:spLocks noChangeArrowheads="1"/>
          </p:cNvSpPr>
          <p:nvPr/>
        </p:nvSpPr>
        <p:spPr bwMode="auto">
          <a:xfrm>
            <a:off x="6059037" y="4092622"/>
            <a:ext cx="2667000" cy="1752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dirty="0"/>
              <a:t>-</a:t>
            </a:r>
            <a:r>
              <a:rPr lang="en-US" sz="2000" dirty="0"/>
              <a:t> </a:t>
            </a:r>
            <a:r>
              <a:rPr lang="en-US" sz="2000" b="1" dirty="0" err="1"/>
              <a:t>Cây</a:t>
            </a:r>
            <a:r>
              <a:rPr lang="en-US" sz="2000" b="1" dirty="0"/>
              <a:t> </a:t>
            </a:r>
            <a:r>
              <a:rPr lang="en-US" sz="2000" b="1" dirty="0" err="1"/>
              <a:t>mía</a:t>
            </a:r>
            <a:r>
              <a:rPr lang="en-US" sz="2000" b="1" dirty="0"/>
              <a:t> </a:t>
            </a:r>
            <a:r>
              <a:rPr lang="vi-VN" sz="2000" b="1" dirty="0"/>
              <a:t>đ</a:t>
            </a:r>
            <a:r>
              <a:rPr lang="en-US" sz="2000" b="1" dirty="0"/>
              <a:t>ã </a:t>
            </a:r>
            <a:r>
              <a:rPr lang="en-US" sz="2000" b="1" dirty="0" err="1"/>
              <a:t>lớn</a:t>
            </a:r>
            <a:r>
              <a:rPr lang="en-US" sz="2000" b="1" dirty="0"/>
              <a:t>.</a:t>
            </a:r>
            <a:endParaRPr lang="en-US" sz="1600" b="1" dirty="0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81000" y="914400"/>
            <a:ext cx="2614613" cy="2660650"/>
            <a:chOff x="240" y="1680"/>
            <a:chExt cx="1647" cy="1676"/>
          </a:xfrm>
        </p:grpSpPr>
        <p:pic>
          <p:nvPicPr>
            <p:cNvPr id="16399" name="Picture 19" descr="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1680"/>
              <a:ext cx="1647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0" name="Oval 20"/>
            <p:cNvSpPr>
              <a:spLocks noChangeArrowheads="1"/>
            </p:cNvSpPr>
            <p:nvPr/>
          </p:nvSpPr>
          <p:spPr bwMode="auto">
            <a:xfrm>
              <a:off x="1536" y="302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1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140122" y="862012"/>
            <a:ext cx="2855913" cy="2643188"/>
            <a:chOff x="1968" y="1680"/>
            <a:chExt cx="1799" cy="1665"/>
          </a:xfrm>
        </p:grpSpPr>
        <p:pic>
          <p:nvPicPr>
            <p:cNvPr id="16397" name="Picture 22" descr="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1680"/>
              <a:ext cx="1799" cy="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8" name="Oval 23"/>
            <p:cNvSpPr>
              <a:spLocks noChangeArrowheads="1"/>
            </p:cNvSpPr>
            <p:nvPr/>
          </p:nvSpPr>
          <p:spPr bwMode="auto">
            <a:xfrm>
              <a:off x="3408" y="302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2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097137" y="917575"/>
            <a:ext cx="2590800" cy="2654300"/>
            <a:chOff x="3888" y="1680"/>
            <a:chExt cx="1632" cy="1672"/>
          </a:xfrm>
        </p:grpSpPr>
        <p:pic>
          <p:nvPicPr>
            <p:cNvPr id="16395" name="Picture 25" descr="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8" y="1680"/>
              <a:ext cx="1632" cy="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6" name="Oval 26"/>
            <p:cNvSpPr>
              <a:spLocks noChangeArrowheads="1"/>
            </p:cNvSpPr>
            <p:nvPr/>
          </p:nvSpPr>
          <p:spPr bwMode="auto">
            <a:xfrm>
              <a:off x="5184" y="302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/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0" grpId="0" animBg="1"/>
      <p:bldP spid="169991" grpId="0" animBg="1"/>
      <p:bldP spid="1700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0" name="AutoShape 22"/>
          <p:cNvSpPr>
            <a:spLocks noChangeArrowheads="1"/>
          </p:cNvSpPr>
          <p:nvPr/>
        </p:nvSpPr>
        <p:spPr bwMode="auto">
          <a:xfrm>
            <a:off x="6819331" y="849194"/>
            <a:ext cx="2057400" cy="4191000"/>
          </a:xfrm>
          <a:prstGeom prst="leftArrowCallout">
            <a:avLst>
              <a:gd name="adj1" fmla="val 50926"/>
              <a:gd name="adj2" fmla="val 92280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endParaRPr lang="en-US" sz="2400" dirty="0"/>
          </a:p>
          <a:p>
            <a:pPr algn="ctr"/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chồi</a:t>
            </a:r>
            <a:endParaRPr lang="en-US" sz="2400" dirty="0"/>
          </a:p>
          <a:p>
            <a:pPr algn="ctr"/>
            <a:r>
              <a:rPr lang="en-US" sz="2400" dirty="0" err="1"/>
              <a:t>mọc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endParaRPr lang="en-US" sz="2400" dirty="0"/>
          </a:p>
          <a:p>
            <a:pPr algn="ctr"/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endParaRPr lang="en-US" sz="2400" dirty="0"/>
          </a:p>
          <a:p>
            <a:pPr algn="ctr"/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củ</a:t>
            </a:r>
            <a:endParaRPr lang="en-US" sz="2400" dirty="0"/>
          </a:p>
          <a:p>
            <a:pPr algn="ctr"/>
            <a:r>
              <a:rPr lang="en-US" sz="2400" dirty="0" err="1"/>
              <a:t>khoai</a:t>
            </a:r>
            <a:r>
              <a:rPr lang="en-US" sz="2400" dirty="0"/>
              <a:t> </a:t>
            </a:r>
            <a:r>
              <a:rPr lang="en-US" sz="2400" dirty="0" err="1"/>
              <a:t>tây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 err="1"/>
              <a:t>gừng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 err="1"/>
              <a:t>hành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 err="1"/>
              <a:t>tỏi</a:t>
            </a:r>
            <a:r>
              <a:rPr lang="en-US" sz="2400" dirty="0"/>
              <a:t>, </a:t>
            </a:r>
            <a:r>
              <a:rPr lang="en-US" sz="2400" dirty="0" err="1"/>
              <a:t>và</a:t>
            </a:r>
            <a:endParaRPr lang="en-US" sz="2400" dirty="0"/>
          </a:p>
          <a:p>
            <a:pPr algn="ctr"/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bỏng</a:t>
            </a:r>
            <a:r>
              <a:rPr lang="en-US" sz="2400" dirty="0"/>
              <a:t>?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33400" y="762000"/>
            <a:ext cx="1881188" cy="2100263"/>
            <a:chOff x="336" y="1344"/>
            <a:chExt cx="1185" cy="1323"/>
          </a:xfrm>
        </p:grpSpPr>
        <p:pic>
          <p:nvPicPr>
            <p:cNvPr id="17427" name="Picture 34" descr="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" y="1344"/>
              <a:ext cx="1185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8" name="Oval 23"/>
            <p:cNvSpPr>
              <a:spLocks noChangeArrowheads="1"/>
            </p:cNvSpPr>
            <p:nvPr/>
          </p:nvSpPr>
          <p:spPr bwMode="auto">
            <a:xfrm>
              <a:off x="336" y="134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CC3300"/>
                  </a:solidFill>
                </a:rPr>
                <a:t>A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2514600" y="990600"/>
            <a:ext cx="2057400" cy="2106613"/>
            <a:chOff x="1584" y="1344"/>
            <a:chExt cx="1296" cy="1327"/>
          </a:xfrm>
        </p:grpSpPr>
        <p:pic>
          <p:nvPicPr>
            <p:cNvPr id="17425" name="Picture 36" descr="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4" y="1344"/>
              <a:ext cx="1296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6" name="Oval 38"/>
            <p:cNvSpPr>
              <a:spLocks noChangeArrowheads="1"/>
            </p:cNvSpPr>
            <p:nvPr/>
          </p:nvSpPr>
          <p:spPr bwMode="auto">
            <a:xfrm>
              <a:off x="1584" y="1392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CC3300"/>
                  </a:solidFill>
                </a:rPr>
                <a:t>B</a:t>
              </a: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580599" y="3543300"/>
            <a:ext cx="1905000" cy="2057400"/>
            <a:chOff x="1776" y="2784"/>
            <a:chExt cx="1200" cy="1296"/>
          </a:xfrm>
        </p:grpSpPr>
        <p:pic>
          <p:nvPicPr>
            <p:cNvPr id="17423" name="Picture 41" descr="0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76" y="2784"/>
              <a:ext cx="1200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4" name="Oval 42"/>
            <p:cNvSpPr>
              <a:spLocks noChangeArrowheads="1"/>
            </p:cNvSpPr>
            <p:nvPr/>
          </p:nvSpPr>
          <p:spPr bwMode="auto">
            <a:xfrm>
              <a:off x="2592" y="2880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CC3300"/>
                  </a:solidFill>
                </a:rPr>
                <a:t>C</a:t>
              </a: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2552700" y="3390900"/>
            <a:ext cx="1981200" cy="2057400"/>
            <a:chOff x="1632" y="2784"/>
            <a:chExt cx="1248" cy="1296"/>
          </a:xfrm>
        </p:grpSpPr>
        <p:pic>
          <p:nvPicPr>
            <p:cNvPr id="17421" name="Picture 46" descr="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2" y="2784"/>
              <a:ext cx="1248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2" name="Oval 44"/>
            <p:cNvSpPr>
              <a:spLocks noChangeArrowheads="1"/>
            </p:cNvSpPr>
            <p:nvPr/>
          </p:nvSpPr>
          <p:spPr bwMode="auto">
            <a:xfrm>
              <a:off x="2592" y="2832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CC3300"/>
                  </a:solidFill>
                </a:rPr>
                <a:t>D</a:t>
              </a: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4609531" y="927100"/>
            <a:ext cx="2216150" cy="4340225"/>
            <a:chOff x="2976" y="1344"/>
            <a:chExt cx="1396" cy="2734"/>
          </a:xfrm>
        </p:grpSpPr>
        <p:pic>
          <p:nvPicPr>
            <p:cNvPr id="17419" name="Picture 50" descr="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76" y="1344"/>
              <a:ext cx="1396" cy="2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0" name="Oval 48"/>
            <p:cNvSpPr>
              <a:spLocks noChangeArrowheads="1"/>
            </p:cNvSpPr>
            <p:nvPr/>
          </p:nvSpPr>
          <p:spPr bwMode="auto">
            <a:xfrm>
              <a:off x="4080" y="3744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CC3300"/>
                  </a:solidFill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58" name="Picture 26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57275"/>
            <a:ext cx="144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59" name="Picture 27" descr="hoa_quynh%5B1%5D_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057275"/>
            <a:ext cx="152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60" name="Picture 28" descr="img23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6740" y="1042987"/>
            <a:ext cx="15287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61" name="Picture 29" descr="khoai-m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8633" y="1071562"/>
            <a:ext cx="1371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62" name="Picture 30" descr="thanhlong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1071562"/>
            <a:ext cx="18526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63" name="Rectangle 31"/>
          <p:cNvSpPr>
            <a:spLocks noChangeArrowheads="1"/>
          </p:cNvSpPr>
          <p:nvPr/>
        </p:nvSpPr>
        <p:spPr bwMode="auto">
          <a:xfrm>
            <a:off x="304800" y="48006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i="1" dirty="0"/>
              <a:t>CÂY MÔN</a:t>
            </a:r>
          </a:p>
        </p:txBody>
      </p:sp>
      <p:sp>
        <p:nvSpPr>
          <p:cNvPr id="172064" name="Rectangle 32"/>
          <p:cNvSpPr>
            <a:spLocks noChangeArrowheads="1"/>
          </p:cNvSpPr>
          <p:nvPr/>
        </p:nvSpPr>
        <p:spPr bwMode="auto">
          <a:xfrm>
            <a:off x="1981200" y="48006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i="1" dirty="0">
                <a:solidFill>
                  <a:srgbClr val="FF3399"/>
                </a:solidFill>
              </a:rPr>
              <a:t>HOA QUỲNH</a:t>
            </a:r>
          </a:p>
        </p:txBody>
      </p:sp>
      <p:sp>
        <p:nvSpPr>
          <p:cNvPr id="172065" name="Rectangle 33"/>
          <p:cNvSpPr>
            <a:spLocks noChangeArrowheads="1"/>
          </p:cNvSpPr>
          <p:nvPr/>
        </p:nvSpPr>
        <p:spPr bwMode="auto">
          <a:xfrm>
            <a:off x="3716740" y="4766481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i="1" dirty="0">
                <a:solidFill>
                  <a:srgbClr val="0000FF"/>
                </a:solidFill>
              </a:rPr>
              <a:t>CÂY NGHỆ</a:t>
            </a:r>
          </a:p>
        </p:txBody>
      </p:sp>
      <p:sp>
        <p:nvSpPr>
          <p:cNvPr id="172066" name="Rectangle 34"/>
          <p:cNvSpPr>
            <a:spLocks noChangeArrowheads="1"/>
          </p:cNvSpPr>
          <p:nvPr/>
        </p:nvSpPr>
        <p:spPr bwMode="auto">
          <a:xfrm>
            <a:off x="5403376" y="4780128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i="1" dirty="0">
                <a:solidFill>
                  <a:srgbClr val="CC3300"/>
                </a:solidFill>
              </a:rPr>
              <a:t>CÂY MÌ</a:t>
            </a:r>
          </a:p>
        </p:txBody>
      </p:sp>
      <p:sp>
        <p:nvSpPr>
          <p:cNvPr id="172067" name="Rectangle 35"/>
          <p:cNvSpPr>
            <a:spLocks noChangeArrowheads="1"/>
          </p:cNvSpPr>
          <p:nvPr/>
        </p:nvSpPr>
        <p:spPr bwMode="auto">
          <a:xfrm>
            <a:off x="7327106" y="48006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i="1" dirty="0">
                <a:solidFill>
                  <a:srgbClr val="006600"/>
                </a:solidFill>
              </a:rPr>
              <a:t>CÂY THANH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17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72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72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fill="hold"/>
                                        <p:tgtEl>
                                          <p:spTgt spid="172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7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fill="hold"/>
                                        <p:tgtEl>
                                          <p:spTgt spid="17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63" grpId="0" build="allAtOnce"/>
      <p:bldP spid="172064" grpId="0" build="allAtOnce"/>
      <p:bldP spid="172065" grpId="0" build="allAtOnce"/>
      <p:bldP spid="172066" grpId="0" build="allAtOnce"/>
      <p:bldP spid="17206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9313" y="3500438"/>
            <a:ext cx="194468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Line 3"/>
          <p:cNvSpPr>
            <a:spLocks noChangeShapeType="1"/>
          </p:cNvSpPr>
          <p:nvPr/>
        </p:nvSpPr>
        <p:spPr bwMode="auto">
          <a:xfrm>
            <a:off x="1763713" y="1773238"/>
            <a:ext cx="4895850" cy="0"/>
          </a:xfrm>
          <a:prstGeom prst="line">
            <a:avLst/>
          </a:prstGeom>
          <a:noFill/>
          <a:ln w="95250" cmpd="tri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1547813" y="909638"/>
            <a:ext cx="5329237" cy="7699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400" b="1">
                <a:solidFill>
                  <a:srgbClr val="FB05D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Cùng trồng cây!</a:t>
            </a:r>
          </a:p>
        </p:txBody>
      </p:sp>
      <p:pic>
        <p:nvPicPr>
          <p:cNvPr id="19461" name="Picture 5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4870450"/>
            <a:ext cx="1512887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5805488"/>
            <a:ext cx="10795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716338"/>
            <a:ext cx="15113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5157788"/>
            <a:ext cx="1944688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05263"/>
            <a:ext cx="15113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4005263"/>
            <a:ext cx="194468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1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7200"/>
            <a:ext cx="194468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2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052513"/>
            <a:ext cx="18732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3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2420938"/>
            <a:ext cx="140335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4" descr="TULIP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1412875"/>
            <a:ext cx="12239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5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44675"/>
            <a:ext cx="29511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20" name="Truonglangt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172450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17" descr="HINH0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8175" y="2492375"/>
            <a:ext cx="3024188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18" descr="46_68863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2275" y="4365625"/>
            <a:ext cx="863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19" descr="46_68863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2708275"/>
            <a:ext cx="5746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0" descr="46_68863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1013" y="1916113"/>
            <a:ext cx="5746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0667" fill="hold"/>
                                        <p:tgtEl>
                                          <p:spTgt spid="175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120"/>
                </p:tgtEl>
              </p:cMediaNode>
            </p:audio>
          </p:childTnLst>
        </p:cTn>
      </p:par>
    </p:tnLst>
    <p:bldLst>
      <p:bldP spid="175107" grpId="0" animBg="1"/>
      <p:bldP spid="1751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0" name="Picture 22" descr="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057400"/>
            <a:ext cx="33131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3048000" y="990600"/>
            <a:ext cx="2819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ÔN </a:t>
            </a:r>
            <a:r>
              <a:rPr lang="en-US" sz="32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BÀI CŨ</a:t>
            </a: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4495800" y="1752600"/>
            <a:ext cx="3429000" cy="762000"/>
          </a:xfrm>
          <a:prstGeom prst="wedgeRoundRectCallout">
            <a:avLst>
              <a:gd name="adj1" fmla="val -76204"/>
              <a:gd name="adj2" fmla="val 155625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700" b="1" i="1"/>
          </a:p>
          <a:p>
            <a:pPr algn="ctr"/>
            <a:r>
              <a:rPr lang="en-US" sz="2000" b="1" i="1"/>
              <a:t>Nêu cấu tạo của hạt?</a:t>
            </a:r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4343400" y="1676400"/>
            <a:ext cx="3886200" cy="1447800"/>
          </a:xfrm>
          <a:prstGeom prst="wedgeRectCallout">
            <a:avLst>
              <a:gd name="adj1" fmla="val -77204"/>
              <a:gd name="adj2" fmla="val 92106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spcBef>
                <a:spcPct val="50000"/>
              </a:spcBef>
            </a:pPr>
            <a:endParaRPr lang="en-US" sz="2400" b="1" i="1" dirty="0"/>
          </a:p>
          <a:p>
            <a:pPr eaLnBrk="0" hangingPunct="0">
              <a:spcBef>
                <a:spcPct val="50000"/>
              </a:spcBef>
            </a:pPr>
            <a:r>
              <a:rPr lang="en-US" sz="2400" b="1" i="1" dirty="0" err="1">
                <a:solidFill>
                  <a:schemeClr val="accent2"/>
                </a:solidFill>
              </a:rPr>
              <a:t>Hạt</a:t>
            </a:r>
            <a:r>
              <a:rPr lang="en-US" sz="2400" b="1" i="1" dirty="0">
                <a:solidFill>
                  <a:schemeClr val="accent2"/>
                </a:solidFill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</a:rPr>
              <a:t>gồm</a:t>
            </a:r>
            <a:r>
              <a:rPr lang="en-US" sz="2400" b="1" i="1" dirty="0">
                <a:solidFill>
                  <a:schemeClr val="accent2"/>
                </a:solidFill>
              </a:rPr>
              <a:t>: </a:t>
            </a:r>
            <a:r>
              <a:rPr lang="en-US" sz="2400" b="1" i="1" dirty="0" err="1">
                <a:solidFill>
                  <a:schemeClr val="accent2"/>
                </a:solidFill>
              </a:rPr>
              <a:t>Vỏ</a:t>
            </a:r>
            <a:r>
              <a:rPr lang="en-US" sz="2400" b="1" i="1" dirty="0">
                <a:solidFill>
                  <a:schemeClr val="accent2"/>
                </a:solidFill>
              </a:rPr>
              <a:t>, </a:t>
            </a:r>
            <a:r>
              <a:rPr lang="en-US" sz="2400" b="1" i="1" dirty="0" err="1">
                <a:solidFill>
                  <a:schemeClr val="accent2"/>
                </a:solidFill>
              </a:rPr>
              <a:t>phôi</a:t>
            </a:r>
            <a:r>
              <a:rPr lang="en-US" sz="2400" b="1" i="1" dirty="0">
                <a:solidFill>
                  <a:schemeClr val="accent2"/>
                </a:solidFill>
              </a:rPr>
              <a:t>, </a:t>
            </a:r>
            <a:r>
              <a:rPr lang="en-US" sz="2400" b="1" i="1" dirty="0" err="1">
                <a:solidFill>
                  <a:schemeClr val="accent2"/>
                </a:solidFill>
              </a:rPr>
              <a:t>chất</a:t>
            </a:r>
            <a:r>
              <a:rPr lang="en-US" sz="2400" b="1" i="1" dirty="0">
                <a:solidFill>
                  <a:schemeClr val="accent2"/>
                </a:solidFill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</a:rPr>
              <a:t>dinh</a:t>
            </a:r>
            <a:r>
              <a:rPr lang="en-US" sz="2400" b="1" i="1" dirty="0">
                <a:solidFill>
                  <a:schemeClr val="accent2"/>
                </a:solidFill>
              </a:rPr>
              <a:t> d</a:t>
            </a:r>
            <a:r>
              <a:rPr lang="vi-VN" sz="2400" b="1" i="1" dirty="0">
                <a:solidFill>
                  <a:schemeClr val="accent2"/>
                </a:solidFill>
              </a:rPr>
              <a:t>ư</a:t>
            </a:r>
            <a:r>
              <a:rPr lang="en-US" sz="2400" b="1" i="1" dirty="0" err="1">
                <a:solidFill>
                  <a:schemeClr val="accent2"/>
                </a:solidFill>
              </a:rPr>
              <a:t>ỡng</a:t>
            </a:r>
            <a:r>
              <a:rPr lang="en-US" sz="2400" b="1" i="1" dirty="0">
                <a:solidFill>
                  <a:schemeClr val="accent2"/>
                </a:solidFill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</a:rPr>
              <a:t>dự</a:t>
            </a:r>
            <a:r>
              <a:rPr lang="en-US" sz="2400" b="1" i="1" dirty="0">
                <a:solidFill>
                  <a:schemeClr val="accent2"/>
                </a:solidFill>
              </a:rPr>
              <a:t> </a:t>
            </a:r>
            <a:r>
              <a:rPr lang="en-US" sz="2400" b="1" i="1" dirty="0" err="1">
                <a:solidFill>
                  <a:schemeClr val="accent2"/>
                </a:solidFill>
              </a:rPr>
              <a:t>trữ</a:t>
            </a:r>
            <a:r>
              <a:rPr lang="en-US" sz="2400" b="1" i="1" dirty="0">
                <a:solidFill>
                  <a:schemeClr val="accent2"/>
                </a:solidFill>
              </a:rPr>
              <a:t>.</a:t>
            </a:r>
          </a:p>
          <a:p>
            <a:pPr algn="ctr"/>
            <a:endParaRPr 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6" grpId="1" animBg="1"/>
      <p:bldP spid="7187" grpId="0" animBg="1"/>
      <p:bldP spid="7187" grpId="1" animBg="1"/>
      <p:bldP spid="71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71" name="Rectangle 23"/>
          <p:cNvSpPr>
            <a:spLocks noChangeArrowheads="1"/>
          </p:cNvSpPr>
          <p:nvPr/>
        </p:nvSpPr>
        <p:spPr bwMode="auto">
          <a:xfrm>
            <a:off x="304800" y="4876800"/>
            <a:ext cx="8458200" cy="9144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i="1"/>
              <a:t>Nêu quá trình phát triển thành cây của hạt?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52400" y="1676400"/>
            <a:ext cx="1371600" cy="2667000"/>
            <a:chOff x="2928" y="912"/>
            <a:chExt cx="1056" cy="1680"/>
          </a:xfrm>
        </p:grpSpPr>
        <p:pic>
          <p:nvPicPr>
            <p:cNvPr id="1042" name="Picture 25" descr="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912"/>
              <a:ext cx="1056" cy="168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043" name="Oval 26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/>
                <a:t>1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981200" y="1676400"/>
            <a:ext cx="1371600" cy="2700338"/>
            <a:chOff x="4368" y="912"/>
            <a:chExt cx="1152" cy="1701"/>
          </a:xfrm>
        </p:grpSpPr>
        <p:pic>
          <p:nvPicPr>
            <p:cNvPr id="1040" name="Picture 28" descr="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912"/>
              <a:ext cx="1152" cy="170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041" name="Oval 29"/>
            <p:cNvSpPr>
              <a:spLocks noChangeArrowheads="1"/>
            </p:cNvSpPr>
            <p:nvPr/>
          </p:nvSpPr>
          <p:spPr bwMode="auto">
            <a:xfrm>
              <a:off x="4416" y="2304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/>
                <a:t>2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733800" y="1676400"/>
            <a:ext cx="1600200" cy="2667000"/>
            <a:chOff x="2928" y="2688"/>
            <a:chExt cx="685" cy="1536"/>
          </a:xfrm>
        </p:grpSpPr>
        <p:graphicFrame>
          <p:nvGraphicFramePr>
            <p:cNvPr id="1026" name="Object 31"/>
            <p:cNvGraphicFramePr>
              <a:graphicFrameLocks noChangeAspect="1"/>
            </p:cNvGraphicFramePr>
            <p:nvPr/>
          </p:nvGraphicFramePr>
          <p:xfrm>
            <a:off x="2928" y="2688"/>
            <a:ext cx="685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Image" r:id="rId5" imgW="5866667" imgH="14971429" progId="Photoshop.Image.7">
                    <p:embed/>
                  </p:oleObj>
                </mc:Choice>
                <mc:Fallback>
                  <p:oleObj name="Image" r:id="rId5" imgW="5866667" imgH="14971429" progId="Photoshop.Image.7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688"/>
                          <a:ext cx="685" cy="15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9" name="Oval 32"/>
            <p:cNvSpPr>
              <a:spLocks noChangeArrowheads="1"/>
            </p:cNvSpPr>
            <p:nvPr/>
          </p:nvSpPr>
          <p:spPr bwMode="auto">
            <a:xfrm>
              <a:off x="2976" y="3888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/>
                <a:t>3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638800" y="1676400"/>
            <a:ext cx="1219200" cy="2667000"/>
            <a:chOff x="3840" y="2707"/>
            <a:chExt cx="720" cy="1517"/>
          </a:xfrm>
        </p:grpSpPr>
        <p:pic>
          <p:nvPicPr>
            <p:cNvPr id="1037" name="Picture 34" descr="0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40" y="2707"/>
              <a:ext cx="720" cy="151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038" name="Oval 35"/>
            <p:cNvSpPr>
              <a:spLocks noChangeArrowheads="1"/>
            </p:cNvSpPr>
            <p:nvPr/>
          </p:nvSpPr>
          <p:spPr bwMode="auto">
            <a:xfrm>
              <a:off x="3888" y="3888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/>
                <a:t>4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7162800" y="1676400"/>
            <a:ext cx="1447800" cy="2667000"/>
            <a:chOff x="4752" y="2688"/>
            <a:chExt cx="768" cy="1536"/>
          </a:xfrm>
        </p:grpSpPr>
        <p:pic>
          <p:nvPicPr>
            <p:cNvPr id="1035" name="Picture 37" descr="0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52" y="2688"/>
              <a:ext cx="768" cy="153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036" name="Oval 38"/>
            <p:cNvSpPr>
              <a:spLocks noChangeArrowheads="1"/>
            </p:cNvSpPr>
            <p:nvPr/>
          </p:nvSpPr>
          <p:spPr bwMode="auto">
            <a:xfrm>
              <a:off x="4800" y="3888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/>
                <a:t>5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56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5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55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7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32" name="Text Box 60"/>
          <p:cNvSpPr txBox="1">
            <a:spLocks noChangeArrowheads="1"/>
          </p:cNvSpPr>
          <p:nvPr/>
        </p:nvSpPr>
        <p:spPr bwMode="auto">
          <a:xfrm>
            <a:off x="1981200" y="4724400"/>
            <a:ext cx="1371600" cy="1789113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65266" tIns="32633" rIns="65266" bIns="3263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a) Xung quanh rễ mầm mọc ra nhiều rễ con</a:t>
            </a:r>
          </a:p>
          <a:p>
            <a:pPr eaLnBrk="0" hangingPunct="0">
              <a:spcBef>
                <a:spcPct val="50000"/>
              </a:spcBef>
            </a:pPr>
            <a:endParaRPr lang="en-US" sz="1600"/>
          </a:p>
          <a:p>
            <a:pPr eaLnBrk="0" hangingPunct="0">
              <a:spcBef>
                <a:spcPct val="50000"/>
              </a:spcBef>
            </a:pPr>
            <a:endParaRPr lang="en-US" sz="1600"/>
          </a:p>
        </p:txBody>
      </p:sp>
      <p:sp>
        <p:nvSpPr>
          <p:cNvPr id="156733" name="Text Box 61"/>
          <p:cNvSpPr txBox="1">
            <a:spLocks noChangeArrowheads="1"/>
          </p:cNvSpPr>
          <p:nvPr/>
        </p:nvSpPr>
        <p:spPr bwMode="auto">
          <a:xfrm>
            <a:off x="152400" y="4738688"/>
            <a:ext cx="1447800" cy="178911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65266" tIns="32633" rIns="65266" bIns="3263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b) Hạt phình lên vì hút n</a:t>
            </a:r>
            <a:r>
              <a:rPr lang="vi-VN" sz="1600"/>
              <a:t>ư</a:t>
            </a:r>
            <a:r>
              <a:rPr lang="en-US" sz="1600"/>
              <a:t>ớc. Vỏ hạt nứt </a:t>
            </a:r>
            <a:r>
              <a:rPr lang="vi-VN" sz="1600"/>
              <a:t>đ</a:t>
            </a:r>
            <a:r>
              <a:rPr lang="en-US" sz="1600"/>
              <a:t>ể rễ mầm nhú ra cắm xuống </a:t>
            </a:r>
            <a:r>
              <a:rPr lang="vi-VN" sz="1600"/>
              <a:t>đ</a:t>
            </a:r>
            <a:r>
              <a:rPr lang="en-US" sz="1600"/>
              <a:t>ất.</a:t>
            </a:r>
          </a:p>
        </p:txBody>
      </p:sp>
      <p:sp>
        <p:nvSpPr>
          <p:cNvPr id="156734" name="Text Box 62"/>
          <p:cNvSpPr txBox="1">
            <a:spLocks noChangeArrowheads="1"/>
          </p:cNvSpPr>
          <p:nvPr/>
        </p:nvSpPr>
        <p:spPr bwMode="auto">
          <a:xfrm>
            <a:off x="5638800" y="4708525"/>
            <a:ext cx="1219200" cy="17891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65266" tIns="32633" rIns="65266" bIns="3263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c) Hai lá mầm xoè ra. Chồi mầm lớn dần và sinh ra các lá mới.</a:t>
            </a:r>
          </a:p>
        </p:txBody>
      </p:sp>
      <p:sp>
        <p:nvSpPr>
          <p:cNvPr id="156735" name="Text Box 63"/>
          <p:cNvSpPr txBox="1">
            <a:spLocks noChangeArrowheads="1"/>
          </p:cNvSpPr>
          <p:nvPr/>
        </p:nvSpPr>
        <p:spPr bwMode="auto">
          <a:xfrm>
            <a:off x="7162800" y="4724400"/>
            <a:ext cx="1600200" cy="1543050"/>
          </a:xfrm>
          <a:prstGeom prst="rect">
            <a:avLst/>
          </a:prstGeom>
          <a:solidFill>
            <a:srgbClr val="FF99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65266" tIns="32633" rIns="65266" bIns="3263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d) Hai lá mầm teo dần rồi rụng xuống. Cây con bắt </a:t>
            </a:r>
            <a:r>
              <a:rPr lang="vi-VN" sz="1600"/>
              <a:t>đ</a:t>
            </a:r>
            <a:r>
              <a:rPr lang="en-US" sz="1600"/>
              <a:t>ầu </a:t>
            </a:r>
            <a:r>
              <a:rPr lang="vi-VN" sz="1600"/>
              <a:t>đ</a:t>
            </a:r>
            <a:r>
              <a:rPr lang="en-US" sz="1600"/>
              <a:t>âm chồi, rễ mọc nhiều h</a:t>
            </a:r>
            <a:r>
              <a:rPr lang="vi-VN" sz="1600"/>
              <a:t>ơ</a:t>
            </a:r>
            <a:r>
              <a:rPr lang="en-US" sz="1600"/>
              <a:t>n.</a:t>
            </a:r>
          </a:p>
        </p:txBody>
      </p:sp>
      <p:sp>
        <p:nvSpPr>
          <p:cNvPr id="156736" name="Text Box 64"/>
          <p:cNvSpPr txBox="1">
            <a:spLocks noChangeArrowheads="1"/>
          </p:cNvSpPr>
          <p:nvPr/>
        </p:nvSpPr>
        <p:spPr bwMode="auto">
          <a:xfrm>
            <a:off x="3810000" y="4738688"/>
            <a:ext cx="1600200" cy="1789112"/>
          </a:xfrm>
          <a:prstGeom prst="rect">
            <a:avLst/>
          </a:prstGeom>
          <a:solidFill>
            <a:srgbClr val="99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65266" tIns="32633" rIns="65266" bIns="3263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e) Sau vài ngày, rễ mầm mọc nhiều h</a:t>
            </a:r>
            <a:r>
              <a:rPr lang="vi-VN" sz="1600"/>
              <a:t>ơ</a:t>
            </a:r>
            <a:r>
              <a:rPr lang="en-US" sz="1600"/>
              <a:t>n nữa, thân mầm lớn lên, dài ra và chui ra khỏi mặt </a:t>
            </a:r>
            <a:r>
              <a:rPr lang="vi-VN" sz="1600"/>
              <a:t>đ</a:t>
            </a:r>
            <a:r>
              <a:rPr lang="en-US" sz="1600"/>
              <a:t>ất.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52400" y="1676400"/>
            <a:ext cx="1371600" cy="2667000"/>
            <a:chOff x="2928" y="912"/>
            <a:chExt cx="1056" cy="1680"/>
          </a:xfrm>
        </p:grpSpPr>
        <p:pic>
          <p:nvPicPr>
            <p:cNvPr id="2070" name="Picture 66" descr="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912"/>
              <a:ext cx="1056" cy="168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071" name="Oval 67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1</a:t>
              </a: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1981200" y="1676400"/>
            <a:ext cx="1371600" cy="2700338"/>
            <a:chOff x="4368" y="912"/>
            <a:chExt cx="1152" cy="1701"/>
          </a:xfrm>
        </p:grpSpPr>
        <p:pic>
          <p:nvPicPr>
            <p:cNvPr id="2068" name="Picture 69" descr="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8" y="912"/>
              <a:ext cx="1152" cy="170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069" name="Oval 70"/>
            <p:cNvSpPr>
              <a:spLocks noChangeArrowheads="1"/>
            </p:cNvSpPr>
            <p:nvPr/>
          </p:nvSpPr>
          <p:spPr bwMode="auto">
            <a:xfrm>
              <a:off x="4416" y="2304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3733800" y="1676400"/>
            <a:ext cx="1600200" cy="2667000"/>
            <a:chOff x="2928" y="2688"/>
            <a:chExt cx="685" cy="1536"/>
          </a:xfrm>
        </p:grpSpPr>
        <p:graphicFrame>
          <p:nvGraphicFramePr>
            <p:cNvPr id="2050" name="Object 72"/>
            <p:cNvGraphicFramePr>
              <a:graphicFrameLocks noChangeAspect="1"/>
            </p:cNvGraphicFramePr>
            <p:nvPr/>
          </p:nvGraphicFramePr>
          <p:xfrm>
            <a:off x="2928" y="2688"/>
            <a:ext cx="685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Image" r:id="rId5" imgW="5866667" imgH="14971429" progId="Photoshop.Image.7">
                    <p:embed/>
                  </p:oleObj>
                </mc:Choice>
                <mc:Fallback>
                  <p:oleObj name="Image" r:id="rId5" imgW="5866667" imgH="14971429" progId="Photoshop.Image.7">
                    <p:embed/>
                    <p:pic>
                      <p:nvPicPr>
                        <p:cNvPr id="0" name="Object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688"/>
                          <a:ext cx="685" cy="15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7" name="Oval 73"/>
            <p:cNvSpPr>
              <a:spLocks noChangeArrowheads="1"/>
            </p:cNvSpPr>
            <p:nvPr/>
          </p:nvSpPr>
          <p:spPr bwMode="auto">
            <a:xfrm>
              <a:off x="2976" y="3888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3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5638800" y="1676400"/>
            <a:ext cx="1219200" cy="2667000"/>
            <a:chOff x="3840" y="2707"/>
            <a:chExt cx="720" cy="1517"/>
          </a:xfrm>
        </p:grpSpPr>
        <p:pic>
          <p:nvPicPr>
            <p:cNvPr id="2065" name="Picture 75" descr="0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40" y="2707"/>
              <a:ext cx="720" cy="151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066" name="Oval 76"/>
            <p:cNvSpPr>
              <a:spLocks noChangeArrowheads="1"/>
            </p:cNvSpPr>
            <p:nvPr/>
          </p:nvSpPr>
          <p:spPr bwMode="auto">
            <a:xfrm>
              <a:off x="3888" y="3888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4</a:t>
              </a:r>
            </a:p>
          </p:txBody>
        </p:sp>
      </p:grpSp>
      <p:grpSp>
        <p:nvGrpSpPr>
          <p:cNvPr id="6" name="Group 77"/>
          <p:cNvGrpSpPr>
            <a:grpSpLocks/>
          </p:cNvGrpSpPr>
          <p:nvPr/>
        </p:nvGrpSpPr>
        <p:grpSpPr bwMode="auto">
          <a:xfrm>
            <a:off x="7162800" y="1676400"/>
            <a:ext cx="1447800" cy="2667000"/>
            <a:chOff x="4752" y="2688"/>
            <a:chExt cx="768" cy="1536"/>
          </a:xfrm>
        </p:grpSpPr>
        <p:pic>
          <p:nvPicPr>
            <p:cNvPr id="2063" name="Picture 78" descr="0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52" y="2688"/>
              <a:ext cx="768" cy="153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064" name="Oval 79"/>
            <p:cNvSpPr>
              <a:spLocks noChangeArrowheads="1"/>
            </p:cNvSpPr>
            <p:nvPr/>
          </p:nvSpPr>
          <p:spPr bwMode="auto">
            <a:xfrm>
              <a:off x="4800" y="3888"/>
              <a:ext cx="288" cy="288"/>
            </a:xfrm>
            <a:prstGeom prst="ellipse">
              <a:avLst/>
            </a:prstGeom>
            <a:solidFill>
              <a:srgbClr val="FFCCFF"/>
            </a:solidFill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/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6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6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6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6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6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6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6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6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6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6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6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6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32" grpId="0" animBg="1"/>
      <p:bldP spid="156733" grpId="0" animBg="1"/>
      <p:bldP spid="156734" grpId="0" animBg="1"/>
      <p:bldP spid="156735" grpId="0" animBg="1"/>
      <p:bldP spid="1567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20" name="Rectangle 24"/>
          <p:cNvSpPr>
            <a:spLocks noChangeArrowheads="1"/>
          </p:cNvSpPr>
          <p:nvPr/>
        </p:nvSpPr>
        <p:spPr bwMode="auto">
          <a:xfrm>
            <a:off x="1447800" y="1981200"/>
            <a:ext cx="5791200" cy="914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i="1"/>
              <a:t>Nêu các </a:t>
            </a:r>
            <a:r>
              <a:rPr lang="vi-VN" sz="2800" b="1" i="1"/>
              <a:t>đ</a:t>
            </a:r>
            <a:r>
              <a:rPr lang="en-US" sz="2800" b="1" i="1"/>
              <a:t>iều kiện</a:t>
            </a:r>
          </a:p>
          <a:p>
            <a:pPr algn="ctr"/>
            <a:r>
              <a:rPr lang="en-US" sz="2800" b="1" i="1"/>
              <a:t>nảy mầm của hạt?</a:t>
            </a:r>
          </a:p>
        </p:txBody>
      </p:sp>
      <p:sp>
        <p:nvSpPr>
          <p:cNvPr id="157721" name="Oval 25"/>
          <p:cNvSpPr>
            <a:spLocks noChangeArrowheads="1"/>
          </p:cNvSpPr>
          <p:nvPr/>
        </p:nvSpPr>
        <p:spPr bwMode="auto">
          <a:xfrm>
            <a:off x="1524000" y="3886200"/>
            <a:ext cx="5791200" cy="1676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i="1" dirty="0" err="1">
                <a:solidFill>
                  <a:srgbClr val="FF0000"/>
                </a:solidFill>
              </a:rPr>
              <a:t>Để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hạt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nảy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mầm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vi-VN" sz="2400" b="1" i="1" dirty="0">
                <a:solidFill>
                  <a:srgbClr val="FF0000"/>
                </a:solidFill>
              </a:rPr>
              <a:t>đư</a:t>
            </a:r>
            <a:r>
              <a:rPr lang="en-US" sz="2400" b="1" i="1" dirty="0" err="1">
                <a:solidFill>
                  <a:srgbClr val="FF0000"/>
                </a:solidFill>
              </a:rPr>
              <a:t>ợc</a:t>
            </a:r>
            <a:r>
              <a:rPr lang="en-US" sz="2400" b="1" i="1" dirty="0">
                <a:solidFill>
                  <a:srgbClr val="FF0000"/>
                </a:solidFill>
              </a:rPr>
              <a:t>: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giống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tốt</a:t>
            </a:r>
            <a:r>
              <a:rPr lang="en-US" sz="2400" b="1" i="1" dirty="0">
                <a:solidFill>
                  <a:srgbClr val="FF0000"/>
                </a:solidFill>
              </a:rPr>
              <a:t>, </a:t>
            </a:r>
            <a:r>
              <a:rPr lang="vi-VN" sz="2400" b="1" i="1" dirty="0">
                <a:solidFill>
                  <a:srgbClr val="FF0000"/>
                </a:solidFill>
              </a:rPr>
              <a:t>đ</a:t>
            </a:r>
            <a:r>
              <a:rPr lang="en-US" sz="2400" b="1" i="1" dirty="0">
                <a:solidFill>
                  <a:srgbClr val="FF0000"/>
                </a:solidFill>
              </a:rPr>
              <a:t>ộ </a:t>
            </a:r>
            <a:r>
              <a:rPr lang="en-US" sz="2400" b="1" i="1" dirty="0" err="1">
                <a:solidFill>
                  <a:srgbClr val="FF0000"/>
                </a:solidFill>
              </a:rPr>
              <a:t>ẩm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và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nhiệt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vi-VN" sz="2400" b="1" i="1" dirty="0">
                <a:solidFill>
                  <a:srgbClr val="FF0000"/>
                </a:solidFill>
              </a:rPr>
              <a:t>đ</a:t>
            </a:r>
            <a:r>
              <a:rPr lang="en-US" sz="2400" b="1" i="1" dirty="0">
                <a:solidFill>
                  <a:srgbClr val="FF0000"/>
                </a:solidFill>
              </a:rPr>
              <a:t>ộ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 i="1" dirty="0" err="1">
                <a:solidFill>
                  <a:srgbClr val="FF0000"/>
                </a:solidFill>
              </a:rPr>
              <a:t>thích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hợp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7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7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7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0" fill="hold"/>
                                        <p:tgtEl>
                                          <p:spTgt spid="157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0" fill="hold"/>
                                        <p:tgtEl>
                                          <p:spTgt spid="157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7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7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20" grpId="0" build="allAtOnce" animBg="1"/>
      <p:bldP spid="1577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30" name="Picture 10" descr="42553284_5294b8368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5334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1" name="Picture 11" descr="Bryophyllum_pinnatum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801" y="43815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2" name="Picture 12" descr="p1(4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2438400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3" name="Picture 13" descr="images1237887_gu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2438400"/>
            <a:ext cx="1981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4" name="Picture 14" descr="onion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492457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5" name="Picture 15" descr="vh%20toi%2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4376951"/>
            <a:ext cx="198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6" name="AutoShape 16"/>
          <p:cNvSpPr>
            <a:spLocks noChangeArrowheads="1"/>
          </p:cNvSpPr>
          <p:nvPr/>
        </p:nvSpPr>
        <p:spPr bwMode="auto">
          <a:xfrm>
            <a:off x="5029200" y="1253320"/>
            <a:ext cx="3581400" cy="4648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990033"/>
                </a:solidFill>
              </a:rPr>
              <a:t>QUAN SÁT VÀ THẢO LUẬN NHÓM TỔ: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 i="1" dirty="0" err="1">
                <a:solidFill>
                  <a:srgbClr val="0000CC"/>
                </a:solidFill>
              </a:rPr>
              <a:t>Tìm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xem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chồi</a:t>
            </a:r>
            <a:r>
              <a:rPr lang="en-US" sz="2400" b="1" i="1" dirty="0">
                <a:solidFill>
                  <a:srgbClr val="0000CC"/>
                </a:solidFill>
              </a:rPr>
              <a:t> (</a:t>
            </a:r>
            <a:r>
              <a:rPr lang="en-US" sz="2400" b="1" i="1" dirty="0" err="1">
                <a:solidFill>
                  <a:srgbClr val="0000CC"/>
                </a:solidFill>
              </a:rPr>
              <a:t>sau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này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phát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triển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thành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cây</a:t>
            </a:r>
            <a:r>
              <a:rPr lang="en-US" sz="2400" b="1" i="1" dirty="0">
                <a:solidFill>
                  <a:srgbClr val="0000CC"/>
                </a:solidFill>
              </a:rPr>
              <a:t> con) </a:t>
            </a:r>
            <a:r>
              <a:rPr lang="en-US" sz="2400" b="1" i="1" dirty="0" err="1">
                <a:solidFill>
                  <a:srgbClr val="0000CC"/>
                </a:solidFill>
              </a:rPr>
              <a:t>có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thể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mọc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lên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vị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trí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nào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của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thân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cây</a:t>
            </a:r>
            <a:r>
              <a:rPr lang="en-US" sz="2400" b="1" i="1" dirty="0">
                <a:solidFill>
                  <a:srgbClr val="0000CC"/>
                </a:solidFill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</a:rPr>
              <a:t>củ</a:t>
            </a:r>
            <a:r>
              <a:rPr lang="en-US" sz="2400" b="1" i="1" dirty="0">
                <a:solidFill>
                  <a:srgbClr val="0000CC"/>
                </a:solidFill>
              </a:rPr>
              <a:t>?</a:t>
            </a:r>
          </a:p>
          <a:p>
            <a:pPr algn="ctr" eaLnBrk="0" hangingPunct="0">
              <a:defRPr/>
            </a:pPr>
            <a:endParaRPr lang="en-US" sz="2000" b="1" dirty="0">
              <a:solidFill>
                <a:srgbClr val="006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5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15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15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9" name="Picture 5" descr="42553284_5294b8368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133600"/>
            <a:ext cx="2819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7" name="Rectangle 13"/>
          <p:cNvSpPr>
            <a:spLocks noChangeArrowheads="1"/>
          </p:cNvSpPr>
          <p:nvPr/>
        </p:nvSpPr>
        <p:spPr bwMode="auto">
          <a:xfrm>
            <a:off x="1371600" y="5410200"/>
            <a:ext cx="6324600" cy="914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i="1">
                <a:solidFill>
                  <a:srgbClr val="FF3300"/>
                </a:solidFill>
              </a:rPr>
              <a:t>NGỌN MÍA</a:t>
            </a:r>
          </a:p>
          <a:p>
            <a:pPr algn="ctr"/>
            <a:r>
              <a:rPr lang="en-US" sz="2800" b="1" i="1"/>
              <a:t>Chồi mọc ra từ nách lá.</a:t>
            </a:r>
          </a:p>
        </p:txBody>
      </p:sp>
      <p:pic>
        <p:nvPicPr>
          <p:cNvPr id="159759" name="Picture 15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133600"/>
            <a:ext cx="29194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5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97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9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9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59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59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7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9" name="Picture 7" descr="p1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2639" y="16002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4" name="Picture 12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707" y="160020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5" name="Rectangle 13"/>
          <p:cNvSpPr>
            <a:spLocks noChangeArrowheads="1"/>
          </p:cNvSpPr>
          <p:nvPr/>
        </p:nvSpPr>
        <p:spPr bwMode="auto">
          <a:xfrm>
            <a:off x="711957" y="4910919"/>
            <a:ext cx="7924800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i="1">
                <a:solidFill>
                  <a:srgbClr val="FF3300"/>
                </a:solidFill>
              </a:rPr>
              <a:t>CỦ KHOAI TÂY</a:t>
            </a:r>
          </a:p>
          <a:p>
            <a:pPr algn="ctr"/>
            <a:r>
              <a:rPr lang="en-US" sz="2800" b="1" i="1"/>
              <a:t>Chồi mọc ra ở chỗ lõm trên thân củ.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18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1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1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61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61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5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2" name="Picture 6" descr="Bryophyllum_pinnatum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1901" y="14478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8" name="Picture 12" descr="kal_pin_h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478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9" name="Rectangle 13"/>
          <p:cNvSpPr>
            <a:spLocks noChangeArrowheads="1"/>
          </p:cNvSpPr>
          <p:nvPr/>
        </p:nvSpPr>
        <p:spPr bwMode="auto">
          <a:xfrm>
            <a:off x="725606" y="4938215"/>
            <a:ext cx="7696200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i="1">
                <a:solidFill>
                  <a:srgbClr val="FF3300"/>
                </a:solidFill>
              </a:rPr>
              <a:t>CÂY SỐNG ĐỜI</a:t>
            </a:r>
          </a:p>
          <a:p>
            <a:pPr algn="ctr"/>
            <a:r>
              <a:rPr lang="en-US" sz="2800" b="1" i="1"/>
              <a:t>Chồi mọc ra từ mép lá.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28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2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6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62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9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2664</TotalTime>
  <Words>444</Words>
  <Application>Microsoft Office PowerPoint</Application>
  <PresentationFormat>On-screen Show (4:3)</PresentationFormat>
  <Paragraphs>76</Paragraphs>
  <Slides>17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1_Office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Thai 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Tr­êng tiÓu häc lª ngäc h©n líp 2e</dc:title>
  <dc:creator>TranTrung</dc:creator>
  <cp:lastModifiedBy>Ngoc Anh</cp:lastModifiedBy>
  <cp:revision>104</cp:revision>
  <dcterms:created xsi:type="dcterms:W3CDTF">2005-03-07T15:19:15Z</dcterms:created>
  <dcterms:modified xsi:type="dcterms:W3CDTF">2018-03-11T14:24:58Z</dcterms:modified>
</cp:coreProperties>
</file>