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262" r:id="rId3"/>
    <p:sldId id="263" r:id="rId4"/>
    <p:sldId id="307" r:id="rId5"/>
    <p:sldId id="267" r:id="rId6"/>
    <p:sldId id="311" r:id="rId7"/>
    <p:sldId id="308" r:id="rId8"/>
    <p:sldId id="281" r:id="rId9"/>
    <p:sldId id="285" r:id="rId10"/>
    <p:sldId id="287" r:id="rId11"/>
    <p:sldId id="289" r:id="rId12"/>
    <p:sldId id="292" r:id="rId13"/>
    <p:sldId id="296" r:id="rId14"/>
    <p:sldId id="298" r:id="rId15"/>
    <p:sldId id="301" r:id="rId16"/>
    <p:sldId id="303"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FFFF"/>
    <a:srgbClr val="66FF66"/>
    <a:srgbClr val="FF0000"/>
    <a:srgbClr val="FFFF00"/>
    <a:srgbClr val="00CC00"/>
    <a:srgbClr val="BEED69"/>
    <a:srgbClr val="CC0000"/>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62" autoAdjust="0"/>
    <p:restoredTop sz="95432" autoAdjust="0"/>
  </p:normalViewPr>
  <p:slideViewPr>
    <p:cSldViewPr>
      <p:cViewPr varScale="1">
        <p:scale>
          <a:sx n="41" d="100"/>
          <a:sy n="41"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11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11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11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11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88B8001-BBB3-4781-9C22-435EC0E2474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96CACAE-283B-4CC8-9290-0EB2566D1165}" type="slidenum">
              <a:rPr lang="en-US" smtClean="0"/>
              <a:pPr/>
              <a:t>1</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83CB34C-0C32-430C-842B-7828E412F570}" type="slidenum">
              <a:rPr lang="en-US" smtClean="0"/>
              <a:pPr/>
              <a:t>10</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943244A-2B73-4F76-810D-F6894CC18C15}" type="slidenum">
              <a:rPr lang="en-US" smtClean="0"/>
              <a:pPr/>
              <a:t>11</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B0DD405-73B6-4D3C-9E1C-10DB76530DF6}" type="slidenum">
              <a:rPr lang="en-US" smtClean="0"/>
              <a:pPr/>
              <a:t>12</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FB2D86-3B4C-482B-BEAC-309341BC5A55}" type="slidenum">
              <a:rPr lang="en-US" smtClean="0"/>
              <a:pPr/>
              <a:t>13</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8194558-D4FA-4FF3-9D7B-34C04E6A9B88}" type="slidenum">
              <a:rPr lang="en-US" smtClean="0"/>
              <a:pPr/>
              <a:t>14</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01EE986-8CFC-4A59-B29B-67E159DF9BB3}" type="slidenum">
              <a:rPr lang="en-US" smtClean="0"/>
              <a:pPr/>
              <a:t>15</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1429939-3BFA-45BD-8560-47D82C446844}" type="slidenum">
              <a:rPr lang="en-US" smtClean="0"/>
              <a:pPr/>
              <a:t>16</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775EF18-2846-4C19-9D09-B276407D542D}" type="slidenum">
              <a:rPr lang="en-US" smtClean="0"/>
              <a:pPr/>
              <a:t>2</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0945E7D-46AD-4B1F-B688-C1C75D36ECBB}" type="slidenum">
              <a:rPr lang="en-US" smtClean="0"/>
              <a:pPr/>
              <a:t>3</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0528754-4F3A-4154-8813-7EBA5F1FDF2B}" type="slidenum">
              <a:rPr lang="en-US" smtClean="0"/>
              <a:pPr/>
              <a:t>4</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9A42606-6072-4312-8623-2B6FC8DEC7AE}" type="slidenum">
              <a:rPr lang="en-US" smtClean="0"/>
              <a:pPr/>
              <a:t>5</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112BDE0-97EB-4DF5-8281-C60AAD3DCCE5}" type="slidenum">
              <a:rPr lang="en-US" smtClean="0"/>
              <a:pPr/>
              <a:t>6</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B7A2861-44FD-4358-B2E7-BAE7C76CC52A}" type="slidenum">
              <a:rPr lang="en-US" smtClean="0"/>
              <a:pPr/>
              <a:t>7</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A231A0B-AA87-4CE6-BE25-D848B071D10F}" type="slidenum">
              <a:rPr lang="en-US" smtClean="0"/>
              <a:pPr/>
              <a:t>8</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E6C55181-F29C-4200-9101-AA29BF8DC2BF}" type="slidenum">
              <a:rPr lang="en-US" smtClean="0"/>
              <a:pPr/>
              <a:t>9</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E57DAD-725A-4DAF-95D8-D762DF5E13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945191-B90C-4A79-9DE9-AEFF98C240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7A21F0-5A9B-4834-8588-E863987007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D455B17-0288-4612-AA03-5849E71AD3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EC476C-DBE2-44B7-83E1-B4041CA62A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EF1B23-FEF0-4F53-B973-FFE41ACF16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4C0D9A-AAE7-4AF3-AD0F-08D52C0864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56FB21-3BB1-48BD-A471-6DB406080A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953719D-D671-4BF0-8373-927C5D8246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3527DA-862E-4FD8-A2D9-419F16F47A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28B770-5808-4252-9AF0-E0F94BEBA0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2FB948-9846-45D0-A40D-171CD24568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6987D3E4-16F8-4946-BD71-9CDC807CCB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WordArt 7"/>
          <p:cNvSpPr>
            <a:spLocks noChangeArrowheads="1" noChangeShapeType="1" noTextEdit="1"/>
          </p:cNvSpPr>
          <p:nvPr/>
        </p:nvSpPr>
        <p:spPr bwMode="auto">
          <a:xfrm>
            <a:off x="2895600" y="2971800"/>
            <a:ext cx="2895600" cy="5334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FF"/>
                </a:solidFill>
                <a:latin typeface="Arial"/>
                <a:cs typeface="Arial"/>
              </a:rPr>
              <a:t>MÔN:TẬP ĐỌC LỚP 5</a:t>
            </a:r>
          </a:p>
        </p:txBody>
      </p:sp>
      <p:pic>
        <p:nvPicPr>
          <p:cNvPr id="2051" name="Picture 13" descr="blumen-pflanzen129"/>
          <p:cNvPicPr>
            <a:picLocks noChangeAspect="1" noChangeArrowheads="1" noCrop="1"/>
          </p:cNvPicPr>
          <p:nvPr/>
        </p:nvPicPr>
        <p:blipFill>
          <a:blip r:embed="rId3"/>
          <a:srcRect/>
          <a:stretch>
            <a:fillRect/>
          </a:stretch>
        </p:blipFill>
        <p:spPr bwMode="auto">
          <a:xfrm>
            <a:off x="5867400" y="6281738"/>
            <a:ext cx="685800" cy="576262"/>
          </a:xfrm>
          <a:prstGeom prst="rect">
            <a:avLst/>
          </a:prstGeom>
          <a:noFill/>
          <a:ln w="9525">
            <a:noFill/>
            <a:miter lim="800000"/>
            <a:headEnd/>
            <a:tailEnd/>
          </a:ln>
        </p:spPr>
      </p:pic>
      <p:pic>
        <p:nvPicPr>
          <p:cNvPr id="2052" name="Picture 14" descr="blumen-pflanzen129"/>
          <p:cNvPicPr>
            <a:picLocks noChangeAspect="1" noChangeArrowheads="1" noCrop="1"/>
          </p:cNvPicPr>
          <p:nvPr/>
        </p:nvPicPr>
        <p:blipFill>
          <a:blip r:embed="rId4"/>
          <a:srcRect/>
          <a:stretch>
            <a:fillRect/>
          </a:stretch>
        </p:blipFill>
        <p:spPr bwMode="auto">
          <a:xfrm>
            <a:off x="5334000" y="6473825"/>
            <a:ext cx="457200" cy="384175"/>
          </a:xfrm>
          <a:prstGeom prst="rect">
            <a:avLst/>
          </a:prstGeom>
          <a:noFill/>
          <a:ln w="9525">
            <a:noFill/>
            <a:miter lim="800000"/>
            <a:headEnd/>
            <a:tailEnd/>
          </a:ln>
        </p:spPr>
      </p:pic>
      <p:pic>
        <p:nvPicPr>
          <p:cNvPr id="2053" name="Picture 15" descr="blumen-pflanzen129"/>
          <p:cNvPicPr>
            <a:picLocks noChangeAspect="1" noChangeArrowheads="1" noCrop="1"/>
          </p:cNvPicPr>
          <p:nvPr/>
        </p:nvPicPr>
        <p:blipFill>
          <a:blip r:embed="rId5"/>
          <a:srcRect/>
          <a:stretch>
            <a:fillRect/>
          </a:stretch>
        </p:blipFill>
        <p:spPr bwMode="auto">
          <a:xfrm>
            <a:off x="7543800" y="5513388"/>
            <a:ext cx="1600200" cy="1344612"/>
          </a:xfrm>
          <a:prstGeom prst="rect">
            <a:avLst/>
          </a:prstGeom>
          <a:noFill/>
          <a:ln w="9525">
            <a:noFill/>
            <a:miter lim="800000"/>
            <a:headEnd/>
            <a:tailEnd/>
          </a:ln>
        </p:spPr>
      </p:pic>
      <p:pic>
        <p:nvPicPr>
          <p:cNvPr id="2054" name="Picture 16" descr="blumen-pflanzen129"/>
          <p:cNvPicPr>
            <a:picLocks noChangeAspect="1" noChangeArrowheads="1" noCrop="1"/>
          </p:cNvPicPr>
          <p:nvPr/>
        </p:nvPicPr>
        <p:blipFill>
          <a:blip r:embed="rId5"/>
          <a:srcRect/>
          <a:stretch>
            <a:fillRect/>
          </a:stretch>
        </p:blipFill>
        <p:spPr bwMode="auto">
          <a:xfrm>
            <a:off x="6629400" y="6089650"/>
            <a:ext cx="914400" cy="768350"/>
          </a:xfrm>
          <a:prstGeom prst="rect">
            <a:avLst/>
          </a:prstGeom>
          <a:noFill/>
          <a:ln w="9525">
            <a:noFill/>
            <a:miter lim="800000"/>
            <a:headEnd/>
            <a:tailEnd/>
          </a:ln>
        </p:spPr>
      </p:pic>
      <p:pic>
        <p:nvPicPr>
          <p:cNvPr id="2055" name="Picture 17" descr="blumen-pflanzen129"/>
          <p:cNvPicPr>
            <a:picLocks noChangeAspect="1" noChangeArrowheads="1" noCrop="1"/>
          </p:cNvPicPr>
          <p:nvPr/>
        </p:nvPicPr>
        <p:blipFill>
          <a:blip r:embed="rId3"/>
          <a:srcRect/>
          <a:stretch>
            <a:fillRect/>
          </a:stretch>
        </p:blipFill>
        <p:spPr bwMode="auto">
          <a:xfrm>
            <a:off x="8458200" y="4114800"/>
            <a:ext cx="685800" cy="576263"/>
          </a:xfrm>
          <a:prstGeom prst="rect">
            <a:avLst/>
          </a:prstGeom>
          <a:noFill/>
          <a:ln w="9525">
            <a:noFill/>
            <a:miter lim="800000"/>
            <a:headEnd/>
            <a:tailEnd/>
          </a:ln>
        </p:spPr>
      </p:pic>
      <p:pic>
        <p:nvPicPr>
          <p:cNvPr id="2056" name="Picture 18" descr="blumen-pflanzen129"/>
          <p:cNvPicPr>
            <a:picLocks noChangeAspect="1" noChangeArrowheads="1" noCrop="1"/>
          </p:cNvPicPr>
          <p:nvPr/>
        </p:nvPicPr>
        <p:blipFill>
          <a:blip r:embed="rId4"/>
          <a:srcRect/>
          <a:stretch>
            <a:fillRect/>
          </a:stretch>
        </p:blipFill>
        <p:spPr bwMode="auto">
          <a:xfrm>
            <a:off x="8686800" y="3581400"/>
            <a:ext cx="457200" cy="384175"/>
          </a:xfrm>
          <a:prstGeom prst="rect">
            <a:avLst/>
          </a:prstGeom>
          <a:noFill/>
          <a:ln w="9525">
            <a:noFill/>
            <a:miter lim="800000"/>
            <a:headEnd/>
            <a:tailEnd/>
          </a:ln>
        </p:spPr>
      </p:pic>
      <p:pic>
        <p:nvPicPr>
          <p:cNvPr id="2057" name="Picture 19" descr="blumen-pflanzen129"/>
          <p:cNvPicPr>
            <a:picLocks noChangeAspect="1" noChangeArrowheads="1" noCrop="1"/>
          </p:cNvPicPr>
          <p:nvPr/>
        </p:nvPicPr>
        <p:blipFill>
          <a:blip r:embed="rId5"/>
          <a:srcRect/>
          <a:stretch>
            <a:fillRect/>
          </a:stretch>
        </p:blipFill>
        <p:spPr bwMode="auto">
          <a:xfrm>
            <a:off x="8229600" y="4724400"/>
            <a:ext cx="914400" cy="768350"/>
          </a:xfrm>
          <a:prstGeom prst="rect">
            <a:avLst/>
          </a:prstGeom>
          <a:noFill/>
          <a:ln w="9525">
            <a:noFill/>
            <a:miter lim="800000"/>
            <a:headEnd/>
            <a:tailEnd/>
          </a:ln>
        </p:spPr>
      </p:pic>
      <p:pic>
        <p:nvPicPr>
          <p:cNvPr id="2058" name="Picture 27" descr="blumen-pflanzen129"/>
          <p:cNvPicPr>
            <a:picLocks noChangeAspect="1" noChangeArrowheads="1" noCrop="1"/>
          </p:cNvPicPr>
          <p:nvPr/>
        </p:nvPicPr>
        <p:blipFill>
          <a:blip r:embed="rId6"/>
          <a:srcRect/>
          <a:stretch>
            <a:fillRect/>
          </a:stretch>
        </p:blipFill>
        <p:spPr bwMode="auto">
          <a:xfrm>
            <a:off x="0" y="2209800"/>
            <a:ext cx="685800" cy="576263"/>
          </a:xfrm>
          <a:prstGeom prst="rect">
            <a:avLst/>
          </a:prstGeom>
          <a:noFill/>
          <a:ln w="9525">
            <a:noFill/>
            <a:miter lim="800000"/>
            <a:headEnd/>
            <a:tailEnd/>
          </a:ln>
        </p:spPr>
      </p:pic>
      <p:pic>
        <p:nvPicPr>
          <p:cNvPr id="2059" name="Picture 28" descr="blumen-pflanzen129"/>
          <p:cNvPicPr>
            <a:picLocks noChangeAspect="1" noChangeArrowheads="1" noCrop="1"/>
          </p:cNvPicPr>
          <p:nvPr/>
        </p:nvPicPr>
        <p:blipFill>
          <a:blip r:embed="rId7"/>
          <a:srcRect/>
          <a:stretch>
            <a:fillRect/>
          </a:stretch>
        </p:blipFill>
        <p:spPr bwMode="auto">
          <a:xfrm>
            <a:off x="0" y="2971800"/>
            <a:ext cx="457200" cy="384175"/>
          </a:xfrm>
          <a:prstGeom prst="rect">
            <a:avLst/>
          </a:prstGeom>
          <a:noFill/>
          <a:ln w="9525">
            <a:noFill/>
            <a:miter lim="800000"/>
            <a:headEnd/>
            <a:tailEnd/>
          </a:ln>
        </p:spPr>
      </p:pic>
      <p:pic>
        <p:nvPicPr>
          <p:cNvPr id="2060" name="Picture 29" descr="blumen-pflanzen129"/>
          <p:cNvPicPr>
            <a:picLocks noChangeAspect="1" noChangeArrowheads="1" noCrop="1"/>
          </p:cNvPicPr>
          <p:nvPr/>
        </p:nvPicPr>
        <p:blipFill>
          <a:blip r:embed="rId5"/>
          <a:srcRect/>
          <a:stretch>
            <a:fillRect/>
          </a:stretch>
        </p:blipFill>
        <p:spPr bwMode="auto">
          <a:xfrm rot="10800000">
            <a:off x="0" y="0"/>
            <a:ext cx="1600200" cy="1344613"/>
          </a:xfrm>
          <a:prstGeom prst="rect">
            <a:avLst/>
          </a:prstGeom>
          <a:noFill/>
          <a:ln w="9525">
            <a:noFill/>
            <a:miter lim="800000"/>
            <a:headEnd/>
            <a:tailEnd/>
          </a:ln>
        </p:spPr>
      </p:pic>
      <p:pic>
        <p:nvPicPr>
          <p:cNvPr id="2061" name="Picture 30" descr="blumen-pflanzen129"/>
          <p:cNvPicPr>
            <a:picLocks noChangeAspect="1" noChangeArrowheads="1" noCrop="1"/>
          </p:cNvPicPr>
          <p:nvPr/>
        </p:nvPicPr>
        <p:blipFill>
          <a:blip r:embed="rId5"/>
          <a:srcRect/>
          <a:stretch>
            <a:fillRect/>
          </a:stretch>
        </p:blipFill>
        <p:spPr bwMode="auto">
          <a:xfrm rot="10800000">
            <a:off x="0" y="1371600"/>
            <a:ext cx="914400" cy="768350"/>
          </a:xfrm>
          <a:prstGeom prst="rect">
            <a:avLst/>
          </a:prstGeom>
          <a:noFill/>
          <a:ln w="9525">
            <a:noFill/>
            <a:miter lim="800000"/>
            <a:headEnd/>
            <a:tailEnd/>
          </a:ln>
        </p:spPr>
      </p:pic>
      <p:pic>
        <p:nvPicPr>
          <p:cNvPr id="2062" name="Picture 31" descr="blumen-pflanzen129"/>
          <p:cNvPicPr>
            <a:picLocks noChangeAspect="1" noChangeArrowheads="1" noCrop="1"/>
          </p:cNvPicPr>
          <p:nvPr/>
        </p:nvPicPr>
        <p:blipFill>
          <a:blip r:embed="rId6"/>
          <a:srcRect/>
          <a:stretch>
            <a:fillRect/>
          </a:stretch>
        </p:blipFill>
        <p:spPr bwMode="auto">
          <a:xfrm>
            <a:off x="2590800" y="0"/>
            <a:ext cx="685800" cy="576263"/>
          </a:xfrm>
          <a:prstGeom prst="rect">
            <a:avLst/>
          </a:prstGeom>
          <a:noFill/>
          <a:ln w="9525">
            <a:noFill/>
            <a:miter lim="800000"/>
            <a:headEnd/>
            <a:tailEnd/>
          </a:ln>
        </p:spPr>
      </p:pic>
      <p:pic>
        <p:nvPicPr>
          <p:cNvPr id="2063" name="Picture 32" descr="blumen-pflanzen129"/>
          <p:cNvPicPr>
            <a:picLocks noChangeAspect="1" noChangeArrowheads="1" noCrop="1"/>
          </p:cNvPicPr>
          <p:nvPr/>
        </p:nvPicPr>
        <p:blipFill>
          <a:blip r:embed="rId7"/>
          <a:srcRect/>
          <a:stretch>
            <a:fillRect/>
          </a:stretch>
        </p:blipFill>
        <p:spPr bwMode="auto">
          <a:xfrm>
            <a:off x="3352800" y="0"/>
            <a:ext cx="457200" cy="384175"/>
          </a:xfrm>
          <a:prstGeom prst="rect">
            <a:avLst/>
          </a:prstGeom>
          <a:noFill/>
          <a:ln w="9525">
            <a:noFill/>
            <a:miter lim="800000"/>
            <a:headEnd/>
            <a:tailEnd/>
          </a:ln>
        </p:spPr>
      </p:pic>
      <p:pic>
        <p:nvPicPr>
          <p:cNvPr id="2064" name="Picture 33" descr="blumen-pflanzen129"/>
          <p:cNvPicPr>
            <a:picLocks noChangeAspect="1" noChangeArrowheads="1" noCrop="1"/>
          </p:cNvPicPr>
          <p:nvPr/>
        </p:nvPicPr>
        <p:blipFill>
          <a:blip r:embed="rId5"/>
          <a:srcRect/>
          <a:stretch>
            <a:fillRect/>
          </a:stretch>
        </p:blipFill>
        <p:spPr bwMode="auto">
          <a:xfrm rot="10800000">
            <a:off x="1600200" y="0"/>
            <a:ext cx="914400" cy="768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plus(in)">
                                      <p:cBhvr>
                                        <p:cTn id="7" dur="20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AutoShape 5" descr="Papyrus"/>
          <p:cNvSpPr>
            <a:spLocks noChangeArrowheads="1"/>
          </p:cNvSpPr>
          <p:nvPr/>
        </p:nvSpPr>
        <p:spPr bwMode="auto">
          <a:xfrm>
            <a:off x="1447800" y="76200"/>
            <a:ext cx="5562600" cy="1219200"/>
          </a:xfrm>
          <a:prstGeom prst="wedgeRoundRectCallout">
            <a:avLst>
              <a:gd name="adj1" fmla="val -53167"/>
              <a:gd name="adj2" fmla="val 95833"/>
              <a:gd name="adj3" fmla="val 16667"/>
            </a:avLst>
          </a:prstGeom>
          <a:blipFill dpi="0" rotWithShape="1">
            <a:blip r:embed="rId3"/>
            <a:srcRect/>
            <a:tile tx="0" ty="0" sx="100000" sy="100000" flip="none" algn="tl"/>
          </a:blipFill>
          <a:ln w="9525">
            <a:solidFill>
              <a:schemeClr val="tx1"/>
            </a:solidFill>
            <a:miter lim="800000"/>
            <a:headEnd/>
            <a:tailEnd/>
          </a:ln>
        </p:spPr>
        <p:txBody>
          <a:bodyPr/>
          <a:lstStyle/>
          <a:p>
            <a:pPr algn="ctr"/>
            <a:r>
              <a:rPr lang="en-US" sz="2000">
                <a:latin typeface="Arial" charset="0"/>
              </a:rPr>
              <a:t>Những chi tiết nào chứng tỏ Mơ không thua gì các bạn trai?</a:t>
            </a:r>
          </a:p>
        </p:txBody>
      </p:sp>
      <p:sp>
        <p:nvSpPr>
          <p:cNvPr id="50182" name="AutoShape 6" descr="Bouquet"/>
          <p:cNvSpPr>
            <a:spLocks noChangeArrowheads="1"/>
          </p:cNvSpPr>
          <p:nvPr/>
        </p:nvSpPr>
        <p:spPr bwMode="auto">
          <a:xfrm>
            <a:off x="1219200" y="2057400"/>
            <a:ext cx="5943600" cy="4495800"/>
          </a:xfrm>
          <a:prstGeom prst="cloudCallout">
            <a:avLst>
              <a:gd name="adj1" fmla="val -30370"/>
              <a:gd name="adj2" fmla="val -56676"/>
            </a:avLst>
          </a:prstGeom>
          <a:blipFill dpi="0" rotWithShape="1">
            <a:blip r:embed="rId4"/>
            <a:srcRect/>
            <a:tile tx="0" ty="0" sx="100000" sy="100000" flip="none" algn="tl"/>
          </a:blipFill>
          <a:ln w="9525">
            <a:solidFill>
              <a:schemeClr val="tx1"/>
            </a:solidFill>
            <a:round/>
            <a:headEnd/>
            <a:tailEnd/>
          </a:ln>
        </p:spPr>
        <p:txBody>
          <a:bodyPr/>
          <a:lstStyle/>
          <a:p>
            <a:pPr algn="ctr"/>
            <a:r>
              <a:rPr lang="en-US" sz="2000">
                <a:solidFill>
                  <a:srgbClr val="800000"/>
                </a:solidFill>
                <a:latin typeface="Arial" charset="0"/>
              </a:rPr>
              <a:t>Ở lớp, Mơ luôn là học sinh giỏi. Tan học, các bạn trai còn mãi đã bóng thì Mơ đã về nhà tưới rau, chẻ củi, nấu cơm giúp mẹ. Bố đi công tác, mẹ mới sinh em bé, mơ làm hết mọi việc trong nhà giúp mẹ. Mơ dũng cảm lao xuống ngòi nước để cứu Hoan.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0181"/>
                                        </p:tgtEl>
                                        <p:attrNameLst>
                                          <p:attrName>style.visibility</p:attrName>
                                        </p:attrNameLst>
                                      </p:cBhvr>
                                      <p:to>
                                        <p:strVal val="visible"/>
                                      </p:to>
                                    </p:set>
                                    <p:anim calcmode="lin" valueType="num">
                                      <p:cBhvr>
                                        <p:cTn id="7" dur="2000" fill="hold"/>
                                        <p:tgtEl>
                                          <p:spTgt spid="50181"/>
                                        </p:tgtEl>
                                        <p:attrNameLst>
                                          <p:attrName>ppt_w</p:attrName>
                                        </p:attrNameLst>
                                      </p:cBhvr>
                                      <p:tavLst>
                                        <p:tav tm="0">
                                          <p:val>
                                            <p:fltVal val="0"/>
                                          </p:val>
                                        </p:tav>
                                        <p:tav tm="100000">
                                          <p:val>
                                            <p:strVal val="#ppt_w"/>
                                          </p:val>
                                        </p:tav>
                                      </p:tavLst>
                                    </p:anim>
                                    <p:anim calcmode="lin" valueType="num">
                                      <p:cBhvr>
                                        <p:cTn id="8" dur="2000" fill="hold"/>
                                        <p:tgtEl>
                                          <p:spTgt spid="5018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50182"/>
                                        </p:tgtEl>
                                        <p:attrNameLst>
                                          <p:attrName>style.visibility</p:attrName>
                                        </p:attrNameLst>
                                      </p:cBhvr>
                                      <p:to>
                                        <p:strVal val="visible"/>
                                      </p:to>
                                    </p:set>
                                    <p:anim calcmode="lin" valueType="num">
                                      <p:cBhvr>
                                        <p:cTn id="13" dur="2000" fill="hold"/>
                                        <p:tgtEl>
                                          <p:spTgt spid="50182"/>
                                        </p:tgtEl>
                                        <p:attrNameLst>
                                          <p:attrName>ppt_w</p:attrName>
                                        </p:attrNameLst>
                                      </p:cBhvr>
                                      <p:tavLst>
                                        <p:tav tm="0">
                                          <p:val>
                                            <p:strVal val="#ppt_w*0.70"/>
                                          </p:val>
                                        </p:tav>
                                        <p:tav tm="100000">
                                          <p:val>
                                            <p:strVal val="#ppt_w"/>
                                          </p:val>
                                        </p:tav>
                                      </p:tavLst>
                                    </p:anim>
                                    <p:anim calcmode="lin" valueType="num">
                                      <p:cBhvr>
                                        <p:cTn id="14" dur="2000" fill="hold"/>
                                        <p:tgtEl>
                                          <p:spTgt spid="50182"/>
                                        </p:tgtEl>
                                        <p:attrNameLst>
                                          <p:attrName>ppt_h</p:attrName>
                                        </p:attrNameLst>
                                      </p:cBhvr>
                                      <p:tavLst>
                                        <p:tav tm="0">
                                          <p:val>
                                            <p:strVal val="#ppt_h"/>
                                          </p:val>
                                        </p:tav>
                                        <p:tav tm="100000">
                                          <p:val>
                                            <p:strVal val="#ppt_h"/>
                                          </p:val>
                                        </p:tav>
                                      </p:tavLst>
                                    </p:anim>
                                    <p:animEffect transition="in" filter="fade">
                                      <p:cBhvr>
                                        <p:cTn id="15" dur="2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P spid="5018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AutoShape 5"/>
          <p:cNvSpPr>
            <a:spLocks noChangeArrowheads="1"/>
          </p:cNvSpPr>
          <p:nvPr/>
        </p:nvSpPr>
        <p:spPr bwMode="auto">
          <a:xfrm>
            <a:off x="1447800" y="76200"/>
            <a:ext cx="6400800" cy="2438400"/>
          </a:xfrm>
          <a:prstGeom prst="cloudCallout">
            <a:avLst>
              <a:gd name="adj1" fmla="val -41171"/>
              <a:gd name="adj2" fmla="val 66472"/>
            </a:avLst>
          </a:prstGeom>
          <a:solidFill>
            <a:schemeClr val="accent1"/>
          </a:solidFill>
          <a:ln w="9525">
            <a:solidFill>
              <a:schemeClr val="tx1"/>
            </a:solidFill>
            <a:round/>
            <a:headEnd/>
            <a:tailEnd/>
          </a:ln>
        </p:spPr>
        <p:txBody>
          <a:bodyPr/>
          <a:lstStyle/>
          <a:p>
            <a:pPr algn="ctr"/>
            <a:r>
              <a:rPr lang="en-US" sz="2000">
                <a:latin typeface="Arial" charset="0"/>
              </a:rPr>
              <a:t>Sau chuyện Mơ cứu em Hoan, những người thân của Mơ có thay đổi quan niệm về </a:t>
            </a:r>
            <a:r>
              <a:rPr lang="en-US" sz="2000" i="1">
                <a:latin typeface="Arial" charset="0"/>
              </a:rPr>
              <a:t>con gái</a:t>
            </a:r>
            <a:r>
              <a:rPr lang="en-US" sz="2000">
                <a:latin typeface="Arial" charset="0"/>
              </a:rPr>
              <a:t> không? Những chi tiết nào cho thấy điều đó?</a:t>
            </a:r>
          </a:p>
        </p:txBody>
      </p:sp>
      <p:sp>
        <p:nvSpPr>
          <p:cNvPr id="52230" name="AutoShape 6"/>
          <p:cNvSpPr>
            <a:spLocks noChangeArrowheads="1"/>
          </p:cNvSpPr>
          <p:nvPr/>
        </p:nvSpPr>
        <p:spPr bwMode="auto">
          <a:xfrm>
            <a:off x="457200" y="3048000"/>
            <a:ext cx="8382000" cy="2438400"/>
          </a:xfrm>
          <a:prstGeom prst="flowChartAlternateProcess">
            <a:avLst/>
          </a:prstGeom>
          <a:gradFill rotWithShape="1">
            <a:gsLst>
              <a:gs pos="0">
                <a:srgbClr val="FFCCFF"/>
              </a:gs>
              <a:gs pos="100000">
                <a:srgbClr val="765E76"/>
              </a:gs>
            </a:gsLst>
            <a:lin ang="5400000" scaled="1"/>
          </a:gradFill>
          <a:ln w="9525">
            <a:solidFill>
              <a:schemeClr val="tx1"/>
            </a:solidFill>
            <a:miter lim="800000"/>
            <a:headEnd/>
            <a:tailEnd/>
          </a:ln>
        </p:spPr>
        <p:txBody>
          <a:bodyPr wrap="none" anchor="ctr"/>
          <a:lstStyle/>
          <a:p>
            <a:pPr algn="ctr"/>
            <a:r>
              <a:rPr lang="en-US" sz="2000">
                <a:solidFill>
                  <a:srgbClr val="800000"/>
                </a:solidFill>
                <a:latin typeface="Arial" charset="0"/>
              </a:rPr>
              <a:t>Nhưng người thân của Mơ đã thay đổi quan niệm về </a:t>
            </a:r>
            <a:r>
              <a:rPr lang="en-US" sz="2000" i="1">
                <a:solidFill>
                  <a:srgbClr val="800000"/>
                </a:solidFill>
                <a:latin typeface="Arial" charset="0"/>
              </a:rPr>
              <a:t>con gái </a:t>
            </a:r>
            <a:r>
              <a:rPr lang="en-US" sz="2000">
                <a:solidFill>
                  <a:srgbClr val="800000"/>
                </a:solidFill>
                <a:latin typeface="Arial" charset="0"/>
              </a:rPr>
              <a:t>sau </a:t>
            </a:r>
          </a:p>
          <a:p>
            <a:pPr algn="ctr"/>
            <a:r>
              <a:rPr lang="en-US" sz="2000">
                <a:solidFill>
                  <a:srgbClr val="800000"/>
                </a:solidFill>
                <a:latin typeface="Arial" charset="0"/>
              </a:rPr>
              <a:t>chuyện Mơ cứu em Hoan. Các chi tiết thể hiện: bố ôm Mơ chặt đến</a:t>
            </a:r>
          </a:p>
          <a:p>
            <a:pPr algn="ctr"/>
            <a:r>
              <a:rPr lang="en-US" sz="2000">
                <a:solidFill>
                  <a:srgbClr val="800000"/>
                </a:solidFill>
                <a:latin typeface="Arial" charset="0"/>
              </a:rPr>
              <a:t>ngạt thở; cả bố và mẹ đều rơm rớm nước mắt thương Mơ; dì Hạnh</a:t>
            </a:r>
          </a:p>
          <a:p>
            <a:pPr algn="ctr"/>
            <a:r>
              <a:rPr lang="en-US" sz="2000">
                <a:solidFill>
                  <a:srgbClr val="800000"/>
                </a:solidFill>
                <a:latin typeface="Arial" charset="0"/>
              </a:rPr>
              <a:t>nói: </a:t>
            </a:r>
            <a:r>
              <a:rPr lang="en-US" sz="2000" i="1">
                <a:solidFill>
                  <a:srgbClr val="800000"/>
                </a:solidFill>
                <a:latin typeface="Arial" charset="0"/>
              </a:rPr>
              <a:t>biết cháu tôi chưa? Con gái như nó thì một trăm đứa con trai </a:t>
            </a:r>
          </a:p>
          <a:p>
            <a:pPr algn="ctr"/>
            <a:r>
              <a:rPr lang="en-US" sz="2000" i="1">
                <a:solidFill>
                  <a:srgbClr val="800000"/>
                </a:solidFill>
                <a:latin typeface="Arial" charset="0"/>
              </a:rPr>
              <a:t>Cũng không bằng.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52229"/>
                                        </p:tgtEl>
                                        <p:attrNameLst>
                                          <p:attrName>style.visibility</p:attrName>
                                        </p:attrNameLst>
                                      </p:cBhvr>
                                      <p:to>
                                        <p:strVal val="visible"/>
                                      </p:to>
                                    </p:set>
                                    <p:anim calcmode="discrete" valueType="clr">
                                      <p:cBhvr override="childStyle">
                                        <p:cTn id="7" dur="80"/>
                                        <p:tgtEl>
                                          <p:spTgt spid="5222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9"/>
                                        </p:tgtEl>
                                        <p:attrNameLst>
                                          <p:attrName>fillcolor</p:attrName>
                                        </p:attrNameLst>
                                      </p:cBhvr>
                                      <p:tavLst>
                                        <p:tav tm="0">
                                          <p:val>
                                            <p:clrVal>
                                              <a:schemeClr val="accent2"/>
                                            </p:clrVal>
                                          </p:val>
                                        </p:tav>
                                        <p:tav tm="50000">
                                          <p:val>
                                            <p:clrVal>
                                              <a:schemeClr val="hlink"/>
                                            </p:clrVal>
                                          </p:val>
                                        </p:tav>
                                      </p:tavLst>
                                    </p:anim>
                                    <p:set>
                                      <p:cBhvr>
                                        <p:cTn id="9" dur="80"/>
                                        <p:tgtEl>
                                          <p:spTgt spid="5222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2230"/>
                                        </p:tgtEl>
                                        <p:attrNameLst>
                                          <p:attrName>style.visibility</p:attrName>
                                        </p:attrNameLst>
                                      </p:cBhvr>
                                      <p:to>
                                        <p:strVal val="visible"/>
                                      </p:to>
                                    </p:set>
                                    <p:anim calcmode="lin" valueType="num">
                                      <p:cBhvr>
                                        <p:cTn id="14" dur="2000" fill="hold"/>
                                        <p:tgtEl>
                                          <p:spTgt spid="52230"/>
                                        </p:tgtEl>
                                        <p:attrNameLst>
                                          <p:attrName>ppt_w</p:attrName>
                                        </p:attrNameLst>
                                      </p:cBhvr>
                                      <p:tavLst>
                                        <p:tav tm="0">
                                          <p:val>
                                            <p:strVal val="#ppt_w+.3"/>
                                          </p:val>
                                        </p:tav>
                                        <p:tav tm="100000">
                                          <p:val>
                                            <p:strVal val="#ppt_w"/>
                                          </p:val>
                                        </p:tav>
                                      </p:tavLst>
                                    </p:anim>
                                    <p:anim calcmode="lin" valueType="num">
                                      <p:cBhvr>
                                        <p:cTn id="15" dur="2000" fill="hold"/>
                                        <p:tgtEl>
                                          <p:spTgt spid="52230"/>
                                        </p:tgtEl>
                                        <p:attrNameLst>
                                          <p:attrName>ppt_h</p:attrName>
                                        </p:attrNameLst>
                                      </p:cBhvr>
                                      <p:tavLst>
                                        <p:tav tm="0">
                                          <p:val>
                                            <p:strVal val="#ppt_h"/>
                                          </p:val>
                                        </p:tav>
                                        <p:tav tm="100000">
                                          <p:val>
                                            <p:strVal val="#ppt_h"/>
                                          </p:val>
                                        </p:tav>
                                      </p:tavLst>
                                    </p:anim>
                                    <p:animEffect transition="in" filter="fade">
                                      <p:cBhvr>
                                        <p:cTn id="16" dur="20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P spid="522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AutoShape 5"/>
          <p:cNvSpPr>
            <a:spLocks noChangeArrowheads="1"/>
          </p:cNvSpPr>
          <p:nvPr/>
        </p:nvSpPr>
        <p:spPr bwMode="auto">
          <a:xfrm>
            <a:off x="1828800" y="533400"/>
            <a:ext cx="5638800" cy="1600200"/>
          </a:xfrm>
          <a:prstGeom prst="wedgeEllipseCallout">
            <a:avLst>
              <a:gd name="adj1" fmla="val -38204"/>
              <a:gd name="adj2" fmla="val 105852"/>
            </a:avLst>
          </a:prstGeom>
          <a:gradFill rotWithShape="1">
            <a:gsLst>
              <a:gs pos="0">
                <a:srgbClr val="AFF2AC"/>
              </a:gs>
              <a:gs pos="100000">
                <a:srgbClr val="517050"/>
              </a:gs>
            </a:gsLst>
            <a:lin ang="5400000" scaled="1"/>
          </a:gradFill>
          <a:ln w="9525">
            <a:solidFill>
              <a:schemeClr val="tx1"/>
            </a:solidFill>
            <a:miter lim="800000"/>
            <a:headEnd/>
            <a:tailEnd/>
          </a:ln>
        </p:spPr>
        <p:txBody>
          <a:bodyPr/>
          <a:lstStyle/>
          <a:p>
            <a:pPr algn="ctr"/>
            <a:r>
              <a:rPr lang="en-US" sz="2800">
                <a:latin typeface="Arial" charset="0"/>
              </a:rPr>
              <a:t>Đọc câu chuyện này, em có suy nghĩ gì?</a:t>
            </a:r>
          </a:p>
        </p:txBody>
      </p:sp>
      <p:sp>
        <p:nvSpPr>
          <p:cNvPr id="56326" name="AutoShape 6"/>
          <p:cNvSpPr>
            <a:spLocks noChangeArrowheads="1"/>
          </p:cNvSpPr>
          <p:nvPr/>
        </p:nvSpPr>
        <p:spPr bwMode="auto">
          <a:xfrm>
            <a:off x="1676400" y="3657600"/>
            <a:ext cx="5791200" cy="1905000"/>
          </a:xfrm>
          <a:prstGeom prst="cloudCallout">
            <a:avLst>
              <a:gd name="adj1" fmla="val -43750"/>
              <a:gd name="adj2" fmla="val 74833"/>
            </a:avLst>
          </a:prstGeom>
          <a:gradFill rotWithShape="1">
            <a:gsLst>
              <a:gs pos="0">
                <a:srgbClr val="FFCCFF"/>
              </a:gs>
              <a:gs pos="100000">
                <a:srgbClr val="765E76"/>
              </a:gs>
            </a:gsLst>
            <a:lin ang="5400000" scaled="1"/>
          </a:gradFill>
          <a:ln w="9525">
            <a:solidFill>
              <a:schemeClr val="tx1"/>
            </a:solidFill>
            <a:round/>
            <a:headEnd/>
            <a:tailEnd/>
          </a:ln>
        </p:spPr>
        <p:txBody>
          <a:bodyPr/>
          <a:lstStyle/>
          <a:p>
            <a:pPr algn="ctr"/>
            <a:r>
              <a:rPr lang="en-US" sz="2800">
                <a:latin typeface="Arial" charset="0"/>
              </a:rPr>
              <a:t>Vậy câu chuyện muốn nói với chúng ta điều gì?</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anim calcmode="lin" valueType="num">
                                      <p:cBhvr>
                                        <p:cTn id="7" dur="2000" fill="hold"/>
                                        <p:tgtEl>
                                          <p:spTgt spid="56325"/>
                                        </p:tgtEl>
                                        <p:attrNameLst>
                                          <p:attrName>ppt_w</p:attrName>
                                        </p:attrNameLst>
                                      </p:cBhvr>
                                      <p:tavLst>
                                        <p:tav tm="0">
                                          <p:val>
                                            <p:strVal val="#ppt_w+.3"/>
                                          </p:val>
                                        </p:tav>
                                        <p:tav tm="100000">
                                          <p:val>
                                            <p:strVal val="#ppt_w"/>
                                          </p:val>
                                        </p:tav>
                                      </p:tavLst>
                                    </p:anim>
                                    <p:anim calcmode="lin" valueType="num">
                                      <p:cBhvr>
                                        <p:cTn id="8" dur="2000" fill="hold"/>
                                        <p:tgtEl>
                                          <p:spTgt spid="56325"/>
                                        </p:tgtEl>
                                        <p:attrNameLst>
                                          <p:attrName>ppt_h</p:attrName>
                                        </p:attrNameLst>
                                      </p:cBhvr>
                                      <p:tavLst>
                                        <p:tav tm="0">
                                          <p:val>
                                            <p:strVal val="#ppt_h"/>
                                          </p:val>
                                        </p:tav>
                                        <p:tav tm="100000">
                                          <p:val>
                                            <p:strVal val="#ppt_h"/>
                                          </p:val>
                                        </p:tav>
                                      </p:tavLst>
                                    </p:anim>
                                    <p:animEffect transition="in" filter="fade">
                                      <p:cBhvr>
                                        <p:cTn id="9" dur="2000"/>
                                        <p:tgtEl>
                                          <p:spTgt spid="5632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6326"/>
                                        </p:tgtEl>
                                        <p:attrNameLst>
                                          <p:attrName>style.visibility</p:attrName>
                                        </p:attrNameLst>
                                      </p:cBhvr>
                                      <p:to>
                                        <p:strVal val="visible"/>
                                      </p:to>
                                    </p:set>
                                    <p:anim calcmode="lin" valueType="num">
                                      <p:cBhvr>
                                        <p:cTn id="14" dur="2000" fill="hold"/>
                                        <p:tgtEl>
                                          <p:spTgt spid="56326"/>
                                        </p:tgtEl>
                                        <p:attrNameLst>
                                          <p:attrName>ppt_w</p:attrName>
                                        </p:attrNameLst>
                                      </p:cBhvr>
                                      <p:tavLst>
                                        <p:tav tm="0">
                                          <p:val>
                                            <p:strVal val="#ppt_w*0.70"/>
                                          </p:val>
                                        </p:tav>
                                        <p:tav tm="100000">
                                          <p:val>
                                            <p:strVal val="#ppt_w"/>
                                          </p:val>
                                        </p:tav>
                                      </p:tavLst>
                                    </p:anim>
                                    <p:anim calcmode="lin" valueType="num">
                                      <p:cBhvr>
                                        <p:cTn id="15" dur="2000" fill="hold"/>
                                        <p:tgtEl>
                                          <p:spTgt spid="56326"/>
                                        </p:tgtEl>
                                        <p:attrNameLst>
                                          <p:attrName>ppt_h</p:attrName>
                                        </p:attrNameLst>
                                      </p:cBhvr>
                                      <p:tavLst>
                                        <p:tav tm="0">
                                          <p:val>
                                            <p:strVal val="#ppt_h"/>
                                          </p:val>
                                        </p:tav>
                                        <p:tav tm="100000">
                                          <p:val>
                                            <p:strVal val="#ppt_h"/>
                                          </p:val>
                                        </p:tav>
                                      </p:tavLst>
                                    </p:anim>
                                    <p:animEffect transition="in" filter="fade">
                                      <p:cBhvr>
                                        <p:cTn id="16" dur="20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animBg="1"/>
      <p:bldP spid="5632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7" descr="35"/>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0424" name="WordArt 8"/>
          <p:cNvSpPr>
            <a:spLocks noChangeArrowheads="1" noChangeShapeType="1" noTextEdit="1"/>
          </p:cNvSpPr>
          <p:nvPr/>
        </p:nvSpPr>
        <p:spPr bwMode="auto">
          <a:xfrm>
            <a:off x="2811463" y="2271713"/>
            <a:ext cx="3656012" cy="457200"/>
          </a:xfrm>
          <a:prstGeom prst="rect">
            <a:avLst/>
          </a:prstGeom>
        </p:spPr>
        <p:txBody>
          <a:bodyPr wrap="none" fromWordArt="1">
            <a:prstTxWarp prst="textPlain">
              <a:avLst>
                <a:gd name="adj" fmla="val 50000"/>
              </a:avLst>
            </a:prstTxWarp>
          </a:bodyPr>
          <a:lstStyle/>
          <a:p>
            <a:pPr algn="ctr"/>
            <a:r>
              <a:rPr lang="en-US" sz="3200" b="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Arial"/>
                <a:cs typeface="Arial"/>
              </a:rPr>
              <a:t>NỘI DUNG BÀI HỌC</a:t>
            </a:r>
          </a:p>
        </p:txBody>
      </p:sp>
      <p:sp>
        <p:nvSpPr>
          <p:cNvPr id="60425" name="Text Box 9"/>
          <p:cNvSpPr txBox="1">
            <a:spLocks noChangeArrowheads="1"/>
          </p:cNvSpPr>
          <p:nvPr/>
        </p:nvSpPr>
        <p:spPr bwMode="auto">
          <a:xfrm>
            <a:off x="1284288" y="3078163"/>
            <a:ext cx="6629400" cy="2246312"/>
          </a:xfrm>
          <a:prstGeom prst="rect">
            <a:avLst/>
          </a:prstGeom>
          <a:noFill/>
          <a:ln w="9525">
            <a:noFill/>
            <a:miter lim="800000"/>
            <a:headEnd/>
            <a:tailEnd/>
          </a:ln>
        </p:spPr>
        <p:txBody>
          <a:bodyPr>
            <a:spAutoFit/>
          </a:bodyPr>
          <a:lstStyle/>
          <a:p>
            <a:pPr>
              <a:spcBef>
                <a:spcPct val="50000"/>
              </a:spcBef>
            </a:pPr>
            <a:r>
              <a:rPr lang="en-US" sz="2800" i="1">
                <a:latin typeface="Arial" charset="0"/>
              </a:rPr>
              <a:t>Phê phán quan niệm lạc hâu “trọng nam khinh nữ”. Khen ngợi cô bé Mơ học giỏi, chăm làm, dũng cảm cứu bạn, làm thay đổi cách hiểu chưa đúng của cha mẹ về việc sinh con cái.</a:t>
            </a:r>
          </a:p>
        </p:txBody>
      </p:sp>
      <p:sp>
        <p:nvSpPr>
          <p:cNvPr id="14341" name="WordArt 10"/>
          <p:cNvSpPr>
            <a:spLocks noChangeArrowheads="1" noChangeShapeType="1" noTextEdit="1"/>
          </p:cNvSpPr>
          <p:nvPr/>
        </p:nvSpPr>
        <p:spPr bwMode="auto">
          <a:xfrm>
            <a:off x="3017838" y="1460500"/>
            <a:ext cx="2651125" cy="466725"/>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Con gái</a:t>
            </a:r>
          </a:p>
        </p:txBody>
      </p:sp>
      <p:sp>
        <p:nvSpPr>
          <p:cNvPr id="14342" name="Text Box 12"/>
          <p:cNvSpPr txBox="1">
            <a:spLocks noChangeArrowheads="1"/>
          </p:cNvSpPr>
          <p:nvPr/>
        </p:nvSpPr>
        <p:spPr bwMode="auto">
          <a:xfrm>
            <a:off x="3352800" y="922338"/>
            <a:ext cx="2286000" cy="400050"/>
          </a:xfrm>
          <a:prstGeom prst="rect">
            <a:avLst/>
          </a:prstGeom>
          <a:noFill/>
          <a:ln w="9525">
            <a:noFill/>
            <a:miter lim="800000"/>
            <a:headEnd/>
            <a:tailEnd/>
          </a:ln>
        </p:spPr>
        <p:txBody>
          <a:bodyPr>
            <a:spAutoFit/>
          </a:bodyPr>
          <a:lstStyle/>
          <a:p>
            <a:pPr algn="ctr">
              <a:spcBef>
                <a:spcPct val="50000"/>
              </a:spcBef>
            </a:pPr>
            <a:r>
              <a:rPr lang="en-US" sz="2000">
                <a:solidFill>
                  <a:schemeClr val="bg1"/>
                </a:solidFill>
                <a:latin typeface="Arial" charset="0"/>
              </a:rPr>
              <a:t>TẬP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60424"/>
                                        </p:tgtEl>
                                        <p:attrNameLst>
                                          <p:attrName>style.visibility</p:attrName>
                                        </p:attrNameLst>
                                      </p:cBhvr>
                                      <p:to>
                                        <p:strVal val="visible"/>
                                      </p:to>
                                    </p:set>
                                    <p:animEffect transition="in" filter="barn(inHorizontal)">
                                      <p:cBhvr>
                                        <p:cTn id="7" dur="2000"/>
                                        <p:tgtEl>
                                          <p:spTgt spid="60424"/>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60425"/>
                                        </p:tgtEl>
                                        <p:attrNameLst>
                                          <p:attrName>style.visibility</p:attrName>
                                        </p:attrNameLst>
                                      </p:cBhvr>
                                      <p:to>
                                        <p:strVal val="visible"/>
                                      </p:to>
                                    </p:set>
                                    <p:animEffect transition="in" filter="barn(inHorizontal)">
                                      <p:cBhvr>
                                        <p:cTn id="10" dur="2000"/>
                                        <p:tgtEl>
                                          <p:spTgt spid="60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4" grpId="0" animBg="1"/>
      <p:bldP spid="604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9" name="AutoShape 7"/>
          <p:cNvSpPr>
            <a:spLocks noChangeArrowheads="1"/>
          </p:cNvSpPr>
          <p:nvPr/>
        </p:nvSpPr>
        <p:spPr bwMode="auto">
          <a:xfrm>
            <a:off x="1828800" y="228600"/>
            <a:ext cx="5486400" cy="685800"/>
          </a:xfrm>
          <a:prstGeom prst="flowChartAlternateProcess">
            <a:avLst/>
          </a:prstGeom>
          <a:solidFill>
            <a:schemeClr val="accent1"/>
          </a:solidFill>
          <a:ln w="9525">
            <a:solidFill>
              <a:schemeClr val="tx1"/>
            </a:solidFill>
            <a:miter lim="800000"/>
            <a:headEnd/>
            <a:tailEnd/>
          </a:ln>
        </p:spPr>
        <p:txBody>
          <a:bodyPr wrap="none" anchor="ctr"/>
          <a:lstStyle/>
          <a:p>
            <a:pPr algn="ctr"/>
            <a:r>
              <a:rPr lang="en-US" sz="2800" b="1">
                <a:latin typeface="Arial" charset="0"/>
              </a:rPr>
              <a:t>LUYỆN ĐỌC DIỄN CẢM</a:t>
            </a:r>
          </a:p>
        </p:txBody>
      </p:sp>
      <p:sp>
        <p:nvSpPr>
          <p:cNvPr id="74760" name="Text Box 8"/>
          <p:cNvSpPr txBox="1">
            <a:spLocks noChangeArrowheads="1"/>
          </p:cNvSpPr>
          <p:nvPr/>
        </p:nvSpPr>
        <p:spPr bwMode="auto">
          <a:xfrm>
            <a:off x="762000" y="1371600"/>
            <a:ext cx="7848600" cy="3724275"/>
          </a:xfrm>
          <a:prstGeom prst="rect">
            <a:avLst/>
          </a:prstGeom>
          <a:noFill/>
          <a:ln w="76200" cmpd="tri">
            <a:solidFill>
              <a:schemeClr val="tx1"/>
            </a:solidFill>
            <a:miter lim="800000"/>
            <a:headEnd/>
            <a:tailEnd/>
          </a:ln>
        </p:spPr>
        <p:txBody>
          <a:bodyPr>
            <a:spAutoFit/>
          </a:bodyPr>
          <a:lstStyle/>
          <a:p>
            <a:pPr>
              <a:spcBef>
                <a:spcPct val="50000"/>
              </a:spcBef>
            </a:pPr>
            <a:r>
              <a:rPr lang="en-US" sz="3200">
                <a:latin typeface="Arial" charset="0"/>
              </a:rPr>
              <a:t>Tối đó, bố về. Bố ôm Mơ chặt đến </a:t>
            </a:r>
            <a:r>
              <a:rPr lang="en-US" sz="3200" i="1">
                <a:solidFill>
                  <a:srgbClr val="800000"/>
                </a:solidFill>
                <a:latin typeface="Arial" charset="0"/>
              </a:rPr>
              <a:t>ngợp thở</a:t>
            </a:r>
            <a:r>
              <a:rPr lang="en-US" sz="3200">
                <a:latin typeface="Arial" charset="0"/>
              </a:rPr>
              <a:t>, cả bố và mẹ đều </a:t>
            </a:r>
            <a:r>
              <a:rPr lang="en-US" sz="3200" i="1">
                <a:solidFill>
                  <a:srgbClr val="800000"/>
                </a:solidFill>
                <a:latin typeface="Arial" charset="0"/>
              </a:rPr>
              <a:t>rơm rớm nước mắt</a:t>
            </a:r>
            <a:r>
              <a:rPr lang="en-US" sz="3200">
                <a:latin typeface="Arial" charset="0"/>
              </a:rPr>
              <a:t>. Chỉ có em bé trong nôi là </a:t>
            </a:r>
            <a:r>
              <a:rPr lang="en-US" sz="3200" i="1">
                <a:solidFill>
                  <a:srgbClr val="800000"/>
                </a:solidFill>
                <a:latin typeface="Arial" charset="0"/>
              </a:rPr>
              <a:t>cười rất tươi</a:t>
            </a:r>
            <a:r>
              <a:rPr lang="en-US" sz="3200">
                <a:latin typeface="Arial" charset="0"/>
              </a:rPr>
              <a:t>. Chắc là em khen chị Mơ giỏi đấy. Dì Hạnh nói </a:t>
            </a:r>
            <a:r>
              <a:rPr lang="en-US" sz="4400">
                <a:latin typeface="Arial" charset="0"/>
              </a:rPr>
              <a:t>/</a:t>
            </a:r>
            <a:r>
              <a:rPr lang="en-US" sz="3200">
                <a:latin typeface="Arial" charset="0"/>
              </a:rPr>
              <a:t> giọng </a:t>
            </a:r>
            <a:r>
              <a:rPr lang="en-US" sz="3200" i="1">
                <a:solidFill>
                  <a:srgbClr val="800000"/>
                </a:solidFill>
                <a:latin typeface="Arial" charset="0"/>
              </a:rPr>
              <a:t>đầy tự hào</a:t>
            </a:r>
            <a:r>
              <a:rPr lang="en-US" sz="3200">
                <a:latin typeface="Arial" charset="0"/>
              </a:rPr>
              <a:t>: “Biết cháu tôi chưa? Con gái như nó thì </a:t>
            </a:r>
            <a:r>
              <a:rPr lang="en-US" sz="3200" i="1">
                <a:solidFill>
                  <a:srgbClr val="800000"/>
                </a:solidFill>
                <a:latin typeface="Arial" charset="0"/>
              </a:rPr>
              <a:t>một trăm đứa</a:t>
            </a:r>
            <a:r>
              <a:rPr lang="en-US" sz="3200">
                <a:latin typeface="Arial" charset="0"/>
              </a:rPr>
              <a:t> con trai cũng không bằng.”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4759"/>
                                        </p:tgtEl>
                                        <p:attrNameLst>
                                          <p:attrName>style.visibility</p:attrName>
                                        </p:attrNameLst>
                                      </p:cBhvr>
                                      <p:to>
                                        <p:strVal val="visible"/>
                                      </p:to>
                                    </p:set>
                                    <p:anim calcmode="lin" valueType="num">
                                      <p:cBhvr>
                                        <p:cTn id="7" dur="2000" fill="hold"/>
                                        <p:tgtEl>
                                          <p:spTgt spid="74759"/>
                                        </p:tgtEl>
                                        <p:attrNameLst>
                                          <p:attrName>ppt_x</p:attrName>
                                        </p:attrNameLst>
                                      </p:cBhvr>
                                      <p:tavLst>
                                        <p:tav tm="0">
                                          <p:val>
                                            <p:strVal val="#ppt_x-.2"/>
                                          </p:val>
                                        </p:tav>
                                        <p:tav tm="100000">
                                          <p:val>
                                            <p:strVal val="#ppt_x"/>
                                          </p:val>
                                        </p:tav>
                                      </p:tavLst>
                                    </p:anim>
                                    <p:anim calcmode="lin" valueType="num">
                                      <p:cBhvr>
                                        <p:cTn id="8" dur="2000" fill="hold"/>
                                        <p:tgtEl>
                                          <p:spTgt spid="74759"/>
                                        </p:tgtEl>
                                        <p:attrNameLst>
                                          <p:attrName>ppt_y</p:attrName>
                                        </p:attrNameLst>
                                      </p:cBhvr>
                                      <p:tavLst>
                                        <p:tav tm="0">
                                          <p:val>
                                            <p:strVal val="#ppt_y"/>
                                          </p:val>
                                        </p:tav>
                                        <p:tav tm="100000">
                                          <p:val>
                                            <p:strVal val="#ppt_y"/>
                                          </p:val>
                                        </p:tav>
                                      </p:tavLst>
                                    </p:anim>
                                    <p:animEffect transition="in" filter="wipe(right)" prLst="gradientSize: 0.1">
                                      <p:cBhvr>
                                        <p:cTn id="9" dur="2000"/>
                                        <p:tgtEl>
                                          <p:spTgt spid="747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74760"/>
                                        </p:tgtEl>
                                        <p:attrNameLst>
                                          <p:attrName>style.visibility</p:attrName>
                                        </p:attrNameLst>
                                      </p:cBhvr>
                                      <p:to>
                                        <p:strVal val="visible"/>
                                      </p:to>
                                    </p:set>
                                    <p:anim calcmode="lin" valueType="num">
                                      <p:cBhvr>
                                        <p:cTn id="14" dur="2000" fill="hold"/>
                                        <p:tgtEl>
                                          <p:spTgt spid="74760"/>
                                        </p:tgtEl>
                                        <p:attrNameLst>
                                          <p:attrName>ppt_w</p:attrName>
                                        </p:attrNameLst>
                                      </p:cBhvr>
                                      <p:tavLst>
                                        <p:tav tm="0">
                                          <p:val>
                                            <p:fltVal val="0"/>
                                          </p:val>
                                        </p:tav>
                                        <p:tav tm="100000">
                                          <p:val>
                                            <p:strVal val="#ppt_w"/>
                                          </p:val>
                                        </p:tav>
                                      </p:tavLst>
                                    </p:anim>
                                    <p:anim calcmode="lin" valueType="num">
                                      <p:cBhvr>
                                        <p:cTn id="15" dur="2000" fill="hold"/>
                                        <p:tgtEl>
                                          <p:spTgt spid="74760"/>
                                        </p:tgtEl>
                                        <p:attrNameLst>
                                          <p:attrName>ppt_h</p:attrName>
                                        </p:attrNameLst>
                                      </p:cBhvr>
                                      <p:tavLst>
                                        <p:tav tm="0">
                                          <p:val>
                                            <p:fltVal val="0"/>
                                          </p:val>
                                        </p:tav>
                                        <p:tav tm="100000">
                                          <p:val>
                                            <p:strVal val="#ppt_h"/>
                                          </p:val>
                                        </p:tav>
                                      </p:tavLst>
                                    </p:anim>
                                    <p:anim calcmode="lin" valueType="num">
                                      <p:cBhvr>
                                        <p:cTn id="16" dur="2000" fill="hold"/>
                                        <p:tgtEl>
                                          <p:spTgt spid="74760"/>
                                        </p:tgtEl>
                                        <p:attrNameLst>
                                          <p:attrName>style.rotation</p:attrName>
                                        </p:attrNameLst>
                                      </p:cBhvr>
                                      <p:tavLst>
                                        <p:tav tm="0">
                                          <p:val>
                                            <p:fltVal val="360"/>
                                          </p:val>
                                        </p:tav>
                                        <p:tav tm="100000">
                                          <p:val>
                                            <p:fltVal val="0"/>
                                          </p:val>
                                        </p:tav>
                                      </p:tavLst>
                                    </p:anim>
                                    <p:animEffect transition="in" filter="fade">
                                      <p:cBhvr>
                                        <p:cTn id="17" dur="2000"/>
                                        <p:tgtEl>
                                          <p:spTgt spid="74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9" grpId="0" animBg="1"/>
      <p:bldP spid="747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2"/>
          <p:cNvSpPr txBox="1">
            <a:spLocks noChangeArrowheads="1"/>
          </p:cNvSpPr>
          <p:nvPr/>
        </p:nvSpPr>
        <p:spPr bwMode="auto">
          <a:xfrm>
            <a:off x="228600" y="1606550"/>
            <a:ext cx="8763000" cy="461963"/>
          </a:xfrm>
          <a:prstGeom prst="rect">
            <a:avLst/>
          </a:prstGeom>
          <a:noFill/>
          <a:ln w="9525">
            <a:noFill/>
            <a:miter lim="800000"/>
            <a:headEnd/>
            <a:tailEnd/>
          </a:ln>
        </p:spPr>
        <p:txBody>
          <a:bodyPr>
            <a:spAutoFit/>
          </a:bodyPr>
          <a:lstStyle/>
          <a:p>
            <a:pPr algn="ctr"/>
            <a:r>
              <a:rPr lang="en-US" b="1" u="sng">
                <a:solidFill>
                  <a:srgbClr val="660033"/>
                </a:solidFill>
                <a:latin typeface="Arial" charset="0"/>
              </a:rPr>
              <a:t>Trò chơi</a:t>
            </a:r>
            <a:r>
              <a:rPr lang="en-US" b="1">
                <a:solidFill>
                  <a:srgbClr val="660033"/>
                </a:solidFill>
                <a:latin typeface="Arial" charset="0"/>
              </a:rPr>
              <a:t>: Nối lời nói với nhân vật </a:t>
            </a:r>
            <a:r>
              <a:rPr lang="en-US" b="1">
                <a:solidFill>
                  <a:srgbClr val="CC0000"/>
                </a:solidFill>
                <a:latin typeface="Arial" charset="0"/>
              </a:rPr>
              <a:t>(bố, mẹ, dì Hạnh, Mơ)</a:t>
            </a:r>
            <a:r>
              <a:rPr lang="en-US" b="1">
                <a:solidFill>
                  <a:srgbClr val="660033"/>
                </a:solidFill>
                <a:latin typeface="Arial" charset="0"/>
              </a:rPr>
              <a:t> </a:t>
            </a:r>
          </a:p>
        </p:txBody>
      </p:sp>
      <p:sp>
        <p:nvSpPr>
          <p:cNvPr id="16387" name="Text Box 13"/>
          <p:cNvSpPr txBox="1">
            <a:spLocks noChangeArrowheads="1"/>
          </p:cNvSpPr>
          <p:nvPr/>
        </p:nvSpPr>
        <p:spPr bwMode="auto">
          <a:xfrm>
            <a:off x="609600" y="2901950"/>
            <a:ext cx="2598738" cy="400050"/>
          </a:xfrm>
          <a:prstGeom prst="rect">
            <a:avLst/>
          </a:prstGeom>
          <a:noFill/>
          <a:ln w="9525">
            <a:solidFill>
              <a:schemeClr val="tx1"/>
            </a:solidFill>
            <a:miter lim="800000"/>
            <a:headEnd/>
            <a:tailEnd/>
          </a:ln>
        </p:spPr>
        <p:txBody>
          <a:bodyPr wrap="none">
            <a:spAutoFit/>
          </a:bodyPr>
          <a:lstStyle/>
          <a:p>
            <a:r>
              <a:rPr lang="en-US" sz="2000" b="1">
                <a:solidFill>
                  <a:srgbClr val="FF0066"/>
                </a:solidFill>
                <a:latin typeface="Arial" charset="0"/>
              </a:rPr>
              <a:t>Lại một vịt trời nữa.</a:t>
            </a:r>
          </a:p>
        </p:txBody>
      </p:sp>
      <p:sp>
        <p:nvSpPr>
          <p:cNvPr id="16388" name="Text Box 14"/>
          <p:cNvSpPr txBox="1">
            <a:spLocks noChangeArrowheads="1"/>
          </p:cNvSpPr>
          <p:nvPr/>
        </p:nvSpPr>
        <p:spPr bwMode="auto">
          <a:xfrm>
            <a:off x="609600" y="3587750"/>
            <a:ext cx="5267325" cy="400050"/>
          </a:xfrm>
          <a:prstGeom prst="rect">
            <a:avLst/>
          </a:prstGeom>
          <a:noFill/>
          <a:ln w="9525">
            <a:solidFill>
              <a:schemeClr val="tx1"/>
            </a:solidFill>
            <a:miter lim="800000"/>
            <a:headEnd/>
            <a:tailEnd/>
          </a:ln>
        </p:spPr>
        <p:txBody>
          <a:bodyPr wrap="none">
            <a:spAutoFit/>
          </a:bodyPr>
          <a:lstStyle/>
          <a:p>
            <a:r>
              <a:rPr lang="en-US" sz="2000" b="1">
                <a:solidFill>
                  <a:srgbClr val="FF0066"/>
                </a:solidFill>
                <a:latin typeface="Arial" charset="0"/>
              </a:rPr>
              <a:t>Đừng vất vả thế, để sức mà lo học, con ạ!</a:t>
            </a:r>
          </a:p>
        </p:txBody>
      </p:sp>
      <p:sp>
        <p:nvSpPr>
          <p:cNvPr id="16389" name="Text Box 16"/>
          <p:cNvSpPr txBox="1">
            <a:spLocks noChangeArrowheads="1"/>
          </p:cNvSpPr>
          <p:nvPr/>
        </p:nvSpPr>
        <p:spPr bwMode="auto">
          <a:xfrm>
            <a:off x="609600" y="4273550"/>
            <a:ext cx="5111750" cy="708025"/>
          </a:xfrm>
          <a:prstGeom prst="rect">
            <a:avLst/>
          </a:prstGeom>
          <a:noFill/>
          <a:ln w="9525">
            <a:solidFill>
              <a:schemeClr val="tx1"/>
            </a:solidFill>
            <a:miter lim="800000"/>
            <a:headEnd/>
            <a:tailEnd/>
          </a:ln>
        </p:spPr>
        <p:txBody>
          <a:bodyPr wrap="none">
            <a:spAutoFit/>
          </a:bodyPr>
          <a:lstStyle/>
          <a:p>
            <a:r>
              <a:rPr lang="en-US" sz="2000" b="1">
                <a:solidFill>
                  <a:srgbClr val="FF0066"/>
                </a:solidFill>
                <a:latin typeface="Arial" charset="0"/>
              </a:rPr>
              <a:t>Biết cháu tôi chưa? Con gái như nó thì </a:t>
            </a:r>
          </a:p>
          <a:p>
            <a:r>
              <a:rPr lang="en-US" sz="2000" b="1">
                <a:solidFill>
                  <a:srgbClr val="FF0066"/>
                </a:solidFill>
                <a:latin typeface="Arial" charset="0"/>
              </a:rPr>
              <a:t>một trăm đứa con trai cũng không bằng.</a:t>
            </a:r>
          </a:p>
        </p:txBody>
      </p:sp>
      <p:sp>
        <p:nvSpPr>
          <p:cNvPr id="16390" name="Text Box 18"/>
          <p:cNvSpPr txBox="1">
            <a:spLocks noChangeArrowheads="1"/>
          </p:cNvSpPr>
          <p:nvPr/>
        </p:nvSpPr>
        <p:spPr bwMode="auto">
          <a:xfrm>
            <a:off x="609600" y="5340350"/>
            <a:ext cx="5454650" cy="708025"/>
          </a:xfrm>
          <a:prstGeom prst="rect">
            <a:avLst/>
          </a:prstGeom>
          <a:noFill/>
          <a:ln w="9525">
            <a:solidFill>
              <a:schemeClr val="tx1"/>
            </a:solidFill>
            <a:miter lim="800000"/>
            <a:headEnd/>
            <a:tailEnd/>
          </a:ln>
        </p:spPr>
        <p:txBody>
          <a:bodyPr>
            <a:spAutoFit/>
          </a:bodyPr>
          <a:lstStyle/>
          <a:p>
            <a:r>
              <a:rPr lang="en-US" sz="2000" b="1">
                <a:solidFill>
                  <a:srgbClr val="FF0066"/>
                </a:solidFill>
                <a:latin typeface="Arial" charset="0"/>
              </a:rPr>
              <a:t>Mẹ ơi, con sẽ cố gắng thay một đứa  </a:t>
            </a:r>
          </a:p>
          <a:p>
            <a:r>
              <a:rPr lang="en-US" sz="2000" b="1">
                <a:solidFill>
                  <a:srgbClr val="FF0066"/>
                </a:solidFill>
                <a:latin typeface="Arial" charset="0"/>
              </a:rPr>
              <a:t>con trai trong nhà, mẹ nhé!</a:t>
            </a:r>
          </a:p>
        </p:txBody>
      </p:sp>
      <p:sp>
        <p:nvSpPr>
          <p:cNvPr id="16391" name="WordArt 42"/>
          <p:cNvSpPr>
            <a:spLocks noChangeArrowheads="1" noChangeShapeType="1" noTextEdit="1"/>
          </p:cNvSpPr>
          <p:nvPr/>
        </p:nvSpPr>
        <p:spPr bwMode="auto">
          <a:xfrm>
            <a:off x="3200400" y="381000"/>
            <a:ext cx="2819400" cy="914400"/>
          </a:xfrm>
          <a:prstGeom prst="rect">
            <a:avLst/>
          </a:prstGeom>
        </p:spPr>
        <p:txBody>
          <a:bodyPr wrap="none" fromWordArt="1">
            <a:prstTxWarp prst="textPlain">
              <a:avLst>
                <a:gd name="adj" fmla="val 50000"/>
              </a:avLst>
            </a:prstTxWarp>
          </a:bodyPr>
          <a:lstStyle/>
          <a:p>
            <a:pPr algn="ctr"/>
            <a:r>
              <a:rPr lang="en-US" sz="3200" kern="10">
                <a:ln w="9525">
                  <a:noFill/>
                  <a:round/>
                  <a:headEnd/>
                  <a:tailEnd/>
                </a:ln>
                <a:solidFill>
                  <a:srgbClr val="336699"/>
                </a:solidFill>
                <a:effectLst>
                  <a:outerShdw dist="45791" dir="2021404" algn="ctr" rotWithShape="0">
                    <a:srgbClr val="B2B2B2">
                      <a:alpha val="79999"/>
                    </a:srgbClr>
                  </a:outerShdw>
                </a:effectLst>
                <a:latin typeface="Arial"/>
                <a:cs typeface="Arial"/>
              </a:rPr>
              <a:t>CỦNG CỐ</a:t>
            </a:r>
          </a:p>
        </p:txBody>
      </p:sp>
      <p:sp>
        <p:nvSpPr>
          <p:cNvPr id="16392" name="Text Box 43"/>
          <p:cNvSpPr txBox="1">
            <a:spLocks noChangeArrowheads="1"/>
          </p:cNvSpPr>
          <p:nvPr/>
        </p:nvSpPr>
        <p:spPr bwMode="auto">
          <a:xfrm>
            <a:off x="6629400" y="2819400"/>
            <a:ext cx="1558925" cy="400050"/>
          </a:xfrm>
          <a:prstGeom prst="rect">
            <a:avLst/>
          </a:prstGeom>
          <a:gradFill rotWithShape="1">
            <a:gsLst>
              <a:gs pos="0">
                <a:srgbClr val="9999FF"/>
              </a:gs>
              <a:gs pos="100000">
                <a:srgbClr val="474776"/>
              </a:gs>
            </a:gsLst>
            <a:lin ang="5400000" scaled="1"/>
          </a:gradFill>
          <a:ln w="9525">
            <a:solidFill>
              <a:schemeClr val="tx1"/>
            </a:solidFill>
            <a:miter lim="800000"/>
            <a:headEnd/>
            <a:tailEnd/>
          </a:ln>
        </p:spPr>
        <p:txBody>
          <a:bodyPr>
            <a:spAutoFit/>
          </a:bodyPr>
          <a:lstStyle/>
          <a:p>
            <a:pPr algn="ctr"/>
            <a:r>
              <a:rPr lang="en-US" sz="2000" b="1">
                <a:solidFill>
                  <a:srgbClr val="FFCCFF"/>
                </a:solidFill>
                <a:latin typeface="Arial" charset="0"/>
              </a:rPr>
              <a:t>Mơ</a:t>
            </a:r>
          </a:p>
        </p:txBody>
      </p:sp>
      <p:sp>
        <p:nvSpPr>
          <p:cNvPr id="16393" name="Text Box 44"/>
          <p:cNvSpPr txBox="1">
            <a:spLocks noChangeArrowheads="1"/>
          </p:cNvSpPr>
          <p:nvPr/>
        </p:nvSpPr>
        <p:spPr bwMode="auto">
          <a:xfrm>
            <a:off x="6629400" y="3581400"/>
            <a:ext cx="1558925" cy="400050"/>
          </a:xfrm>
          <a:prstGeom prst="rect">
            <a:avLst/>
          </a:prstGeom>
          <a:gradFill rotWithShape="1">
            <a:gsLst>
              <a:gs pos="0">
                <a:srgbClr val="9999FF"/>
              </a:gs>
              <a:gs pos="100000">
                <a:srgbClr val="474776"/>
              </a:gs>
            </a:gsLst>
            <a:lin ang="5400000" scaled="1"/>
          </a:gradFill>
          <a:ln w="9525">
            <a:solidFill>
              <a:schemeClr val="tx1"/>
            </a:solidFill>
            <a:miter lim="800000"/>
            <a:headEnd/>
            <a:tailEnd/>
          </a:ln>
        </p:spPr>
        <p:txBody>
          <a:bodyPr>
            <a:spAutoFit/>
          </a:bodyPr>
          <a:lstStyle/>
          <a:p>
            <a:pPr algn="ctr"/>
            <a:r>
              <a:rPr lang="en-US" sz="2000" b="1">
                <a:solidFill>
                  <a:srgbClr val="FFCCFF"/>
                </a:solidFill>
                <a:latin typeface="Arial" charset="0"/>
              </a:rPr>
              <a:t>Dì Hạnh</a:t>
            </a:r>
          </a:p>
        </p:txBody>
      </p:sp>
      <p:sp>
        <p:nvSpPr>
          <p:cNvPr id="16394" name="Text Box 45"/>
          <p:cNvSpPr txBox="1">
            <a:spLocks noChangeArrowheads="1"/>
          </p:cNvSpPr>
          <p:nvPr/>
        </p:nvSpPr>
        <p:spPr bwMode="auto">
          <a:xfrm>
            <a:off x="6629400" y="4495800"/>
            <a:ext cx="1558925" cy="400050"/>
          </a:xfrm>
          <a:prstGeom prst="rect">
            <a:avLst/>
          </a:prstGeom>
          <a:gradFill rotWithShape="1">
            <a:gsLst>
              <a:gs pos="0">
                <a:srgbClr val="9999FF"/>
              </a:gs>
              <a:gs pos="100000">
                <a:srgbClr val="474776"/>
              </a:gs>
            </a:gsLst>
            <a:lin ang="5400000" scaled="1"/>
          </a:gradFill>
          <a:ln w="9525">
            <a:solidFill>
              <a:schemeClr val="tx1"/>
            </a:solidFill>
            <a:miter lim="800000"/>
            <a:headEnd/>
            <a:tailEnd/>
          </a:ln>
        </p:spPr>
        <p:txBody>
          <a:bodyPr>
            <a:spAutoFit/>
          </a:bodyPr>
          <a:lstStyle/>
          <a:p>
            <a:pPr algn="ctr"/>
            <a:r>
              <a:rPr lang="en-US" sz="2000" b="1">
                <a:solidFill>
                  <a:srgbClr val="FFCCFF"/>
                </a:solidFill>
                <a:latin typeface="Arial" charset="0"/>
              </a:rPr>
              <a:t>Mẹ</a:t>
            </a:r>
          </a:p>
        </p:txBody>
      </p:sp>
      <p:sp>
        <p:nvSpPr>
          <p:cNvPr id="16395" name="Text Box 46"/>
          <p:cNvSpPr txBox="1">
            <a:spLocks noChangeArrowheads="1"/>
          </p:cNvSpPr>
          <p:nvPr/>
        </p:nvSpPr>
        <p:spPr bwMode="auto">
          <a:xfrm>
            <a:off x="6629400" y="5562600"/>
            <a:ext cx="1558925" cy="400050"/>
          </a:xfrm>
          <a:prstGeom prst="rect">
            <a:avLst/>
          </a:prstGeom>
          <a:gradFill rotWithShape="1">
            <a:gsLst>
              <a:gs pos="0">
                <a:srgbClr val="9999FF"/>
              </a:gs>
              <a:gs pos="100000">
                <a:srgbClr val="474776"/>
              </a:gs>
            </a:gsLst>
            <a:lin ang="5400000" scaled="1"/>
          </a:gradFill>
          <a:ln w="9525">
            <a:solidFill>
              <a:schemeClr val="tx1"/>
            </a:solidFill>
            <a:miter lim="800000"/>
            <a:headEnd/>
            <a:tailEnd/>
          </a:ln>
        </p:spPr>
        <p:txBody>
          <a:bodyPr>
            <a:spAutoFit/>
          </a:bodyPr>
          <a:lstStyle/>
          <a:p>
            <a:pPr algn="ctr"/>
            <a:r>
              <a:rPr lang="en-US" sz="2000" b="1">
                <a:solidFill>
                  <a:srgbClr val="FFCCFF"/>
                </a:solidFill>
                <a:latin typeface="Arial" charset="0"/>
              </a:rPr>
              <a:t>Dì Hạnh</a:t>
            </a:r>
          </a:p>
        </p:txBody>
      </p:sp>
      <p:sp>
        <p:nvSpPr>
          <p:cNvPr id="81977" name="Line 57"/>
          <p:cNvSpPr>
            <a:spLocks noChangeShapeType="1"/>
          </p:cNvSpPr>
          <p:nvPr/>
        </p:nvSpPr>
        <p:spPr bwMode="auto">
          <a:xfrm flipH="1" flipV="1">
            <a:off x="3505200" y="3124200"/>
            <a:ext cx="3124200" cy="533400"/>
          </a:xfrm>
          <a:prstGeom prst="line">
            <a:avLst/>
          </a:prstGeom>
          <a:noFill/>
          <a:ln w="38100">
            <a:solidFill>
              <a:srgbClr val="66FFFF"/>
            </a:solidFill>
            <a:round/>
            <a:headEnd/>
            <a:tailEnd type="triangle" w="med" len="med"/>
          </a:ln>
        </p:spPr>
        <p:txBody>
          <a:bodyPr/>
          <a:lstStyle/>
          <a:p>
            <a:endParaRPr lang="en-US"/>
          </a:p>
        </p:txBody>
      </p:sp>
      <p:sp>
        <p:nvSpPr>
          <p:cNvPr id="81978" name="Line 58"/>
          <p:cNvSpPr>
            <a:spLocks noChangeShapeType="1"/>
          </p:cNvSpPr>
          <p:nvPr/>
        </p:nvSpPr>
        <p:spPr bwMode="auto">
          <a:xfrm flipH="1">
            <a:off x="6096000" y="3124200"/>
            <a:ext cx="533400" cy="2667000"/>
          </a:xfrm>
          <a:prstGeom prst="line">
            <a:avLst/>
          </a:prstGeom>
          <a:noFill/>
          <a:ln w="38100">
            <a:solidFill>
              <a:srgbClr val="FF00FF"/>
            </a:solidFill>
            <a:round/>
            <a:headEnd/>
            <a:tailEnd type="triangle" w="med" len="med"/>
          </a:ln>
        </p:spPr>
        <p:txBody>
          <a:bodyPr/>
          <a:lstStyle/>
          <a:p>
            <a:endParaRPr lang="en-US"/>
          </a:p>
        </p:txBody>
      </p:sp>
      <p:sp>
        <p:nvSpPr>
          <p:cNvPr id="81979" name="Line 59"/>
          <p:cNvSpPr>
            <a:spLocks noChangeShapeType="1"/>
          </p:cNvSpPr>
          <p:nvPr/>
        </p:nvSpPr>
        <p:spPr bwMode="auto">
          <a:xfrm flipH="1" flipV="1">
            <a:off x="6096000" y="3962400"/>
            <a:ext cx="533400" cy="762000"/>
          </a:xfrm>
          <a:prstGeom prst="line">
            <a:avLst/>
          </a:prstGeom>
          <a:noFill/>
          <a:ln w="38100">
            <a:solidFill>
              <a:schemeClr val="tx1"/>
            </a:solidFill>
            <a:round/>
            <a:headEnd/>
            <a:tailEnd type="triangle" w="med" len="med"/>
          </a:ln>
        </p:spPr>
        <p:txBody>
          <a:bodyPr/>
          <a:lstStyle/>
          <a:p>
            <a:endParaRPr lang="en-US"/>
          </a:p>
        </p:txBody>
      </p:sp>
      <p:sp>
        <p:nvSpPr>
          <p:cNvPr id="81980" name="Line 60"/>
          <p:cNvSpPr>
            <a:spLocks noChangeShapeType="1"/>
          </p:cNvSpPr>
          <p:nvPr/>
        </p:nvSpPr>
        <p:spPr bwMode="auto">
          <a:xfrm flipH="1" flipV="1">
            <a:off x="6096000" y="4876800"/>
            <a:ext cx="533400" cy="914400"/>
          </a:xfrm>
          <a:prstGeom prst="line">
            <a:avLst/>
          </a:prstGeom>
          <a:noFill/>
          <a:ln w="38100">
            <a:solidFill>
              <a:schemeClr val="bg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78"/>
                                        </p:tgtEl>
                                        <p:attrNameLst>
                                          <p:attrName>style.visibility</p:attrName>
                                        </p:attrNameLst>
                                      </p:cBhvr>
                                      <p:to>
                                        <p:strVal val="visible"/>
                                      </p:to>
                                    </p:set>
                                    <p:animEffect transition="in" filter="diamond(in)">
                                      <p:cBhvr>
                                        <p:cTn id="7" dur="2000"/>
                                        <p:tgtEl>
                                          <p:spTgt spid="819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1977"/>
                                        </p:tgtEl>
                                        <p:attrNameLst>
                                          <p:attrName>style.visibility</p:attrName>
                                        </p:attrNameLst>
                                      </p:cBhvr>
                                      <p:to>
                                        <p:strVal val="visible"/>
                                      </p:to>
                                    </p:set>
                                    <p:animEffect transition="in" filter="diamond(in)">
                                      <p:cBhvr>
                                        <p:cTn id="12" dur="2000"/>
                                        <p:tgtEl>
                                          <p:spTgt spid="819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1979"/>
                                        </p:tgtEl>
                                        <p:attrNameLst>
                                          <p:attrName>style.visibility</p:attrName>
                                        </p:attrNameLst>
                                      </p:cBhvr>
                                      <p:to>
                                        <p:strVal val="visible"/>
                                      </p:to>
                                    </p:set>
                                    <p:animEffect transition="in" filter="diamond(in)">
                                      <p:cBhvr>
                                        <p:cTn id="17" dur="2000"/>
                                        <p:tgtEl>
                                          <p:spTgt spid="819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1980"/>
                                        </p:tgtEl>
                                        <p:attrNameLst>
                                          <p:attrName>style.visibility</p:attrName>
                                        </p:attrNameLst>
                                      </p:cBhvr>
                                      <p:to>
                                        <p:strVal val="visible"/>
                                      </p:to>
                                    </p:set>
                                    <p:animEffect transition="in" filter="diamond(in)">
                                      <p:cBhvr>
                                        <p:cTn id="22" dur="2000"/>
                                        <p:tgtEl>
                                          <p:spTgt spid="81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7" grpId="0" animBg="1"/>
      <p:bldP spid="81978" grpId="0" animBg="1"/>
      <p:bldP spid="81979" grpId="0" animBg="1"/>
      <p:bldP spid="819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6" name="Text Box 8"/>
          <p:cNvSpPr txBox="1">
            <a:spLocks noChangeArrowheads="1"/>
          </p:cNvSpPr>
          <p:nvPr/>
        </p:nvSpPr>
        <p:spPr bwMode="auto">
          <a:xfrm>
            <a:off x="304800" y="2117725"/>
            <a:ext cx="8610600" cy="3786188"/>
          </a:xfrm>
          <a:prstGeom prst="rect">
            <a:avLst/>
          </a:prstGeom>
          <a:noFill/>
          <a:ln w="9525">
            <a:noFill/>
            <a:miter lim="800000"/>
            <a:headEnd/>
            <a:tailEnd/>
          </a:ln>
        </p:spPr>
        <p:txBody>
          <a:bodyPr>
            <a:spAutoFit/>
          </a:bodyPr>
          <a:lstStyle/>
          <a:p>
            <a:pPr>
              <a:spcBef>
                <a:spcPct val="50000"/>
              </a:spcBef>
            </a:pPr>
            <a:r>
              <a:rPr lang="en-US" sz="4000">
                <a:latin typeface="Arial" charset="0"/>
              </a:rPr>
              <a:t>- Đọc và trả lời câu hỏivừa học trong bài tập đọc.</a:t>
            </a:r>
          </a:p>
          <a:p>
            <a:pPr>
              <a:spcBef>
                <a:spcPct val="50000"/>
              </a:spcBef>
              <a:buFontTx/>
              <a:buChar char="-"/>
            </a:pPr>
            <a:r>
              <a:rPr lang="en-US" sz="4000">
                <a:latin typeface="Arial" charset="0"/>
              </a:rPr>
              <a:t> Rèn đọc diễn cảm.</a:t>
            </a:r>
          </a:p>
          <a:p>
            <a:pPr>
              <a:spcBef>
                <a:spcPct val="50000"/>
              </a:spcBef>
              <a:buFontTx/>
              <a:buChar char="-"/>
            </a:pPr>
            <a:r>
              <a:rPr lang="en-US" sz="4000">
                <a:latin typeface="Arial" charset="0"/>
              </a:rPr>
              <a:t> Chuẩn bị bài tập đọc </a:t>
            </a:r>
            <a:r>
              <a:rPr lang="en-US" sz="4000" i="1">
                <a:latin typeface="Arial" charset="0"/>
              </a:rPr>
              <a:t>Thuần phục sư tử.</a:t>
            </a:r>
          </a:p>
        </p:txBody>
      </p:sp>
      <p:sp>
        <p:nvSpPr>
          <p:cNvPr id="17411" name="WordArt 9"/>
          <p:cNvSpPr>
            <a:spLocks noChangeArrowheads="1" noChangeShapeType="1" noTextEdit="1"/>
          </p:cNvSpPr>
          <p:nvPr/>
        </p:nvSpPr>
        <p:spPr bwMode="auto">
          <a:xfrm>
            <a:off x="3124200" y="762000"/>
            <a:ext cx="3200400" cy="10668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79999"/>
                    </a:srgbClr>
                  </a:outerShdw>
                </a:effectLst>
                <a:latin typeface="Arial"/>
                <a:cs typeface="Arial"/>
              </a:rPr>
              <a:t>DẶN DÒ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3976">
                                            <p:txEl>
                                              <p:pRg st="0" end="0"/>
                                            </p:txEl>
                                          </p:spTgt>
                                        </p:tgtEl>
                                        <p:attrNameLst>
                                          <p:attrName>style.visibility</p:attrName>
                                        </p:attrNameLst>
                                      </p:cBhvr>
                                      <p:to>
                                        <p:strVal val="visible"/>
                                      </p:to>
                                    </p:set>
                                    <p:anim calcmode="lin" valueType="num">
                                      <p:cBhvr>
                                        <p:cTn id="7" dur="2000" fill="hold"/>
                                        <p:tgtEl>
                                          <p:spTgt spid="83976">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8397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8397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3976">
                                            <p:txEl>
                                              <p:pRg st="1" end="1"/>
                                            </p:txEl>
                                          </p:spTgt>
                                        </p:tgtEl>
                                        <p:attrNameLst>
                                          <p:attrName>style.visibility</p:attrName>
                                        </p:attrNameLst>
                                      </p:cBhvr>
                                      <p:to>
                                        <p:strVal val="visible"/>
                                      </p:to>
                                    </p:set>
                                    <p:anim calcmode="lin" valueType="num">
                                      <p:cBhvr>
                                        <p:cTn id="14" dur="2000" fill="hold"/>
                                        <p:tgtEl>
                                          <p:spTgt spid="83976">
                                            <p:txEl>
                                              <p:pRg st="1" end="1"/>
                                            </p:txEl>
                                          </p:spTgt>
                                        </p:tgtEl>
                                        <p:attrNameLst>
                                          <p:attrName>ppt_x</p:attrName>
                                        </p:attrNameLst>
                                      </p:cBhvr>
                                      <p:tavLst>
                                        <p:tav tm="0">
                                          <p:val>
                                            <p:strVal val="#ppt_x-.2"/>
                                          </p:val>
                                        </p:tav>
                                        <p:tav tm="100000">
                                          <p:val>
                                            <p:strVal val="#ppt_x"/>
                                          </p:val>
                                        </p:tav>
                                      </p:tavLst>
                                    </p:anim>
                                    <p:anim calcmode="lin" valueType="num">
                                      <p:cBhvr>
                                        <p:cTn id="15" dur="2000" fill="hold"/>
                                        <p:tgtEl>
                                          <p:spTgt spid="8397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83976">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83976">
                                            <p:txEl>
                                              <p:pRg st="2" end="2"/>
                                            </p:txEl>
                                          </p:spTgt>
                                        </p:tgtEl>
                                        <p:attrNameLst>
                                          <p:attrName>style.visibility</p:attrName>
                                        </p:attrNameLst>
                                      </p:cBhvr>
                                      <p:to>
                                        <p:strVal val="visible"/>
                                      </p:to>
                                    </p:set>
                                    <p:anim calcmode="lin" valueType="num">
                                      <p:cBhvr>
                                        <p:cTn id="21" dur="2000" fill="hold"/>
                                        <p:tgtEl>
                                          <p:spTgt spid="83976">
                                            <p:txEl>
                                              <p:pRg st="2" end="2"/>
                                            </p:txEl>
                                          </p:spTgt>
                                        </p:tgtEl>
                                        <p:attrNameLst>
                                          <p:attrName>ppt_x</p:attrName>
                                        </p:attrNameLst>
                                      </p:cBhvr>
                                      <p:tavLst>
                                        <p:tav tm="0">
                                          <p:val>
                                            <p:strVal val="#ppt_x-.2"/>
                                          </p:val>
                                        </p:tav>
                                        <p:tav tm="100000">
                                          <p:val>
                                            <p:strVal val="#ppt_x"/>
                                          </p:val>
                                        </p:tav>
                                      </p:tavLst>
                                    </p:anim>
                                    <p:anim calcmode="lin" valueType="num">
                                      <p:cBhvr>
                                        <p:cTn id="22" dur="2000" fill="hold"/>
                                        <p:tgtEl>
                                          <p:spTgt spid="8397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839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8"/>
          <p:cNvSpPr>
            <a:spLocks noChangeArrowheads="1"/>
          </p:cNvSpPr>
          <p:nvPr/>
        </p:nvSpPr>
        <p:spPr bwMode="auto">
          <a:xfrm>
            <a:off x="2209800" y="539750"/>
            <a:ext cx="4876800" cy="609600"/>
          </a:xfrm>
          <a:prstGeom prst="parallelogram">
            <a:avLst>
              <a:gd name="adj" fmla="val 64852"/>
            </a:avLst>
          </a:prstGeom>
          <a:solidFill>
            <a:schemeClr val="accent1"/>
          </a:solidFill>
          <a:ln w="9525">
            <a:solidFill>
              <a:schemeClr val="tx1"/>
            </a:solidFill>
            <a:miter lim="800000"/>
            <a:headEnd/>
            <a:tailEnd/>
          </a:ln>
        </p:spPr>
        <p:txBody>
          <a:bodyPr wrap="none" anchor="ctr"/>
          <a:lstStyle/>
          <a:p>
            <a:pPr algn="ctr"/>
            <a:r>
              <a:rPr lang="en-US" sz="2800" b="1">
                <a:solidFill>
                  <a:srgbClr val="9933FF"/>
                </a:solidFill>
                <a:latin typeface="Arial" charset="0"/>
              </a:rPr>
              <a:t>KIỂM TRA BÀI CŨ</a:t>
            </a:r>
          </a:p>
        </p:txBody>
      </p:sp>
      <p:sp>
        <p:nvSpPr>
          <p:cNvPr id="12297" name="AutoShape 9"/>
          <p:cNvSpPr>
            <a:spLocks noChangeArrowheads="1"/>
          </p:cNvSpPr>
          <p:nvPr/>
        </p:nvSpPr>
        <p:spPr bwMode="auto">
          <a:xfrm>
            <a:off x="1371600" y="1316038"/>
            <a:ext cx="6629400" cy="2133600"/>
          </a:xfrm>
          <a:prstGeom prst="wedgeEllipseCallout">
            <a:avLst>
              <a:gd name="adj1" fmla="val -52468"/>
              <a:gd name="adj2" fmla="val 43750"/>
            </a:avLst>
          </a:prstGeom>
          <a:gradFill rotWithShape="1">
            <a:gsLst>
              <a:gs pos="0">
                <a:srgbClr val="FFFFCC"/>
              </a:gs>
              <a:gs pos="100000">
                <a:srgbClr val="76765E"/>
              </a:gs>
            </a:gsLst>
            <a:lin ang="5400000" scaled="1"/>
          </a:gradFill>
          <a:ln w="9525">
            <a:solidFill>
              <a:schemeClr val="tx1"/>
            </a:solidFill>
            <a:miter lim="800000"/>
            <a:headEnd/>
            <a:tailEnd/>
          </a:ln>
        </p:spPr>
        <p:txBody>
          <a:bodyPr/>
          <a:lstStyle/>
          <a:p>
            <a:r>
              <a:rPr lang="en-US" sz="2000">
                <a:latin typeface="Arial" charset="0"/>
              </a:rPr>
              <a:t>Đoc đoạn 1 trong bai tập đọc </a:t>
            </a:r>
            <a:r>
              <a:rPr lang="en-US" sz="2000" i="1">
                <a:latin typeface="Arial" charset="0"/>
              </a:rPr>
              <a:t>Một vụ dắm tàu</a:t>
            </a:r>
            <a:r>
              <a:rPr lang="en-US" sz="2000">
                <a:latin typeface="Arial" charset="0"/>
              </a:rPr>
              <a:t> và trả lời câu hỏi: </a:t>
            </a:r>
            <a:r>
              <a:rPr lang="en-US" sz="2000">
                <a:solidFill>
                  <a:srgbClr val="FF66FF"/>
                </a:solidFill>
                <a:latin typeface="Arial" charset="0"/>
              </a:rPr>
              <a:t>Nêu hoàn cảnh và mục đích chuyến đi của Ma-ri-ô và Giu-li-ét-ta? </a:t>
            </a:r>
          </a:p>
        </p:txBody>
      </p:sp>
      <p:sp>
        <p:nvSpPr>
          <p:cNvPr id="12298" name="AutoShape 10"/>
          <p:cNvSpPr>
            <a:spLocks noChangeArrowheads="1"/>
          </p:cNvSpPr>
          <p:nvPr/>
        </p:nvSpPr>
        <p:spPr bwMode="auto">
          <a:xfrm>
            <a:off x="1828800" y="4305300"/>
            <a:ext cx="6248400" cy="2209800"/>
          </a:xfrm>
          <a:prstGeom prst="cloudCallout">
            <a:avLst>
              <a:gd name="adj1" fmla="val -32241"/>
              <a:gd name="adj2" fmla="val -80532"/>
            </a:avLst>
          </a:prstGeom>
          <a:gradFill rotWithShape="1">
            <a:gsLst>
              <a:gs pos="0">
                <a:srgbClr val="9966FF"/>
              </a:gs>
              <a:gs pos="100000">
                <a:srgbClr val="472F76"/>
              </a:gs>
            </a:gsLst>
            <a:lin ang="5400000" scaled="1"/>
          </a:gradFill>
          <a:ln w="9525">
            <a:solidFill>
              <a:schemeClr val="tx1"/>
            </a:solidFill>
            <a:round/>
            <a:headEnd/>
            <a:tailEnd/>
          </a:ln>
        </p:spPr>
        <p:txBody>
          <a:bodyPr/>
          <a:lstStyle/>
          <a:p>
            <a:r>
              <a:rPr lang="en-US" sz="2000">
                <a:solidFill>
                  <a:schemeClr val="accent1"/>
                </a:solidFill>
                <a:latin typeface="Arial" charset="0"/>
              </a:rPr>
              <a:t>   </a:t>
            </a:r>
            <a:r>
              <a:rPr lang="en-US" sz="2000" u="sng">
                <a:solidFill>
                  <a:schemeClr val="accent1"/>
                </a:solidFill>
                <a:latin typeface="Arial" charset="0"/>
              </a:rPr>
              <a:t>Ma-ri-ô:</a:t>
            </a:r>
            <a:r>
              <a:rPr lang="en-US" sz="2000">
                <a:solidFill>
                  <a:schemeClr val="accent1"/>
                </a:solidFill>
                <a:latin typeface="Arial" charset="0"/>
              </a:rPr>
              <a:t> Bố cậu mới mất nên cậu về quê sống với họ hàng.</a:t>
            </a:r>
          </a:p>
          <a:p>
            <a:r>
              <a:rPr lang="en-US" sz="2000">
                <a:solidFill>
                  <a:schemeClr val="accent1"/>
                </a:solidFill>
                <a:latin typeface="Arial" charset="0"/>
              </a:rPr>
              <a:t>   </a:t>
            </a:r>
            <a:r>
              <a:rPr lang="en-US" sz="2000" u="sng">
                <a:solidFill>
                  <a:schemeClr val="accent1"/>
                </a:solidFill>
                <a:latin typeface="Arial" charset="0"/>
              </a:rPr>
              <a:t>Giu-li-ét-ta:</a:t>
            </a:r>
            <a:r>
              <a:rPr lang="en-US" sz="2000">
                <a:solidFill>
                  <a:schemeClr val="accent1"/>
                </a:solidFill>
                <a:latin typeface="Arial" charset="0"/>
              </a:rPr>
              <a:t> Đang trên đường về nhà gặp bố mẹ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wedge">
                                      <p:cBhvr>
                                        <p:cTn id="7" dur="2000"/>
                                        <p:tgtEl>
                                          <p:spTgt spid="122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12298"/>
                                        </p:tgtEl>
                                        <p:attrNameLst>
                                          <p:attrName>style.visibility</p:attrName>
                                        </p:attrNameLst>
                                      </p:cBhvr>
                                      <p:to>
                                        <p:strVal val="visible"/>
                                      </p:to>
                                    </p:set>
                                    <p:animScale>
                                      <p:cBhvr>
                                        <p:cTn id="12" dur="2000" decel="50000" fill="hold">
                                          <p:stCondLst>
                                            <p:cond delay="0"/>
                                          </p:stCondLst>
                                        </p:cTn>
                                        <p:tgtEl>
                                          <p:spTgt spid="1229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12298"/>
                                        </p:tgtEl>
                                        <p:attrNameLst>
                                          <p:attrName>ppt_x</p:attrName>
                                          <p:attrName>ppt_y</p:attrName>
                                        </p:attrNameLst>
                                      </p:cBhvr>
                                    </p:animMotion>
                                    <p:animEffect transition="in" filter="fade">
                                      <p:cBhvr>
                                        <p:cTn id="14" dur="20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animBg="1"/>
      <p:bldP spid="1229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AutoShape 8" descr="Recycled paper"/>
          <p:cNvSpPr>
            <a:spLocks noChangeArrowheads="1"/>
          </p:cNvSpPr>
          <p:nvPr/>
        </p:nvSpPr>
        <p:spPr bwMode="auto">
          <a:xfrm>
            <a:off x="1219200" y="457200"/>
            <a:ext cx="6553200" cy="1295400"/>
          </a:xfrm>
          <a:prstGeom prst="flowChartAlternateProcess">
            <a:avLst/>
          </a:prstGeom>
          <a:blipFill dpi="0" rotWithShape="1">
            <a:blip r:embed="rId3"/>
            <a:srcRect/>
            <a:tile tx="0" ty="0" sx="100000" sy="100000" flip="none" algn="tl"/>
          </a:blipFill>
          <a:ln w="9525">
            <a:solidFill>
              <a:schemeClr val="tx1"/>
            </a:solidFill>
            <a:miter lim="800000"/>
            <a:headEnd/>
            <a:tailEnd/>
          </a:ln>
        </p:spPr>
        <p:txBody>
          <a:bodyPr wrap="none" anchor="ctr"/>
          <a:lstStyle/>
          <a:p>
            <a:pPr algn="ctr"/>
            <a:r>
              <a:rPr lang="en-US" sz="2000">
                <a:latin typeface="Arial" charset="0"/>
              </a:rPr>
              <a:t>Đọc đoạn 2 trong bài tập đọc </a:t>
            </a:r>
            <a:r>
              <a:rPr lang="en-US" sz="2000" i="1">
                <a:latin typeface="Arial" charset="0"/>
              </a:rPr>
              <a:t>Một vụ đắm tàu </a:t>
            </a:r>
          </a:p>
          <a:p>
            <a:pPr algn="ctr"/>
            <a:r>
              <a:rPr lang="en-US" sz="2000">
                <a:latin typeface="Arial" charset="0"/>
              </a:rPr>
              <a:t>và trả lời câu hỏi sau: </a:t>
            </a:r>
            <a:r>
              <a:rPr lang="en-US" sz="2000">
                <a:solidFill>
                  <a:srgbClr val="9966FF"/>
                </a:solidFill>
                <a:latin typeface="Arial" charset="0"/>
              </a:rPr>
              <a:t>Giu-li-ét-ta chăm sóc Ma-ri-ô </a:t>
            </a:r>
          </a:p>
          <a:p>
            <a:pPr algn="ctr"/>
            <a:r>
              <a:rPr lang="en-US" sz="2000">
                <a:solidFill>
                  <a:srgbClr val="9966FF"/>
                </a:solidFill>
                <a:latin typeface="Arial" charset="0"/>
              </a:rPr>
              <a:t>như thế nào khi bạn bị thương?</a:t>
            </a:r>
          </a:p>
        </p:txBody>
      </p:sp>
      <p:sp>
        <p:nvSpPr>
          <p:cNvPr id="13321" name="AutoShape 9"/>
          <p:cNvSpPr>
            <a:spLocks noChangeArrowheads="1"/>
          </p:cNvSpPr>
          <p:nvPr/>
        </p:nvSpPr>
        <p:spPr bwMode="auto">
          <a:xfrm>
            <a:off x="1219200" y="2590800"/>
            <a:ext cx="6096000" cy="2133600"/>
          </a:xfrm>
          <a:prstGeom prst="wedgeRoundRectCallout">
            <a:avLst>
              <a:gd name="adj1" fmla="val -806"/>
              <a:gd name="adj2" fmla="val -75745"/>
              <a:gd name="adj3" fmla="val 16667"/>
            </a:avLst>
          </a:prstGeom>
          <a:gradFill rotWithShape="1">
            <a:gsLst>
              <a:gs pos="0">
                <a:srgbClr val="FF9966"/>
              </a:gs>
              <a:gs pos="100000">
                <a:srgbClr val="76472F"/>
              </a:gs>
            </a:gsLst>
            <a:lin ang="5400000" scaled="1"/>
          </a:gradFill>
          <a:ln w="9525">
            <a:solidFill>
              <a:schemeClr val="tx1"/>
            </a:solidFill>
            <a:miter lim="800000"/>
            <a:headEnd/>
            <a:tailEnd/>
          </a:ln>
        </p:spPr>
        <p:txBody>
          <a:bodyPr/>
          <a:lstStyle/>
          <a:p>
            <a:pPr algn="ctr"/>
            <a:r>
              <a:rPr lang="en-US" sz="2000">
                <a:solidFill>
                  <a:schemeClr val="bg1"/>
                </a:solidFill>
                <a:latin typeface="Arial" charset="0"/>
              </a:rPr>
              <a:t>Thấy Ma-ri-ô bị sóng lớn ập tới, xô cậu ngã dụi,Giu-li-ét-ta hoảng hốt chạy lại, quỳ xuống bên bạn, lau máu trên trán bạn, dịu dàng gỡ chiếc khăn đỏ trên mái tóc băng vết thương cho bạn.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3320"/>
                                        </p:tgtEl>
                                        <p:attrNameLst>
                                          <p:attrName>style.visibility</p:attrName>
                                        </p:attrNameLst>
                                      </p:cBhvr>
                                      <p:to>
                                        <p:strVal val="visible"/>
                                      </p:to>
                                    </p:set>
                                    <p:anim calcmode="lin" valueType="num">
                                      <p:cBhvr additive="base">
                                        <p:cTn id="7" dur="2000" fill="hold"/>
                                        <p:tgtEl>
                                          <p:spTgt spid="13320"/>
                                        </p:tgtEl>
                                        <p:attrNameLst>
                                          <p:attrName>ppt_x</p:attrName>
                                        </p:attrNameLst>
                                      </p:cBhvr>
                                      <p:tavLst>
                                        <p:tav tm="0">
                                          <p:val>
                                            <p:strVal val="0-#ppt_w/2"/>
                                          </p:val>
                                        </p:tav>
                                        <p:tav tm="100000">
                                          <p:val>
                                            <p:strVal val="#ppt_x"/>
                                          </p:val>
                                        </p:tav>
                                      </p:tavLst>
                                    </p:anim>
                                    <p:anim calcmode="lin" valueType="num">
                                      <p:cBhvr additive="base">
                                        <p:cTn id="8" dur="20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3" presetClass="entr" presetSubtype="0" fill="hold" grpId="0" nodeType="clickEffect">
                                  <p:stCondLst>
                                    <p:cond delay="0"/>
                                  </p:stCondLst>
                                  <p:childTnLst>
                                    <p:set>
                                      <p:cBhvr>
                                        <p:cTn id="12" dur="1" fill="hold">
                                          <p:stCondLst>
                                            <p:cond delay="0"/>
                                          </p:stCondLst>
                                        </p:cTn>
                                        <p:tgtEl>
                                          <p:spTgt spid="13321"/>
                                        </p:tgtEl>
                                        <p:attrNameLst>
                                          <p:attrName>style.visibility</p:attrName>
                                        </p:attrNameLst>
                                      </p:cBhvr>
                                      <p:to>
                                        <p:strVal val="visible"/>
                                      </p:to>
                                    </p:set>
                                    <p:animEffect transition="in" filter="fade">
                                      <p:cBhvr>
                                        <p:cTn id="13" dur="200"/>
                                        <p:tgtEl>
                                          <p:spTgt spid="13321"/>
                                        </p:tgtEl>
                                      </p:cBhvr>
                                    </p:animEffect>
                                    <p:anim calcmode="lin" valueType="num">
                                      <p:cBhvr>
                                        <p:cTn id="14" dur="800" fill="hold"/>
                                        <p:tgtEl>
                                          <p:spTgt spid="13321"/>
                                        </p:tgtEl>
                                        <p:attrNameLst>
                                          <p:attrName>ppt_x</p:attrName>
                                        </p:attrNameLst>
                                      </p:cBhvr>
                                      <p:tavLst>
                                        <p:tav tm="0">
                                          <p:val>
                                            <p:strVal val="#ppt_x"/>
                                          </p:val>
                                        </p:tav>
                                        <p:tav tm="100000">
                                          <p:val>
                                            <p:strVal val="#ppt_x"/>
                                          </p:val>
                                        </p:tav>
                                      </p:tavLst>
                                    </p:anim>
                                    <p:anim calcmode="lin" valueType="num">
                                      <p:cBhvr>
                                        <p:cTn id="15" dur="800" fill="hold"/>
                                        <p:tgtEl>
                                          <p:spTgt spid="13321"/>
                                        </p:tgtEl>
                                        <p:attrNameLst>
                                          <p:attrName>ppt_y</p:attrName>
                                        </p:attrNameLst>
                                      </p:cBhvr>
                                      <p:tavLst>
                                        <p:tav tm="0">
                                          <p:val>
                                            <p:strVal val="#ppt_y+0.31"/>
                                          </p:val>
                                        </p:tav>
                                        <p:tav tm="100000">
                                          <p:val>
                                            <p:strVal val="#ppt_y+0.31"/>
                                          </p:val>
                                        </p:tav>
                                      </p:tavLst>
                                    </p:anim>
                                    <p:anim calcmode="lin" valueType="num">
                                      <p:cBhvr>
                                        <p:cTn id="16" dur="1200" decel="50000" fill="hold">
                                          <p:stCondLst>
                                            <p:cond delay="800"/>
                                          </p:stCondLst>
                                        </p:cTn>
                                        <p:tgtEl>
                                          <p:spTgt spid="1332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1200" decel="50000" fill="hold">
                                          <p:stCondLst>
                                            <p:cond delay="800"/>
                                          </p:stCondLst>
                                        </p:cTn>
                                        <p:tgtEl>
                                          <p:spTgt spid="1332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0" animBg="1"/>
      <p:bldP spid="133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8" name="Picture 6" descr="IMG0068A"/>
          <p:cNvPicPr>
            <a:picLocks noChangeAspect="1" noChangeArrowheads="1"/>
          </p:cNvPicPr>
          <p:nvPr/>
        </p:nvPicPr>
        <p:blipFill>
          <a:blip r:embed="rId3"/>
          <a:srcRect/>
          <a:stretch>
            <a:fillRect/>
          </a:stretch>
        </p:blipFill>
        <p:spPr bwMode="auto">
          <a:xfrm>
            <a:off x="1676400" y="685800"/>
            <a:ext cx="5867400" cy="6019800"/>
          </a:xfrm>
          <a:prstGeom prst="rect">
            <a:avLst/>
          </a:prstGeom>
          <a:noFill/>
          <a:ln w="9525">
            <a:noFill/>
            <a:miter lim="800000"/>
            <a:headEnd/>
            <a:tailEnd/>
          </a:ln>
        </p:spPr>
      </p:pic>
      <p:sp>
        <p:nvSpPr>
          <p:cNvPr id="90122" name="WordArt 10" descr="White marble"/>
          <p:cNvSpPr>
            <a:spLocks noChangeArrowheads="1" noChangeShapeType="1" noTextEdit="1"/>
          </p:cNvSpPr>
          <p:nvPr/>
        </p:nvSpPr>
        <p:spPr bwMode="auto">
          <a:xfrm>
            <a:off x="2362200" y="76200"/>
            <a:ext cx="4200525" cy="5238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4"/>
                  <a:srcRect/>
                  <a:tile tx="0" ty="0" sx="100000" sy="100000" flip="none" algn="tl"/>
                </a:blipFill>
                <a:latin typeface="Arial"/>
                <a:cs typeface="Arial"/>
              </a:rPr>
              <a:t>CHỦ ĐIỂM TUẦN 29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90118"/>
                                        </p:tgtEl>
                                        <p:attrNameLst>
                                          <p:attrName>style.visibility</p:attrName>
                                        </p:attrNameLst>
                                      </p:cBhvr>
                                      <p:to>
                                        <p:strVal val="visible"/>
                                      </p:to>
                                    </p:set>
                                    <p:anim calcmode="lin" valueType="num">
                                      <p:cBhvr>
                                        <p:cTn id="7" dur="2000" fill="hold"/>
                                        <p:tgtEl>
                                          <p:spTgt spid="90118"/>
                                        </p:tgtEl>
                                        <p:attrNameLst>
                                          <p:attrName>ppt_w</p:attrName>
                                        </p:attrNameLst>
                                      </p:cBhvr>
                                      <p:tavLst>
                                        <p:tav tm="0">
                                          <p:val>
                                            <p:strVal val="#ppt_w*0.70"/>
                                          </p:val>
                                        </p:tav>
                                        <p:tav tm="100000">
                                          <p:val>
                                            <p:strVal val="#ppt_w"/>
                                          </p:val>
                                        </p:tav>
                                      </p:tavLst>
                                    </p:anim>
                                    <p:anim calcmode="lin" valueType="num">
                                      <p:cBhvr>
                                        <p:cTn id="8" dur="2000" fill="hold"/>
                                        <p:tgtEl>
                                          <p:spTgt spid="90118"/>
                                        </p:tgtEl>
                                        <p:attrNameLst>
                                          <p:attrName>ppt_h</p:attrName>
                                        </p:attrNameLst>
                                      </p:cBhvr>
                                      <p:tavLst>
                                        <p:tav tm="0">
                                          <p:val>
                                            <p:strVal val="#ppt_h"/>
                                          </p:val>
                                        </p:tav>
                                        <p:tav tm="100000">
                                          <p:val>
                                            <p:strVal val="#ppt_h"/>
                                          </p:val>
                                        </p:tav>
                                      </p:tavLst>
                                    </p:anim>
                                    <p:animEffect transition="in" filter="fade">
                                      <p:cBhvr>
                                        <p:cTn id="9" dur="2000"/>
                                        <p:tgtEl>
                                          <p:spTgt spid="9011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90122"/>
                                        </p:tgtEl>
                                        <p:attrNameLst>
                                          <p:attrName>style.visibility</p:attrName>
                                        </p:attrNameLst>
                                      </p:cBhvr>
                                      <p:to>
                                        <p:strVal val="visible"/>
                                      </p:to>
                                    </p:set>
                                    <p:anim calcmode="lin" valueType="num">
                                      <p:cBhvr>
                                        <p:cTn id="12" dur="2000" fill="hold"/>
                                        <p:tgtEl>
                                          <p:spTgt spid="90122"/>
                                        </p:tgtEl>
                                        <p:attrNameLst>
                                          <p:attrName>ppt_w</p:attrName>
                                        </p:attrNameLst>
                                      </p:cBhvr>
                                      <p:tavLst>
                                        <p:tav tm="0">
                                          <p:val>
                                            <p:strVal val="#ppt_w*0.70"/>
                                          </p:val>
                                        </p:tav>
                                        <p:tav tm="100000">
                                          <p:val>
                                            <p:strVal val="#ppt_w"/>
                                          </p:val>
                                        </p:tav>
                                      </p:tavLst>
                                    </p:anim>
                                    <p:anim calcmode="lin" valueType="num">
                                      <p:cBhvr>
                                        <p:cTn id="13" dur="2000" fill="hold"/>
                                        <p:tgtEl>
                                          <p:spTgt spid="90122"/>
                                        </p:tgtEl>
                                        <p:attrNameLst>
                                          <p:attrName>ppt_h</p:attrName>
                                        </p:attrNameLst>
                                      </p:cBhvr>
                                      <p:tavLst>
                                        <p:tav tm="0">
                                          <p:val>
                                            <p:strVal val="#ppt_h"/>
                                          </p:val>
                                        </p:tav>
                                        <p:tav tm="100000">
                                          <p:val>
                                            <p:strVal val="#ppt_h"/>
                                          </p:val>
                                        </p:tav>
                                      </p:tavLst>
                                    </p:anim>
                                    <p:animEffect transition="in" filter="fade">
                                      <p:cBhvr>
                                        <p:cTn id="14" dur="2000"/>
                                        <p:tgtEl>
                                          <p:spTgt spid="90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IMG0062A"/>
          <p:cNvPicPr>
            <a:picLocks noChangeAspect="1" noChangeArrowheads="1"/>
          </p:cNvPicPr>
          <p:nvPr/>
        </p:nvPicPr>
        <p:blipFill>
          <a:blip r:embed="rId3"/>
          <a:srcRect/>
          <a:stretch>
            <a:fillRect/>
          </a:stretch>
        </p:blipFill>
        <p:spPr bwMode="auto">
          <a:xfrm>
            <a:off x="2133600" y="2027238"/>
            <a:ext cx="4800600" cy="4419600"/>
          </a:xfrm>
          <a:prstGeom prst="rect">
            <a:avLst/>
          </a:prstGeom>
          <a:noFill/>
          <a:ln w="9525">
            <a:noFill/>
            <a:miter lim="800000"/>
            <a:headEnd/>
            <a:tailEnd/>
          </a:ln>
        </p:spPr>
      </p:pic>
      <p:sp>
        <p:nvSpPr>
          <p:cNvPr id="19463" name="WordArt 7"/>
          <p:cNvSpPr>
            <a:spLocks noChangeArrowheads="1" noChangeShapeType="1" noTextEdit="1"/>
          </p:cNvSpPr>
          <p:nvPr/>
        </p:nvSpPr>
        <p:spPr bwMode="auto">
          <a:xfrm>
            <a:off x="3017838" y="1071563"/>
            <a:ext cx="2925762" cy="833437"/>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Con gái</a:t>
            </a:r>
          </a:p>
        </p:txBody>
      </p:sp>
      <p:grpSp>
        <p:nvGrpSpPr>
          <p:cNvPr id="6148" name="Group 8"/>
          <p:cNvGrpSpPr>
            <a:grpSpLocks noChangeAspect="1"/>
          </p:cNvGrpSpPr>
          <p:nvPr/>
        </p:nvGrpSpPr>
        <p:grpSpPr bwMode="auto">
          <a:xfrm>
            <a:off x="7145338" y="4572000"/>
            <a:ext cx="1998662" cy="2286000"/>
            <a:chOff x="1728" y="192"/>
            <a:chExt cx="1259" cy="1154"/>
          </a:xfrm>
        </p:grpSpPr>
        <p:sp>
          <p:nvSpPr>
            <p:cNvPr id="6150" name="AutoShape 9"/>
            <p:cNvSpPr>
              <a:spLocks noChangeAspect="1" noChangeArrowheads="1" noTextEdit="1"/>
            </p:cNvSpPr>
            <p:nvPr/>
          </p:nvSpPr>
          <p:spPr bwMode="auto">
            <a:xfrm>
              <a:off x="1728" y="192"/>
              <a:ext cx="1259" cy="1154"/>
            </a:xfrm>
            <a:prstGeom prst="rect">
              <a:avLst/>
            </a:prstGeom>
            <a:noFill/>
            <a:ln w="9525">
              <a:noFill/>
              <a:miter lim="800000"/>
              <a:headEnd/>
              <a:tailEnd/>
            </a:ln>
          </p:spPr>
          <p:txBody>
            <a:bodyPr/>
            <a:lstStyle/>
            <a:p>
              <a:endParaRPr lang="en-US"/>
            </a:p>
          </p:txBody>
        </p:sp>
        <p:grpSp>
          <p:nvGrpSpPr>
            <p:cNvPr id="6151" name="Group 10"/>
            <p:cNvGrpSpPr>
              <a:grpSpLocks/>
            </p:cNvGrpSpPr>
            <p:nvPr/>
          </p:nvGrpSpPr>
          <p:grpSpPr bwMode="auto">
            <a:xfrm>
              <a:off x="1905" y="192"/>
              <a:ext cx="1017" cy="1111"/>
              <a:chOff x="1905" y="192"/>
              <a:chExt cx="1017" cy="1111"/>
            </a:xfrm>
          </p:grpSpPr>
          <p:sp>
            <p:nvSpPr>
              <p:cNvPr id="6285" name="Freeform 11"/>
              <p:cNvSpPr>
                <a:spLocks/>
              </p:cNvSpPr>
              <p:nvPr/>
            </p:nvSpPr>
            <p:spPr bwMode="auto">
              <a:xfrm>
                <a:off x="2178" y="336"/>
                <a:ext cx="444" cy="445"/>
              </a:xfrm>
              <a:custGeom>
                <a:avLst/>
                <a:gdLst>
                  <a:gd name="T0" fmla="*/ 122 w 889"/>
                  <a:gd name="T1" fmla="*/ 222 h 890"/>
                  <a:gd name="T2" fmla="*/ 144 w 889"/>
                  <a:gd name="T3" fmla="*/ 218 h 890"/>
                  <a:gd name="T4" fmla="*/ 164 w 889"/>
                  <a:gd name="T5" fmla="*/ 209 h 890"/>
                  <a:gd name="T6" fmla="*/ 181 w 889"/>
                  <a:gd name="T7" fmla="*/ 197 h 890"/>
                  <a:gd name="T8" fmla="*/ 197 w 889"/>
                  <a:gd name="T9" fmla="*/ 182 h 890"/>
                  <a:gd name="T10" fmla="*/ 208 w 889"/>
                  <a:gd name="T11" fmla="*/ 165 h 890"/>
                  <a:gd name="T12" fmla="*/ 217 w 889"/>
                  <a:gd name="T13" fmla="*/ 145 h 890"/>
                  <a:gd name="T14" fmla="*/ 221 w 889"/>
                  <a:gd name="T15" fmla="*/ 122 h 890"/>
                  <a:gd name="T16" fmla="*/ 221 w 889"/>
                  <a:gd name="T17" fmla="*/ 100 h 890"/>
                  <a:gd name="T18" fmla="*/ 217 w 889"/>
                  <a:gd name="T19" fmla="*/ 78 h 890"/>
                  <a:gd name="T20" fmla="*/ 208 w 889"/>
                  <a:gd name="T21" fmla="*/ 58 h 890"/>
                  <a:gd name="T22" fmla="*/ 197 w 889"/>
                  <a:gd name="T23" fmla="*/ 41 h 890"/>
                  <a:gd name="T24" fmla="*/ 181 w 889"/>
                  <a:gd name="T25" fmla="*/ 26 h 890"/>
                  <a:gd name="T26" fmla="*/ 164 w 889"/>
                  <a:gd name="T27" fmla="*/ 14 h 890"/>
                  <a:gd name="T28" fmla="*/ 144 w 889"/>
                  <a:gd name="T29" fmla="*/ 5 h 890"/>
                  <a:gd name="T30" fmla="*/ 122 w 889"/>
                  <a:gd name="T31" fmla="*/ 1 h 890"/>
                  <a:gd name="T32" fmla="*/ 100 w 889"/>
                  <a:gd name="T33" fmla="*/ 1 h 890"/>
                  <a:gd name="T34" fmla="*/ 78 w 889"/>
                  <a:gd name="T35" fmla="*/ 5 h 890"/>
                  <a:gd name="T36" fmla="*/ 58 w 889"/>
                  <a:gd name="T37" fmla="*/ 14 h 890"/>
                  <a:gd name="T38" fmla="*/ 40 w 889"/>
                  <a:gd name="T39" fmla="*/ 26 h 890"/>
                  <a:gd name="T40" fmla="*/ 25 w 889"/>
                  <a:gd name="T41" fmla="*/ 41 h 890"/>
                  <a:gd name="T42" fmla="*/ 13 w 889"/>
                  <a:gd name="T43" fmla="*/ 58 h 890"/>
                  <a:gd name="T44" fmla="*/ 5 w 889"/>
                  <a:gd name="T45" fmla="*/ 78 h 890"/>
                  <a:gd name="T46" fmla="*/ 0 w 889"/>
                  <a:gd name="T47" fmla="*/ 100 h 890"/>
                  <a:gd name="T48" fmla="*/ 0 w 889"/>
                  <a:gd name="T49" fmla="*/ 122 h 890"/>
                  <a:gd name="T50" fmla="*/ 5 w 889"/>
                  <a:gd name="T51" fmla="*/ 145 h 890"/>
                  <a:gd name="T52" fmla="*/ 13 w 889"/>
                  <a:gd name="T53" fmla="*/ 165 h 890"/>
                  <a:gd name="T54" fmla="*/ 25 w 889"/>
                  <a:gd name="T55" fmla="*/ 182 h 890"/>
                  <a:gd name="T56" fmla="*/ 40 w 889"/>
                  <a:gd name="T57" fmla="*/ 197 h 890"/>
                  <a:gd name="T58" fmla="*/ 58 w 889"/>
                  <a:gd name="T59" fmla="*/ 209 h 890"/>
                  <a:gd name="T60" fmla="*/ 78 w 889"/>
                  <a:gd name="T61" fmla="*/ 218 h 890"/>
                  <a:gd name="T62" fmla="*/ 100 w 889"/>
                  <a:gd name="T63" fmla="*/ 222 h 89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89"/>
                  <a:gd name="T97" fmla="*/ 0 h 890"/>
                  <a:gd name="T98" fmla="*/ 889 w 889"/>
                  <a:gd name="T99" fmla="*/ 890 h 89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89" h="890">
                    <a:moveTo>
                      <a:pt x="445" y="890"/>
                    </a:moveTo>
                    <a:lnTo>
                      <a:pt x="490" y="887"/>
                    </a:lnTo>
                    <a:lnTo>
                      <a:pt x="534" y="880"/>
                    </a:lnTo>
                    <a:lnTo>
                      <a:pt x="577" y="870"/>
                    </a:lnTo>
                    <a:lnTo>
                      <a:pt x="617" y="855"/>
                    </a:lnTo>
                    <a:lnTo>
                      <a:pt x="656" y="835"/>
                    </a:lnTo>
                    <a:lnTo>
                      <a:pt x="693" y="814"/>
                    </a:lnTo>
                    <a:lnTo>
                      <a:pt x="727" y="788"/>
                    </a:lnTo>
                    <a:lnTo>
                      <a:pt x="759" y="759"/>
                    </a:lnTo>
                    <a:lnTo>
                      <a:pt x="788" y="727"/>
                    </a:lnTo>
                    <a:lnTo>
                      <a:pt x="813" y="694"/>
                    </a:lnTo>
                    <a:lnTo>
                      <a:pt x="835" y="657"/>
                    </a:lnTo>
                    <a:lnTo>
                      <a:pt x="855" y="618"/>
                    </a:lnTo>
                    <a:lnTo>
                      <a:pt x="869" y="577"/>
                    </a:lnTo>
                    <a:lnTo>
                      <a:pt x="880" y="535"/>
                    </a:lnTo>
                    <a:lnTo>
                      <a:pt x="887" y="490"/>
                    </a:lnTo>
                    <a:lnTo>
                      <a:pt x="889" y="445"/>
                    </a:lnTo>
                    <a:lnTo>
                      <a:pt x="887" y="400"/>
                    </a:lnTo>
                    <a:lnTo>
                      <a:pt x="880" y="355"/>
                    </a:lnTo>
                    <a:lnTo>
                      <a:pt x="869" y="312"/>
                    </a:lnTo>
                    <a:lnTo>
                      <a:pt x="855" y="272"/>
                    </a:lnTo>
                    <a:lnTo>
                      <a:pt x="835" y="233"/>
                    </a:lnTo>
                    <a:lnTo>
                      <a:pt x="813" y="196"/>
                    </a:lnTo>
                    <a:lnTo>
                      <a:pt x="788" y="163"/>
                    </a:lnTo>
                    <a:lnTo>
                      <a:pt x="759" y="130"/>
                    </a:lnTo>
                    <a:lnTo>
                      <a:pt x="727" y="101"/>
                    </a:lnTo>
                    <a:lnTo>
                      <a:pt x="693" y="76"/>
                    </a:lnTo>
                    <a:lnTo>
                      <a:pt x="656" y="54"/>
                    </a:lnTo>
                    <a:lnTo>
                      <a:pt x="617" y="35"/>
                    </a:lnTo>
                    <a:lnTo>
                      <a:pt x="577" y="20"/>
                    </a:lnTo>
                    <a:lnTo>
                      <a:pt x="534" y="9"/>
                    </a:lnTo>
                    <a:lnTo>
                      <a:pt x="490" y="2"/>
                    </a:lnTo>
                    <a:lnTo>
                      <a:pt x="445" y="0"/>
                    </a:lnTo>
                    <a:lnTo>
                      <a:pt x="400" y="2"/>
                    </a:lnTo>
                    <a:lnTo>
                      <a:pt x="355" y="9"/>
                    </a:lnTo>
                    <a:lnTo>
                      <a:pt x="312" y="20"/>
                    </a:lnTo>
                    <a:lnTo>
                      <a:pt x="272" y="35"/>
                    </a:lnTo>
                    <a:lnTo>
                      <a:pt x="233" y="54"/>
                    </a:lnTo>
                    <a:lnTo>
                      <a:pt x="196" y="76"/>
                    </a:lnTo>
                    <a:lnTo>
                      <a:pt x="163" y="101"/>
                    </a:lnTo>
                    <a:lnTo>
                      <a:pt x="130" y="130"/>
                    </a:lnTo>
                    <a:lnTo>
                      <a:pt x="102" y="163"/>
                    </a:lnTo>
                    <a:lnTo>
                      <a:pt x="76" y="196"/>
                    </a:lnTo>
                    <a:lnTo>
                      <a:pt x="54" y="233"/>
                    </a:lnTo>
                    <a:lnTo>
                      <a:pt x="35" y="272"/>
                    </a:lnTo>
                    <a:lnTo>
                      <a:pt x="20" y="312"/>
                    </a:lnTo>
                    <a:lnTo>
                      <a:pt x="9" y="355"/>
                    </a:lnTo>
                    <a:lnTo>
                      <a:pt x="3" y="400"/>
                    </a:lnTo>
                    <a:lnTo>
                      <a:pt x="0" y="445"/>
                    </a:lnTo>
                    <a:lnTo>
                      <a:pt x="3" y="490"/>
                    </a:lnTo>
                    <a:lnTo>
                      <a:pt x="9" y="535"/>
                    </a:lnTo>
                    <a:lnTo>
                      <a:pt x="20" y="577"/>
                    </a:lnTo>
                    <a:lnTo>
                      <a:pt x="35" y="618"/>
                    </a:lnTo>
                    <a:lnTo>
                      <a:pt x="54" y="657"/>
                    </a:lnTo>
                    <a:lnTo>
                      <a:pt x="76" y="694"/>
                    </a:lnTo>
                    <a:lnTo>
                      <a:pt x="102" y="727"/>
                    </a:lnTo>
                    <a:lnTo>
                      <a:pt x="130" y="759"/>
                    </a:lnTo>
                    <a:lnTo>
                      <a:pt x="163" y="788"/>
                    </a:lnTo>
                    <a:lnTo>
                      <a:pt x="196" y="814"/>
                    </a:lnTo>
                    <a:lnTo>
                      <a:pt x="233" y="835"/>
                    </a:lnTo>
                    <a:lnTo>
                      <a:pt x="272" y="855"/>
                    </a:lnTo>
                    <a:lnTo>
                      <a:pt x="312" y="870"/>
                    </a:lnTo>
                    <a:lnTo>
                      <a:pt x="355" y="880"/>
                    </a:lnTo>
                    <a:lnTo>
                      <a:pt x="400" y="887"/>
                    </a:lnTo>
                    <a:lnTo>
                      <a:pt x="445" y="890"/>
                    </a:lnTo>
                    <a:close/>
                  </a:path>
                </a:pathLst>
              </a:custGeom>
              <a:solidFill>
                <a:srgbClr val="FFFF66"/>
              </a:solidFill>
              <a:ln w="9525">
                <a:noFill/>
                <a:round/>
                <a:headEnd/>
                <a:tailEnd/>
              </a:ln>
            </p:spPr>
            <p:txBody>
              <a:bodyPr/>
              <a:lstStyle/>
              <a:p>
                <a:endParaRPr lang="en-US"/>
              </a:p>
            </p:txBody>
          </p:sp>
          <p:sp>
            <p:nvSpPr>
              <p:cNvPr id="6286" name="Freeform 12"/>
              <p:cNvSpPr>
                <a:spLocks/>
              </p:cNvSpPr>
              <p:nvPr/>
            </p:nvSpPr>
            <p:spPr bwMode="auto">
              <a:xfrm>
                <a:off x="2308" y="467"/>
                <a:ext cx="183" cy="184"/>
              </a:xfrm>
              <a:custGeom>
                <a:avLst/>
                <a:gdLst>
                  <a:gd name="T0" fmla="*/ 46 w 366"/>
                  <a:gd name="T1" fmla="*/ 92 h 367"/>
                  <a:gd name="T2" fmla="*/ 55 w 366"/>
                  <a:gd name="T3" fmla="*/ 91 h 367"/>
                  <a:gd name="T4" fmla="*/ 63 w 366"/>
                  <a:gd name="T5" fmla="*/ 88 h 367"/>
                  <a:gd name="T6" fmla="*/ 72 w 366"/>
                  <a:gd name="T7" fmla="*/ 84 h 367"/>
                  <a:gd name="T8" fmla="*/ 79 w 366"/>
                  <a:gd name="T9" fmla="*/ 79 h 367"/>
                  <a:gd name="T10" fmla="*/ 84 w 366"/>
                  <a:gd name="T11" fmla="*/ 72 h 367"/>
                  <a:gd name="T12" fmla="*/ 88 w 366"/>
                  <a:gd name="T13" fmla="*/ 64 h 367"/>
                  <a:gd name="T14" fmla="*/ 91 w 366"/>
                  <a:gd name="T15" fmla="*/ 55 h 367"/>
                  <a:gd name="T16" fmla="*/ 92 w 366"/>
                  <a:gd name="T17" fmla="*/ 46 h 367"/>
                  <a:gd name="T18" fmla="*/ 91 w 366"/>
                  <a:gd name="T19" fmla="*/ 37 h 367"/>
                  <a:gd name="T20" fmla="*/ 88 w 366"/>
                  <a:gd name="T21" fmla="*/ 28 h 367"/>
                  <a:gd name="T22" fmla="*/ 84 w 366"/>
                  <a:gd name="T23" fmla="*/ 20 h 367"/>
                  <a:gd name="T24" fmla="*/ 79 w 366"/>
                  <a:gd name="T25" fmla="*/ 14 h 367"/>
                  <a:gd name="T26" fmla="*/ 72 w 366"/>
                  <a:gd name="T27" fmla="*/ 8 h 367"/>
                  <a:gd name="T28" fmla="*/ 63 w 366"/>
                  <a:gd name="T29" fmla="*/ 4 h 367"/>
                  <a:gd name="T30" fmla="*/ 55 w 366"/>
                  <a:gd name="T31" fmla="*/ 1 h 367"/>
                  <a:gd name="T32" fmla="*/ 46 w 366"/>
                  <a:gd name="T33" fmla="*/ 0 h 367"/>
                  <a:gd name="T34" fmla="*/ 37 w 366"/>
                  <a:gd name="T35" fmla="*/ 1 h 367"/>
                  <a:gd name="T36" fmla="*/ 28 w 366"/>
                  <a:gd name="T37" fmla="*/ 4 h 367"/>
                  <a:gd name="T38" fmla="*/ 20 w 366"/>
                  <a:gd name="T39" fmla="*/ 8 h 367"/>
                  <a:gd name="T40" fmla="*/ 13 w 366"/>
                  <a:gd name="T41" fmla="*/ 14 h 367"/>
                  <a:gd name="T42" fmla="*/ 8 w 366"/>
                  <a:gd name="T43" fmla="*/ 20 h 367"/>
                  <a:gd name="T44" fmla="*/ 4 w 366"/>
                  <a:gd name="T45" fmla="*/ 28 h 367"/>
                  <a:gd name="T46" fmla="*/ 1 w 366"/>
                  <a:gd name="T47" fmla="*/ 37 h 367"/>
                  <a:gd name="T48" fmla="*/ 0 w 366"/>
                  <a:gd name="T49" fmla="*/ 46 h 367"/>
                  <a:gd name="T50" fmla="*/ 1 w 366"/>
                  <a:gd name="T51" fmla="*/ 55 h 367"/>
                  <a:gd name="T52" fmla="*/ 4 w 366"/>
                  <a:gd name="T53" fmla="*/ 64 h 367"/>
                  <a:gd name="T54" fmla="*/ 8 w 366"/>
                  <a:gd name="T55" fmla="*/ 72 h 367"/>
                  <a:gd name="T56" fmla="*/ 13 w 366"/>
                  <a:gd name="T57" fmla="*/ 79 h 367"/>
                  <a:gd name="T58" fmla="*/ 20 w 366"/>
                  <a:gd name="T59" fmla="*/ 84 h 367"/>
                  <a:gd name="T60" fmla="*/ 28 w 366"/>
                  <a:gd name="T61" fmla="*/ 88 h 367"/>
                  <a:gd name="T62" fmla="*/ 37 w 366"/>
                  <a:gd name="T63" fmla="*/ 91 h 367"/>
                  <a:gd name="T64" fmla="*/ 46 w 366"/>
                  <a:gd name="T65" fmla="*/ 92 h 3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6"/>
                  <a:gd name="T100" fmla="*/ 0 h 367"/>
                  <a:gd name="T101" fmla="*/ 366 w 366"/>
                  <a:gd name="T102" fmla="*/ 367 h 3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6" h="367">
                    <a:moveTo>
                      <a:pt x="183" y="367"/>
                    </a:moveTo>
                    <a:lnTo>
                      <a:pt x="219" y="364"/>
                    </a:lnTo>
                    <a:lnTo>
                      <a:pt x="254" y="352"/>
                    </a:lnTo>
                    <a:lnTo>
                      <a:pt x="285" y="336"/>
                    </a:lnTo>
                    <a:lnTo>
                      <a:pt x="313" y="313"/>
                    </a:lnTo>
                    <a:lnTo>
                      <a:pt x="335" y="285"/>
                    </a:lnTo>
                    <a:lnTo>
                      <a:pt x="352" y="254"/>
                    </a:lnTo>
                    <a:lnTo>
                      <a:pt x="362" y="220"/>
                    </a:lnTo>
                    <a:lnTo>
                      <a:pt x="366" y="183"/>
                    </a:lnTo>
                    <a:lnTo>
                      <a:pt x="362" y="146"/>
                    </a:lnTo>
                    <a:lnTo>
                      <a:pt x="352" y="111"/>
                    </a:lnTo>
                    <a:lnTo>
                      <a:pt x="335" y="80"/>
                    </a:lnTo>
                    <a:lnTo>
                      <a:pt x="313" y="53"/>
                    </a:lnTo>
                    <a:lnTo>
                      <a:pt x="285" y="31"/>
                    </a:lnTo>
                    <a:lnTo>
                      <a:pt x="254" y="13"/>
                    </a:lnTo>
                    <a:lnTo>
                      <a:pt x="219" y="3"/>
                    </a:lnTo>
                    <a:lnTo>
                      <a:pt x="183" y="0"/>
                    </a:lnTo>
                    <a:lnTo>
                      <a:pt x="146" y="3"/>
                    </a:lnTo>
                    <a:lnTo>
                      <a:pt x="111" y="13"/>
                    </a:lnTo>
                    <a:lnTo>
                      <a:pt x="80" y="31"/>
                    </a:lnTo>
                    <a:lnTo>
                      <a:pt x="54" y="53"/>
                    </a:lnTo>
                    <a:lnTo>
                      <a:pt x="31" y="80"/>
                    </a:lnTo>
                    <a:lnTo>
                      <a:pt x="15" y="111"/>
                    </a:lnTo>
                    <a:lnTo>
                      <a:pt x="3" y="146"/>
                    </a:lnTo>
                    <a:lnTo>
                      <a:pt x="0" y="183"/>
                    </a:lnTo>
                    <a:lnTo>
                      <a:pt x="3" y="220"/>
                    </a:lnTo>
                    <a:lnTo>
                      <a:pt x="15" y="254"/>
                    </a:lnTo>
                    <a:lnTo>
                      <a:pt x="31" y="285"/>
                    </a:lnTo>
                    <a:lnTo>
                      <a:pt x="54" y="313"/>
                    </a:lnTo>
                    <a:lnTo>
                      <a:pt x="80" y="336"/>
                    </a:lnTo>
                    <a:lnTo>
                      <a:pt x="111" y="352"/>
                    </a:lnTo>
                    <a:lnTo>
                      <a:pt x="146" y="364"/>
                    </a:lnTo>
                    <a:lnTo>
                      <a:pt x="183" y="367"/>
                    </a:lnTo>
                    <a:close/>
                  </a:path>
                </a:pathLst>
              </a:custGeom>
              <a:solidFill>
                <a:srgbClr val="FFE500"/>
              </a:solidFill>
              <a:ln w="9525">
                <a:noFill/>
                <a:round/>
                <a:headEnd/>
                <a:tailEnd/>
              </a:ln>
            </p:spPr>
            <p:txBody>
              <a:bodyPr/>
              <a:lstStyle/>
              <a:p>
                <a:endParaRPr lang="en-US"/>
              </a:p>
            </p:txBody>
          </p:sp>
          <p:sp>
            <p:nvSpPr>
              <p:cNvPr id="6287" name="Freeform 13"/>
              <p:cNvSpPr>
                <a:spLocks/>
              </p:cNvSpPr>
              <p:nvPr/>
            </p:nvSpPr>
            <p:spPr bwMode="auto">
              <a:xfrm>
                <a:off x="2308" y="467"/>
                <a:ext cx="183" cy="184"/>
              </a:xfrm>
              <a:custGeom>
                <a:avLst/>
                <a:gdLst>
                  <a:gd name="T0" fmla="*/ 46 w 366"/>
                  <a:gd name="T1" fmla="*/ 92 h 367"/>
                  <a:gd name="T2" fmla="*/ 55 w 366"/>
                  <a:gd name="T3" fmla="*/ 91 h 367"/>
                  <a:gd name="T4" fmla="*/ 63 w 366"/>
                  <a:gd name="T5" fmla="*/ 88 h 367"/>
                  <a:gd name="T6" fmla="*/ 72 w 366"/>
                  <a:gd name="T7" fmla="*/ 84 h 367"/>
                  <a:gd name="T8" fmla="*/ 79 w 366"/>
                  <a:gd name="T9" fmla="*/ 79 h 367"/>
                  <a:gd name="T10" fmla="*/ 84 w 366"/>
                  <a:gd name="T11" fmla="*/ 72 h 367"/>
                  <a:gd name="T12" fmla="*/ 88 w 366"/>
                  <a:gd name="T13" fmla="*/ 64 h 367"/>
                  <a:gd name="T14" fmla="*/ 91 w 366"/>
                  <a:gd name="T15" fmla="*/ 55 h 367"/>
                  <a:gd name="T16" fmla="*/ 92 w 366"/>
                  <a:gd name="T17" fmla="*/ 46 h 367"/>
                  <a:gd name="T18" fmla="*/ 91 w 366"/>
                  <a:gd name="T19" fmla="*/ 37 h 367"/>
                  <a:gd name="T20" fmla="*/ 88 w 366"/>
                  <a:gd name="T21" fmla="*/ 28 h 367"/>
                  <a:gd name="T22" fmla="*/ 84 w 366"/>
                  <a:gd name="T23" fmla="*/ 20 h 367"/>
                  <a:gd name="T24" fmla="*/ 79 w 366"/>
                  <a:gd name="T25" fmla="*/ 14 h 367"/>
                  <a:gd name="T26" fmla="*/ 72 w 366"/>
                  <a:gd name="T27" fmla="*/ 8 h 367"/>
                  <a:gd name="T28" fmla="*/ 63 w 366"/>
                  <a:gd name="T29" fmla="*/ 4 h 367"/>
                  <a:gd name="T30" fmla="*/ 55 w 366"/>
                  <a:gd name="T31" fmla="*/ 1 h 367"/>
                  <a:gd name="T32" fmla="*/ 46 w 366"/>
                  <a:gd name="T33" fmla="*/ 0 h 367"/>
                  <a:gd name="T34" fmla="*/ 37 w 366"/>
                  <a:gd name="T35" fmla="*/ 1 h 367"/>
                  <a:gd name="T36" fmla="*/ 28 w 366"/>
                  <a:gd name="T37" fmla="*/ 4 h 367"/>
                  <a:gd name="T38" fmla="*/ 20 w 366"/>
                  <a:gd name="T39" fmla="*/ 8 h 367"/>
                  <a:gd name="T40" fmla="*/ 13 w 366"/>
                  <a:gd name="T41" fmla="*/ 14 h 367"/>
                  <a:gd name="T42" fmla="*/ 8 w 366"/>
                  <a:gd name="T43" fmla="*/ 20 h 367"/>
                  <a:gd name="T44" fmla="*/ 4 w 366"/>
                  <a:gd name="T45" fmla="*/ 28 h 367"/>
                  <a:gd name="T46" fmla="*/ 1 w 366"/>
                  <a:gd name="T47" fmla="*/ 37 h 367"/>
                  <a:gd name="T48" fmla="*/ 0 w 366"/>
                  <a:gd name="T49" fmla="*/ 46 h 367"/>
                  <a:gd name="T50" fmla="*/ 1 w 366"/>
                  <a:gd name="T51" fmla="*/ 55 h 367"/>
                  <a:gd name="T52" fmla="*/ 4 w 366"/>
                  <a:gd name="T53" fmla="*/ 64 h 367"/>
                  <a:gd name="T54" fmla="*/ 8 w 366"/>
                  <a:gd name="T55" fmla="*/ 72 h 367"/>
                  <a:gd name="T56" fmla="*/ 13 w 366"/>
                  <a:gd name="T57" fmla="*/ 79 h 367"/>
                  <a:gd name="T58" fmla="*/ 20 w 366"/>
                  <a:gd name="T59" fmla="*/ 84 h 367"/>
                  <a:gd name="T60" fmla="*/ 28 w 366"/>
                  <a:gd name="T61" fmla="*/ 88 h 367"/>
                  <a:gd name="T62" fmla="*/ 37 w 366"/>
                  <a:gd name="T63" fmla="*/ 91 h 367"/>
                  <a:gd name="T64" fmla="*/ 46 w 366"/>
                  <a:gd name="T65" fmla="*/ 92 h 36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6"/>
                  <a:gd name="T100" fmla="*/ 0 h 367"/>
                  <a:gd name="T101" fmla="*/ 366 w 366"/>
                  <a:gd name="T102" fmla="*/ 367 h 36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6" h="367">
                    <a:moveTo>
                      <a:pt x="183" y="367"/>
                    </a:moveTo>
                    <a:lnTo>
                      <a:pt x="219" y="364"/>
                    </a:lnTo>
                    <a:lnTo>
                      <a:pt x="254" y="352"/>
                    </a:lnTo>
                    <a:lnTo>
                      <a:pt x="285" y="336"/>
                    </a:lnTo>
                    <a:lnTo>
                      <a:pt x="313" y="313"/>
                    </a:lnTo>
                    <a:lnTo>
                      <a:pt x="335" y="285"/>
                    </a:lnTo>
                    <a:lnTo>
                      <a:pt x="352" y="254"/>
                    </a:lnTo>
                    <a:lnTo>
                      <a:pt x="362" y="220"/>
                    </a:lnTo>
                    <a:lnTo>
                      <a:pt x="366" y="183"/>
                    </a:lnTo>
                    <a:lnTo>
                      <a:pt x="362" y="146"/>
                    </a:lnTo>
                    <a:lnTo>
                      <a:pt x="352" y="111"/>
                    </a:lnTo>
                    <a:lnTo>
                      <a:pt x="335" y="80"/>
                    </a:lnTo>
                    <a:lnTo>
                      <a:pt x="313" y="53"/>
                    </a:lnTo>
                    <a:lnTo>
                      <a:pt x="285" y="31"/>
                    </a:lnTo>
                    <a:lnTo>
                      <a:pt x="254" y="13"/>
                    </a:lnTo>
                    <a:lnTo>
                      <a:pt x="219" y="3"/>
                    </a:lnTo>
                    <a:lnTo>
                      <a:pt x="183" y="0"/>
                    </a:lnTo>
                    <a:lnTo>
                      <a:pt x="146" y="3"/>
                    </a:lnTo>
                    <a:lnTo>
                      <a:pt x="111" y="13"/>
                    </a:lnTo>
                    <a:lnTo>
                      <a:pt x="80" y="31"/>
                    </a:lnTo>
                    <a:lnTo>
                      <a:pt x="54" y="53"/>
                    </a:lnTo>
                    <a:lnTo>
                      <a:pt x="31" y="80"/>
                    </a:lnTo>
                    <a:lnTo>
                      <a:pt x="15" y="111"/>
                    </a:lnTo>
                    <a:lnTo>
                      <a:pt x="3" y="146"/>
                    </a:lnTo>
                    <a:lnTo>
                      <a:pt x="0" y="183"/>
                    </a:lnTo>
                    <a:lnTo>
                      <a:pt x="3" y="220"/>
                    </a:lnTo>
                    <a:lnTo>
                      <a:pt x="15" y="254"/>
                    </a:lnTo>
                    <a:lnTo>
                      <a:pt x="31" y="285"/>
                    </a:lnTo>
                    <a:lnTo>
                      <a:pt x="54" y="313"/>
                    </a:lnTo>
                    <a:lnTo>
                      <a:pt x="80" y="336"/>
                    </a:lnTo>
                    <a:lnTo>
                      <a:pt x="111" y="352"/>
                    </a:lnTo>
                    <a:lnTo>
                      <a:pt x="146" y="364"/>
                    </a:lnTo>
                    <a:lnTo>
                      <a:pt x="183" y="367"/>
                    </a:lnTo>
                    <a:close/>
                  </a:path>
                </a:pathLst>
              </a:custGeom>
              <a:solidFill>
                <a:srgbClr val="FFFFB2"/>
              </a:solidFill>
              <a:ln w="9525">
                <a:noFill/>
                <a:round/>
                <a:headEnd/>
                <a:tailEnd/>
              </a:ln>
            </p:spPr>
            <p:txBody>
              <a:bodyPr/>
              <a:lstStyle/>
              <a:p>
                <a:endParaRPr lang="en-US"/>
              </a:p>
            </p:txBody>
          </p:sp>
          <p:sp>
            <p:nvSpPr>
              <p:cNvPr id="6288" name="Freeform 14"/>
              <p:cNvSpPr>
                <a:spLocks/>
              </p:cNvSpPr>
              <p:nvPr/>
            </p:nvSpPr>
            <p:spPr bwMode="auto">
              <a:xfrm>
                <a:off x="2371" y="945"/>
                <a:ext cx="59" cy="126"/>
              </a:xfrm>
              <a:custGeom>
                <a:avLst/>
                <a:gdLst>
                  <a:gd name="T0" fmla="*/ 29 w 119"/>
                  <a:gd name="T1" fmla="*/ 63 h 251"/>
                  <a:gd name="T2" fmla="*/ 21 w 119"/>
                  <a:gd name="T3" fmla="*/ 0 h 251"/>
                  <a:gd name="T4" fmla="*/ 7 w 119"/>
                  <a:gd name="T5" fmla="*/ 0 h 251"/>
                  <a:gd name="T6" fmla="*/ 0 w 119"/>
                  <a:gd name="T7" fmla="*/ 63 h 251"/>
                  <a:gd name="T8" fmla="*/ 29 w 119"/>
                  <a:gd name="T9" fmla="*/ 63 h 251"/>
                  <a:gd name="T10" fmla="*/ 0 60000 65536"/>
                  <a:gd name="T11" fmla="*/ 0 60000 65536"/>
                  <a:gd name="T12" fmla="*/ 0 60000 65536"/>
                  <a:gd name="T13" fmla="*/ 0 60000 65536"/>
                  <a:gd name="T14" fmla="*/ 0 60000 65536"/>
                  <a:gd name="T15" fmla="*/ 0 w 119"/>
                  <a:gd name="T16" fmla="*/ 0 h 251"/>
                  <a:gd name="T17" fmla="*/ 119 w 119"/>
                  <a:gd name="T18" fmla="*/ 251 h 251"/>
                </a:gdLst>
                <a:ahLst/>
                <a:cxnLst>
                  <a:cxn ang="T10">
                    <a:pos x="T0" y="T1"/>
                  </a:cxn>
                  <a:cxn ang="T11">
                    <a:pos x="T2" y="T3"/>
                  </a:cxn>
                  <a:cxn ang="T12">
                    <a:pos x="T4" y="T5"/>
                  </a:cxn>
                  <a:cxn ang="T13">
                    <a:pos x="T6" y="T7"/>
                  </a:cxn>
                  <a:cxn ang="T14">
                    <a:pos x="T8" y="T9"/>
                  </a:cxn>
                </a:cxnLst>
                <a:rect l="T15" t="T16" r="T17" b="T18"/>
                <a:pathLst>
                  <a:path w="119" h="251">
                    <a:moveTo>
                      <a:pt x="119" y="251"/>
                    </a:moveTo>
                    <a:lnTo>
                      <a:pt x="86" y="0"/>
                    </a:lnTo>
                    <a:lnTo>
                      <a:pt x="31" y="0"/>
                    </a:lnTo>
                    <a:lnTo>
                      <a:pt x="0" y="251"/>
                    </a:lnTo>
                    <a:lnTo>
                      <a:pt x="119" y="251"/>
                    </a:lnTo>
                    <a:close/>
                  </a:path>
                </a:pathLst>
              </a:custGeom>
              <a:solidFill>
                <a:srgbClr val="BF7200"/>
              </a:solidFill>
              <a:ln w="9525">
                <a:noFill/>
                <a:round/>
                <a:headEnd/>
                <a:tailEnd/>
              </a:ln>
            </p:spPr>
            <p:txBody>
              <a:bodyPr/>
              <a:lstStyle/>
              <a:p>
                <a:endParaRPr lang="en-US"/>
              </a:p>
            </p:txBody>
          </p:sp>
          <p:sp>
            <p:nvSpPr>
              <p:cNvPr id="6289" name="Freeform 15"/>
              <p:cNvSpPr>
                <a:spLocks/>
              </p:cNvSpPr>
              <p:nvPr/>
            </p:nvSpPr>
            <p:spPr bwMode="auto">
              <a:xfrm>
                <a:off x="2323" y="1137"/>
                <a:ext cx="155" cy="62"/>
              </a:xfrm>
              <a:custGeom>
                <a:avLst/>
                <a:gdLst>
                  <a:gd name="T0" fmla="*/ 0 w 310"/>
                  <a:gd name="T1" fmla="*/ 28 h 123"/>
                  <a:gd name="T2" fmla="*/ 1 w 310"/>
                  <a:gd name="T3" fmla="*/ 29 h 123"/>
                  <a:gd name="T4" fmla="*/ 3 w 310"/>
                  <a:gd name="T5" fmla="*/ 29 h 123"/>
                  <a:gd name="T6" fmla="*/ 7 w 310"/>
                  <a:gd name="T7" fmla="*/ 30 h 123"/>
                  <a:gd name="T8" fmla="*/ 11 w 310"/>
                  <a:gd name="T9" fmla="*/ 30 h 123"/>
                  <a:gd name="T10" fmla="*/ 17 w 310"/>
                  <a:gd name="T11" fmla="*/ 31 h 123"/>
                  <a:gd name="T12" fmla="*/ 24 w 310"/>
                  <a:gd name="T13" fmla="*/ 31 h 123"/>
                  <a:gd name="T14" fmla="*/ 31 w 310"/>
                  <a:gd name="T15" fmla="*/ 31 h 123"/>
                  <a:gd name="T16" fmla="*/ 39 w 310"/>
                  <a:gd name="T17" fmla="*/ 31 h 123"/>
                  <a:gd name="T18" fmla="*/ 46 w 310"/>
                  <a:gd name="T19" fmla="*/ 31 h 123"/>
                  <a:gd name="T20" fmla="*/ 54 w 310"/>
                  <a:gd name="T21" fmla="*/ 31 h 123"/>
                  <a:gd name="T22" fmla="*/ 60 w 310"/>
                  <a:gd name="T23" fmla="*/ 31 h 123"/>
                  <a:gd name="T24" fmla="*/ 67 w 310"/>
                  <a:gd name="T25" fmla="*/ 30 h 123"/>
                  <a:gd name="T26" fmla="*/ 71 w 310"/>
                  <a:gd name="T27" fmla="*/ 30 h 123"/>
                  <a:gd name="T28" fmla="*/ 75 w 310"/>
                  <a:gd name="T29" fmla="*/ 29 h 123"/>
                  <a:gd name="T30" fmla="*/ 77 w 310"/>
                  <a:gd name="T31" fmla="*/ 29 h 123"/>
                  <a:gd name="T32" fmla="*/ 78 w 310"/>
                  <a:gd name="T33" fmla="*/ 28 h 123"/>
                  <a:gd name="T34" fmla="*/ 71 w 310"/>
                  <a:gd name="T35" fmla="*/ 27 h 123"/>
                  <a:gd name="T36" fmla="*/ 65 w 310"/>
                  <a:gd name="T37" fmla="*/ 25 h 123"/>
                  <a:gd name="T38" fmla="*/ 59 w 310"/>
                  <a:gd name="T39" fmla="*/ 21 h 123"/>
                  <a:gd name="T40" fmla="*/ 55 w 310"/>
                  <a:gd name="T41" fmla="*/ 16 h 123"/>
                  <a:gd name="T42" fmla="*/ 52 w 310"/>
                  <a:gd name="T43" fmla="*/ 12 h 123"/>
                  <a:gd name="T44" fmla="*/ 49 w 310"/>
                  <a:gd name="T45" fmla="*/ 7 h 123"/>
                  <a:gd name="T46" fmla="*/ 47 w 310"/>
                  <a:gd name="T47" fmla="*/ 3 h 123"/>
                  <a:gd name="T48" fmla="*/ 46 w 310"/>
                  <a:gd name="T49" fmla="*/ 0 h 123"/>
                  <a:gd name="T50" fmla="*/ 31 w 310"/>
                  <a:gd name="T51" fmla="*/ 0 h 123"/>
                  <a:gd name="T52" fmla="*/ 30 w 310"/>
                  <a:gd name="T53" fmla="*/ 3 h 123"/>
                  <a:gd name="T54" fmla="*/ 28 w 310"/>
                  <a:gd name="T55" fmla="*/ 7 h 123"/>
                  <a:gd name="T56" fmla="*/ 26 w 310"/>
                  <a:gd name="T57" fmla="*/ 12 h 123"/>
                  <a:gd name="T58" fmla="*/ 22 w 310"/>
                  <a:gd name="T59" fmla="*/ 16 h 123"/>
                  <a:gd name="T60" fmla="*/ 18 w 310"/>
                  <a:gd name="T61" fmla="*/ 21 h 123"/>
                  <a:gd name="T62" fmla="*/ 13 w 310"/>
                  <a:gd name="T63" fmla="*/ 25 h 123"/>
                  <a:gd name="T64" fmla="*/ 7 w 310"/>
                  <a:gd name="T65" fmla="*/ 27 h 123"/>
                  <a:gd name="T66" fmla="*/ 0 w 310"/>
                  <a:gd name="T67" fmla="*/ 28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0"/>
                  <a:gd name="T103" fmla="*/ 0 h 123"/>
                  <a:gd name="T104" fmla="*/ 310 w 310"/>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0" h="123">
                    <a:moveTo>
                      <a:pt x="0" y="110"/>
                    </a:moveTo>
                    <a:lnTo>
                      <a:pt x="4" y="113"/>
                    </a:lnTo>
                    <a:lnTo>
                      <a:pt x="13" y="116"/>
                    </a:lnTo>
                    <a:lnTo>
                      <a:pt x="27" y="119"/>
                    </a:lnTo>
                    <a:lnTo>
                      <a:pt x="45" y="120"/>
                    </a:lnTo>
                    <a:lnTo>
                      <a:pt x="68" y="121"/>
                    </a:lnTo>
                    <a:lnTo>
                      <a:pt x="95" y="122"/>
                    </a:lnTo>
                    <a:lnTo>
                      <a:pt x="124" y="123"/>
                    </a:lnTo>
                    <a:lnTo>
                      <a:pt x="155" y="123"/>
                    </a:lnTo>
                    <a:lnTo>
                      <a:pt x="186" y="123"/>
                    </a:lnTo>
                    <a:lnTo>
                      <a:pt x="216" y="122"/>
                    </a:lnTo>
                    <a:lnTo>
                      <a:pt x="242" y="121"/>
                    </a:lnTo>
                    <a:lnTo>
                      <a:pt x="265" y="120"/>
                    </a:lnTo>
                    <a:lnTo>
                      <a:pt x="284" y="119"/>
                    </a:lnTo>
                    <a:lnTo>
                      <a:pt x="298" y="116"/>
                    </a:lnTo>
                    <a:lnTo>
                      <a:pt x="307" y="113"/>
                    </a:lnTo>
                    <a:lnTo>
                      <a:pt x="310" y="110"/>
                    </a:lnTo>
                    <a:lnTo>
                      <a:pt x="283" y="107"/>
                    </a:lnTo>
                    <a:lnTo>
                      <a:pt x="258" y="97"/>
                    </a:lnTo>
                    <a:lnTo>
                      <a:pt x="238" y="82"/>
                    </a:lnTo>
                    <a:lnTo>
                      <a:pt x="222" y="63"/>
                    </a:lnTo>
                    <a:lnTo>
                      <a:pt x="208" y="45"/>
                    </a:lnTo>
                    <a:lnTo>
                      <a:pt x="196" y="26"/>
                    </a:lnTo>
                    <a:lnTo>
                      <a:pt x="189" y="11"/>
                    </a:lnTo>
                    <a:lnTo>
                      <a:pt x="185" y="0"/>
                    </a:lnTo>
                    <a:lnTo>
                      <a:pt x="125" y="0"/>
                    </a:lnTo>
                    <a:lnTo>
                      <a:pt x="120" y="11"/>
                    </a:lnTo>
                    <a:lnTo>
                      <a:pt x="113" y="26"/>
                    </a:lnTo>
                    <a:lnTo>
                      <a:pt x="103" y="45"/>
                    </a:lnTo>
                    <a:lnTo>
                      <a:pt x="89" y="63"/>
                    </a:lnTo>
                    <a:lnTo>
                      <a:pt x="72" y="82"/>
                    </a:lnTo>
                    <a:lnTo>
                      <a:pt x="52" y="97"/>
                    </a:lnTo>
                    <a:lnTo>
                      <a:pt x="28" y="107"/>
                    </a:lnTo>
                    <a:lnTo>
                      <a:pt x="0" y="110"/>
                    </a:lnTo>
                    <a:close/>
                  </a:path>
                </a:pathLst>
              </a:custGeom>
              <a:solidFill>
                <a:srgbClr val="BF7200"/>
              </a:solidFill>
              <a:ln w="9525">
                <a:noFill/>
                <a:round/>
                <a:headEnd/>
                <a:tailEnd/>
              </a:ln>
            </p:spPr>
            <p:txBody>
              <a:bodyPr/>
              <a:lstStyle/>
              <a:p>
                <a:endParaRPr lang="en-US"/>
              </a:p>
            </p:txBody>
          </p:sp>
          <p:sp>
            <p:nvSpPr>
              <p:cNvPr id="6290" name="Rectangle 16"/>
              <p:cNvSpPr>
                <a:spLocks noChangeArrowheads="1"/>
              </p:cNvSpPr>
              <p:nvPr/>
            </p:nvSpPr>
            <p:spPr bwMode="auto">
              <a:xfrm>
                <a:off x="2348" y="879"/>
                <a:ext cx="104" cy="29"/>
              </a:xfrm>
              <a:prstGeom prst="rect">
                <a:avLst/>
              </a:prstGeom>
              <a:solidFill>
                <a:srgbClr val="BF7200"/>
              </a:solidFill>
              <a:ln w="9525">
                <a:noFill/>
                <a:miter lim="800000"/>
                <a:headEnd/>
                <a:tailEnd/>
              </a:ln>
            </p:spPr>
            <p:txBody>
              <a:bodyPr/>
              <a:lstStyle/>
              <a:p>
                <a:endParaRPr lang="en-US">
                  <a:latin typeface="Arial" charset="0"/>
                </a:endParaRPr>
              </a:p>
            </p:txBody>
          </p:sp>
          <p:sp>
            <p:nvSpPr>
              <p:cNvPr id="6291" name="Freeform 17"/>
              <p:cNvSpPr>
                <a:spLocks/>
              </p:cNvSpPr>
              <p:nvPr/>
            </p:nvSpPr>
            <p:spPr bwMode="auto">
              <a:xfrm>
                <a:off x="2371" y="1071"/>
                <a:ext cx="59" cy="27"/>
              </a:xfrm>
              <a:custGeom>
                <a:avLst/>
                <a:gdLst>
                  <a:gd name="T0" fmla="*/ 7 w 119"/>
                  <a:gd name="T1" fmla="*/ 14 h 54"/>
                  <a:gd name="T2" fmla="*/ 0 w 119"/>
                  <a:gd name="T3" fmla="*/ 0 h 54"/>
                  <a:gd name="T4" fmla="*/ 29 w 119"/>
                  <a:gd name="T5" fmla="*/ 0 h 54"/>
                  <a:gd name="T6" fmla="*/ 22 w 119"/>
                  <a:gd name="T7" fmla="*/ 14 h 54"/>
                  <a:gd name="T8" fmla="*/ 7 w 119"/>
                  <a:gd name="T9" fmla="*/ 14 h 54"/>
                  <a:gd name="T10" fmla="*/ 0 60000 65536"/>
                  <a:gd name="T11" fmla="*/ 0 60000 65536"/>
                  <a:gd name="T12" fmla="*/ 0 60000 65536"/>
                  <a:gd name="T13" fmla="*/ 0 60000 65536"/>
                  <a:gd name="T14" fmla="*/ 0 60000 65536"/>
                  <a:gd name="T15" fmla="*/ 0 w 119"/>
                  <a:gd name="T16" fmla="*/ 0 h 54"/>
                  <a:gd name="T17" fmla="*/ 119 w 119"/>
                  <a:gd name="T18" fmla="*/ 54 h 54"/>
                </a:gdLst>
                <a:ahLst/>
                <a:cxnLst>
                  <a:cxn ang="T10">
                    <a:pos x="T0" y="T1"/>
                  </a:cxn>
                  <a:cxn ang="T11">
                    <a:pos x="T2" y="T3"/>
                  </a:cxn>
                  <a:cxn ang="T12">
                    <a:pos x="T4" y="T5"/>
                  </a:cxn>
                  <a:cxn ang="T13">
                    <a:pos x="T6" y="T7"/>
                  </a:cxn>
                  <a:cxn ang="T14">
                    <a:pos x="T8" y="T9"/>
                  </a:cxn>
                </a:cxnLst>
                <a:rect l="T15" t="T16" r="T17" b="T18"/>
                <a:pathLst>
                  <a:path w="119" h="54">
                    <a:moveTo>
                      <a:pt x="29" y="54"/>
                    </a:moveTo>
                    <a:lnTo>
                      <a:pt x="0" y="0"/>
                    </a:lnTo>
                    <a:lnTo>
                      <a:pt x="119" y="0"/>
                    </a:lnTo>
                    <a:lnTo>
                      <a:pt x="89" y="54"/>
                    </a:lnTo>
                    <a:lnTo>
                      <a:pt x="29" y="54"/>
                    </a:lnTo>
                    <a:close/>
                  </a:path>
                </a:pathLst>
              </a:custGeom>
              <a:solidFill>
                <a:srgbClr val="BF7200"/>
              </a:solidFill>
              <a:ln w="9525">
                <a:noFill/>
                <a:round/>
                <a:headEnd/>
                <a:tailEnd/>
              </a:ln>
            </p:spPr>
            <p:txBody>
              <a:bodyPr/>
              <a:lstStyle/>
              <a:p>
                <a:endParaRPr lang="en-US"/>
              </a:p>
            </p:txBody>
          </p:sp>
          <p:sp>
            <p:nvSpPr>
              <p:cNvPr id="6292" name="Freeform 18"/>
              <p:cNvSpPr>
                <a:spLocks/>
              </p:cNvSpPr>
              <p:nvPr/>
            </p:nvSpPr>
            <p:spPr bwMode="auto">
              <a:xfrm>
                <a:off x="2362" y="908"/>
                <a:ext cx="76" cy="40"/>
              </a:xfrm>
              <a:custGeom>
                <a:avLst/>
                <a:gdLst>
                  <a:gd name="T0" fmla="*/ 0 w 152"/>
                  <a:gd name="T1" fmla="*/ 0 h 81"/>
                  <a:gd name="T2" fmla="*/ 1 w 152"/>
                  <a:gd name="T3" fmla="*/ 4 h 81"/>
                  <a:gd name="T4" fmla="*/ 1 w 152"/>
                  <a:gd name="T5" fmla="*/ 7 h 81"/>
                  <a:gd name="T6" fmla="*/ 3 w 152"/>
                  <a:gd name="T7" fmla="*/ 11 h 81"/>
                  <a:gd name="T8" fmla="*/ 5 w 152"/>
                  <a:gd name="T9" fmla="*/ 14 h 81"/>
                  <a:gd name="T10" fmla="*/ 9 w 152"/>
                  <a:gd name="T11" fmla="*/ 16 h 81"/>
                  <a:gd name="T12" fmla="*/ 11 w 152"/>
                  <a:gd name="T13" fmla="*/ 18 h 81"/>
                  <a:gd name="T14" fmla="*/ 15 w 152"/>
                  <a:gd name="T15" fmla="*/ 20 h 81"/>
                  <a:gd name="T16" fmla="*/ 19 w 152"/>
                  <a:gd name="T17" fmla="*/ 20 h 81"/>
                  <a:gd name="T18" fmla="*/ 23 w 152"/>
                  <a:gd name="T19" fmla="*/ 20 h 81"/>
                  <a:gd name="T20" fmla="*/ 26 w 152"/>
                  <a:gd name="T21" fmla="*/ 18 h 81"/>
                  <a:gd name="T22" fmla="*/ 29 w 152"/>
                  <a:gd name="T23" fmla="*/ 16 h 81"/>
                  <a:gd name="T24" fmla="*/ 33 w 152"/>
                  <a:gd name="T25" fmla="*/ 14 h 81"/>
                  <a:gd name="T26" fmla="*/ 35 w 152"/>
                  <a:gd name="T27" fmla="*/ 11 h 81"/>
                  <a:gd name="T28" fmla="*/ 37 w 152"/>
                  <a:gd name="T29" fmla="*/ 7 h 81"/>
                  <a:gd name="T30" fmla="*/ 38 w 152"/>
                  <a:gd name="T31" fmla="*/ 4 h 81"/>
                  <a:gd name="T32" fmla="*/ 38 w 152"/>
                  <a:gd name="T33" fmla="*/ 0 h 81"/>
                  <a:gd name="T34" fmla="*/ 0 w 152"/>
                  <a:gd name="T35" fmla="*/ 0 h 8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81"/>
                  <a:gd name="T56" fmla="*/ 152 w 152"/>
                  <a:gd name="T57" fmla="*/ 81 h 8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81">
                    <a:moveTo>
                      <a:pt x="0" y="0"/>
                    </a:moveTo>
                    <a:lnTo>
                      <a:pt x="1" y="16"/>
                    </a:lnTo>
                    <a:lnTo>
                      <a:pt x="6" y="31"/>
                    </a:lnTo>
                    <a:lnTo>
                      <a:pt x="12" y="45"/>
                    </a:lnTo>
                    <a:lnTo>
                      <a:pt x="22" y="58"/>
                    </a:lnTo>
                    <a:lnTo>
                      <a:pt x="33" y="67"/>
                    </a:lnTo>
                    <a:lnTo>
                      <a:pt x="46" y="75"/>
                    </a:lnTo>
                    <a:lnTo>
                      <a:pt x="61" y="80"/>
                    </a:lnTo>
                    <a:lnTo>
                      <a:pt x="76" y="81"/>
                    </a:lnTo>
                    <a:lnTo>
                      <a:pt x="91" y="80"/>
                    </a:lnTo>
                    <a:lnTo>
                      <a:pt x="106" y="75"/>
                    </a:lnTo>
                    <a:lnTo>
                      <a:pt x="118" y="67"/>
                    </a:lnTo>
                    <a:lnTo>
                      <a:pt x="130" y="58"/>
                    </a:lnTo>
                    <a:lnTo>
                      <a:pt x="139" y="45"/>
                    </a:lnTo>
                    <a:lnTo>
                      <a:pt x="146" y="31"/>
                    </a:lnTo>
                    <a:lnTo>
                      <a:pt x="151" y="16"/>
                    </a:lnTo>
                    <a:lnTo>
                      <a:pt x="152" y="0"/>
                    </a:lnTo>
                    <a:lnTo>
                      <a:pt x="0" y="0"/>
                    </a:lnTo>
                    <a:close/>
                  </a:path>
                </a:pathLst>
              </a:custGeom>
              <a:solidFill>
                <a:srgbClr val="BF7200"/>
              </a:solidFill>
              <a:ln w="9525">
                <a:noFill/>
                <a:round/>
                <a:headEnd/>
                <a:tailEnd/>
              </a:ln>
            </p:spPr>
            <p:txBody>
              <a:bodyPr/>
              <a:lstStyle/>
              <a:p>
                <a:endParaRPr lang="en-US"/>
              </a:p>
            </p:txBody>
          </p:sp>
          <p:sp>
            <p:nvSpPr>
              <p:cNvPr id="6293" name="Freeform 19"/>
              <p:cNvSpPr>
                <a:spLocks/>
              </p:cNvSpPr>
              <p:nvPr/>
            </p:nvSpPr>
            <p:spPr bwMode="auto">
              <a:xfrm>
                <a:off x="2369" y="1098"/>
                <a:ext cx="64" cy="39"/>
              </a:xfrm>
              <a:custGeom>
                <a:avLst/>
                <a:gdLst>
                  <a:gd name="T0" fmla="*/ 8 w 128"/>
                  <a:gd name="T1" fmla="*/ 19 h 80"/>
                  <a:gd name="T2" fmla="*/ 5 w 128"/>
                  <a:gd name="T3" fmla="*/ 18 h 80"/>
                  <a:gd name="T4" fmla="*/ 2 w 128"/>
                  <a:gd name="T5" fmla="*/ 16 h 80"/>
                  <a:gd name="T6" fmla="*/ 1 w 128"/>
                  <a:gd name="T7" fmla="*/ 13 h 80"/>
                  <a:gd name="T8" fmla="*/ 0 w 128"/>
                  <a:gd name="T9" fmla="*/ 10 h 80"/>
                  <a:gd name="T10" fmla="*/ 1 w 128"/>
                  <a:gd name="T11" fmla="*/ 6 h 80"/>
                  <a:gd name="T12" fmla="*/ 2 w 128"/>
                  <a:gd name="T13" fmla="*/ 3 h 80"/>
                  <a:gd name="T14" fmla="*/ 5 w 128"/>
                  <a:gd name="T15" fmla="*/ 1 h 80"/>
                  <a:gd name="T16" fmla="*/ 8 w 128"/>
                  <a:gd name="T17" fmla="*/ 0 h 80"/>
                  <a:gd name="T18" fmla="*/ 23 w 128"/>
                  <a:gd name="T19" fmla="*/ 0 h 80"/>
                  <a:gd name="T20" fmla="*/ 27 w 128"/>
                  <a:gd name="T21" fmla="*/ 1 h 80"/>
                  <a:gd name="T22" fmla="*/ 30 w 128"/>
                  <a:gd name="T23" fmla="*/ 3 h 80"/>
                  <a:gd name="T24" fmla="*/ 31 w 128"/>
                  <a:gd name="T25" fmla="*/ 6 h 80"/>
                  <a:gd name="T26" fmla="*/ 32 w 128"/>
                  <a:gd name="T27" fmla="*/ 10 h 80"/>
                  <a:gd name="T28" fmla="*/ 31 w 128"/>
                  <a:gd name="T29" fmla="*/ 13 h 80"/>
                  <a:gd name="T30" fmla="*/ 30 w 128"/>
                  <a:gd name="T31" fmla="*/ 16 h 80"/>
                  <a:gd name="T32" fmla="*/ 27 w 128"/>
                  <a:gd name="T33" fmla="*/ 18 h 80"/>
                  <a:gd name="T34" fmla="*/ 23 w 128"/>
                  <a:gd name="T35" fmla="*/ 19 h 80"/>
                  <a:gd name="T36" fmla="*/ 8 w 128"/>
                  <a:gd name="T37" fmla="*/ 19 h 8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8"/>
                  <a:gd name="T58" fmla="*/ 0 h 80"/>
                  <a:gd name="T59" fmla="*/ 128 w 128"/>
                  <a:gd name="T60" fmla="*/ 80 h 8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8" h="80">
                    <a:moveTo>
                      <a:pt x="34" y="80"/>
                    </a:moveTo>
                    <a:lnTo>
                      <a:pt x="20" y="76"/>
                    </a:lnTo>
                    <a:lnTo>
                      <a:pt x="10" y="67"/>
                    </a:lnTo>
                    <a:lnTo>
                      <a:pt x="3" y="55"/>
                    </a:lnTo>
                    <a:lnTo>
                      <a:pt x="0" y="40"/>
                    </a:lnTo>
                    <a:lnTo>
                      <a:pt x="3" y="26"/>
                    </a:lnTo>
                    <a:lnTo>
                      <a:pt x="9" y="13"/>
                    </a:lnTo>
                    <a:lnTo>
                      <a:pt x="19" y="4"/>
                    </a:lnTo>
                    <a:lnTo>
                      <a:pt x="34" y="0"/>
                    </a:lnTo>
                    <a:lnTo>
                      <a:pt x="94" y="0"/>
                    </a:lnTo>
                    <a:lnTo>
                      <a:pt x="109" y="4"/>
                    </a:lnTo>
                    <a:lnTo>
                      <a:pt x="120" y="13"/>
                    </a:lnTo>
                    <a:lnTo>
                      <a:pt x="126" y="26"/>
                    </a:lnTo>
                    <a:lnTo>
                      <a:pt x="128" y="40"/>
                    </a:lnTo>
                    <a:lnTo>
                      <a:pt x="126" y="55"/>
                    </a:lnTo>
                    <a:lnTo>
                      <a:pt x="119" y="67"/>
                    </a:lnTo>
                    <a:lnTo>
                      <a:pt x="109" y="76"/>
                    </a:lnTo>
                    <a:lnTo>
                      <a:pt x="94" y="80"/>
                    </a:lnTo>
                    <a:lnTo>
                      <a:pt x="34" y="80"/>
                    </a:lnTo>
                    <a:close/>
                  </a:path>
                </a:pathLst>
              </a:custGeom>
              <a:solidFill>
                <a:srgbClr val="BF7200"/>
              </a:solidFill>
              <a:ln w="9525">
                <a:noFill/>
                <a:round/>
                <a:headEnd/>
                <a:tailEnd/>
              </a:ln>
            </p:spPr>
            <p:txBody>
              <a:bodyPr/>
              <a:lstStyle/>
              <a:p>
                <a:endParaRPr lang="en-US"/>
              </a:p>
            </p:txBody>
          </p:sp>
          <p:sp>
            <p:nvSpPr>
              <p:cNvPr id="6294" name="Freeform 20"/>
              <p:cNvSpPr>
                <a:spLocks/>
              </p:cNvSpPr>
              <p:nvPr/>
            </p:nvSpPr>
            <p:spPr bwMode="auto">
              <a:xfrm>
                <a:off x="2308" y="1193"/>
                <a:ext cx="185" cy="26"/>
              </a:xfrm>
              <a:custGeom>
                <a:avLst/>
                <a:gdLst>
                  <a:gd name="T0" fmla="*/ 0 w 369"/>
                  <a:gd name="T1" fmla="*/ 5 h 54"/>
                  <a:gd name="T2" fmla="*/ 1 w 369"/>
                  <a:gd name="T3" fmla="*/ 6 h 54"/>
                  <a:gd name="T4" fmla="*/ 1 w 369"/>
                  <a:gd name="T5" fmla="*/ 6 h 54"/>
                  <a:gd name="T6" fmla="*/ 2 w 369"/>
                  <a:gd name="T7" fmla="*/ 7 h 54"/>
                  <a:gd name="T8" fmla="*/ 4 w 369"/>
                  <a:gd name="T9" fmla="*/ 8 h 54"/>
                  <a:gd name="T10" fmla="*/ 6 w 369"/>
                  <a:gd name="T11" fmla="*/ 9 h 54"/>
                  <a:gd name="T12" fmla="*/ 8 w 369"/>
                  <a:gd name="T13" fmla="*/ 9 h 54"/>
                  <a:gd name="T14" fmla="*/ 11 w 369"/>
                  <a:gd name="T15" fmla="*/ 10 h 54"/>
                  <a:gd name="T16" fmla="*/ 14 w 369"/>
                  <a:gd name="T17" fmla="*/ 10 h 54"/>
                  <a:gd name="T18" fmla="*/ 17 w 369"/>
                  <a:gd name="T19" fmla="*/ 11 h 54"/>
                  <a:gd name="T20" fmla="*/ 21 w 369"/>
                  <a:gd name="T21" fmla="*/ 11 h 54"/>
                  <a:gd name="T22" fmla="*/ 24 w 369"/>
                  <a:gd name="T23" fmla="*/ 12 h 54"/>
                  <a:gd name="T24" fmla="*/ 28 w 369"/>
                  <a:gd name="T25" fmla="*/ 12 h 54"/>
                  <a:gd name="T26" fmla="*/ 33 w 369"/>
                  <a:gd name="T27" fmla="*/ 12 h 54"/>
                  <a:gd name="T28" fmla="*/ 37 w 369"/>
                  <a:gd name="T29" fmla="*/ 12 h 54"/>
                  <a:gd name="T30" fmla="*/ 42 w 369"/>
                  <a:gd name="T31" fmla="*/ 13 h 54"/>
                  <a:gd name="T32" fmla="*/ 46 w 369"/>
                  <a:gd name="T33" fmla="*/ 13 h 54"/>
                  <a:gd name="T34" fmla="*/ 51 w 369"/>
                  <a:gd name="T35" fmla="*/ 13 h 54"/>
                  <a:gd name="T36" fmla="*/ 56 w 369"/>
                  <a:gd name="T37" fmla="*/ 12 h 54"/>
                  <a:gd name="T38" fmla="*/ 60 w 369"/>
                  <a:gd name="T39" fmla="*/ 12 h 54"/>
                  <a:gd name="T40" fmla="*/ 64 w 369"/>
                  <a:gd name="T41" fmla="*/ 12 h 54"/>
                  <a:gd name="T42" fmla="*/ 68 w 369"/>
                  <a:gd name="T43" fmla="*/ 12 h 54"/>
                  <a:gd name="T44" fmla="*/ 72 w 369"/>
                  <a:gd name="T45" fmla="*/ 11 h 54"/>
                  <a:gd name="T46" fmla="*/ 76 w 369"/>
                  <a:gd name="T47" fmla="*/ 11 h 54"/>
                  <a:gd name="T48" fmla="*/ 79 w 369"/>
                  <a:gd name="T49" fmla="*/ 10 h 54"/>
                  <a:gd name="T50" fmla="*/ 82 w 369"/>
                  <a:gd name="T51" fmla="*/ 10 h 54"/>
                  <a:gd name="T52" fmla="*/ 85 w 369"/>
                  <a:gd name="T53" fmla="*/ 9 h 54"/>
                  <a:gd name="T54" fmla="*/ 87 w 369"/>
                  <a:gd name="T55" fmla="*/ 9 h 54"/>
                  <a:gd name="T56" fmla="*/ 89 w 369"/>
                  <a:gd name="T57" fmla="*/ 8 h 54"/>
                  <a:gd name="T58" fmla="*/ 91 w 369"/>
                  <a:gd name="T59" fmla="*/ 7 h 54"/>
                  <a:gd name="T60" fmla="*/ 92 w 369"/>
                  <a:gd name="T61" fmla="*/ 6 h 54"/>
                  <a:gd name="T62" fmla="*/ 92 w 369"/>
                  <a:gd name="T63" fmla="*/ 6 h 54"/>
                  <a:gd name="T64" fmla="*/ 93 w 369"/>
                  <a:gd name="T65" fmla="*/ 5 h 54"/>
                  <a:gd name="T66" fmla="*/ 85 w 369"/>
                  <a:gd name="T67" fmla="*/ 0 h 54"/>
                  <a:gd name="T68" fmla="*/ 84 w 369"/>
                  <a:gd name="T69" fmla="*/ 0 h 54"/>
                  <a:gd name="T70" fmla="*/ 82 w 369"/>
                  <a:gd name="T71" fmla="*/ 1 h 54"/>
                  <a:gd name="T72" fmla="*/ 79 w 369"/>
                  <a:gd name="T73" fmla="*/ 2 h 54"/>
                  <a:gd name="T74" fmla="*/ 74 w 369"/>
                  <a:gd name="T75" fmla="*/ 2 h 54"/>
                  <a:gd name="T76" fmla="*/ 68 w 369"/>
                  <a:gd name="T77" fmla="*/ 2 h 54"/>
                  <a:gd name="T78" fmla="*/ 62 w 369"/>
                  <a:gd name="T79" fmla="*/ 3 h 54"/>
                  <a:gd name="T80" fmla="*/ 54 w 369"/>
                  <a:gd name="T81" fmla="*/ 3 h 54"/>
                  <a:gd name="T82" fmla="*/ 46 w 369"/>
                  <a:gd name="T83" fmla="*/ 3 h 54"/>
                  <a:gd name="T84" fmla="*/ 39 w 369"/>
                  <a:gd name="T85" fmla="*/ 3 h 54"/>
                  <a:gd name="T86" fmla="*/ 31 w 369"/>
                  <a:gd name="T87" fmla="*/ 3 h 54"/>
                  <a:gd name="T88" fmla="*/ 25 w 369"/>
                  <a:gd name="T89" fmla="*/ 2 h 54"/>
                  <a:gd name="T90" fmla="*/ 19 w 369"/>
                  <a:gd name="T91" fmla="*/ 2 h 54"/>
                  <a:gd name="T92" fmla="*/ 14 w 369"/>
                  <a:gd name="T93" fmla="*/ 2 h 54"/>
                  <a:gd name="T94" fmla="*/ 11 w 369"/>
                  <a:gd name="T95" fmla="*/ 1 h 54"/>
                  <a:gd name="T96" fmla="*/ 9 w 369"/>
                  <a:gd name="T97" fmla="*/ 0 h 54"/>
                  <a:gd name="T98" fmla="*/ 8 w 369"/>
                  <a:gd name="T99" fmla="*/ 0 h 54"/>
                  <a:gd name="T100" fmla="*/ 0 w 369"/>
                  <a:gd name="T101" fmla="*/ 5 h 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69"/>
                  <a:gd name="T154" fmla="*/ 0 h 54"/>
                  <a:gd name="T155" fmla="*/ 369 w 369"/>
                  <a:gd name="T156" fmla="*/ 54 h 5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69" h="54">
                    <a:moveTo>
                      <a:pt x="0" y="22"/>
                    </a:moveTo>
                    <a:lnTo>
                      <a:pt x="1" y="26"/>
                    </a:lnTo>
                    <a:lnTo>
                      <a:pt x="3" y="28"/>
                    </a:lnTo>
                    <a:lnTo>
                      <a:pt x="8" y="32"/>
                    </a:lnTo>
                    <a:lnTo>
                      <a:pt x="15" y="35"/>
                    </a:lnTo>
                    <a:lnTo>
                      <a:pt x="21" y="37"/>
                    </a:lnTo>
                    <a:lnTo>
                      <a:pt x="31" y="40"/>
                    </a:lnTo>
                    <a:lnTo>
                      <a:pt x="42" y="42"/>
                    </a:lnTo>
                    <a:lnTo>
                      <a:pt x="54" y="44"/>
                    </a:lnTo>
                    <a:lnTo>
                      <a:pt x="66" y="47"/>
                    </a:lnTo>
                    <a:lnTo>
                      <a:pt x="81" y="48"/>
                    </a:lnTo>
                    <a:lnTo>
                      <a:pt x="96" y="50"/>
                    </a:lnTo>
                    <a:lnTo>
                      <a:pt x="112" y="51"/>
                    </a:lnTo>
                    <a:lnTo>
                      <a:pt x="130" y="52"/>
                    </a:lnTo>
                    <a:lnTo>
                      <a:pt x="147" y="52"/>
                    </a:lnTo>
                    <a:lnTo>
                      <a:pt x="165" y="54"/>
                    </a:lnTo>
                    <a:lnTo>
                      <a:pt x="184" y="54"/>
                    </a:lnTo>
                    <a:lnTo>
                      <a:pt x="202" y="54"/>
                    </a:lnTo>
                    <a:lnTo>
                      <a:pt x="221" y="52"/>
                    </a:lnTo>
                    <a:lnTo>
                      <a:pt x="239" y="52"/>
                    </a:lnTo>
                    <a:lnTo>
                      <a:pt x="256" y="51"/>
                    </a:lnTo>
                    <a:lnTo>
                      <a:pt x="272" y="50"/>
                    </a:lnTo>
                    <a:lnTo>
                      <a:pt x="287" y="48"/>
                    </a:lnTo>
                    <a:lnTo>
                      <a:pt x="301" y="47"/>
                    </a:lnTo>
                    <a:lnTo>
                      <a:pt x="315" y="44"/>
                    </a:lnTo>
                    <a:lnTo>
                      <a:pt x="327" y="42"/>
                    </a:lnTo>
                    <a:lnTo>
                      <a:pt x="338" y="40"/>
                    </a:lnTo>
                    <a:lnTo>
                      <a:pt x="347" y="37"/>
                    </a:lnTo>
                    <a:lnTo>
                      <a:pt x="354" y="35"/>
                    </a:lnTo>
                    <a:lnTo>
                      <a:pt x="361" y="32"/>
                    </a:lnTo>
                    <a:lnTo>
                      <a:pt x="366" y="28"/>
                    </a:lnTo>
                    <a:lnTo>
                      <a:pt x="368" y="26"/>
                    </a:lnTo>
                    <a:lnTo>
                      <a:pt x="369" y="22"/>
                    </a:lnTo>
                    <a:lnTo>
                      <a:pt x="339" y="0"/>
                    </a:lnTo>
                    <a:lnTo>
                      <a:pt x="336" y="3"/>
                    </a:lnTo>
                    <a:lnTo>
                      <a:pt x="327" y="6"/>
                    </a:lnTo>
                    <a:lnTo>
                      <a:pt x="313" y="9"/>
                    </a:lnTo>
                    <a:lnTo>
                      <a:pt x="294" y="10"/>
                    </a:lnTo>
                    <a:lnTo>
                      <a:pt x="271" y="11"/>
                    </a:lnTo>
                    <a:lnTo>
                      <a:pt x="245" y="12"/>
                    </a:lnTo>
                    <a:lnTo>
                      <a:pt x="215" y="13"/>
                    </a:lnTo>
                    <a:lnTo>
                      <a:pt x="184" y="13"/>
                    </a:lnTo>
                    <a:lnTo>
                      <a:pt x="153" y="13"/>
                    </a:lnTo>
                    <a:lnTo>
                      <a:pt x="124" y="12"/>
                    </a:lnTo>
                    <a:lnTo>
                      <a:pt x="97" y="11"/>
                    </a:lnTo>
                    <a:lnTo>
                      <a:pt x="74" y="10"/>
                    </a:lnTo>
                    <a:lnTo>
                      <a:pt x="56" y="9"/>
                    </a:lnTo>
                    <a:lnTo>
                      <a:pt x="42" y="6"/>
                    </a:lnTo>
                    <a:lnTo>
                      <a:pt x="33" y="3"/>
                    </a:lnTo>
                    <a:lnTo>
                      <a:pt x="29" y="0"/>
                    </a:lnTo>
                    <a:lnTo>
                      <a:pt x="0" y="22"/>
                    </a:lnTo>
                    <a:close/>
                  </a:path>
                </a:pathLst>
              </a:custGeom>
              <a:solidFill>
                <a:srgbClr val="BF7200"/>
              </a:solidFill>
              <a:ln w="9525">
                <a:noFill/>
                <a:round/>
                <a:headEnd/>
                <a:tailEnd/>
              </a:ln>
            </p:spPr>
            <p:txBody>
              <a:bodyPr/>
              <a:lstStyle/>
              <a:p>
                <a:endParaRPr lang="en-US"/>
              </a:p>
            </p:txBody>
          </p:sp>
          <p:sp>
            <p:nvSpPr>
              <p:cNvPr id="6295" name="Freeform 21"/>
              <p:cNvSpPr>
                <a:spLocks/>
              </p:cNvSpPr>
              <p:nvPr/>
            </p:nvSpPr>
            <p:spPr bwMode="auto">
              <a:xfrm>
                <a:off x="2382" y="592"/>
                <a:ext cx="36" cy="287"/>
              </a:xfrm>
              <a:custGeom>
                <a:avLst/>
                <a:gdLst>
                  <a:gd name="T0" fmla="*/ 18 w 72"/>
                  <a:gd name="T1" fmla="*/ 144 h 573"/>
                  <a:gd name="T2" fmla="*/ 18 w 72"/>
                  <a:gd name="T3" fmla="*/ 116 h 573"/>
                  <a:gd name="T4" fmla="*/ 18 w 72"/>
                  <a:gd name="T5" fmla="*/ 92 h 573"/>
                  <a:gd name="T6" fmla="*/ 18 w 72"/>
                  <a:gd name="T7" fmla="*/ 71 h 573"/>
                  <a:gd name="T8" fmla="*/ 18 w 72"/>
                  <a:gd name="T9" fmla="*/ 53 h 573"/>
                  <a:gd name="T10" fmla="*/ 17 w 72"/>
                  <a:gd name="T11" fmla="*/ 37 h 573"/>
                  <a:gd name="T12" fmla="*/ 15 w 72"/>
                  <a:gd name="T13" fmla="*/ 23 h 573"/>
                  <a:gd name="T14" fmla="*/ 12 w 72"/>
                  <a:gd name="T15" fmla="*/ 11 h 573"/>
                  <a:gd name="T16" fmla="*/ 9 w 72"/>
                  <a:gd name="T17" fmla="*/ 0 h 573"/>
                  <a:gd name="T18" fmla="*/ 9 w 72"/>
                  <a:gd name="T19" fmla="*/ 0 h 573"/>
                  <a:gd name="T20" fmla="*/ 5 w 72"/>
                  <a:gd name="T21" fmla="*/ 11 h 573"/>
                  <a:gd name="T22" fmla="*/ 3 w 72"/>
                  <a:gd name="T23" fmla="*/ 23 h 573"/>
                  <a:gd name="T24" fmla="*/ 1 w 72"/>
                  <a:gd name="T25" fmla="*/ 37 h 573"/>
                  <a:gd name="T26" fmla="*/ 1 w 72"/>
                  <a:gd name="T27" fmla="*/ 53 h 573"/>
                  <a:gd name="T28" fmla="*/ 0 w 72"/>
                  <a:gd name="T29" fmla="*/ 71 h 573"/>
                  <a:gd name="T30" fmla="*/ 0 w 72"/>
                  <a:gd name="T31" fmla="*/ 92 h 573"/>
                  <a:gd name="T32" fmla="*/ 0 w 72"/>
                  <a:gd name="T33" fmla="*/ 116 h 573"/>
                  <a:gd name="T34" fmla="*/ 0 w 72"/>
                  <a:gd name="T35" fmla="*/ 144 h 573"/>
                  <a:gd name="T36" fmla="*/ 18 w 72"/>
                  <a:gd name="T37" fmla="*/ 144 h 57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573"/>
                  <a:gd name="T59" fmla="*/ 72 w 72"/>
                  <a:gd name="T60" fmla="*/ 573 h 57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573">
                    <a:moveTo>
                      <a:pt x="71" y="573"/>
                    </a:moveTo>
                    <a:lnTo>
                      <a:pt x="71" y="463"/>
                    </a:lnTo>
                    <a:lnTo>
                      <a:pt x="72" y="367"/>
                    </a:lnTo>
                    <a:lnTo>
                      <a:pt x="71" y="283"/>
                    </a:lnTo>
                    <a:lnTo>
                      <a:pt x="70" y="210"/>
                    </a:lnTo>
                    <a:lnTo>
                      <a:pt x="67" y="145"/>
                    </a:lnTo>
                    <a:lnTo>
                      <a:pt x="60" y="90"/>
                    </a:lnTo>
                    <a:lnTo>
                      <a:pt x="49" y="41"/>
                    </a:lnTo>
                    <a:lnTo>
                      <a:pt x="36" y="0"/>
                    </a:lnTo>
                    <a:lnTo>
                      <a:pt x="22" y="41"/>
                    </a:lnTo>
                    <a:lnTo>
                      <a:pt x="13" y="90"/>
                    </a:lnTo>
                    <a:lnTo>
                      <a:pt x="6" y="145"/>
                    </a:lnTo>
                    <a:lnTo>
                      <a:pt x="2" y="210"/>
                    </a:lnTo>
                    <a:lnTo>
                      <a:pt x="0" y="283"/>
                    </a:lnTo>
                    <a:lnTo>
                      <a:pt x="0" y="367"/>
                    </a:lnTo>
                    <a:lnTo>
                      <a:pt x="0" y="463"/>
                    </a:lnTo>
                    <a:lnTo>
                      <a:pt x="0" y="573"/>
                    </a:lnTo>
                    <a:lnTo>
                      <a:pt x="71" y="573"/>
                    </a:lnTo>
                    <a:close/>
                  </a:path>
                </a:pathLst>
              </a:custGeom>
              <a:solidFill>
                <a:srgbClr val="008C00"/>
              </a:solidFill>
              <a:ln w="9525">
                <a:noFill/>
                <a:round/>
                <a:headEnd/>
                <a:tailEnd/>
              </a:ln>
            </p:spPr>
            <p:txBody>
              <a:bodyPr/>
              <a:lstStyle/>
              <a:p>
                <a:endParaRPr lang="en-US"/>
              </a:p>
            </p:txBody>
          </p:sp>
          <p:sp>
            <p:nvSpPr>
              <p:cNvPr id="6296" name="Freeform 22"/>
              <p:cNvSpPr>
                <a:spLocks/>
              </p:cNvSpPr>
              <p:nvPr/>
            </p:nvSpPr>
            <p:spPr bwMode="auto">
              <a:xfrm>
                <a:off x="2380" y="489"/>
                <a:ext cx="40" cy="103"/>
              </a:xfrm>
              <a:custGeom>
                <a:avLst/>
                <a:gdLst>
                  <a:gd name="T0" fmla="*/ 10 w 80"/>
                  <a:gd name="T1" fmla="*/ 52 h 206"/>
                  <a:gd name="T2" fmla="*/ 17 w 80"/>
                  <a:gd name="T3" fmla="*/ 47 h 206"/>
                  <a:gd name="T4" fmla="*/ 20 w 80"/>
                  <a:gd name="T5" fmla="*/ 40 h 206"/>
                  <a:gd name="T6" fmla="*/ 20 w 80"/>
                  <a:gd name="T7" fmla="*/ 33 h 206"/>
                  <a:gd name="T8" fmla="*/ 19 w 80"/>
                  <a:gd name="T9" fmla="*/ 26 h 206"/>
                  <a:gd name="T10" fmla="*/ 16 w 80"/>
                  <a:gd name="T11" fmla="*/ 19 h 206"/>
                  <a:gd name="T12" fmla="*/ 13 w 80"/>
                  <a:gd name="T13" fmla="*/ 12 h 206"/>
                  <a:gd name="T14" fmla="*/ 11 w 80"/>
                  <a:gd name="T15" fmla="*/ 5 h 206"/>
                  <a:gd name="T16" fmla="*/ 10 w 80"/>
                  <a:gd name="T17" fmla="*/ 0 h 206"/>
                  <a:gd name="T18" fmla="*/ 9 w 80"/>
                  <a:gd name="T19" fmla="*/ 5 h 206"/>
                  <a:gd name="T20" fmla="*/ 7 w 80"/>
                  <a:gd name="T21" fmla="*/ 12 h 206"/>
                  <a:gd name="T22" fmla="*/ 4 w 80"/>
                  <a:gd name="T23" fmla="*/ 19 h 206"/>
                  <a:gd name="T24" fmla="*/ 1 w 80"/>
                  <a:gd name="T25" fmla="*/ 26 h 206"/>
                  <a:gd name="T26" fmla="*/ 0 w 80"/>
                  <a:gd name="T27" fmla="*/ 33 h 206"/>
                  <a:gd name="T28" fmla="*/ 1 w 80"/>
                  <a:gd name="T29" fmla="*/ 40 h 206"/>
                  <a:gd name="T30" fmla="*/ 3 w 80"/>
                  <a:gd name="T31" fmla="*/ 47 h 206"/>
                  <a:gd name="T32" fmla="*/ 10 w 80"/>
                  <a:gd name="T33" fmla="*/ 52 h 2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0"/>
                  <a:gd name="T52" fmla="*/ 0 h 206"/>
                  <a:gd name="T53" fmla="*/ 80 w 80"/>
                  <a:gd name="T54" fmla="*/ 206 h 2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0" h="206">
                    <a:moveTo>
                      <a:pt x="40" y="206"/>
                    </a:moveTo>
                    <a:lnTo>
                      <a:pt x="66" y="185"/>
                    </a:lnTo>
                    <a:lnTo>
                      <a:pt x="79" y="160"/>
                    </a:lnTo>
                    <a:lnTo>
                      <a:pt x="80" y="132"/>
                    </a:lnTo>
                    <a:lnTo>
                      <a:pt x="74" y="102"/>
                    </a:lnTo>
                    <a:lnTo>
                      <a:pt x="64" y="73"/>
                    </a:lnTo>
                    <a:lnTo>
                      <a:pt x="52" y="45"/>
                    </a:lnTo>
                    <a:lnTo>
                      <a:pt x="43" y="20"/>
                    </a:lnTo>
                    <a:lnTo>
                      <a:pt x="40" y="0"/>
                    </a:lnTo>
                    <a:lnTo>
                      <a:pt x="36" y="20"/>
                    </a:lnTo>
                    <a:lnTo>
                      <a:pt x="27" y="45"/>
                    </a:lnTo>
                    <a:lnTo>
                      <a:pt x="15" y="73"/>
                    </a:lnTo>
                    <a:lnTo>
                      <a:pt x="6" y="102"/>
                    </a:lnTo>
                    <a:lnTo>
                      <a:pt x="0" y="132"/>
                    </a:lnTo>
                    <a:lnTo>
                      <a:pt x="2" y="160"/>
                    </a:lnTo>
                    <a:lnTo>
                      <a:pt x="14" y="185"/>
                    </a:lnTo>
                    <a:lnTo>
                      <a:pt x="40" y="206"/>
                    </a:lnTo>
                    <a:close/>
                  </a:path>
                </a:pathLst>
              </a:custGeom>
              <a:solidFill>
                <a:srgbClr val="FFBF00"/>
              </a:solidFill>
              <a:ln w="9525">
                <a:noFill/>
                <a:round/>
                <a:headEnd/>
                <a:tailEnd/>
              </a:ln>
            </p:spPr>
            <p:txBody>
              <a:bodyPr/>
              <a:lstStyle/>
              <a:p>
                <a:endParaRPr lang="en-US"/>
              </a:p>
            </p:txBody>
          </p:sp>
          <p:sp>
            <p:nvSpPr>
              <p:cNvPr id="6297" name="Freeform 23"/>
              <p:cNvSpPr>
                <a:spLocks/>
              </p:cNvSpPr>
              <p:nvPr/>
            </p:nvSpPr>
            <p:spPr bwMode="auto">
              <a:xfrm>
                <a:off x="2705" y="526"/>
                <a:ext cx="56" cy="151"/>
              </a:xfrm>
              <a:custGeom>
                <a:avLst/>
                <a:gdLst>
                  <a:gd name="T0" fmla="*/ 22 w 112"/>
                  <a:gd name="T1" fmla="*/ 76 h 302"/>
                  <a:gd name="T2" fmla="*/ 22 w 112"/>
                  <a:gd name="T3" fmla="*/ 76 h 302"/>
                  <a:gd name="T4" fmla="*/ 22 w 112"/>
                  <a:gd name="T5" fmla="*/ 75 h 302"/>
                  <a:gd name="T6" fmla="*/ 21 w 112"/>
                  <a:gd name="T7" fmla="*/ 74 h 302"/>
                  <a:gd name="T8" fmla="*/ 21 w 112"/>
                  <a:gd name="T9" fmla="*/ 74 h 302"/>
                  <a:gd name="T10" fmla="*/ 25 w 112"/>
                  <a:gd name="T11" fmla="*/ 62 h 302"/>
                  <a:gd name="T12" fmla="*/ 25 w 112"/>
                  <a:gd name="T13" fmla="*/ 51 h 302"/>
                  <a:gd name="T14" fmla="*/ 23 w 112"/>
                  <a:gd name="T15" fmla="*/ 40 h 302"/>
                  <a:gd name="T16" fmla="*/ 20 w 112"/>
                  <a:gd name="T17" fmla="*/ 30 h 302"/>
                  <a:gd name="T18" fmla="*/ 15 w 112"/>
                  <a:gd name="T19" fmla="*/ 21 h 302"/>
                  <a:gd name="T20" fmla="*/ 10 w 112"/>
                  <a:gd name="T21" fmla="*/ 13 h 302"/>
                  <a:gd name="T22" fmla="*/ 5 w 112"/>
                  <a:gd name="T23" fmla="*/ 6 h 302"/>
                  <a:gd name="T24" fmla="*/ 0 w 112"/>
                  <a:gd name="T25" fmla="*/ 0 h 302"/>
                  <a:gd name="T26" fmla="*/ 6 w 112"/>
                  <a:gd name="T27" fmla="*/ 3 h 302"/>
                  <a:gd name="T28" fmla="*/ 12 w 112"/>
                  <a:gd name="T29" fmla="*/ 10 h 302"/>
                  <a:gd name="T30" fmla="*/ 18 w 112"/>
                  <a:gd name="T31" fmla="*/ 19 h 302"/>
                  <a:gd name="T32" fmla="*/ 23 w 112"/>
                  <a:gd name="T33" fmla="*/ 30 h 302"/>
                  <a:gd name="T34" fmla="*/ 27 w 112"/>
                  <a:gd name="T35" fmla="*/ 43 h 302"/>
                  <a:gd name="T36" fmla="*/ 28 w 112"/>
                  <a:gd name="T37" fmla="*/ 55 h 302"/>
                  <a:gd name="T38" fmla="*/ 27 w 112"/>
                  <a:gd name="T39" fmla="*/ 66 h 302"/>
                  <a:gd name="T40" fmla="*/ 22 w 112"/>
                  <a:gd name="T41" fmla="*/ 76 h 3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2"/>
                  <a:gd name="T64" fmla="*/ 0 h 302"/>
                  <a:gd name="T65" fmla="*/ 112 w 112"/>
                  <a:gd name="T66" fmla="*/ 302 h 30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2" h="302">
                    <a:moveTo>
                      <a:pt x="88" y="302"/>
                    </a:moveTo>
                    <a:lnTo>
                      <a:pt x="87" y="302"/>
                    </a:lnTo>
                    <a:lnTo>
                      <a:pt x="86" y="299"/>
                    </a:lnTo>
                    <a:lnTo>
                      <a:pt x="84" y="296"/>
                    </a:lnTo>
                    <a:lnTo>
                      <a:pt x="83" y="295"/>
                    </a:lnTo>
                    <a:lnTo>
                      <a:pt x="97" y="248"/>
                    </a:lnTo>
                    <a:lnTo>
                      <a:pt x="99" y="203"/>
                    </a:lnTo>
                    <a:lnTo>
                      <a:pt x="91" y="160"/>
                    </a:lnTo>
                    <a:lnTo>
                      <a:pt x="78" y="120"/>
                    </a:lnTo>
                    <a:lnTo>
                      <a:pt x="60" y="84"/>
                    </a:lnTo>
                    <a:lnTo>
                      <a:pt x="39" y="52"/>
                    </a:lnTo>
                    <a:lnTo>
                      <a:pt x="18" y="23"/>
                    </a:lnTo>
                    <a:lnTo>
                      <a:pt x="0" y="0"/>
                    </a:lnTo>
                    <a:lnTo>
                      <a:pt x="23" y="13"/>
                    </a:lnTo>
                    <a:lnTo>
                      <a:pt x="47" y="39"/>
                    </a:lnTo>
                    <a:lnTo>
                      <a:pt x="71" y="78"/>
                    </a:lnTo>
                    <a:lnTo>
                      <a:pt x="91" y="122"/>
                    </a:lnTo>
                    <a:lnTo>
                      <a:pt x="106" y="171"/>
                    </a:lnTo>
                    <a:lnTo>
                      <a:pt x="112" y="219"/>
                    </a:lnTo>
                    <a:lnTo>
                      <a:pt x="107" y="264"/>
                    </a:lnTo>
                    <a:lnTo>
                      <a:pt x="88" y="302"/>
                    </a:lnTo>
                    <a:close/>
                  </a:path>
                </a:pathLst>
              </a:custGeom>
              <a:solidFill>
                <a:srgbClr val="006600"/>
              </a:solidFill>
              <a:ln w="9525">
                <a:noFill/>
                <a:round/>
                <a:headEnd/>
                <a:tailEnd/>
              </a:ln>
            </p:spPr>
            <p:txBody>
              <a:bodyPr/>
              <a:lstStyle/>
              <a:p>
                <a:endParaRPr lang="en-US"/>
              </a:p>
            </p:txBody>
          </p:sp>
          <p:sp>
            <p:nvSpPr>
              <p:cNvPr id="6298" name="Freeform 24"/>
              <p:cNvSpPr>
                <a:spLocks/>
              </p:cNvSpPr>
              <p:nvPr/>
            </p:nvSpPr>
            <p:spPr bwMode="auto">
              <a:xfrm>
                <a:off x="2684" y="549"/>
                <a:ext cx="50" cy="11"/>
              </a:xfrm>
              <a:custGeom>
                <a:avLst/>
                <a:gdLst>
                  <a:gd name="T0" fmla="*/ 0 w 101"/>
                  <a:gd name="T1" fmla="*/ 0 h 23"/>
                  <a:gd name="T2" fmla="*/ 1 w 101"/>
                  <a:gd name="T3" fmla="*/ 0 h 23"/>
                  <a:gd name="T4" fmla="*/ 3 w 101"/>
                  <a:gd name="T5" fmla="*/ 0 h 23"/>
                  <a:gd name="T6" fmla="*/ 6 w 101"/>
                  <a:gd name="T7" fmla="*/ 0 h 23"/>
                  <a:gd name="T8" fmla="*/ 10 w 101"/>
                  <a:gd name="T9" fmla="*/ 0 h 23"/>
                  <a:gd name="T10" fmla="*/ 14 w 101"/>
                  <a:gd name="T11" fmla="*/ 1 h 23"/>
                  <a:gd name="T12" fmla="*/ 18 w 101"/>
                  <a:gd name="T13" fmla="*/ 2 h 23"/>
                  <a:gd name="T14" fmla="*/ 22 w 101"/>
                  <a:gd name="T15" fmla="*/ 3 h 23"/>
                  <a:gd name="T16" fmla="*/ 25 w 101"/>
                  <a:gd name="T17" fmla="*/ 5 h 23"/>
                  <a:gd name="T18" fmla="*/ 22 w 101"/>
                  <a:gd name="T19" fmla="*/ 5 h 23"/>
                  <a:gd name="T20" fmla="*/ 18 w 101"/>
                  <a:gd name="T21" fmla="*/ 4 h 23"/>
                  <a:gd name="T22" fmla="*/ 14 w 101"/>
                  <a:gd name="T23" fmla="*/ 3 h 23"/>
                  <a:gd name="T24" fmla="*/ 10 w 101"/>
                  <a:gd name="T25" fmla="*/ 3 h 23"/>
                  <a:gd name="T26" fmla="*/ 6 w 101"/>
                  <a:gd name="T27" fmla="*/ 2 h 23"/>
                  <a:gd name="T28" fmla="*/ 3 w 101"/>
                  <a:gd name="T29" fmla="*/ 1 h 23"/>
                  <a:gd name="T30" fmla="*/ 1 w 101"/>
                  <a:gd name="T31" fmla="*/ 1 h 23"/>
                  <a:gd name="T32" fmla="*/ 0 w 101"/>
                  <a:gd name="T33" fmla="*/ 0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23"/>
                  <a:gd name="T53" fmla="*/ 101 w 101"/>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23">
                    <a:moveTo>
                      <a:pt x="0" y="3"/>
                    </a:moveTo>
                    <a:lnTo>
                      <a:pt x="4" y="0"/>
                    </a:lnTo>
                    <a:lnTo>
                      <a:pt x="13" y="0"/>
                    </a:lnTo>
                    <a:lnTo>
                      <a:pt x="26" y="0"/>
                    </a:lnTo>
                    <a:lnTo>
                      <a:pt x="42" y="1"/>
                    </a:lnTo>
                    <a:lnTo>
                      <a:pt x="58" y="4"/>
                    </a:lnTo>
                    <a:lnTo>
                      <a:pt x="74" y="8"/>
                    </a:lnTo>
                    <a:lnTo>
                      <a:pt x="89" y="15"/>
                    </a:lnTo>
                    <a:lnTo>
                      <a:pt x="101" y="23"/>
                    </a:lnTo>
                    <a:lnTo>
                      <a:pt x="89" y="21"/>
                    </a:lnTo>
                    <a:lnTo>
                      <a:pt x="75" y="18"/>
                    </a:lnTo>
                    <a:lnTo>
                      <a:pt x="58" y="15"/>
                    </a:lnTo>
                    <a:lnTo>
                      <a:pt x="42" y="13"/>
                    </a:lnTo>
                    <a:lnTo>
                      <a:pt x="26" y="11"/>
                    </a:lnTo>
                    <a:lnTo>
                      <a:pt x="13" y="7"/>
                    </a:lnTo>
                    <a:lnTo>
                      <a:pt x="4" y="5"/>
                    </a:lnTo>
                    <a:lnTo>
                      <a:pt x="0" y="3"/>
                    </a:lnTo>
                    <a:close/>
                  </a:path>
                </a:pathLst>
              </a:custGeom>
              <a:solidFill>
                <a:srgbClr val="006600"/>
              </a:solidFill>
              <a:ln w="9525">
                <a:noFill/>
                <a:round/>
                <a:headEnd/>
                <a:tailEnd/>
              </a:ln>
            </p:spPr>
            <p:txBody>
              <a:bodyPr/>
              <a:lstStyle/>
              <a:p>
                <a:endParaRPr lang="en-US"/>
              </a:p>
            </p:txBody>
          </p:sp>
          <p:sp>
            <p:nvSpPr>
              <p:cNvPr id="6299" name="Freeform 25"/>
              <p:cNvSpPr>
                <a:spLocks/>
              </p:cNvSpPr>
              <p:nvPr/>
            </p:nvSpPr>
            <p:spPr bwMode="auto">
              <a:xfrm>
                <a:off x="2682" y="558"/>
                <a:ext cx="60" cy="15"/>
              </a:xfrm>
              <a:custGeom>
                <a:avLst/>
                <a:gdLst>
                  <a:gd name="T0" fmla="*/ 0 w 120"/>
                  <a:gd name="T1" fmla="*/ 0 h 31"/>
                  <a:gd name="T2" fmla="*/ 2 w 120"/>
                  <a:gd name="T3" fmla="*/ 0 h 31"/>
                  <a:gd name="T4" fmla="*/ 4 w 120"/>
                  <a:gd name="T5" fmla="*/ 0 h 31"/>
                  <a:gd name="T6" fmla="*/ 8 w 120"/>
                  <a:gd name="T7" fmla="*/ 0 h 31"/>
                  <a:gd name="T8" fmla="*/ 13 w 120"/>
                  <a:gd name="T9" fmla="*/ 1 h 31"/>
                  <a:gd name="T10" fmla="*/ 18 w 120"/>
                  <a:gd name="T11" fmla="*/ 2 h 31"/>
                  <a:gd name="T12" fmla="*/ 23 w 120"/>
                  <a:gd name="T13" fmla="*/ 4 h 31"/>
                  <a:gd name="T14" fmla="*/ 27 w 120"/>
                  <a:gd name="T15" fmla="*/ 5 h 31"/>
                  <a:gd name="T16" fmla="*/ 30 w 120"/>
                  <a:gd name="T17" fmla="*/ 7 h 31"/>
                  <a:gd name="T18" fmla="*/ 28 w 120"/>
                  <a:gd name="T19" fmla="*/ 7 h 31"/>
                  <a:gd name="T20" fmla="*/ 24 w 120"/>
                  <a:gd name="T21" fmla="*/ 6 h 31"/>
                  <a:gd name="T22" fmla="*/ 19 w 120"/>
                  <a:gd name="T23" fmla="*/ 5 h 31"/>
                  <a:gd name="T24" fmla="*/ 14 w 120"/>
                  <a:gd name="T25" fmla="*/ 4 h 31"/>
                  <a:gd name="T26" fmla="*/ 9 w 120"/>
                  <a:gd name="T27" fmla="*/ 3 h 31"/>
                  <a:gd name="T28" fmla="*/ 4 w 120"/>
                  <a:gd name="T29" fmla="*/ 2 h 31"/>
                  <a:gd name="T30" fmla="*/ 2 w 120"/>
                  <a:gd name="T31" fmla="*/ 1 h 31"/>
                  <a:gd name="T32" fmla="*/ 0 w 120"/>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31"/>
                  <a:gd name="T53" fmla="*/ 120 w 120"/>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31">
                    <a:moveTo>
                      <a:pt x="0" y="3"/>
                    </a:moveTo>
                    <a:lnTo>
                      <a:pt x="5" y="1"/>
                    </a:lnTo>
                    <a:lnTo>
                      <a:pt x="15" y="0"/>
                    </a:lnTo>
                    <a:lnTo>
                      <a:pt x="31" y="1"/>
                    </a:lnTo>
                    <a:lnTo>
                      <a:pt x="51" y="4"/>
                    </a:lnTo>
                    <a:lnTo>
                      <a:pt x="70" y="9"/>
                    </a:lnTo>
                    <a:lnTo>
                      <a:pt x="90" y="16"/>
                    </a:lnTo>
                    <a:lnTo>
                      <a:pt x="107" y="23"/>
                    </a:lnTo>
                    <a:lnTo>
                      <a:pt x="120" y="31"/>
                    </a:lnTo>
                    <a:lnTo>
                      <a:pt x="110" y="28"/>
                    </a:lnTo>
                    <a:lnTo>
                      <a:pt x="94" y="25"/>
                    </a:lnTo>
                    <a:lnTo>
                      <a:pt x="75" y="23"/>
                    </a:lnTo>
                    <a:lnTo>
                      <a:pt x="54" y="18"/>
                    </a:lnTo>
                    <a:lnTo>
                      <a:pt x="33" y="15"/>
                    </a:lnTo>
                    <a:lnTo>
                      <a:pt x="16" y="11"/>
                    </a:lnTo>
                    <a:lnTo>
                      <a:pt x="5" y="7"/>
                    </a:lnTo>
                    <a:lnTo>
                      <a:pt x="0" y="3"/>
                    </a:lnTo>
                    <a:close/>
                  </a:path>
                </a:pathLst>
              </a:custGeom>
              <a:solidFill>
                <a:srgbClr val="006600"/>
              </a:solidFill>
              <a:ln w="9525">
                <a:noFill/>
                <a:round/>
                <a:headEnd/>
                <a:tailEnd/>
              </a:ln>
            </p:spPr>
            <p:txBody>
              <a:bodyPr/>
              <a:lstStyle/>
              <a:p>
                <a:endParaRPr lang="en-US"/>
              </a:p>
            </p:txBody>
          </p:sp>
          <p:sp>
            <p:nvSpPr>
              <p:cNvPr id="6300" name="Freeform 26"/>
              <p:cNvSpPr>
                <a:spLocks/>
              </p:cNvSpPr>
              <p:nvPr/>
            </p:nvSpPr>
            <p:spPr bwMode="auto">
              <a:xfrm>
                <a:off x="2690" y="583"/>
                <a:ext cx="62" cy="12"/>
              </a:xfrm>
              <a:custGeom>
                <a:avLst/>
                <a:gdLst>
                  <a:gd name="T0" fmla="*/ 0 w 124"/>
                  <a:gd name="T1" fmla="*/ 1 h 25"/>
                  <a:gd name="T2" fmla="*/ 2 w 124"/>
                  <a:gd name="T3" fmla="*/ 0 h 25"/>
                  <a:gd name="T4" fmla="*/ 5 w 124"/>
                  <a:gd name="T5" fmla="*/ 0 h 25"/>
                  <a:gd name="T6" fmla="*/ 9 w 124"/>
                  <a:gd name="T7" fmla="*/ 0 h 25"/>
                  <a:gd name="T8" fmla="*/ 14 w 124"/>
                  <a:gd name="T9" fmla="*/ 0 h 25"/>
                  <a:gd name="T10" fmla="*/ 19 w 124"/>
                  <a:gd name="T11" fmla="*/ 1 h 25"/>
                  <a:gd name="T12" fmla="*/ 25 w 124"/>
                  <a:gd name="T13" fmla="*/ 2 h 25"/>
                  <a:gd name="T14" fmla="*/ 29 w 124"/>
                  <a:gd name="T15" fmla="*/ 4 h 25"/>
                  <a:gd name="T16" fmla="*/ 31 w 124"/>
                  <a:gd name="T17" fmla="*/ 6 h 25"/>
                  <a:gd name="T18" fmla="*/ 29 w 124"/>
                  <a:gd name="T19" fmla="*/ 5 h 25"/>
                  <a:gd name="T20" fmla="*/ 25 w 124"/>
                  <a:gd name="T21" fmla="*/ 5 h 25"/>
                  <a:gd name="T22" fmla="*/ 20 w 124"/>
                  <a:gd name="T23" fmla="*/ 5 h 25"/>
                  <a:gd name="T24" fmla="*/ 14 w 124"/>
                  <a:gd name="T25" fmla="*/ 4 h 25"/>
                  <a:gd name="T26" fmla="*/ 9 w 124"/>
                  <a:gd name="T27" fmla="*/ 3 h 25"/>
                  <a:gd name="T28" fmla="*/ 5 w 124"/>
                  <a:gd name="T29" fmla="*/ 2 h 25"/>
                  <a:gd name="T30" fmla="*/ 2 w 124"/>
                  <a:gd name="T31" fmla="*/ 2 h 25"/>
                  <a:gd name="T32" fmla="*/ 0 w 124"/>
                  <a:gd name="T33" fmla="*/ 1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4"/>
                  <a:gd name="T52" fmla="*/ 0 h 25"/>
                  <a:gd name="T53" fmla="*/ 124 w 124"/>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4" h="25">
                    <a:moveTo>
                      <a:pt x="0" y="5"/>
                    </a:moveTo>
                    <a:lnTo>
                      <a:pt x="5" y="2"/>
                    </a:lnTo>
                    <a:lnTo>
                      <a:pt x="17" y="0"/>
                    </a:lnTo>
                    <a:lnTo>
                      <a:pt x="34" y="0"/>
                    </a:lnTo>
                    <a:lnTo>
                      <a:pt x="55" y="3"/>
                    </a:lnTo>
                    <a:lnTo>
                      <a:pt x="76" y="6"/>
                    </a:lnTo>
                    <a:lnTo>
                      <a:pt x="97" y="11"/>
                    </a:lnTo>
                    <a:lnTo>
                      <a:pt x="113" y="17"/>
                    </a:lnTo>
                    <a:lnTo>
                      <a:pt x="124" y="25"/>
                    </a:lnTo>
                    <a:lnTo>
                      <a:pt x="115" y="23"/>
                    </a:lnTo>
                    <a:lnTo>
                      <a:pt x="99" y="22"/>
                    </a:lnTo>
                    <a:lnTo>
                      <a:pt x="78" y="20"/>
                    </a:lnTo>
                    <a:lnTo>
                      <a:pt x="56" y="18"/>
                    </a:lnTo>
                    <a:lnTo>
                      <a:pt x="36" y="14"/>
                    </a:lnTo>
                    <a:lnTo>
                      <a:pt x="17" y="11"/>
                    </a:lnTo>
                    <a:lnTo>
                      <a:pt x="5" y="8"/>
                    </a:lnTo>
                    <a:lnTo>
                      <a:pt x="0" y="5"/>
                    </a:lnTo>
                    <a:close/>
                  </a:path>
                </a:pathLst>
              </a:custGeom>
              <a:solidFill>
                <a:srgbClr val="006600"/>
              </a:solidFill>
              <a:ln w="9525">
                <a:noFill/>
                <a:round/>
                <a:headEnd/>
                <a:tailEnd/>
              </a:ln>
            </p:spPr>
            <p:txBody>
              <a:bodyPr/>
              <a:lstStyle/>
              <a:p>
                <a:endParaRPr lang="en-US"/>
              </a:p>
            </p:txBody>
          </p:sp>
          <p:sp>
            <p:nvSpPr>
              <p:cNvPr id="6301" name="Freeform 27"/>
              <p:cNvSpPr>
                <a:spLocks/>
              </p:cNvSpPr>
              <p:nvPr/>
            </p:nvSpPr>
            <p:spPr bwMode="auto">
              <a:xfrm>
                <a:off x="2700" y="599"/>
                <a:ext cx="56" cy="10"/>
              </a:xfrm>
              <a:custGeom>
                <a:avLst/>
                <a:gdLst>
                  <a:gd name="T0" fmla="*/ 0 w 112"/>
                  <a:gd name="T1" fmla="*/ 1 h 19"/>
                  <a:gd name="T2" fmla="*/ 1 w 112"/>
                  <a:gd name="T3" fmla="*/ 1 h 19"/>
                  <a:gd name="T4" fmla="*/ 4 w 112"/>
                  <a:gd name="T5" fmla="*/ 0 h 19"/>
                  <a:gd name="T6" fmla="*/ 8 w 112"/>
                  <a:gd name="T7" fmla="*/ 0 h 19"/>
                  <a:gd name="T8" fmla="*/ 13 w 112"/>
                  <a:gd name="T9" fmla="*/ 1 h 19"/>
                  <a:gd name="T10" fmla="*/ 18 w 112"/>
                  <a:gd name="T11" fmla="*/ 1 h 19"/>
                  <a:gd name="T12" fmla="*/ 23 w 112"/>
                  <a:gd name="T13" fmla="*/ 2 h 19"/>
                  <a:gd name="T14" fmla="*/ 26 w 112"/>
                  <a:gd name="T15" fmla="*/ 4 h 19"/>
                  <a:gd name="T16" fmla="*/ 28 w 112"/>
                  <a:gd name="T17" fmla="*/ 5 h 19"/>
                  <a:gd name="T18" fmla="*/ 26 w 112"/>
                  <a:gd name="T19" fmla="*/ 5 h 19"/>
                  <a:gd name="T20" fmla="*/ 22 w 112"/>
                  <a:gd name="T21" fmla="*/ 5 h 19"/>
                  <a:gd name="T22" fmla="*/ 17 w 112"/>
                  <a:gd name="T23" fmla="*/ 4 h 19"/>
                  <a:gd name="T24" fmla="*/ 13 w 112"/>
                  <a:gd name="T25" fmla="*/ 4 h 19"/>
                  <a:gd name="T26" fmla="*/ 7 w 112"/>
                  <a:gd name="T27" fmla="*/ 3 h 19"/>
                  <a:gd name="T28" fmla="*/ 4 w 112"/>
                  <a:gd name="T29" fmla="*/ 3 h 19"/>
                  <a:gd name="T30" fmla="*/ 1 w 112"/>
                  <a:gd name="T31" fmla="*/ 2 h 19"/>
                  <a:gd name="T32" fmla="*/ 0 w 112"/>
                  <a:gd name="T33" fmla="*/ 1 h 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2"/>
                  <a:gd name="T52" fmla="*/ 0 h 19"/>
                  <a:gd name="T53" fmla="*/ 112 w 112"/>
                  <a:gd name="T54" fmla="*/ 19 h 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2" h="19">
                    <a:moveTo>
                      <a:pt x="0" y="3"/>
                    </a:moveTo>
                    <a:lnTo>
                      <a:pt x="4" y="1"/>
                    </a:lnTo>
                    <a:lnTo>
                      <a:pt x="15" y="0"/>
                    </a:lnTo>
                    <a:lnTo>
                      <a:pt x="32" y="0"/>
                    </a:lnTo>
                    <a:lnTo>
                      <a:pt x="51" y="2"/>
                    </a:lnTo>
                    <a:lnTo>
                      <a:pt x="71" y="4"/>
                    </a:lnTo>
                    <a:lnTo>
                      <a:pt x="89" y="8"/>
                    </a:lnTo>
                    <a:lnTo>
                      <a:pt x="103" y="13"/>
                    </a:lnTo>
                    <a:lnTo>
                      <a:pt x="112" y="19"/>
                    </a:lnTo>
                    <a:lnTo>
                      <a:pt x="102" y="18"/>
                    </a:lnTo>
                    <a:lnTo>
                      <a:pt x="87" y="17"/>
                    </a:lnTo>
                    <a:lnTo>
                      <a:pt x="68" y="16"/>
                    </a:lnTo>
                    <a:lnTo>
                      <a:pt x="49" y="15"/>
                    </a:lnTo>
                    <a:lnTo>
                      <a:pt x="30" y="12"/>
                    </a:lnTo>
                    <a:lnTo>
                      <a:pt x="14" y="10"/>
                    </a:lnTo>
                    <a:lnTo>
                      <a:pt x="4" y="8"/>
                    </a:lnTo>
                    <a:lnTo>
                      <a:pt x="0" y="3"/>
                    </a:lnTo>
                    <a:close/>
                  </a:path>
                </a:pathLst>
              </a:custGeom>
              <a:solidFill>
                <a:srgbClr val="006600"/>
              </a:solidFill>
              <a:ln w="9525">
                <a:noFill/>
                <a:round/>
                <a:headEnd/>
                <a:tailEnd/>
              </a:ln>
            </p:spPr>
            <p:txBody>
              <a:bodyPr/>
              <a:lstStyle/>
              <a:p>
                <a:endParaRPr lang="en-US"/>
              </a:p>
            </p:txBody>
          </p:sp>
          <p:sp>
            <p:nvSpPr>
              <p:cNvPr id="6302" name="Freeform 28"/>
              <p:cNvSpPr>
                <a:spLocks/>
              </p:cNvSpPr>
              <p:nvPr/>
            </p:nvSpPr>
            <p:spPr bwMode="auto">
              <a:xfrm>
                <a:off x="2712" y="626"/>
                <a:ext cx="47" cy="7"/>
              </a:xfrm>
              <a:custGeom>
                <a:avLst/>
                <a:gdLst>
                  <a:gd name="T0" fmla="*/ 0 w 94"/>
                  <a:gd name="T1" fmla="*/ 2 h 15"/>
                  <a:gd name="T2" fmla="*/ 1 w 94"/>
                  <a:gd name="T3" fmla="*/ 1 h 15"/>
                  <a:gd name="T4" fmla="*/ 3 w 94"/>
                  <a:gd name="T5" fmla="*/ 0 h 15"/>
                  <a:gd name="T6" fmla="*/ 6 w 94"/>
                  <a:gd name="T7" fmla="*/ 0 h 15"/>
                  <a:gd name="T8" fmla="*/ 10 w 94"/>
                  <a:gd name="T9" fmla="*/ 0 h 15"/>
                  <a:gd name="T10" fmla="*/ 13 w 94"/>
                  <a:gd name="T11" fmla="*/ 0 h 15"/>
                  <a:gd name="T12" fmla="*/ 18 w 94"/>
                  <a:gd name="T13" fmla="*/ 0 h 15"/>
                  <a:gd name="T14" fmla="*/ 21 w 94"/>
                  <a:gd name="T15" fmla="*/ 2 h 15"/>
                  <a:gd name="T16" fmla="*/ 24 w 94"/>
                  <a:gd name="T17" fmla="*/ 3 h 15"/>
                  <a:gd name="T18" fmla="*/ 22 w 94"/>
                  <a:gd name="T19" fmla="*/ 3 h 15"/>
                  <a:gd name="T20" fmla="*/ 18 w 94"/>
                  <a:gd name="T21" fmla="*/ 3 h 15"/>
                  <a:gd name="T22" fmla="*/ 14 w 94"/>
                  <a:gd name="T23" fmla="*/ 3 h 15"/>
                  <a:gd name="T24" fmla="*/ 10 w 94"/>
                  <a:gd name="T25" fmla="*/ 3 h 15"/>
                  <a:gd name="T26" fmla="*/ 6 w 94"/>
                  <a:gd name="T27" fmla="*/ 3 h 15"/>
                  <a:gd name="T28" fmla="*/ 3 w 94"/>
                  <a:gd name="T29" fmla="*/ 3 h 15"/>
                  <a:gd name="T30" fmla="*/ 1 w 94"/>
                  <a:gd name="T31" fmla="*/ 2 h 15"/>
                  <a:gd name="T32" fmla="*/ 0 w 94"/>
                  <a:gd name="T33" fmla="*/ 2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4"/>
                  <a:gd name="T52" fmla="*/ 0 h 15"/>
                  <a:gd name="T53" fmla="*/ 94 w 9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4" h="15">
                    <a:moveTo>
                      <a:pt x="0" y="9"/>
                    </a:moveTo>
                    <a:lnTo>
                      <a:pt x="3" y="5"/>
                    </a:lnTo>
                    <a:lnTo>
                      <a:pt x="11" y="3"/>
                    </a:lnTo>
                    <a:lnTo>
                      <a:pt x="24" y="1"/>
                    </a:lnTo>
                    <a:lnTo>
                      <a:pt x="38" y="0"/>
                    </a:lnTo>
                    <a:lnTo>
                      <a:pt x="54" y="1"/>
                    </a:lnTo>
                    <a:lnTo>
                      <a:pt x="69" y="3"/>
                    </a:lnTo>
                    <a:lnTo>
                      <a:pt x="83" y="8"/>
                    </a:lnTo>
                    <a:lnTo>
                      <a:pt x="94" y="15"/>
                    </a:lnTo>
                    <a:lnTo>
                      <a:pt x="85" y="13"/>
                    </a:lnTo>
                    <a:lnTo>
                      <a:pt x="71" y="13"/>
                    </a:lnTo>
                    <a:lnTo>
                      <a:pt x="55" y="13"/>
                    </a:lnTo>
                    <a:lnTo>
                      <a:pt x="39" y="13"/>
                    </a:lnTo>
                    <a:lnTo>
                      <a:pt x="24" y="13"/>
                    </a:lnTo>
                    <a:lnTo>
                      <a:pt x="11" y="13"/>
                    </a:lnTo>
                    <a:lnTo>
                      <a:pt x="3" y="11"/>
                    </a:lnTo>
                    <a:lnTo>
                      <a:pt x="0" y="9"/>
                    </a:lnTo>
                    <a:close/>
                  </a:path>
                </a:pathLst>
              </a:custGeom>
              <a:solidFill>
                <a:srgbClr val="006600"/>
              </a:solidFill>
              <a:ln w="9525">
                <a:noFill/>
                <a:round/>
                <a:headEnd/>
                <a:tailEnd/>
              </a:ln>
            </p:spPr>
            <p:txBody>
              <a:bodyPr/>
              <a:lstStyle/>
              <a:p>
                <a:endParaRPr lang="en-US"/>
              </a:p>
            </p:txBody>
          </p:sp>
          <p:sp>
            <p:nvSpPr>
              <p:cNvPr id="6303" name="Freeform 29"/>
              <p:cNvSpPr>
                <a:spLocks/>
              </p:cNvSpPr>
              <p:nvPr/>
            </p:nvSpPr>
            <p:spPr bwMode="auto">
              <a:xfrm>
                <a:off x="2730" y="664"/>
                <a:ext cx="23" cy="9"/>
              </a:xfrm>
              <a:custGeom>
                <a:avLst/>
                <a:gdLst>
                  <a:gd name="T0" fmla="*/ 0 w 46"/>
                  <a:gd name="T1" fmla="*/ 4 h 18"/>
                  <a:gd name="T2" fmla="*/ 1 w 46"/>
                  <a:gd name="T3" fmla="*/ 3 h 18"/>
                  <a:gd name="T4" fmla="*/ 1 w 46"/>
                  <a:gd name="T5" fmla="*/ 2 h 18"/>
                  <a:gd name="T6" fmla="*/ 3 w 46"/>
                  <a:gd name="T7" fmla="*/ 1 h 18"/>
                  <a:gd name="T8" fmla="*/ 5 w 46"/>
                  <a:gd name="T9" fmla="*/ 1 h 18"/>
                  <a:gd name="T10" fmla="*/ 7 w 46"/>
                  <a:gd name="T11" fmla="*/ 1 h 18"/>
                  <a:gd name="T12" fmla="*/ 9 w 46"/>
                  <a:gd name="T13" fmla="*/ 0 h 18"/>
                  <a:gd name="T14" fmla="*/ 11 w 46"/>
                  <a:gd name="T15" fmla="*/ 1 h 18"/>
                  <a:gd name="T16" fmla="*/ 12 w 46"/>
                  <a:gd name="T17" fmla="*/ 1 h 18"/>
                  <a:gd name="T18" fmla="*/ 10 w 46"/>
                  <a:gd name="T19" fmla="*/ 1 h 18"/>
                  <a:gd name="T20" fmla="*/ 9 w 46"/>
                  <a:gd name="T21" fmla="*/ 1 h 18"/>
                  <a:gd name="T22" fmla="*/ 6 w 46"/>
                  <a:gd name="T23" fmla="*/ 2 h 18"/>
                  <a:gd name="T24" fmla="*/ 4 w 46"/>
                  <a:gd name="T25" fmla="*/ 3 h 18"/>
                  <a:gd name="T26" fmla="*/ 3 w 46"/>
                  <a:gd name="T27" fmla="*/ 4 h 18"/>
                  <a:gd name="T28" fmla="*/ 1 w 46"/>
                  <a:gd name="T29" fmla="*/ 5 h 18"/>
                  <a:gd name="T30" fmla="*/ 1 w 46"/>
                  <a:gd name="T31" fmla="*/ 5 h 18"/>
                  <a:gd name="T32" fmla="*/ 0 w 46"/>
                  <a:gd name="T33" fmla="*/ 4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18"/>
                  <a:gd name="T53" fmla="*/ 46 w 46"/>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18">
                    <a:moveTo>
                      <a:pt x="0" y="16"/>
                    </a:moveTo>
                    <a:lnTo>
                      <a:pt x="1" y="12"/>
                    </a:lnTo>
                    <a:lnTo>
                      <a:pt x="6" y="9"/>
                    </a:lnTo>
                    <a:lnTo>
                      <a:pt x="12" y="5"/>
                    </a:lnTo>
                    <a:lnTo>
                      <a:pt x="20" y="3"/>
                    </a:lnTo>
                    <a:lnTo>
                      <a:pt x="28" y="1"/>
                    </a:lnTo>
                    <a:lnTo>
                      <a:pt x="36" y="0"/>
                    </a:lnTo>
                    <a:lnTo>
                      <a:pt x="42" y="2"/>
                    </a:lnTo>
                    <a:lnTo>
                      <a:pt x="46" y="5"/>
                    </a:lnTo>
                    <a:lnTo>
                      <a:pt x="39" y="4"/>
                    </a:lnTo>
                    <a:lnTo>
                      <a:pt x="33" y="5"/>
                    </a:lnTo>
                    <a:lnTo>
                      <a:pt x="25" y="9"/>
                    </a:lnTo>
                    <a:lnTo>
                      <a:pt x="16" y="12"/>
                    </a:lnTo>
                    <a:lnTo>
                      <a:pt x="11" y="16"/>
                    </a:lnTo>
                    <a:lnTo>
                      <a:pt x="5" y="18"/>
                    </a:lnTo>
                    <a:lnTo>
                      <a:pt x="1" y="18"/>
                    </a:lnTo>
                    <a:lnTo>
                      <a:pt x="0" y="16"/>
                    </a:lnTo>
                    <a:close/>
                  </a:path>
                </a:pathLst>
              </a:custGeom>
              <a:solidFill>
                <a:srgbClr val="006600"/>
              </a:solidFill>
              <a:ln w="9525">
                <a:noFill/>
                <a:round/>
                <a:headEnd/>
                <a:tailEnd/>
              </a:ln>
            </p:spPr>
            <p:txBody>
              <a:bodyPr/>
              <a:lstStyle/>
              <a:p>
                <a:endParaRPr lang="en-US"/>
              </a:p>
            </p:txBody>
          </p:sp>
          <p:sp>
            <p:nvSpPr>
              <p:cNvPr id="6304" name="Freeform 30"/>
              <p:cNvSpPr>
                <a:spLocks/>
              </p:cNvSpPr>
              <p:nvPr/>
            </p:nvSpPr>
            <p:spPr bwMode="auto">
              <a:xfrm>
                <a:off x="2681" y="534"/>
                <a:ext cx="42" cy="11"/>
              </a:xfrm>
              <a:custGeom>
                <a:avLst/>
                <a:gdLst>
                  <a:gd name="T0" fmla="*/ 0 w 86"/>
                  <a:gd name="T1" fmla="*/ 1 h 23"/>
                  <a:gd name="T2" fmla="*/ 1 w 86"/>
                  <a:gd name="T3" fmla="*/ 0 h 23"/>
                  <a:gd name="T4" fmla="*/ 2 w 86"/>
                  <a:gd name="T5" fmla="*/ 0 h 23"/>
                  <a:gd name="T6" fmla="*/ 5 w 86"/>
                  <a:gd name="T7" fmla="*/ 0 h 23"/>
                  <a:gd name="T8" fmla="*/ 8 w 86"/>
                  <a:gd name="T9" fmla="*/ 0 h 23"/>
                  <a:gd name="T10" fmla="*/ 12 w 86"/>
                  <a:gd name="T11" fmla="*/ 1 h 23"/>
                  <a:gd name="T12" fmla="*/ 15 w 86"/>
                  <a:gd name="T13" fmla="*/ 2 h 23"/>
                  <a:gd name="T14" fmla="*/ 18 w 86"/>
                  <a:gd name="T15" fmla="*/ 3 h 23"/>
                  <a:gd name="T16" fmla="*/ 21 w 86"/>
                  <a:gd name="T17" fmla="*/ 5 h 23"/>
                  <a:gd name="T18" fmla="*/ 18 w 86"/>
                  <a:gd name="T19" fmla="*/ 5 h 23"/>
                  <a:gd name="T20" fmla="*/ 15 w 86"/>
                  <a:gd name="T21" fmla="*/ 4 h 23"/>
                  <a:gd name="T22" fmla="*/ 12 w 86"/>
                  <a:gd name="T23" fmla="*/ 4 h 23"/>
                  <a:gd name="T24" fmla="*/ 8 w 86"/>
                  <a:gd name="T25" fmla="*/ 3 h 23"/>
                  <a:gd name="T26" fmla="*/ 5 w 86"/>
                  <a:gd name="T27" fmla="*/ 2 h 23"/>
                  <a:gd name="T28" fmla="*/ 2 w 86"/>
                  <a:gd name="T29" fmla="*/ 2 h 23"/>
                  <a:gd name="T30" fmla="*/ 0 w 86"/>
                  <a:gd name="T31" fmla="*/ 1 h 23"/>
                  <a:gd name="T32" fmla="*/ 0 w 86"/>
                  <a:gd name="T33" fmla="*/ 1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6"/>
                  <a:gd name="T52" fmla="*/ 0 h 23"/>
                  <a:gd name="T53" fmla="*/ 86 w 86"/>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6" h="23">
                    <a:moveTo>
                      <a:pt x="0" y="4"/>
                    </a:moveTo>
                    <a:lnTo>
                      <a:pt x="4" y="1"/>
                    </a:lnTo>
                    <a:lnTo>
                      <a:pt x="11" y="0"/>
                    </a:lnTo>
                    <a:lnTo>
                      <a:pt x="21" y="0"/>
                    </a:lnTo>
                    <a:lnTo>
                      <a:pt x="35" y="1"/>
                    </a:lnTo>
                    <a:lnTo>
                      <a:pt x="49" y="4"/>
                    </a:lnTo>
                    <a:lnTo>
                      <a:pt x="63" y="8"/>
                    </a:lnTo>
                    <a:lnTo>
                      <a:pt x="75" y="15"/>
                    </a:lnTo>
                    <a:lnTo>
                      <a:pt x="86" y="23"/>
                    </a:lnTo>
                    <a:lnTo>
                      <a:pt x="75" y="21"/>
                    </a:lnTo>
                    <a:lnTo>
                      <a:pt x="63" y="19"/>
                    </a:lnTo>
                    <a:lnTo>
                      <a:pt x="49" y="16"/>
                    </a:lnTo>
                    <a:lnTo>
                      <a:pt x="35" y="13"/>
                    </a:lnTo>
                    <a:lnTo>
                      <a:pt x="21" y="11"/>
                    </a:lnTo>
                    <a:lnTo>
                      <a:pt x="11" y="8"/>
                    </a:lnTo>
                    <a:lnTo>
                      <a:pt x="3" y="6"/>
                    </a:lnTo>
                    <a:lnTo>
                      <a:pt x="0" y="4"/>
                    </a:lnTo>
                    <a:close/>
                  </a:path>
                </a:pathLst>
              </a:custGeom>
              <a:solidFill>
                <a:srgbClr val="006600"/>
              </a:solidFill>
              <a:ln w="9525">
                <a:noFill/>
                <a:round/>
                <a:headEnd/>
                <a:tailEnd/>
              </a:ln>
            </p:spPr>
            <p:txBody>
              <a:bodyPr/>
              <a:lstStyle/>
              <a:p>
                <a:endParaRPr lang="en-US"/>
              </a:p>
            </p:txBody>
          </p:sp>
          <p:sp>
            <p:nvSpPr>
              <p:cNvPr id="6305" name="Freeform 31"/>
              <p:cNvSpPr>
                <a:spLocks/>
              </p:cNvSpPr>
              <p:nvPr/>
            </p:nvSpPr>
            <p:spPr bwMode="auto">
              <a:xfrm>
                <a:off x="2686" y="571"/>
                <a:ext cx="61" cy="12"/>
              </a:xfrm>
              <a:custGeom>
                <a:avLst/>
                <a:gdLst>
                  <a:gd name="T0" fmla="*/ 0 w 121"/>
                  <a:gd name="T1" fmla="*/ 2 h 24"/>
                  <a:gd name="T2" fmla="*/ 2 w 121"/>
                  <a:gd name="T3" fmla="*/ 1 h 24"/>
                  <a:gd name="T4" fmla="*/ 5 w 121"/>
                  <a:gd name="T5" fmla="*/ 0 h 24"/>
                  <a:gd name="T6" fmla="*/ 9 w 121"/>
                  <a:gd name="T7" fmla="*/ 0 h 24"/>
                  <a:gd name="T8" fmla="*/ 14 w 121"/>
                  <a:gd name="T9" fmla="*/ 1 h 24"/>
                  <a:gd name="T10" fmla="*/ 19 w 121"/>
                  <a:gd name="T11" fmla="*/ 2 h 24"/>
                  <a:gd name="T12" fmla="*/ 24 w 121"/>
                  <a:gd name="T13" fmla="*/ 3 h 24"/>
                  <a:gd name="T14" fmla="*/ 28 w 121"/>
                  <a:gd name="T15" fmla="*/ 4 h 24"/>
                  <a:gd name="T16" fmla="*/ 31 w 121"/>
                  <a:gd name="T17" fmla="*/ 6 h 24"/>
                  <a:gd name="T18" fmla="*/ 28 w 121"/>
                  <a:gd name="T19" fmla="*/ 6 h 24"/>
                  <a:gd name="T20" fmla="*/ 24 w 121"/>
                  <a:gd name="T21" fmla="*/ 6 h 24"/>
                  <a:gd name="T22" fmla="*/ 19 w 121"/>
                  <a:gd name="T23" fmla="*/ 5 h 24"/>
                  <a:gd name="T24" fmla="*/ 14 w 121"/>
                  <a:gd name="T25" fmla="*/ 5 h 24"/>
                  <a:gd name="T26" fmla="*/ 9 w 121"/>
                  <a:gd name="T27" fmla="*/ 3 h 24"/>
                  <a:gd name="T28" fmla="*/ 4 w 121"/>
                  <a:gd name="T29" fmla="*/ 3 h 24"/>
                  <a:gd name="T30" fmla="*/ 2 w 121"/>
                  <a:gd name="T31" fmla="*/ 2 h 24"/>
                  <a:gd name="T32" fmla="*/ 0 w 121"/>
                  <a:gd name="T33" fmla="*/ 2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1"/>
                  <a:gd name="T52" fmla="*/ 0 h 24"/>
                  <a:gd name="T53" fmla="*/ 121 w 121"/>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1" h="24">
                    <a:moveTo>
                      <a:pt x="0" y="5"/>
                    </a:moveTo>
                    <a:lnTo>
                      <a:pt x="5" y="1"/>
                    </a:lnTo>
                    <a:lnTo>
                      <a:pt x="17" y="0"/>
                    </a:lnTo>
                    <a:lnTo>
                      <a:pt x="33" y="0"/>
                    </a:lnTo>
                    <a:lnTo>
                      <a:pt x="54" y="2"/>
                    </a:lnTo>
                    <a:lnTo>
                      <a:pt x="74" y="6"/>
                    </a:lnTo>
                    <a:lnTo>
                      <a:pt x="93" y="11"/>
                    </a:lnTo>
                    <a:lnTo>
                      <a:pt x="109" y="16"/>
                    </a:lnTo>
                    <a:lnTo>
                      <a:pt x="121" y="24"/>
                    </a:lnTo>
                    <a:lnTo>
                      <a:pt x="112" y="23"/>
                    </a:lnTo>
                    <a:lnTo>
                      <a:pt x="96" y="22"/>
                    </a:lnTo>
                    <a:lnTo>
                      <a:pt x="76" y="20"/>
                    </a:lnTo>
                    <a:lnTo>
                      <a:pt x="55" y="17"/>
                    </a:lnTo>
                    <a:lnTo>
                      <a:pt x="35" y="14"/>
                    </a:lnTo>
                    <a:lnTo>
                      <a:pt x="16" y="11"/>
                    </a:lnTo>
                    <a:lnTo>
                      <a:pt x="5" y="8"/>
                    </a:lnTo>
                    <a:lnTo>
                      <a:pt x="0" y="5"/>
                    </a:lnTo>
                    <a:close/>
                  </a:path>
                </a:pathLst>
              </a:custGeom>
              <a:solidFill>
                <a:srgbClr val="006600"/>
              </a:solidFill>
              <a:ln w="9525">
                <a:noFill/>
                <a:round/>
                <a:headEnd/>
                <a:tailEnd/>
              </a:ln>
            </p:spPr>
            <p:txBody>
              <a:bodyPr/>
              <a:lstStyle/>
              <a:p>
                <a:endParaRPr lang="en-US"/>
              </a:p>
            </p:txBody>
          </p:sp>
          <p:sp>
            <p:nvSpPr>
              <p:cNvPr id="6306" name="Freeform 32"/>
              <p:cNvSpPr>
                <a:spLocks/>
              </p:cNvSpPr>
              <p:nvPr/>
            </p:nvSpPr>
            <p:spPr bwMode="auto">
              <a:xfrm>
                <a:off x="2703" y="615"/>
                <a:ext cx="55" cy="7"/>
              </a:xfrm>
              <a:custGeom>
                <a:avLst/>
                <a:gdLst>
                  <a:gd name="T0" fmla="*/ 0 w 110"/>
                  <a:gd name="T1" fmla="*/ 3 h 14"/>
                  <a:gd name="T2" fmla="*/ 2 w 110"/>
                  <a:gd name="T3" fmla="*/ 2 h 14"/>
                  <a:gd name="T4" fmla="*/ 3 w 110"/>
                  <a:gd name="T5" fmla="*/ 1 h 14"/>
                  <a:gd name="T6" fmla="*/ 7 w 110"/>
                  <a:gd name="T7" fmla="*/ 1 h 14"/>
                  <a:gd name="T8" fmla="*/ 12 w 110"/>
                  <a:gd name="T9" fmla="*/ 0 h 14"/>
                  <a:gd name="T10" fmla="*/ 17 w 110"/>
                  <a:gd name="T11" fmla="*/ 0 h 14"/>
                  <a:gd name="T12" fmla="*/ 21 w 110"/>
                  <a:gd name="T13" fmla="*/ 1 h 14"/>
                  <a:gd name="T14" fmla="*/ 25 w 110"/>
                  <a:gd name="T15" fmla="*/ 2 h 14"/>
                  <a:gd name="T16" fmla="*/ 28 w 110"/>
                  <a:gd name="T17" fmla="*/ 4 h 14"/>
                  <a:gd name="T18" fmla="*/ 25 w 110"/>
                  <a:gd name="T19" fmla="*/ 3 h 14"/>
                  <a:gd name="T20" fmla="*/ 21 w 110"/>
                  <a:gd name="T21" fmla="*/ 3 h 14"/>
                  <a:gd name="T22" fmla="*/ 17 w 110"/>
                  <a:gd name="T23" fmla="*/ 4 h 14"/>
                  <a:gd name="T24" fmla="*/ 12 w 110"/>
                  <a:gd name="T25" fmla="*/ 4 h 14"/>
                  <a:gd name="T26" fmla="*/ 7 w 110"/>
                  <a:gd name="T27" fmla="*/ 4 h 14"/>
                  <a:gd name="T28" fmla="*/ 3 w 110"/>
                  <a:gd name="T29" fmla="*/ 4 h 14"/>
                  <a:gd name="T30" fmla="*/ 1 w 110"/>
                  <a:gd name="T31" fmla="*/ 3 h 14"/>
                  <a:gd name="T32" fmla="*/ 0 w 110"/>
                  <a:gd name="T33" fmla="*/ 3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0"/>
                  <a:gd name="T52" fmla="*/ 0 h 14"/>
                  <a:gd name="T53" fmla="*/ 110 w 110"/>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0" h="14">
                    <a:moveTo>
                      <a:pt x="0" y="9"/>
                    </a:moveTo>
                    <a:lnTo>
                      <a:pt x="5" y="6"/>
                    </a:lnTo>
                    <a:lnTo>
                      <a:pt x="14" y="3"/>
                    </a:lnTo>
                    <a:lnTo>
                      <a:pt x="29" y="1"/>
                    </a:lnTo>
                    <a:lnTo>
                      <a:pt x="46" y="0"/>
                    </a:lnTo>
                    <a:lnTo>
                      <a:pt x="65" y="0"/>
                    </a:lnTo>
                    <a:lnTo>
                      <a:pt x="82" y="2"/>
                    </a:lnTo>
                    <a:lnTo>
                      <a:pt x="98" y="7"/>
                    </a:lnTo>
                    <a:lnTo>
                      <a:pt x="110" y="14"/>
                    </a:lnTo>
                    <a:lnTo>
                      <a:pt x="99" y="12"/>
                    </a:lnTo>
                    <a:lnTo>
                      <a:pt x="84" y="12"/>
                    </a:lnTo>
                    <a:lnTo>
                      <a:pt x="66" y="14"/>
                    </a:lnTo>
                    <a:lnTo>
                      <a:pt x="48" y="14"/>
                    </a:lnTo>
                    <a:lnTo>
                      <a:pt x="30" y="14"/>
                    </a:lnTo>
                    <a:lnTo>
                      <a:pt x="14" y="14"/>
                    </a:lnTo>
                    <a:lnTo>
                      <a:pt x="4" y="11"/>
                    </a:lnTo>
                    <a:lnTo>
                      <a:pt x="0" y="9"/>
                    </a:lnTo>
                    <a:close/>
                  </a:path>
                </a:pathLst>
              </a:custGeom>
              <a:solidFill>
                <a:srgbClr val="006600"/>
              </a:solidFill>
              <a:ln w="9525">
                <a:noFill/>
                <a:round/>
                <a:headEnd/>
                <a:tailEnd/>
              </a:ln>
            </p:spPr>
            <p:txBody>
              <a:bodyPr/>
              <a:lstStyle/>
              <a:p>
                <a:endParaRPr lang="en-US"/>
              </a:p>
            </p:txBody>
          </p:sp>
          <p:sp>
            <p:nvSpPr>
              <p:cNvPr id="6307" name="Freeform 33"/>
              <p:cNvSpPr>
                <a:spLocks/>
              </p:cNvSpPr>
              <p:nvPr/>
            </p:nvSpPr>
            <p:spPr bwMode="auto">
              <a:xfrm>
                <a:off x="2714" y="638"/>
                <a:ext cx="44" cy="7"/>
              </a:xfrm>
              <a:custGeom>
                <a:avLst/>
                <a:gdLst>
                  <a:gd name="T0" fmla="*/ 0 w 89"/>
                  <a:gd name="T1" fmla="*/ 1 h 14"/>
                  <a:gd name="T2" fmla="*/ 1 w 89"/>
                  <a:gd name="T3" fmla="*/ 1 h 14"/>
                  <a:gd name="T4" fmla="*/ 3 w 89"/>
                  <a:gd name="T5" fmla="*/ 0 h 14"/>
                  <a:gd name="T6" fmla="*/ 6 w 89"/>
                  <a:gd name="T7" fmla="*/ 0 h 14"/>
                  <a:gd name="T8" fmla="*/ 10 w 89"/>
                  <a:gd name="T9" fmla="*/ 1 h 14"/>
                  <a:gd name="T10" fmla="*/ 14 w 89"/>
                  <a:gd name="T11" fmla="*/ 1 h 14"/>
                  <a:gd name="T12" fmla="*/ 18 w 89"/>
                  <a:gd name="T13" fmla="*/ 2 h 14"/>
                  <a:gd name="T14" fmla="*/ 20 w 89"/>
                  <a:gd name="T15" fmla="*/ 3 h 14"/>
                  <a:gd name="T16" fmla="*/ 22 w 89"/>
                  <a:gd name="T17" fmla="*/ 4 h 14"/>
                  <a:gd name="T18" fmla="*/ 20 w 89"/>
                  <a:gd name="T19" fmla="*/ 4 h 14"/>
                  <a:gd name="T20" fmla="*/ 17 w 89"/>
                  <a:gd name="T21" fmla="*/ 4 h 14"/>
                  <a:gd name="T22" fmla="*/ 13 w 89"/>
                  <a:gd name="T23" fmla="*/ 3 h 14"/>
                  <a:gd name="T24" fmla="*/ 10 w 89"/>
                  <a:gd name="T25" fmla="*/ 3 h 14"/>
                  <a:gd name="T26" fmla="*/ 6 w 89"/>
                  <a:gd name="T27" fmla="*/ 3 h 14"/>
                  <a:gd name="T28" fmla="*/ 3 w 89"/>
                  <a:gd name="T29" fmla="*/ 2 h 14"/>
                  <a:gd name="T30" fmla="*/ 1 w 89"/>
                  <a:gd name="T31" fmla="*/ 2 h 14"/>
                  <a:gd name="T32" fmla="*/ 0 w 89"/>
                  <a:gd name="T33" fmla="*/ 1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
                  <a:gd name="T52" fmla="*/ 0 h 14"/>
                  <a:gd name="T53" fmla="*/ 89 w 89"/>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 h="14">
                    <a:moveTo>
                      <a:pt x="0" y="4"/>
                    </a:moveTo>
                    <a:lnTo>
                      <a:pt x="4" y="2"/>
                    </a:lnTo>
                    <a:lnTo>
                      <a:pt x="13" y="0"/>
                    </a:lnTo>
                    <a:lnTo>
                      <a:pt x="27" y="0"/>
                    </a:lnTo>
                    <a:lnTo>
                      <a:pt x="43" y="1"/>
                    </a:lnTo>
                    <a:lnTo>
                      <a:pt x="58" y="3"/>
                    </a:lnTo>
                    <a:lnTo>
                      <a:pt x="73" y="6"/>
                    </a:lnTo>
                    <a:lnTo>
                      <a:pt x="83" y="9"/>
                    </a:lnTo>
                    <a:lnTo>
                      <a:pt x="89" y="14"/>
                    </a:lnTo>
                    <a:lnTo>
                      <a:pt x="81" y="13"/>
                    </a:lnTo>
                    <a:lnTo>
                      <a:pt x="69" y="13"/>
                    </a:lnTo>
                    <a:lnTo>
                      <a:pt x="55" y="11"/>
                    </a:lnTo>
                    <a:lnTo>
                      <a:pt x="40" y="10"/>
                    </a:lnTo>
                    <a:lnTo>
                      <a:pt x="27" y="10"/>
                    </a:lnTo>
                    <a:lnTo>
                      <a:pt x="14" y="8"/>
                    </a:lnTo>
                    <a:lnTo>
                      <a:pt x="5" y="7"/>
                    </a:lnTo>
                    <a:lnTo>
                      <a:pt x="0" y="4"/>
                    </a:lnTo>
                    <a:close/>
                  </a:path>
                </a:pathLst>
              </a:custGeom>
              <a:solidFill>
                <a:srgbClr val="006600"/>
              </a:solidFill>
              <a:ln w="9525">
                <a:noFill/>
                <a:round/>
                <a:headEnd/>
                <a:tailEnd/>
              </a:ln>
            </p:spPr>
            <p:txBody>
              <a:bodyPr/>
              <a:lstStyle/>
              <a:p>
                <a:endParaRPr lang="en-US"/>
              </a:p>
            </p:txBody>
          </p:sp>
          <p:sp>
            <p:nvSpPr>
              <p:cNvPr id="6308" name="Freeform 34"/>
              <p:cNvSpPr>
                <a:spLocks/>
              </p:cNvSpPr>
              <p:nvPr/>
            </p:nvSpPr>
            <p:spPr bwMode="auto">
              <a:xfrm>
                <a:off x="2729" y="652"/>
                <a:ext cx="27" cy="7"/>
              </a:xfrm>
              <a:custGeom>
                <a:avLst/>
                <a:gdLst>
                  <a:gd name="T0" fmla="*/ 0 w 55"/>
                  <a:gd name="T1" fmla="*/ 3 h 14"/>
                  <a:gd name="T2" fmla="*/ 0 w 55"/>
                  <a:gd name="T3" fmla="*/ 3 h 14"/>
                  <a:gd name="T4" fmla="*/ 2 w 55"/>
                  <a:gd name="T5" fmla="*/ 2 h 14"/>
                  <a:gd name="T6" fmla="*/ 3 w 55"/>
                  <a:gd name="T7" fmla="*/ 1 h 14"/>
                  <a:gd name="T8" fmla="*/ 6 w 55"/>
                  <a:gd name="T9" fmla="*/ 1 h 14"/>
                  <a:gd name="T10" fmla="*/ 8 w 55"/>
                  <a:gd name="T11" fmla="*/ 0 h 14"/>
                  <a:gd name="T12" fmla="*/ 11 w 55"/>
                  <a:gd name="T13" fmla="*/ 1 h 14"/>
                  <a:gd name="T14" fmla="*/ 12 w 55"/>
                  <a:gd name="T15" fmla="*/ 1 h 14"/>
                  <a:gd name="T16" fmla="*/ 13 w 55"/>
                  <a:gd name="T17" fmla="*/ 2 h 14"/>
                  <a:gd name="T18" fmla="*/ 12 w 55"/>
                  <a:gd name="T19" fmla="*/ 2 h 14"/>
                  <a:gd name="T20" fmla="*/ 9 w 55"/>
                  <a:gd name="T21" fmla="*/ 2 h 14"/>
                  <a:gd name="T22" fmla="*/ 7 w 55"/>
                  <a:gd name="T23" fmla="*/ 2 h 14"/>
                  <a:gd name="T24" fmla="*/ 5 w 55"/>
                  <a:gd name="T25" fmla="*/ 3 h 14"/>
                  <a:gd name="T26" fmla="*/ 3 w 55"/>
                  <a:gd name="T27" fmla="*/ 4 h 14"/>
                  <a:gd name="T28" fmla="*/ 1 w 55"/>
                  <a:gd name="T29" fmla="*/ 4 h 14"/>
                  <a:gd name="T30" fmla="*/ 0 w 55"/>
                  <a:gd name="T31" fmla="*/ 4 h 14"/>
                  <a:gd name="T32" fmla="*/ 0 w 55"/>
                  <a:gd name="T33" fmla="*/ 3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14"/>
                  <a:gd name="T53" fmla="*/ 55 w 55"/>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14">
                    <a:moveTo>
                      <a:pt x="0" y="11"/>
                    </a:moveTo>
                    <a:lnTo>
                      <a:pt x="2" y="9"/>
                    </a:lnTo>
                    <a:lnTo>
                      <a:pt x="8" y="5"/>
                    </a:lnTo>
                    <a:lnTo>
                      <a:pt x="15" y="3"/>
                    </a:lnTo>
                    <a:lnTo>
                      <a:pt x="24" y="1"/>
                    </a:lnTo>
                    <a:lnTo>
                      <a:pt x="35" y="0"/>
                    </a:lnTo>
                    <a:lnTo>
                      <a:pt x="44" y="1"/>
                    </a:lnTo>
                    <a:lnTo>
                      <a:pt x="51" y="2"/>
                    </a:lnTo>
                    <a:lnTo>
                      <a:pt x="55" y="6"/>
                    </a:lnTo>
                    <a:lnTo>
                      <a:pt x="48" y="5"/>
                    </a:lnTo>
                    <a:lnTo>
                      <a:pt x="39" y="5"/>
                    </a:lnTo>
                    <a:lnTo>
                      <a:pt x="30" y="8"/>
                    </a:lnTo>
                    <a:lnTo>
                      <a:pt x="21" y="10"/>
                    </a:lnTo>
                    <a:lnTo>
                      <a:pt x="13" y="13"/>
                    </a:lnTo>
                    <a:lnTo>
                      <a:pt x="6" y="14"/>
                    </a:lnTo>
                    <a:lnTo>
                      <a:pt x="1" y="14"/>
                    </a:lnTo>
                    <a:lnTo>
                      <a:pt x="0" y="11"/>
                    </a:lnTo>
                    <a:close/>
                  </a:path>
                </a:pathLst>
              </a:custGeom>
              <a:solidFill>
                <a:srgbClr val="006600"/>
              </a:solidFill>
              <a:ln w="9525">
                <a:noFill/>
                <a:round/>
                <a:headEnd/>
                <a:tailEnd/>
              </a:ln>
            </p:spPr>
            <p:txBody>
              <a:bodyPr/>
              <a:lstStyle/>
              <a:p>
                <a:endParaRPr lang="en-US"/>
              </a:p>
            </p:txBody>
          </p:sp>
          <p:sp>
            <p:nvSpPr>
              <p:cNvPr id="6309" name="Freeform 35"/>
              <p:cNvSpPr>
                <a:spLocks/>
              </p:cNvSpPr>
              <p:nvPr/>
            </p:nvSpPr>
            <p:spPr bwMode="auto">
              <a:xfrm>
                <a:off x="2688" y="522"/>
                <a:ext cx="27" cy="11"/>
              </a:xfrm>
              <a:custGeom>
                <a:avLst/>
                <a:gdLst>
                  <a:gd name="T0" fmla="*/ 14 w 54"/>
                  <a:gd name="T1" fmla="*/ 5 h 23"/>
                  <a:gd name="T2" fmla="*/ 13 w 54"/>
                  <a:gd name="T3" fmla="*/ 5 h 23"/>
                  <a:gd name="T4" fmla="*/ 11 w 54"/>
                  <a:gd name="T5" fmla="*/ 5 h 23"/>
                  <a:gd name="T6" fmla="*/ 9 w 54"/>
                  <a:gd name="T7" fmla="*/ 5 h 23"/>
                  <a:gd name="T8" fmla="*/ 6 w 54"/>
                  <a:gd name="T9" fmla="*/ 4 h 23"/>
                  <a:gd name="T10" fmla="*/ 3 w 54"/>
                  <a:gd name="T11" fmla="*/ 3 h 23"/>
                  <a:gd name="T12" fmla="*/ 2 w 54"/>
                  <a:gd name="T13" fmla="*/ 3 h 23"/>
                  <a:gd name="T14" fmla="*/ 0 w 54"/>
                  <a:gd name="T15" fmla="*/ 2 h 23"/>
                  <a:gd name="T16" fmla="*/ 0 w 54"/>
                  <a:gd name="T17" fmla="*/ 1 h 23"/>
                  <a:gd name="T18" fmla="*/ 1 w 54"/>
                  <a:gd name="T19" fmla="*/ 0 h 23"/>
                  <a:gd name="T20" fmla="*/ 3 w 54"/>
                  <a:gd name="T21" fmla="*/ 0 h 23"/>
                  <a:gd name="T22" fmla="*/ 4 w 54"/>
                  <a:gd name="T23" fmla="*/ 0 h 23"/>
                  <a:gd name="T24" fmla="*/ 7 w 54"/>
                  <a:gd name="T25" fmla="*/ 1 h 23"/>
                  <a:gd name="T26" fmla="*/ 9 w 54"/>
                  <a:gd name="T27" fmla="*/ 3 h 23"/>
                  <a:gd name="T28" fmla="*/ 11 w 54"/>
                  <a:gd name="T29" fmla="*/ 4 h 23"/>
                  <a:gd name="T30" fmla="*/ 13 w 54"/>
                  <a:gd name="T31" fmla="*/ 5 h 23"/>
                  <a:gd name="T32" fmla="*/ 14 w 54"/>
                  <a:gd name="T33" fmla="*/ 5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23"/>
                  <a:gd name="T53" fmla="*/ 54 w 54"/>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23">
                    <a:moveTo>
                      <a:pt x="54" y="23"/>
                    </a:moveTo>
                    <a:lnTo>
                      <a:pt x="50" y="22"/>
                    </a:lnTo>
                    <a:lnTo>
                      <a:pt x="42" y="21"/>
                    </a:lnTo>
                    <a:lnTo>
                      <a:pt x="33" y="20"/>
                    </a:lnTo>
                    <a:lnTo>
                      <a:pt x="22" y="17"/>
                    </a:lnTo>
                    <a:lnTo>
                      <a:pt x="13" y="15"/>
                    </a:lnTo>
                    <a:lnTo>
                      <a:pt x="5" y="12"/>
                    </a:lnTo>
                    <a:lnTo>
                      <a:pt x="0" y="8"/>
                    </a:lnTo>
                    <a:lnTo>
                      <a:pt x="0" y="4"/>
                    </a:lnTo>
                    <a:lnTo>
                      <a:pt x="4" y="0"/>
                    </a:lnTo>
                    <a:lnTo>
                      <a:pt x="10" y="0"/>
                    </a:lnTo>
                    <a:lnTo>
                      <a:pt x="16" y="2"/>
                    </a:lnTo>
                    <a:lnTo>
                      <a:pt x="26" y="7"/>
                    </a:lnTo>
                    <a:lnTo>
                      <a:pt x="34" y="12"/>
                    </a:lnTo>
                    <a:lnTo>
                      <a:pt x="42" y="16"/>
                    </a:lnTo>
                    <a:lnTo>
                      <a:pt x="50" y="21"/>
                    </a:lnTo>
                    <a:lnTo>
                      <a:pt x="54" y="23"/>
                    </a:lnTo>
                    <a:close/>
                  </a:path>
                </a:pathLst>
              </a:custGeom>
              <a:solidFill>
                <a:srgbClr val="006600"/>
              </a:solidFill>
              <a:ln w="9525">
                <a:noFill/>
                <a:round/>
                <a:headEnd/>
                <a:tailEnd/>
              </a:ln>
            </p:spPr>
            <p:txBody>
              <a:bodyPr/>
              <a:lstStyle/>
              <a:p>
                <a:endParaRPr lang="en-US"/>
              </a:p>
            </p:txBody>
          </p:sp>
          <p:sp>
            <p:nvSpPr>
              <p:cNvPr id="6310" name="Freeform 36"/>
              <p:cNvSpPr>
                <a:spLocks/>
              </p:cNvSpPr>
              <p:nvPr/>
            </p:nvSpPr>
            <p:spPr bwMode="auto">
              <a:xfrm>
                <a:off x="2712" y="509"/>
                <a:ext cx="5" cy="26"/>
              </a:xfrm>
              <a:custGeom>
                <a:avLst/>
                <a:gdLst>
                  <a:gd name="T0" fmla="*/ 2 w 10"/>
                  <a:gd name="T1" fmla="*/ 13 h 52"/>
                  <a:gd name="T2" fmla="*/ 2 w 10"/>
                  <a:gd name="T3" fmla="*/ 11 h 52"/>
                  <a:gd name="T4" fmla="*/ 3 w 10"/>
                  <a:gd name="T5" fmla="*/ 6 h 52"/>
                  <a:gd name="T6" fmla="*/ 3 w 10"/>
                  <a:gd name="T7" fmla="*/ 2 h 52"/>
                  <a:gd name="T8" fmla="*/ 1 w 10"/>
                  <a:gd name="T9" fmla="*/ 0 h 52"/>
                  <a:gd name="T10" fmla="*/ 0 w 10"/>
                  <a:gd name="T11" fmla="*/ 2 h 52"/>
                  <a:gd name="T12" fmla="*/ 1 w 10"/>
                  <a:gd name="T13" fmla="*/ 5 h 52"/>
                  <a:gd name="T14" fmla="*/ 1 w 10"/>
                  <a:gd name="T15" fmla="*/ 10 h 52"/>
                  <a:gd name="T16" fmla="*/ 2 w 10"/>
                  <a:gd name="T17" fmla="*/ 13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52"/>
                  <a:gd name="T29" fmla="*/ 10 w 10"/>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52">
                    <a:moveTo>
                      <a:pt x="7" y="52"/>
                    </a:moveTo>
                    <a:lnTo>
                      <a:pt x="8" y="41"/>
                    </a:lnTo>
                    <a:lnTo>
                      <a:pt x="10" y="24"/>
                    </a:lnTo>
                    <a:lnTo>
                      <a:pt x="10" y="8"/>
                    </a:lnTo>
                    <a:lnTo>
                      <a:pt x="4" y="0"/>
                    </a:lnTo>
                    <a:lnTo>
                      <a:pt x="0" y="6"/>
                    </a:lnTo>
                    <a:lnTo>
                      <a:pt x="1" y="20"/>
                    </a:lnTo>
                    <a:lnTo>
                      <a:pt x="4" y="38"/>
                    </a:lnTo>
                    <a:lnTo>
                      <a:pt x="7" y="52"/>
                    </a:lnTo>
                    <a:close/>
                  </a:path>
                </a:pathLst>
              </a:custGeom>
              <a:solidFill>
                <a:srgbClr val="006600"/>
              </a:solidFill>
              <a:ln w="9525">
                <a:noFill/>
                <a:round/>
                <a:headEnd/>
                <a:tailEnd/>
              </a:ln>
            </p:spPr>
            <p:txBody>
              <a:bodyPr/>
              <a:lstStyle/>
              <a:p>
                <a:endParaRPr lang="en-US"/>
              </a:p>
            </p:txBody>
          </p:sp>
          <p:sp>
            <p:nvSpPr>
              <p:cNvPr id="6311" name="Freeform 37"/>
              <p:cNvSpPr>
                <a:spLocks/>
              </p:cNvSpPr>
              <p:nvPr/>
            </p:nvSpPr>
            <p:spPr bwMode="auto">
              <a:xfrm>
                <a:off x="2691" y="504"/>
                <a:ext cx="16" cy="23"/>
              </a:xfrm>
              <a:custGeom>
                <a:avLst/>
                <a:gdLst>
                  <a:gd name="T0" fmla="*/ 8 w 31"/>
                  <a:gd name="T1" fmla="*/ 12 h 44"/>
                  <a:gd name="T2" fmla="*/ 7 w 31"/>
                  <a:gd name="T3" fmla="*/ 9 h 44"/>
                  <a:gd name="T4" fmla="*/ 5 w 31"/>
                  <a:gd name="T5" fmla="*/ 5 h 44"/>
                  <a:gd name="T6" fmla="*/ 3 w 31"/>
                  <a:gd name="T7" fmla="*/ 1 h 44"/>
                  <a:gd name="T8" fmla="*/ 1 w 31"/>
                  <a:gd name="T9" fmla="*/ 0 h 44"/>
                  <a:gd name="T10" fmla="*/ 0 w 31"/>
                  <a:gd name="T11" fmla="*/ 1 h 44"/>
                  <a:gd name="T12" fmla="*/ 1 w 31"/>
                  <a:gd name="T13" fmla="*/ 2 h 44"/>
                  <a:gd name="T14" fmla="*/ 2 w 31"/>
                  <a:gd name="T15" fmla="*/ 4 h 44"/>
                  <a:gd name="T16" fmla="*/ 3 w 31"/>
                  <a:gd name="T17" fmla="*/ 5 h 44"/>
                  <a:gd name="T18" fmla="*/ 4 w 31"/>
                  <a:gd name="T19" fmla="*/ 8 h 44"/>
                  <a:gd name="T20" fmla="*/ 6 w 31"/>
                  <a:gd name="T21" fmla="*/ 9 h 44"/>
                  <a:gd name="T22" fmla="*/ 7 w 31"/>
                  <a:gd name="T23" fmla="*/ 11 h 44"/>
                  <a:gd name="T24" fmla="*/ 8 w 31"/>
                  <a:gd name="T25" fmla="*/ 12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44"/>
                  <a:gd name="T41" fmla="*/ 31 w 31"/>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44">
                    <a:moveTo>
                      <a:pt x="31" y="44"/>
                    </a:moveTo>
                    <a:lnTo>
                      <a:pt x="27" y="35"/>
                    </a:lnTo>
                    <a:lnTo>
                      <a:pt x="20" y="18"/>
                    </a:lnTo>
                    <a:lnTo>
                      <a:pt x="11" y="4"/>
                    </a:lnTo>
                    <a:lnTo>
                      <a:pt x="3" y="0"/>
                    </a:lnTo>
                    <a:lnTo>
                      <a:pt x="0" y="3"/>
                    </a:lnTo>
                    <a:lnTo>
                      <a:pt x="1" y="8"/>
                    </a:lnTo>
                    <a:lnTo>
                      <a:pt x="5" y="13"/>
                    </a:lnTo>
                    <a:lnTo>
                      <a:pt x="9" y="20"/>
                    </a:lnTo>
                    <a:lnTo>
                      <a:pt x="15" y="28"/>
                    </a:lnTo>
                    <a:lnTo>
                      <a:pt x="22" y="35"/>
                    </a:lnTo>
                    <a:lnTo>
                      <a:pt x="28" y="40"/>
                    </a:lnTo>
                    <a:lnTo>
                      <a:pt x="31" y="44"/>
                    </a:lnTo>
                    <a:close/>
                  </a:path>
                </a:pathLst>
              </a:custGeom>
              <a:solidFill>
                <a:srgbClr val="006600"/>
              </a:solidFill>
              <a:ln w="9525">
                <a:noFill/>
                <a:round/>
                <a:headEnd/>
                <a:tailEnd/>
              </a:ln>
            </p:spPr>
            <p:txBody>
              <a:bodyPr/>
              <a:lstStyle/>
              <a:p>
                <a:endParaRPr lang="en-US"/>
              </a:p>
            </p:txBody>
          </p:sp>
          <p:sp>
            <p:nvSpPr>
              <p:cNvPr id="6312" name="Freeform 38"/>
              <p:cNvSpPr>
                <a:spLocks/>
              </p:cNvSpPr>
              <p:nvPr/>
            </p:nvSpPr>
            <p:spPr bwMode="auto">
              <a:xfrm>
                <a:off x="2753" y="650"/>
                <a:ext cx="35" cy="8"/>
              </a:xfrm>
              <a:custGeom>
                <a:avLst/>
                <a:gdLst>
                  <a:gd name="T0" fmla="*/ 0 w 69"/>
                  <a:gd name="T1" fmla="*/ 3 h 15"/>
                  <a:gd name="T2" fmla="*/ 2 w 69"/>
                  <a:gd name="T3" fmla="*/ 2 h 15"/>
                  <a:gd name="T4" fmla="*/ 5 w 69"/>
                  <a:gd name="T5" fmla="*/ 1 h 15"/>
                  <a:gd name="T6" fmla="*/ 7 w 69"/>
                  <a:gd name="T7" fmla="*/ 1 h 15"/>
                  <a:gd name="T8" fmla="*/ 10 w 69"/>
                  <a:gd name="T9" fmla="*/ 0 h 15"/>
                  <a:gd name="T10" fmla="*/ 13 w 69"/>
                  <a:gd name="T11" fmla="*/ 0 h 15"/>
                  <a:gd name="T12" fmla="*/ 15 w 69"/>
                  <a:gd name="T13" fmla="*/ 1 h 15"/>
                  <a:gd name="T14" fmla="*/ 17 w 69"/>
                  <a:gd name="T15" fmla="*/ 2 h 15"/>
                  <a:gd name="T16" fmla="*/ 18 w 69"/>
                  <a:gd name="T17" fmla="*/ 3 h 15"/>
                  <a:gd name="T18" fmla="*/ 17 w 69"/>
                  <a:gd name="T19" fmla="*/ 4 h 15"/>
                  <a:gd name="T20" fmla="*/ 16 w 69"/>
                  <a:gd name="T21" fmla="*/ 4 h 15"/>
                  <a:gd name="T22" fmla="*/ 14 w 69"/>
                  <a:gd name="T23" fmla="*/ 4 h 15"/>
                  <a:gd name="T24" fmla="*/ 11 w 69"/>
                  <a:gd name="T25" fmla="*/ 4 h 15"/>
                  <a:gd name="T26" fmla="*/ 8 w 69"/>
                  <a:gd name="T27" fmla="*/ 4 h 15"/>
                  <a:gd name="T28" fmla="*/ 5 w 69"/>
                  <a:gd name="T29" fmla="*/ 3 h 15"/>
                  <a:gd name="T30" fmla="*/ 2 w 69"/>
                  <a:gd name="T31" fmla="*/ 3 h 15"/>
                  <a:gd name="T32" fmla="*/ 0 w 69"/>
                  <a:gd name="T33" fmla="*/ 3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15"/>
                  <a:gd name="T53" fmla="*/ 69 w 69"/>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15">
                    <a:moveTo>
                      <a:pt x="0" y="10"/>
                    </a:moveTo>
                    <a:lnTo>
                      <a:pt x="6" y="6"/>
                    </a:lnTo>
                    <a:lnTo>
                      <a:pt x="17" y="4"/>
                    </a:lnTo>
                    <a:lnTo>
                      <a:pt x="27" y="1"/>
                    </a:lnTo>
                    <a:lnTo>
                      <a:pt x="39" y="0"/>
                    </a:lnTo>
                    <a:lnTo>
                      <a:pt x="49" y="0"/>
                    </a:lnTo>
                    <a:lnTo>
                      <a:pt x="58" y="2"/>
                    </a:lnTo>
                    <a:lnTo>
                      <a:pt x="65" y="5"/>
                    </a:lnTo>
                    <a:lnTo>
                      <a:pt x="69" y="9"/>
                    </a:lnTo>
                    <a:lnTo>
                      <a:pt x="67" y="13"/>
                    </a:lnTo>
                    <a:lnTo>
                      <a:pt x="62" y="15"/>
                    </a:lnTo>
                    <a:lnTo>
                      <a:pt x="53" y="15"/>
                    </a:lnTo>
                    <a:lnTo>
                      <a:pt x="41" y="15"/>
                    </a:lnTo>
                    <a:lnTo>
                      <a:pt x="29" y="13"/>
                    </a:lnTo>
                    <a:lnTo>
                      <a:pt x="18" y="12"/>
                    </a:lnTo>
                    <a:lnTo>
                      <a:pt x="8" y="10"/>
                    </a:lnTo>
                    <a:lnTo>
                      <a:pt x="0" y="10"/>
                    </a:lnTo>
                    <a:close/>
                  </a:path>
                </a:pathLst>
              </a:custGeom>
              <a:solidFill>
                <a:srgbClr val="006600"/>
              </a:solidFill>
              <a:ln w="9525">
                <a:noFill/>
                <a:round/>
                <a:headEnd/>
                <a:tailEnd/>
              </a:ln>
            </p:spPr>
            <p:txBody>
              <a:bodyPr/>
              <a:lstStyle/>
              <a:p>
                <a:endParaRPr lang="en-US"/>
              </a:p>
            </p:txBody>
          </p:sp>
          <p:sp>
            <p:nvSpPr>
              <p:cNvPr id="6313" name="Freeform 39"/>
              <p:cNvSpPr>
                <a:spLocks/>
              </p:cNvSpPr>
              <p:nvPr/>
            </p:nvSpPr>
            <p:spPr bwMode="auto">
              <a:xfrm>
                <a:off x="2748" y="669"/>
                <a:ext cx="31" cy="14"/>
              </a:xfrm>
              <a:custGeom>
                <a:avLst/>
                <a:gdLst>
                  <a:gd name="T0" fmla="*/ 0 w 63"/>
                  <a:gd name="T1" fmla="*/ 0 h 28"/>
                  <a:gd name="T2" fmla="*/ 1 w 63"/>
                  <a:gd name="T3" fmla="*/ 1 h 28"/>
                  <a:gd name="T4" fmla="*/ 3 w 63"/>
                  <a:gd name="T5" fmla="*/ 1 h 28"/>
                  <a:gd name="T6" fmla="*/ 6 w 63"/>
                  <a:gd name="T7" fmla="*/ 2 h 28"/>
                  <a:gd name="T8" fmla="*/ 9 w 63"/>
                  <a:gd name="T9" fmla="*/ 2 h 28"/>
                  <a:gd name="T10" fmla="*/ 11 w 63"/>
                  <a:gd name="T11" fmla="*/ 3 h 28"/>
                  <a:gd name="T12" fmla="*/ 13 w 63"/>
                  <a:gd name="T13" fmla="*/ 4 h 28"/>
                  <a:gd name="T14" fmla="*/ 15 w 63"/>
                  <a:gd name="T15" fmla="*/ 6 h 28"/>
                  <a:gd name="T16" fmla="*/ 15 w 63"/>
                  <a:gd name="T17" fmla="*/ 7 h 28"/>
                  <a:gd name="T18" fmla="*/ 15 w 63"/>
                  <a:gd name="T19" fmla="*/ 7 h 28"/>
                  <a:gd name="T20" fmla="*/ 13 w 63"/>
                  <a:gd name="T21" fmla="*/ 7 h 28"/>
                  <a:gd name="T22" fmla="*/ 11 w 63"/>
                  <a:gd name="T23" fmla="*/ 6 h 28"/>
                  <a:gd name="T24" fmla="*/ 8 w 63"/>
                  <a:gd name="T25" fmla="*/ 5 h 28"/>
                  <a:gd name="T26" fmla="*/ 5 w 63"/>
                  <a:gd name="T27" fmla="*/ 4 h 28"/>
                  <a:gd name="T28" fmla="*/ 3 w 63"/>
                  <a:gd name="T29" fmla="*/ 2 h 28"/>
                  <a:gd name="T30" fmla="*/ 1 w 63"/>
                  <a:gd name="T31" fmla="*/ 1 h 28"/>
                  <a:gd name="T32" fmla="*/ 0 w 63"/>
                  <a:gd name="T33" fmla="*/ 0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28"/>
                  <a:gd name="T53" fmla="*/ 63 w 63"/>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28">
                    <a:moveTo>
                      <a:pt x="0" y="0"/>
                    </a:moveTo>
                    <a:lnTo>
                      <a:pt x="7" y="1"/>
                    </a:lnTo>
                    <a:lnTo>
                      <a:pt x="15" y="2"/>
                    </a:lnTo>
                    <a:lnTo>
                      <a:pt x="25" y="5"/>
                    </a:lnTo>
                    <a:lnTo>
                      <a:pt x="37" y="8"/>
                    </a:lnTo>
                    <a:lnTo>
                      <a:pt x="46" y="12"/>
                    </a:lnTo>
                    <a:lnTo>
                      <a:pt x="55" y="16"/>
                    </a:lnTo>
                    <a:lnTo>
                      <a:pt x="61" y="21"/>
                    </a:lnTo>
                    <a:lnTo>
                      <a:pt x="63" y="25"/>
                    </a:lnTo>
                    <a:lnTo>
                      <a:pt x="61" y="28"/>
                    </a:lnTo>
                    <a:lnTo>
                      <a:pt x="55" y="28"/>
                    </a:lnTo>
                    <a:lnTo>
                      <a:pt x="46" y="24"/>
                    </a:lnTo>
                    <a:lnTo>
                      <a:pt x="35" y="20"/>
                    </a:lnTo>
                    <a:lnTo>
                      <a:pt x="23" y="14"/>
                    </a:lnTo>
                    <a:lnTo>
                      <a:pt x="13" y="8"/>
                    </a:lnTo>
                    <a:lnTo>
                      <a:pt x="5" y="4"/>
                    </a:lnTo>
                    <a:lnTo>
                      <a:pt x="0" y="0"/>
                    </a:lnTo>
                    <a:close/>
                  </a:path>
                </a:pathLst>
              </a:custGeom>
              <a:solidFill>
                <a:srgbClr val="006600"/>
              </a:solidFill>
              <a:ln w="9525">
                <a:noFill/>
                <a:round/>
                <a:headEnd/>
                <a:tailEnd/>
              </a:ln>
            </p:spPr>
            <p:txBody>
              <a:bodyPr/>
              <a:lstStyle/>
              <a:p>
                <a:endParaRPr lang="en-US"/>
              </a:p>
            </p:txBody>
          </p:sp>
          <p:sp>
            <p:nvSpPr>
              <p:cNvPr id="6314" name="Freeform 40"/>
              <p:cNvSpPr>
                <a:spLocks/>
              </p:cNvSpPr>
              <p:nvPr/>
            </p:nvSpPr>
            <p:spPr bwMode="auto">
              <a:xfrm>
                <a:off x="2757" y="637"/>
                <a:ext cx="31" cy="8"/>
              </a:xfrm>
              <a:custGeom>
                <a:avLst/>
                <a:gdLst>
                  <a:gd name="T0" fmla="*/ 0 w 64"/>
                  <a:gd name="T1" fmla="*/ 4 h 15"/>
                  <a:gd name="T2" fmla="*/ 0 w 64"/>
                  <a:gd name="T3" fmla="*/ 3 h 15"/>
                  <a:gd name="T4" fmla="*/ 2 w 64"/>
                  <a:gd name="T5" fmla="*/ 2 h 15"/>
                  <a:gd name="T6" fmla="*/ 4 w 64"/>
                  <a:gd name="T7" fmla="*/ 1 h 15"/>
                  <a:gd name="T8" fmla="*/ 7 w 64"/>
                  <a:gd name="T9" fmla="*/ 0 h 15"/>
                  <a:gd name="T10" fmla="*/ 10 w 64"/>
                  <a:gd name="T11" fmla="*/ 0 h 15"/>
                  <a:gd name="T12" fmla="*/ 12 w 64"/>
                  <a:gd name="T13" fmla="*/ 1 h 15"/>
                  <a:gd name="T14" fmla="*/ 14 w 64"/>
                  <a:gd name="T15" fmla="*/ 1 h 15"/>
                  <a:gd name="T16" fmla="*/ 15 w 64"/>
                  <a:gd name="T17" fmla="*/ 2 h 15"/>
                  <a:gd name="T18" fmla="*/ 15 w 64"/>
                  <a:gd name="T19" fmla="*/ 3 h 15"/>
                  <a:gd name="T20" fmla="*/ 14 w 64"/>
                  <a:gd name="T21" fmla="*/ 3 h 15"/>
                  <a:gd name="T22" fmla="*/ 12 w 64"/>
                  <a:gd name="T23" fmla="*/ 4 h 15"/>
                  <a:gd name="T24" fmla="*/ 10 w 64"/>
                  <a:gd name="T25" fmla="*/ 4 h 15"/>
                  <a:gd name="T26" fmla="*/ 7 w 64"/>
                  <a:gd name="T27" fmla="*/ 4 h 15"/>
                  <a:gd name="T28" fmla="*/ 4 w 64"/>
                  <a:gd name="T29" fmla="*/ 4 h 15"/>
                  <a:gd name="T30" fmla="*/ 2 w 64"/>
                  <a:gd name="T31" fmla="*/ 4 h 15"/>
                  <a:gd name="T32" fmla="*/ 0 w 64"/>
                  <a:gd name="T33" fmla="*/ 4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15"/>
                  <a:gd name="T53" fmla="*/ 64 w 6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15">
                    <a:moveTo>
                      <a:pt x="0" y="15"/>
                    </a:moveTo>
                    <a:lnTo>
                      <a:pt x="3" y="10"/>
                    </a:lnTo>
                    <a:lnTo>
                      <a:pt x="10" y="5"/>
                    </a:lnTo>
                    <a:lnTo>
                      <a:pt x="19" y="2"/>
                    </a:lnTo>
                    <a:lnTo>
                      <a:pt x="29" y="0"/>
                    </a:lnTo>
                    <a:lnTo>
                      <a:pt x="41" y="0"/>
                    </a:lnTo>
                    <a:lnTo>
                      <a:pt x="51" y="1"/>
                    </a:lnTo>
                    <a:lnTo>
                      <a:pt x="59" y="3"/>
                    </a:lnTo>
                    <a:lnTo>
                      <a:pt x="64" y="7"/>
                    </a:lnTo>
                    <a:lnTo>
                      <a:pt x="64" y="10"/>
                    </a:lnTo>
                    <a:lnTo>
                      <a:pt x="59" y="12"/>
                    </a:lnTo>
                    <a:lnTo>
                      <a:pt x="52" y="14"/>
                    </a:lnTo>
                    <a:lnTo>
                      <a:pt x="42" y="14"/>
                    </a:lnTo>
                    <a:lnTo>
                      <a:pt x="30" y="14"/>
                    </a:lnTo>
                    <a:lnTo>
                      <a:pt x="19" y="14"/>
                    </a:lnTo>
                    <a:lnTo>
                      <a:pt x="9" y="14"/>
                    </a:lnTo>
                    <a:lnTo>
                      <a:pt x="0" y="15"/>
                    </a:lnTo>
                    <a:close/>
                  </a:path>
                </a:pathLst>
              </a:custGeom>
              <a:solidFill>
                <a:srgbClr val="006600"/>
              </a:solidFill>
              <a:ln w="9525">
                <a:noFill/>
                <a:round/>
                <a:headEnd/>
                <a:tailEnd/>
              </a:ln>
            </p:spPr>
            <p:txBody>
              <a:bodyPr/>
              <a:lstStyle/>
              <a:p>
                <a:endParaRPr lang="en-US"/>
              </a:p>
            </p:txBody>
          </p:sp>
          <p:sp>
            <p:nvSpPr>
              <p:cNvPr id="6315" name="Freeform 41"/>
              <p:cNvSpPr>
                <a:spLocks/>
              </p:cNvSpPr>
              <p:nvPr/>
            </p:nvSpPr>
            <p:spPr bwMode="auto">
              <a:xfrm>
                <a:off x="2757" y="624"/>
                <a:ext cx="34" cy="9"/>
              </a:xfrm>
              <a:custGeom>
                <a:avLst/>
                <a:gdLst>
                  <a:gd name="T0" fmla="*/ 0 w 66"/>
                  <a:gd name="T1" fmla="*/ 4 h 20"/>
                  <a:gd name="T2" fmla="*/ 1 w 66"/>
                  <a:gd name="T3" fmla="*/ 3 h 20"/>
                  <a:gd name="T4" fmla="*/ 3 w 66"/>
                  <a:gd name="T5" fmla="*/ 2 h 20"/>
                  <a:gd name="T6" fmla="*/ 6 w 66"/>
                  <a:gd name="T7" fmla="*/ 1 h 20"/>
                  <a:gd name="T8" fmla="*/ 9 w 66"/>
                  <a:gd name="T9" fmla="*/ 0 h 20"/>
                  <a:gd name="T10" fmla="*/ 11 w 66"/>
                  <a:gd name="T11" fmla="*/ 0 h 20"/>
                  <a:gd name="T12" fmla="*/ 14 w 66"/>
                  <a:gd name="T13" fmla="*/ 0 h 20"/>
                  <a:gd name="T14" fmla="*/ 16 w 66"/>
                  <a:gd name="T15" fmla="*/ 0 h 20"/>
                  <a:gd name="T16" fmla="*/ 18 w 66"/>
                  <a:gd name="T17" fmla="*/ 1 h 20"/>
                  <a:gd name="T18" fmla="*/ 18 w 66"/>
                  <a:gd name="T19" fmla="*/ 2 h 20"/>
                  <a:gd name="T20" fmla="*/ 16 w 66"/>
                  <a:gd name="T21" fmla="*/ 2 h 20"/>
                  <a:gd name="T22" fmla="*/ 14 w 66"/>
                  <a:gd name="T23" fmla="*/ 2 h 20"/>
                  <a:gd name="T24" fmla="*/ 12 w 66"/>
                  <a:gd name="T25" fmla="*/ 3 h 20"/>
                  <a:gd name="T26" fmla="*/ 9 w 66"/>
                  <a:gd name="T27" fmla="*/ 3 h 20"/>
                  <a:gd name="T28" fmla="*/ 5 w 66"/>
                  <a:gd name="T29" fmla="*/ 3 h 20"/>
                  <a:gd name="T30" fmla="*/ 3 w 66"/>
                  <a:gd name="T31" fmla="*/ 4 h 20"/>
                  <a:gd name="T32" fmla="*/ 0 w 66"/>
                  <a:gd name="T33" fmla="*/ 4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20"/>
                  <a:gd name="T53" fmla="*/ 66 w 66"/>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20">
                    <a:moveTo>
                      <a:pt x="0" y="20"/>
                    </a:moveTo>
                    <a:lnTo>
                      <a:pt x="4" y="14"/>
                    </a:lnTo>
                    <a:lnTo>
                      <a:pt x="11" y="9"/>
                    </a:lnTo>
                    <a:lnTo>
                      <a:pt x="21" y="5"/>
                    </a:lnTo>
                    <a:lnTo>
                      <a:pt x="33" y="2"/>
                    </a:lnTo>
                    <a:lnTo>
                      <a:pt x="43" y="0"/>
                    </a:lnTo>
                    <a:lnTo>
                      <a:pt x="54" y="0"/>
                    </a:lnTo>
                    <a:lnTo>
                      <a:pt x="62" y="1"/>
                    </a:lnTo>
                    <a:lnTo>
                      <a:pt x="66" y="5"/>
                    </a:lnTo>
                    <a:lnTo>
                      <a:pt x="66" y="8"/>
                    </a:lnTo>
                    <a:lnTo>
                      <a:pt x="62" y="9"/>
                    </a:lnTo>
                    <a:lnTo>
                      <a:pt x="55" y="12"/>
                    </a:lnTo>
                    <a:lnTo>
                      <a:pt x="45" y="13"/>
                    </a:lnTo>
                    <a:lnTo>
                      <a:pt x="33" y="14"/>
                    </a:lnTo>
                    <a:lnTo>
                      <a:pt x="20" y="15"/>
                    </a:lnTo>
                    <a:lnTo>
                      <a:pt x="9" y="17"/>
                    </a:lnTo>
                    <a:lnTo>
                      <a:pt x="0" y="20"/>
                    </a:lnTo>
                    <a:close/>
                  </a:path>
                </a:pathLst>
              </a:custGeom>
              <a:solidFill>
                <a:srgbClr val="006600"/>
              </a:solidFill>
              <a:ln w="9525">
                <a:noFill/>
                <a:round/>
                <a:headEnd/>
                <a:tailEnd/>
              </a:ln>
            </p:spPr>
            <p:txBody>
              <a:bodyPr/>
              <a:lstStyle/>
              <a:p>
                <a:endParaRPr lang="en-US"/>
              </a:p>
            </p:txBody>
          </p:sp>
          <p:sp>
            <p:nvSpPr>
              <p:cNvPr id="6316" name="Freeform 42"/>
              <p:cNvSpPr>
                <a:spLocks/>
              </p:cNvSpPr>
              <p:nvPr/>
            </p:nvSpPr>
            <p:spPr bwMode="auto">
              <a:xfrm>
                <a:off x="2756" y="610"/>
                <a:ext cx="32" cy="14"/>
              </a:xfrm>
              <a:custGeom>
                <a:avLst/>
                <a:gdLst>
                  <a:gd name="T0" fmla="*/ 0 w 65"/>
                  <a:gd name="T1" fmla="*/ 8 h 26"/>
                  <a:gd name="T2" fmla="*/ 1 w 65"/>
                  <a:gd name="T3" fmla="*/ 5 h 26"/>
                  <a:gd name="T4" fmla="*/ 3 w 65"/>
                  <a:gd name="T5" fmla="*/ 4 h 26"/>
                  <a:gd name="T6" fmla="*/ 6 w 65"/>
                  <a:gd name="T7" fmla="*/ 2 h 26"/>
                  <a:gd name="T8" fmla="*/ 8 w 65"/>
                  <a:gd name="T9" fmla="*/ 1 h 26"/>
                  <a:gd name="T10" fmla="*/ 11 w 65"/>
                  <a:gd name="T11" fmla="*/ 1 h 26"/>
                  <a:gd name="T12" fmla="*/ 13 w 65"/>
                  <a:gd name="T13" fmla="*/ 0 h 26"/>
                  <a:gd name="T14" fmla="*/ 15 w 65"/>
                  <a:gd name="T15" fmla="*/ 1 h 26"/>
                  <a:gd name="T16" fmla="*/ 16 w 65"/>
                  <a:gd name="T17" fmla="*/ 1 h 26"/>
                  <a:gd name="T18" fmla="*/ 16 w 65"/>
                  <a:gd name="T19" fmla="*/ 2 h 26"/>
                  <a:gd name="T20" fmla="*/ 14 w 65"/>
                  <a:gd name="T21" fmla="*/ 3 h 26"/>
                  <a:gd name="T22" fmla="*/ 12 w 65"/>
                  <a:gd name="T23" fmla="*/ 4 h 26"/>
                  <a:gd name="T24" fmla="*/ 10 w 65"/>
                  <a:gd name="T25" fmla="*/ 5 h 26"/>
                  <a:gd name="T26" fmla="*/ 7 w 65"/>
                  <a:gd name="T27" fmla="*/ 5 h 26"/>
                  <a:gd name="T28" fmla="*/ 4 w 65"/>
                  <a:gd name="T29" fmla="*/ 6 h 26"/>
                  <a:gd name="T30" fmla="*/ 2 w 65"/>
                  <a:gd name="T31" fmla="*/ 6 h 26"/>
                  <a:gd name="T32" fmla="*/ 0 w 65"/>
                  <a:gd name="T33" fmla="*/ 8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26"/>
                  <a:gd name="T53" fmla="*/ 65 w 65"/>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26">
                    <a:moveTo>
                      <a:pt x="0" y="26"/>
                    </a:moveTo>
                    <a:lnTo>
                      <a:pt x="6" y="19"/>
                    </a:lnTo>
                    <a:lnTo>
                      <a:pt x="14" y="13"/>
                    </a:lnTo>
                    <a:lnTo>
                      <a:pt x="24" y="8"/>
                    </a:lnTo>
                    <a:lnTo>
                      <a:pt x="35" y="4"/>
                    </a:lnTo>
                    <a:lnTo>
                      <a:pt x="45" y="1"/>
                    </a:lnTo>
                    <a:lnTo>
                      <a:pt x="54" y="0"/>
                    </a:lnTo>
                    <a:lnTo>
                      <a:pt x="61" y="1"/>
                    </a:lnTo>
                    <a:lnTo>
                      <a:pt x="65" y="3"/>
                    </a:lnTo>
                    <a:lnTo>
                      <a:pt x="64" y="6"/>
                    </a:lnTo>
                    <a:lnTo>
                      <a:pt x="59" y="10"/>
                    </a:lnTo>
                    <a:lnTo>
                      <a:pt x="51" y="13"/>
                    </a:lnTo>
                    <a:lnTo>
                      <a:pt x="41" y="16"/>
                    </a:lnTo>
                    <a:lnTo>
                      <a:pt x="30" y="18"/>
                    </a:lnTo>
                    <a:lnTo>
                      <a:pt x="19" y="20"/>
                    </a:lnTo>
                    <a:lnTo>
                      <a:pt x="8" y="23"/>
                    </a:lnTo>
                    <a:lnTo>
                      <a:pt x="0" y="26"/>
                    </a:lnTo>
                    <a:close/>
                  </a:path>
                </a:pathLst>
              </a:custGeom>
              <a:solidFill>
                <a:srgbClr val="006600"/>
              </a:solidFill>
              <a:ln w="9525">
                <a:noFill/>
                <a:round/>
                <a:headEnd/>
                <a:tailEnd/>
              </a:ln>
            </p:spPr>
            <p:txBody>
              <a:bodyPr/>
              <a:lstStyle/>
              <a:p>
                <a:endParaRPr lang="en-US"/>
              </a:p>
            </p:txBody>
          </p:sp>
          <p:sp>
            <p:nvSpPr>
              <p:cNvPr id="6317" name="Freeform 43"/>
              <p:cNvSpPr>
                <a:spLocks/>
              </p:cNvSpPr>
              <p:nvPr/>
            </p:nvSpPr>
            <p:spPr bwMode="auto">
              <a:xfrm>
                <a:off x="2754" y="591"/>
                <a:ext cx="33" cy="20"/>
              </a:xfrm>
              <a:custGeom>
                <a:avLst/>
                <a:gdLst>
                  <a:gd name="T0" fmla="*/ 0 w 66"/>
                  <a:gd name="T1" fmla="*/ 10 h 40"/>
                  <a:gd name="T2" fmla="*/ 2 w 66"/>
                  <a:gd name="T3" fmla="*/ 9 h 40"/>
                  <a:gd name="T4" fmla="*/ 4 w 66"/>
                  <a:gd name="T5" fmla="*/ 6 h 40"/>
                  <a:gd name="T6" fmla="*/ 6 w 66"/>
                  <a:gd name="T7" fmla="*/ 5 h 40"/>
                  <a:gd name="T8" fmla="*/ 9 w 66"/>
                  <a:gd name="T9" fmla="*/ 3 h 40"/>
                  <a:gd name="T10" fmla="*/ 11 w 66"/>
                  <a:gd name="T11" fmla="*/ 1 h 40"/>
                  <a:gd name="T12" fmla="*/ 14 w 66"/>
                  <a:gd name="T13" fmla="*/ 1 h 40"/>
                  <a:gd name="T14" fmla="*/ 15 w 66"/>
                  <a:gd name="T15" fmla="*/ 0 h 40"/>
                  <a:gd name="T16" fmla="*/ 17 w 66"/>
                  <a:gd name="T17" fmla="*/ 1 h 40"/>
                  <a:gd name="T18" fmla="*/ 17 w 66"/>
                  <a:gd name="T19" fmla="*/ 3 h 40"/>
                  <a:gd name="T20" fmla="*/ 15 w 66"/>
                  <a:gd name="T21" fmla="*/ 3 h 40"/>
                  <a:gd name="T22" fmla="*/ 13 w 66"/>
                  <a:gd name="T23" fmla="*/ 5 h 40"/>
                  <a:gd name="T24" fmla="*/ 10 w 66"/>
                  <a:gd name="T25" fmla="*/ 6 h 40"/>
                  <a:gd name="T26" fmla="*/ 7 w 66"/>
                  <a:gd name="T27" fmla="*/ 7 h 40"/>
                  <a:gd name="T28" fmla="*/ 4 w 66"/>
                  <a:gd name="T29" fmla="*/ 8 h 40"/>
                  <a:gd name="T30" fmla="*/ 2 w 66"/>
                  <a:gd name="T31" fmla="*/ 9 h 40"/>
                  <a:gd name="T32" fmla="*/ 0 w 66"/>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40"/>
                  <a:gd name="T53" fmla="*/ 66 w 66"/>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40">
                    <a:moveTo>
                      <a:pt x="0" y="40"/>
                    </a:moveTo>
                    <a:lnTo>
                      <a:pt x="7" y="33"/>
                    </a:lnTo>
                    <a:lnTo>
                      <a:pt x="16" y="26"/>
                    </a:lnTo>
                    <a:lnTo>
                      <a:pt x="25" y="18"/>
                    </a:lnTo>
                    <a:lnTo>
                      <a:pt x="37" y="11"/>
                    </a:lnTo>
                    <a:lnTo>
                      <a:pt x="46" y="4"/>
                    </a:lnTo>
                    <a:lnTo>
                      <a:pt x="55" y="1"/>
                    </a:lnTo>
                    <a:lnTo>
                      <a:pt x="62" y="0"/>
                    </a:lnTo>
                    <a:lnTo>
                      <a:pt x="66" y="3"/>
                    </a:lnTo>
                    <a:lnTo>
                      <a:pt x="66" y="9"/>
                    </a:lnTo>
                    <a:lnTo>
                      <a:pt x="61" y="13"/>
                    </a:lnTo>
                    <a:lnTo>
                      <a:pt x="52" y="18"/>
                    </a:lnTo>
                    <a:lnTo>
                      <a:pt x="40" y="23"/>
                    </a:lnTo>
                    <a:lnTo>
                      <a:pt x="28" y="27"/>
                    </a:lnTo>
                    <a:lnTo>
                      <a:pt x="17" y="32"/>
                    </a:lnTo>
                    <a:lnTo>
                      <a:pt x="7" y="36"/>
                    </a:lnTo>
                    <a:lnTo>
                      <a:pt x="0" y="40"/>
                    </a:lnTo>
                    <a:close/>
                  </a:path>
                </a:pathLst>
              </a:custGeom>
              <a:solidFill>
                <a:srgbClr val="006600"/>
              </a:solidFill>
              <a:ln w="9525">
                <a:noFill/>
                <a:round/>
                <a:headEnd/>
                <a:tailEnd/>
              </a:ln>
            </p:spPr>
            <p:txBody>
              <a:bodyPr/>
              <a:lstStyle/>
              <a:p>
                <a:endParaRPr lang="en-US"/>
              </a:p>
            </p:txBody>
          </p:sp>
          <p:sp>
            <p:nvSpPr>
              <p:cNvPr id="6318" name="Freeform 44"/>
              <p:cNvSpPr>
                <a:spLocks/>
              </p:cNvSpPr>
              <p:nvPr/>
            </p:nvSpPr>
            <p:spPr bwMode="auto">
              <a:xfrm>
                <a:off x="2749" y="571"/>
                <a:ext cx="33" cy="27"/>
              </a:xfrm>
              <a:custGeom>
                <a:avLst/>
                <a:gdLst>
                  <a:gd name="T0" fmla="*/ 0 w 67"/>
                  <a:gd name="T1" fmla="*/ 14 h 54"/>
                  <a:gd name="T2" fmla="*/ 1 w 67"/>
                  <a:gd name="T3" fmla="*/ 12 h 54"/>
                  <a:gd name="T4" fmla="*/ 3 w 67"/>
                  <a:gd name="T5" fmla="*/ 10 h 54"/>
                  <a:gd name="T6" fmla="*/ 6 w 67"/>
                  <a:gd name="T7" fmla="*/ 7 h 54"/>
                  <a:gd name="T8" fmla="*/ 9 w 67"/>
                  <a:gd name="T9" fmla="*/ 5 h 54"/>
                  <a:gd name="T10" fmla="*/ 11 w 67"/>
                  <a:gd name="T11" fmla="*/ 3 h 54"/>
                  <a:gd name="T12" fmla="*/ 14 w 67"/>
                  <a:gd name="T13" fmla="*/ 1 h 54"/>
                  <a:gd name="T14" fmla="*/ 16 w 67"/>
                  <a:gd name="T15" fmla="*/ 0 h 54"/>
                  <a:gd name="T16" fmla="*/ 16 w 67"/>
                  <a:gd name="T17" fmla="*/ 1 h 54"/>
                  <a:gd name="T18" fmla="*/ 16 w 67"/>
                  <a:gd name="T19" fmla="*/ 2 h 54"/>
                  <a:gd name="T20" fmla="*/ 14 w 67"/>
                  <a:gd name="T21" fmla="*/ 4 h 54"/>
                  <a:gd name="T22" fmla="*/ 12 w 67"/>
                  <a:gd name="T23" fmla="*/ 6 h 54"/>
                  <a:gd name="T24" fmla="*/ 9 w 67"/>
                  <a:gd name="T25" fmla="*/ 8 h 54"/>
                  <a:gd name="T26" fmla="*/ 6 w 67"/>
                  <a:gd name="T27" fmla="*/ 10 h 54"/>
                  <a:gd name="T28" fmla="*/ 3 w 67"/>
                  <a:gd name="T29" fmla="*/ 12 h 54"/>
                  <a:gd name="T30" fmla="*/ 1 w 67"/>
                  <a:gd name="T31" fmla="*/ 13 h 54"/>
                  <a:gd name="T32" fmla="*/ 0 w 67"/>
                  <a:gd name="T33" fmla="*/ 14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54"/>
                  <a:gd name="T53" fmla="*/ 67 w 67"/>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54">
                    <a:moveTo>
                      <a:pt x="0" y="54"/>
                    </a:moveTo>
                    <a:lnTo>
                      <a:pt x="6" y="47"/>
                    </a:lnTo>
                    <a:lnTo>
                      <a:pt x="14" y="38"/>
                    </a:lnTo>
                    <a:lnTo>
                      <a:pt x="25" y="28"/>
                    </a:lnTo>
                    <a:lnTo>
                      <a:pt x="36" y="17"/>
                    </a:lnTo>
                    <a:lnTo>
                      <a:pt x="46" y="9"/>
                    </a:lnTo>
                    <a:lnTo>
                      <a:pt x="57" y="2"/>
                    </a:lnTo>
                    <a:lnTo>
                      <a:pt x="64" y="0"/>
                    </a:lnTo>
                    <a:lnTo>
                      <a:pt x="67" y="2"/>
                    </a:lnTo>
                    <a:lnTo>
                      <a:pt x="66" y="8"/>
                    </a:lnTo>
                    <a:lnTo>
                      <a:pt x="59" y="16"/>
                    </a:lnTo>
                    <a:lnTo>
                      <a:pt x="50" y="23"/>
                    </a:lnTo>
                    <a:lnTo>
                      <a:pt x="38" y="31"/>
                    </a:lnTo>
                    <a:lnTo>
                      <a:pt x="26" y="38"/>
                    </a:lnTo>
                    <a:lnTo>
                      <a:pt x="14" y="45"/>
                    </a:lnTo>
                    <a:lnTo>
                      <a:pt x="6" y="51"/>
                    </a:lnTo>
                    <a:lnTo>
                      <a:pt x="0" y="54"/>
                    </a:lnTo>
                    <a:close/>
                  </a:path>
                </a:pathLst>
              </a:custGeom>
              <a:solidFill>
                <a:srgbClr val="006600"/>
              </a:solidFill>
              <a:ln w="9525">
                <a:noFill/>
                <a:round/>
                <a:headEnd/>
                <a:tailEnd/>
              </a:ln>
            </p:spPr>
            <p:txBody>
              <a:bodyPr/>
              <a:lstStyle/>
              <a:p>
                <a:endParaRPr lang="en-US"/>
              </a:p>
            </p:txBody>
          </p:sp>
          <p:sp>
            <p:nvSpPr>
              <p:cNvPr id="6319" name="Freeform 45"/>
              <p:cNvSpPr>
                <a:spLocks/>
              </p:cNvSpPr>
              <p:nvPr/>
            </p:nvSpPr>
            <p:spPr bwMode="auto">
              <a:xfrm>
                <a:off x="2743" y="550"/>
                <a:ext cx="35" cy="31"/>
              </a:xfrm>
              <a:custGeom>
                <a:avLst/>
                <a:gdLst>
                  <a:gd name="T0" fmla="*/ 0 w 69"/>
                  <a:gd name="T1" fmla="*/ 16 h 61"/>
                  <a:gd name="T2" fmla="*/ 2 w 69"/>
                  <a:gd name="T3" fmla="*/ 14 h 61"/>
                  <a:gd name="T4" fmla="*/ 4 w 69"/>
                  <a:gd name="T5" fmla="*/ 11 h 61"/>
                  <a:gd name="T6" fmla="*/ 6 w 69"/>
                  <a:gd name="T7" fmla="*/ 8 h 61"/>
                  <a:gd name="T8" fmla="*/ 9 w 69"/>
                  <a:gd name="T9" fmla="*/ 5 h 61"/>
                  <a:gd name="T10" fmla="*/ 12 w 69"/>
                  <a:gd name="T11" fmla="*/ 3 h 61"/>
                  <a:gd name="T12" fmla="*/ 14 w 69"/>
                  <a:gd name="T13" fmla="*/ 1 h 61"/>
                  <a:gd name="T14" fmla="*/ 16 w 69"/>
                  <a:gd name="T15" fmla="*/ 0 h 61"/>
                  <a:gd name="T16" fmla="*/ 18 w 69"/>
                  <a:gd name="T17" fmla="*/ 1 h 61"/>
                  <a:gd name="T18" fmla="*/ 18 w 69"/>
                  <a:gd name="T19" fmla="*/ 2 h 61"/>
                  <a:gd name="T20" fmla="*/ 16 w 69"/>
                  <a:gd name="T21" fmla="*/ 4 h 61"/>
                  <a:gd name="T22" fmla="*/ 14 w 69"/>
                  <a:gd name="T23" fmla="*/ 6 h 61"/>
                  <a:gd name="T24" fmla="*/ 11 w 69"/>
                  <a:gd name="T25" fmla="*/ 8 h 61"/>
                  <a:gd name="T26" fmla="*/ 8 w 69"/>
                  <a:gd name="T27" fmla="*/ 10 h 61"/>
                  <a:gd name="T28" fmla="*/ 4 w 69"/>
                  <a:gd name="T29" fmla="*/ 12 h 61"/>
                  <a:gd name="T30" fmla="*/ 2 w 69"/>
                  <a:gd name="T31" fmla="*/ 14 h 61"/>
                  <a:gd name="T32" fmla="*/ 0 w 69"/>
                  <a:gd name="T33" fmla="*/ 16 h 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61"/>
                  <a:gd name="T53" fmla="*/ 69 w 69"/>
                  <a:gd name="T54" fmla="*/ 61 h 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61">
                    <a:moveTo>
                      <a:pt x="0" y="61"/>
                    </a:moveTo>
                    <a:lnTo>
                      <a:pt x="5" y="54"/>
                    </a:lnTo>
                    <a:lnTo>
                      <a:pt x="13" y="43"/>
                    </a:lnTo>
                    <a:lnTo>
                      <a:pt x="23" y="32"/>
                    </a:lnTo>
                    <a:lnTo>
                      <a:pt x="33" y="20"/>
                    </a:lnTo>
                    <a:lnTo>
                      <a:pt x="45" y="10"/>
                    </a:lnTo>
                    <a:lnTo>
                      <a:pt x="55" y="3"/>
                    </a:lnTo>
                    <a:lnTo>
                      <a:pt x="63" y="0"/>
                    </a:lnTo>
                    <a:lnTo>
                      <a:pt x="69" y="2"/>
                    </a:lnTo>
                    <a:lnTo>
                      <a:pt x="69" y="8"/>
                    </a:lnTo>
                    <a:lnTo>
                      <a:pt x="63" y="15"/>
                    </a:lnTo>
                    <a:lnTo>
                      <a:pt x="54" y="23"/>
                    </a:lnTo>
                    <a:lnTo>
                      <a:pt x="41" y="31"/>
                    </a:lnTo>
                    <a:lnTo>
                      <a:pt x="29" y="40"/>
                    </a:lnTo>
                    <a:lnTo>
                      <a:pt x="16" y="48"/>
                    </a:lnTo>
                    <a:lnTo>
                      <a:pt x="6" y="55"/>
                    </a:lnTo>
                    <a:lnTo>
                      <a:pt x="0" y="61"/>
                    </a:lnTo>
                    <a:close/>
                  </a:path>
                </a:pathLst>
              </a:custGeom>
              <a:solidFill>
                <a:srgbClr val="006600"/>
              </a:solidFill>
              <a:ln w="9525">
                <a:noFill/>
                <a:round/>
                <a:headEnd/>
                <a:tailEnd/>
              </a:ln>
            </p:spPr>
            <p:txBody>
              <a:bodyPr/>
              <a:lstStyle/>
              <a:p>
                <a:endParaRPr lang="en-US"/>
              </a:p>
            </p:txBody>
          </p:sp>
          <p:sp>
            <p:nvSpPr>
              <p:cNvPr id="6320" name="Freeform 46"/>
              <p:cNvSpPr>
                <a:spLocks/>
              </p:cNvSpPr>
              <p:nvPr/>
            </p:nvSpPr>
            <p:spPr bwMode="auto">
              <a:xfrm>
                <a:off x="2737" y="533"/>
                <a:ext cx="32" cy="36"/>
              </a:xfrm>
              <a:custGeom>
                <a:avLst/>
                <a:gdLst>
                  <a:gd name="T0" fmla="*/ 0 w 65"/>
                  <a:gd name="T1" fmla="*/ 18 h 73"/>
                  <a:gd name="T2" fmla="*/ 1 w 65"/>
                  <a:gd name="T3" fmla="*/ 16 h 73"/>
                  <a:gd name="T4" fmla="*/ 2 w 65"/>
                  <a:gd name="T5" fmla="*/ 13 h 73"/>
                  <a:gd name="T6" fmla="*/ 4 w 65"/>
                  <a:gd name="T7" fmla="*/ 9 h 73"/>
                  <a:gd name="T8" fmla="*/ 6 w 65"/>
                  <a:gd name="T9" fmla="*/ 7 h 73"/>
                  <a:gd name="T10" fmla="*/ 8 w 65"/>
                  <a:gd name="T11" fmla="*/ 4 h 73"/>
                  <a:gd name="T12" fmla="*/ 11 w 65"/>
                  <a:gd name="T13" fmla="*/ 2 h 73"/>
                  <a:gd name="T14" fmla="*/ 13 w 65"/>
                  <a:gd name="T15" fmla="*/ 0 h 73"/>
                  <a:gd name="T16" fmla="*/ 15 w 65"/>
                  <a:gd name="T17" fmla="*/ 0 h 73"/>
                  <a:gd name="T18" fmla="*/ 16 w 65"/>
                  <a:gd name="T19" fmla="*/ 1 h 73"/>
                  <a:gd name="T20" fmla="*/ 15 w 65"/>
                  <a:gd name="T21" fmla="*/ 2 h 73"/>
                  <a:gd name="T22" fmla="*/ 13 w 65"/>
                  <a:gd name="T23" fmla="*/ 5 h 73"/>
                  <a:gd name="T24" fmla="*/ 10 w 65"/>
                  <a:gd name="T25" fmla="*/ 8 h 73"/>
                  <a:gd name="T26" fmla="*/ 7 w 65"/>
                  <a:gd name="T27" fmla="*/ 11 h 73"/>
                  <a:gd name="T28" fmla="*/ 4 w 65"/>
                  <a:gd name="T29" fmla="*/ 14 h 73"/>
                  <a:gd name="T30" fmla="*/ 1 w 65"/>
                  <a:gd name="T31" fmla="*/ 16 h 73"/>
                  <a:gd name="T32" fmla="*/ 0 w 65"/>
                  <a:gd name="T33" fmla="*/ 18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73"/>
                  <a:gd name="T53" fmla="*/ 65 w 65"/>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73">
                    <a:moveTo>
                      <a:pt x="0" y="73"/>
                    </a:moveTo>
                    <a:lnTo>
                      <a:pt x="4" y="64"/>
                    </a:lnTo>
                    <a:lnTo>
                      <a:pt x="9" y="52"/>
                    </a:lnTo>
                    <a:lnTo>
                      <a:pt x="16" y="39"/>
                    </a:lnTo>
                    <a:lnTo>
                      <a:pt x="24" y="28"/>
                    </a:lnTo>
                    <a:lnTo>
                      <a:pt x="34" y="17"/>
                    </a:lnTo>
                    <a:lnTo>
                      <a:pt x="44" y="8"/>
                    </a:lnTo>
                    <a:lnTo>
                      <a:pt x="53" y="2"/>
                    </a:lnTo>
                    <a:lnTo>
                      <a:pt x="63" y="0"/>
                    </a:lnTo>
                    <a:lnTo>
                      <a:pt x="65" y="4"/>
                    </a:lnTo>
                    <a:lnTo>
                      <a:pt x="61" y="11"/>
                    </a:lnTo>
                    <a:lnTo>
                      <a:pt x="52" y="21"/>
                    </a:lnTo>
                    <a:lnTo>
                      <a:pt x="42" y="32"/>
                    </a:lnTo>
                    <a:lnTo>
                      <a:pt x="29" y="45"/>
                    </a:lnTo>
                    <a:lnTo>
                      <a:pt x="17" y="57"/>
                    </a:lnTo>
                    <a:lnTo>
                      <a:pt x="7" y="67"/>
                    </a:lnTo>
                    <a:lnTo>
                      <a:pt x="0" y="73"/>
                    </a:lnTo>
                    <a:close/>
                  </a:path>
                </a:pathLst>
              </a:custGeom>
              <a:solidFill>
                <a:srgbClr val="006600"/>
              </a:solidFill>
              <a:ln w="9525">
                <a:noFill/>
                <a:round/>
                <a:headEnd/>
                <a:tailEnd/>
              </a:ln>
            </p:spPr>
            <p:txBody>
              <a:bodyPr/>
              <a:lstStyle/>
              <a:p>
                <a:endParaRPr lang="en-US"/>
              </a:p>
            </p:txBody>
          </p:sp>
          <p:sp>
            <p:nvSpPr>
              <p:cNvPr id="6321" name="Freeform 47"/>
              <p:cNvSpPr>
                <a:spLocks/>
              </p:cNvSpPr>
              <p:nvPr/>
            </p:nvSpPr>
            <p:spPr bwMode="auto">
              <a:xfrm>
                <a:off x="2733" y="520"/>
                <a:ext cx="16" cy="40"/>
              </a:xfrm>
              <a:custGeom>
                <a:avLst/>
                <a:gdLst>
                  <a:gd name="T0" fmla="*/ 8 w 32"/>
                  <a:gd name="T1" fmla="*/ 1 h 79"/>
                  <a:gd name="T2" fmla="*/ 8 w 32"/>
                  <a:gd name="T3" fmla="*/ 1 h 79"/>
                  <a:gd name="T4" fmla="*/ 7 w 32"/>
                  <a:gd name="T5" fmla="*/ 3 h 79"/>
                  <a:gd name="T6" fmla="*/ 7 w 32"/>
                  <a:gd name="T7" fmla="*/ 6 h 79"/>
                  <a:gd name="T8" fmla="*/ 5 w 32"/>
                  <a:gd name="T9" fmla="*/ 9 h 79"/>
                  <a:gd name="T10" fmla="*/ 4 w 32"/>
                  <a:gd name="T11" fmla="*/ 12 h 79"/>
                  <a:gd name="T12" fmla="*/ 2 w 32"/>
                  <a:gd name="T13" fmla="*/ 16 h 79"/>
                  <a:gd name="T14" fmla="*/ 1 w 32"/>
                  <a:gd name="T15" fmla="*/ 18 h 79"/>
                  <a:gd name="T16" fmla="*/ 1 w 32"/>
                  <a:gd name="T17" fmla="*/ 20 h 79"/>
                  <a:gd name="T18" fmla="*/ 0 w 32"/>
                  <a:gd name="T19" fmla="*/ 18 h 79"/>
                  <a:gd name="T20" fmla="*/ 1 w 32"/>
                  <a:gd name="T21" fmla="*/ 14 h 79"/>
                  <a:gd name="T22" fmla="*/ 1 w 32"/>
                  <a:gd name="T23" fmla="*/ 11 h 79"/>
                  <a:gd name="T24" fmla="*/ 2 w 32"/>
                  <a:gd name="T25" fmla="*/ 7 h 79"/>
                  <a:gd name="T26" fmla="*/ 3 w 32"/>
                  <a:gd name="T27" fmla="*/ 4 h 79"/>
                  <a:gd name="T28" fmla="*/ 5 w 32"/>
                  <a:gd name="T29" fmla="*/ 2 h 79"/>
                  <a:gd name="T30" fmla="*/ 6 w 32"/>
                  <a:gd name="T31" fmla="*/ 0 h 79"/>
                  <a:gd name="T32" fmla="*/ 8 w 32"/>
                  <a:gd name="T33" fmla="*/ 1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2"/>
                  <a:gd name="T52" fmla="*/ 0 h 79"/>
                  <a:gd name="T53" fmla="*/ 32 w 32"/>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2" h="79">
                    <a:moveTo>
                      <a:pt x="32" y="1"/>
                    </a:moveTo>
                    <a:lnTo>
                      <a:pt x="32" y="4"/>
                    </a:lnTo>
                    <a:lnTo>
                      <a:pt x="30" y="12"/>
                    </a:lnTo>
                    <a:lnTo>
                      <a:pt x="27" y="24"/>
                    </a:lnTo>
                    <a:lnTo>
                      <a:pt x="21" y="35"/>
                    </a:lnTo>
                    <a:lnTo>
                      <a:pt x="15" y="48"/>
                    </a:lnTo>
                    <a:lnTo>
                      <a:pt x="9" y="61"/>
                    </a:lnTo>
                    <a:lnTo>
                      <a:pt x="5" y="71"/>
                    </a:lnTo>
                    <a:lnTo>
                      <a:pt x="3" y="79"/>
                    </a:lnTo>
                    <a:lnTo>
                      <a:pt x="0" y="69"/>
                    </a:lnTo>
                    <a:lnTo>
                      <a:pt x="1" y="55"/>
                    </a:lnTo>
                    <a:lnTo>
                      <a:pt x="4" y="41"/>
                    </a:lnTo>
                    <a:lnTo>
                      <a:pt x="7" y="27"/>
                    </a:lnTo>
                    <a:lnTo>
                      <a:pt x="13" y="15"/>
                    </a:lnTo>
                    <a:lnTo>
                      <a:pt x="19" y="5"/>
                    </a:lnTo>
                    <a:lnTo>
                      <a:pt x="26" y="0"/>
                    </a:lnTo>
                    <a:lnTo>
                      <a:pt x="32" y="1"/>
                    </a:lnTo>
                    <a:close/>
                  </a:path>
                </a:pathLst>
              </a:custGeom>
              <a:solidFill>
                <a:srgbClr val="006600"/>
              </a:solidFill>
              <a:ln w="9525">
                <a:noFill/>
                <a:round/>
                <a:headEnd/>
                <a:tailEnd/>
              </a:ln>
            </p:spPr>
            <p:txBody>
              <a:bodyPr/>
              <a:lstStyle/>
              <a:p>
                <a:endParaRPr lang="en-US"/>
              </a:p>
            </p:txBody>
          </p:sp>
          <p:sp>
            <p:nvSpPr>
              <p:cNvPr id="6322" name="Freeform 48"/>
              <p:cNvSpPr>
                <a:spLocks/>
              </p:cNvSpPr>
              <p:nvPr/>
            </p:nvSpPr>
            <p:spPr bwMode="auto">
              <a:xfrm>
                <a:off x="2722" y="507"/>
                <a:ext cx="16" cy="39"/>
              </a:xfrm>
              <a:custGeom>
                <a:avLst/>
                <a:gdLst>
                  <a:gd name="T0" fmla="*/ 8 w 31"/>
                  <a:gd name="T1" fmla="*/ 0 h 79"/>
                  <a:gd name="T2" fmla="*/ 8 w 31"/>
                  <a:gd name="T3" fmla="*/ 1 h 79"/>
                  <a:gd name="T4" fmla="*/ 8 w 31"/>
                  <a:gd name="T5" fmla="*/ 3 h 79"/>
                  <a:gd name="T6" fmla="*/ 7 w 31"/>
                  <a:gd name="T7" fmla="*/ 5 h 79"/>
                  <a:gd name="T8" fmla="*/ 5 w 31"/>
                  <a:gd name="T9" fmla="*/ 9 h 79"/>
                  <a:gd name="T10" fmla="*/ 4 w 31"/>
                  <a:gd name="T11" fmla="*/ 12 h 79"/>
                  <a:gd name="T12" fmla="*/ 3 w 31"/>
                  <a:gd name="T13" fmla="*/ 15 h 79"/>
                  <a:gd name="T14" fmla="*/ 2 w 31"/>
                  <a:gd name="T15" fmla="*/ 18 h 79"/>
                  <a:gd name="T16" fmla="*/ 1 w 31"/>
                  <a:gd name="T17" fmla="*/ 19 h 79"/>
                  <a:gd name="T18" fmla="*/ 0 w 31"/>
                  <a:gd name="T19" fmla="*/ 16 h 79"/>
                  <a:gd name="T20" fmla="*/ 0 w 31"/>
                  <a:gd name="T21" fmla="*/ 13 h 79"/>
                  <a:gd name="T22" fmla="*/ 1 w 31"/>
                  <a:gd name="T23" fmla="*/ 10 h 79"/>
                  <a:gd name="T24" fmla="*/ 2 w 31"/>
                  <a:gd name="T25" fmla="*/ 6 h 79"/>
                  <a:gd name="T26" fmla="*/ 3 w 31"/>
                  <a:gd name="T27" fmla="*/ 3 h 79"/>
                  <a:gd name="T28" fmla="*/ 5 w 31"/>
                  <a:gd name="T29" fmla="*/ 1 h 79"/>
                  <a:gd name="T30" fmla="*/ 7 w 31"/>
                  <a:gd name="T31" fmla="*/ 0 h 79"/>
                  <a:gd name="T32" fmla="*/ 8 w 31"/>
                  <a:gd name="T33" fmla="*/ 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79"/>
                  <a:gd name="T53" fmla="*/ 31 w 31"/>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79">
                    <a:moveTo>
                      <a:pt x="31" y="0"/>
                    </a:moveTo>
                    <a:lnTo>
                      <a:pt x="31" y="5"/>
                    </a:lnTo>
                    <a:lnTo>
                      <a:pt x="29" y="13"/>
                    </a:lnTo>
                    <a:lnTo>
                      <a:pt x="26" y="23"/>
                    </a:lnTo>
                    <a:lnTo>
                      <a:pt x="20" y="36"/>
                    </a:lnTo>
                    <a:lnTo>
                      <a:pt x="14" y="50"/>
                    </a:lnTo>
                    <a:lnTo>
                      <a:pt x="10" y="61"/>
                    </a:lnTo>
                    <a:lnTo>
                      <a:pt x="5" y="72"/>
                    </a:lnTo>
                    <a:lnTo>
                      <a:pt x="2" y="79"/>
                    </a:lnTo>
                    <a:lnTo>
                      <a:pt x="0" y="67"/>
                    </a:lnTo>
                    <a:lnTo>
                      <a:pt x="0" y="54"/>
                    </a:lnTo>
                    <a:lnTo>
                      <a:pt x="3" y="41"/>
                    </a:lnTo>
                    <a:lnTo>
                      <a:pt x="7" y="27"/>
                    </a:lnTo>
                    <a:lnTo>
                      <a:pt x="12" y="14"/>
                    </a:lnTo>
                    <a:lnTo>
                      <a:pt x="18" y="5"/>
                    </a:lnTo>
                    <a:lnTo>
                      <a:pt x="25" y="0"/>
                    </a:lnTo>
                    <a:lnTo>
                      <a:pt x="31" y="0"/>
                    </a:lnTo>
                    <a:close/>
                  </a:path>
                </a:pathLst>
              </a:custGeom>
              <a:solidFill>
                <a:srgbClr val="006600"/>
              </a:solidFill>
              <a:ln w="9525">
                <a:noFill/>
                <a:round/>
                <a:headEnd/>
                <a:tailEnd/>
              </a:ln>
            </p:spPr>
            <p:txBody>
              <a:bodyPr/>
              <a:lstStyle/>
              <a:p>
                <a:endParaRPr lang="en-US"/>
              </a:p>
            </p:txBody>
          </p:sp>
          <p:sp>
            <p:nvSpPr>
              <p:cNvPr id="6323" name="Freeform 49"/>
              <p:cNvSpPr>
                <a:spLocks/>
              </p:cNvSpPr>
              <p:nvPr/>
            </p:nvSpPr>
            <p:spPr bwMode="auto">
              <a:xfrm>
                <a:off x="2756" y="390"/>
                <a:ext cx="40" cy="197"/>
              </a:xfrm>
              <a:custGeom>
                <a:avLst/>
                <a:gdLst>
                  <a:gd name="T0" fmla="*/ 17 w 81"/>
                  <a:gd name="T1" fmla="*/ 97 h 395"/>
                  <a:gd name="T2" fmla="*/ 18 w 81"/>
                  <a:gd name="T3" fmla="*/ 98 h 395"/>
                  <a:gd name="T4" fmla="*/ 18 w 81"/>
                  <a:gd name="T5" fmla="*/ 98 h 395"/>
                  <a:gd name="T6" fmla="*/ 19 w 81"/>
                  <a:gd name="T7" fmla="*/ 98 h 395"/>
                  <a:gd name="T8" fmla="*/ 20 w 81"/>
                  <a:gd name="T9" fmla="*/ 98 h 395"/>
                  <a:gd name="T10" fmla="*/ 13 w 81"/>
                  <a:gd name="T11" fmla="*/ 84 h 395"/>
                  <a:gd name="T12" fmla="*/ 8 w 81"/>
                  <a:gd name="T13" fmla="*/ 70 h 395"/>
                  <a:gd name="T14" fmla="*/ 5 w 81"/>
                  <a:gd name="T15" fmla="*/ 56 h 395"/>
                  <a:gd name="T16" fmla="*/ 3 w 81"/>
                  <a:gd name="T17" fmla="*/ 43 h 395"/>
                  <a:gd name="T18" fmla="*/ 2 w 81"/>
                  <a:gd name="T19" fmla="*/ 31 h 395"/>
                  <a:gd name="T20" fmla="*/ 2 w 81"/>
                  <a:gd name="T21" fmla="*/ 19 h 395"/>
                  <a:gd name="T22" fmla="*/ 3 w 81"/>
                  <a:gd name="T23" fmla="*/ 9 h 395"/>
                  <a:gd name="T24" fmla="*/ 3 w 81"/>
                  <a:gd name="T25" fmla="*/ 0 h 395"/>
                  <a:gd name="T26" fmla="*/ 1 w 81"/>
                  <a:gd name="T27" fmla="*/ 7 h 395"/>
                  <a:gd name="T28" fmla="*/ 0 w 81"/>
                  <a:gd name="T29" fmla="*/ 17 h 395"/>
                  <a:gd name="T30" fmla="*/ 0 w 81"/>
                  <a:gd name="T31" fmla="*/ 30 h 395"/>
                  <a:gd name="T32" fmla="*/ 1 w 81"/>
                  <a:gd name="T33" fmla="*/ 45 h 395"/>
                  <a:gd name="T34" fmla="*/ 2 w 81"/>
                  <a:gd name="T35" fmla="*/ 60 h 395"/>
                  <a:gd name="T36" fmla="*/ 5 w 81"/>
                  <a:gd name="T37" fmla="*/ 74 h 395"/>
                  <a:gd name="T38" fmla="*/ 10 w 81"/>
                  <a:gd name="T39" fmla="*/ 87 h 395"/>
                  <a:gd name="T40" fmla="*/ 17 w 81"/>
                  <a:gd name="T41" fmla="*/ 97 h 3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1"/>
                  <a:gd name="T64" fmla="*/ 0 h 395"/>
                  <a:gd name="T65" fmla="*/ 81 w 81"/>
                  <a:gd name="T66" fmla="*/ 395 h 39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1" h="395">
                    <a:moveTo>
                      <a:pt x="68" y="390"/>
                    </a:moveTo>
                    <a:lnTo>
                      <a:pt x="72" y="392"/>
                    </a:lnTo>
                    <a:lnTo>
                      <a:pt x="75" y="393"/>
                    </a:lnTo>
                    <a:lnTo>
                      <a:pt x="77" y="394"/>
                    </a:lnTo>
                    <a:lnTo>
                      <a:pt x="81" y="395"/>
                    </a:lnTo>
                    <a:lnTo>
                      <a:pt x="53" y="337"/>
                    </a:lnTo>
                    <a:lnTo>
                      <a:pt x="34" y="280"/>
                    </a:lnTo>
                    <a:lnTo>
                      <a:pt x="21" y="225"/>
                    </a:lnTo>
                    <a:lnTo>
                      <a:pt x="14" y="173"/>
                    </a:lnTo>
                    <a:lnTo>
                      <a:pt x="11" y="125"/>
                    </a:lnTo>
                    <a:lnTo>
                      <a:pt x="11" y="79"/>
                    </a:lnTo>
                    <a:lnTo>
                      <a:pt x="13" y="37"/>
                    </a:lnTo>
                    <a:lnTo>
                      <a:pt x="14" y="0"/>
                    </a:lnTo>
                    <a:lnTo>
                      <a:pt x="7" y="28"/>
                    </a:lnTo>
                    <a:lnTo>
                      <a:pt x="2" y="71"/>
                    </a:lnTo>
                    <a:lnTo>
                      <a:pt x="0" y="122"/>
                    </a:lnTo>
                    <a:lnTo>
                      <a:pt x="4" y="180"/>
                    </a:lnTo>
                    <a:lnTo>
                      <a:pt x="11" y="240"/>
                    </a:lnTo>
                    <a:lnTo>
                      <a:pt x="23" y="298"/>
                    </a:lnTo>
                    <a:lnTo>
                      <a:pt x="42" y="348"/>
                    </a:lnTo>
                    <a:lnTo>
                      <a:pt x="68" y="390"/>
                    </a:lnTo>
                    <a:close/>
                  </a:path>
                </a:pathLst>
              </a:custGeom>
              <a:solidFill>
                <a:srgbClr val="006600"/>
              </a:solidFill>
              <a:ln w="9525">
                <a:noFill/>
                <a:round/>
                <a:headEnd/>
                <a:tailEnd/>
              </a:ln>
            </p:spPr>
            <p:txBody>
              <a:bodyPr/>
              <a:lstStyle/>
              <a:p>
                <a:endParaRPr lang="en-US"/>
              </a:p>
            </p:txBody>
          </p:sp>
          <p:sp>
            <p:nvSpPr>
              <p:cNvPr id="6324" name="Freeform 50"/>
              <p:cNvSpPr>
                <a:spLocks/>
              </p:cNvSpPr>
              <p:nvPr/>
            </p:nvSpPr>
            <p:spPr bwMode="auto">
              <a:xfrm>
                <a:off x="2759" y="403"/>
                <a:ext cx="30" cy="27"/>
              </a:xfrm>
              <a:custGeom>
                <a:avLst/>
                <a:gdLst>
                  <a:gd name="T0" fmla="*/ 15 w 60"/>
                  <a:gd name="T1" fmla="*/ 1 h 54"/>
                  <a:gd name="T2" fmla="*/ 14 w 60"/>
                  <a:gd name="T3" fmla="*/ 0 h 54"/>
                  <a:gd name="T4" fmla="*/ 13 w 60"/>
                  <a:gd name="T5" fmla="*/ 1 h 54"/>
                  <a:gd name="T6" fmla="*/ 11 w 60"/>
                  <a:gd name="T7" fmla="*/ 1 h 54"/>
                  <a:gd name="T8" fmla="*/ 8 w 60"/>
                  <a:gd name="T9" fmla="*/ 3 h 54"/>
                  <a:gd name="T10" fmla="*/ 6 w 60"/>
                  <a:gd name="T11" fmla="*/ 5 h 54"/>
                  <a:gd name="T12" fmla="*/ 3 w 60"/>
                  <a:gd name="T13" fmla="*/ 7 h 54"/>
                  <a:gd name="T14" fmla="*/ 2 w 60"/>
                  <a:gd name="T15" fmla="*/ 11 h 54"/>
                  <a:gd name="T16" fmla="*/ 0 w 60"/>
                  <a:gd name="T17" fmla="*/ 14 h 54"/>
                  <a:gd name="T18" fmla="*/ 2 w 60"/>
                  <a:gd name="T19" fmla="*/ 12 h 54"/>
                  <a:gd name="T20" fmla="*/ 4 w 60"/>
                  <a:gd name="T21" fmla="*/ 10 h 54"/>
                  <a:gd name="T22" fmla="*/ 7 w 60"/>
                  <a:gd name="T23" fmla="*/ 9 h 54"/>
                  <a:gd name="T24" fmla="*/ 9 w 60"/>
                  <a:gd name="T25" fmla="*/ 7 h 54"/>
                  <a:gd name="T26" fmla="*/ 12 w 60"/>
                  <a:gd name="T27" fmla="*/ 5 h 54"/>
                  <a:gd name="T28" fmla="*/ 14 w 60"/>
                  <a:gd name="T29" fmla="*/ 3 h 54"/>
                  <a:gd name="T30" fmla="*/ 15 w 60"/>
                  <a:gd name="T31" fmla="*/ 1 h 54"/>
                  <a:gd name="T32" fmla="*/ 15 w 60"/>
                  <a:gd name="T33" fmla="*/ 1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54"/>
                  <a:gd name="T53" fmla="*/ 60 w 60"/>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54">
                    <a:moveTo>
                      <a:pt x="60" y="1"/>
                    </a:moveTo>
                    <a:lnTo>
                      <a:pt x="56" y="0"/>
                    </a:lnTo>
                    <a:lnTo>
                      <a:pt x="50" y="1"/>
                    </a:lnTo>
                    <a:lnTo>
                      <a:pt x="42" y="4"/>
                    </a:lnTo>
                    <a:lnTo>
                      <a:pt x="31" y="10"/>
                    </a:lnTo>
                    <a:lnTo>
                      <a:pt x="21" y="19"/>
                    </a:lnTo>
                    <a:lnTo>
                      <a:pt x="12" y="29"/>
                    </a:lnTo>
                    <a:lnTo>
                      <a:pt x="5" y="41"/>
                    </a:lnTo>
                    <a:lnTo>
                      <a:pt x="0" y="54"/>
                    </a:lnTo>
                    <a:lnTo>
                      <a:pt x="7" y="48"/>
                    </a:lnTo>
                    <a:lnTo>
                      <a:pt x="15" y="40"/>
                    </a:lnTo>
                    <a:lnTo>
                      <a:pt x="25" y="33"/>
                    </a:lnTo>
                    <a:lnTo>
                      <a:pt x="36" y="25"/>
                    </a:lnTo>
                    <a:lnTo>
                      <a:pt x="46" y="17"/>
                    </a:lnTo>
                    <a:lnTo>
                      <a:pt x="54" y="10"/>
                    </a:lnTo>
                    <a:lnTo>
                      <a:pt x="59" y="4"/>
                    </a:lnTo>
                    <a:lnTo>
                      <a:pt x="60" y="1"/>
                    </a:lnTo>
                    <a:close/>
                  </a:path>
                </a:pathLst>
              </a:custGeom>
              <a:solidFill>
                <a:srgbClr val="006600"/>
              </a:solidFill>
              <a:ln w="9525">
                <a:noFill/>
                <a:round/>
                <a:headEnd/>
                <a:tailEnd/>
              </a:ln>
            </p:spPr>
            <p:txBody>
              <a:bodyPr/>
              <a:lstStyle/>
              <a:p>
                <a:endParaRPr lang="en-US"/>
              </a:p>
            </p:txBody>
          </p:sp>
          <p:sp>
            <p:nvSpPr>
              <p:cNvPr id="6325" name="Freeform 51"/>
              <p:cNvSpPr>
                <a:spLocks/>
              </p:cNvSpPr>
              <p:nvPr/>
            </p:nvSpPr>
            <p:spPr bwMode="auto">
              <a:xfrm>
                <a:off x="2757" y="429"/>
                <a:ext cx="34" cy="36"/>
              </a:xfrm>
              <a:custGeom>
                <a:avLst/>
                <a:gdLst>
                  <a:gd name="T0" fmla="*/ 17 w 70"/>
                  <a:gd name="T1" fmla="*/ 1 h 71"/>
                  <a:gd name="T2" fmla="*/ 16 w 70"/>
                  <a:gd name="T3" fmla="*/ 0 h 71"/>
                  <a:gd name="T4" fmla="*/ 14 w 70"/>
                  <a:gd name="T5" fmla="*/ 1 h 71"/>
                  <a:gd name="T6" fmla="*/ 11 w 70"/>
                  <a:gd name="T7" fmla="*/ 3 h 71"/>
                  <a:gd name="T8" fmla="*/ 9 w 70"/>
                  <a:gd name="T9" fmla="*/ 5 h 71"/>
                  <a:gd name="T10" fmla="*/ 6 w 70"/>
                  <a:gd name="T11" fmla="*/ 8 h 71"/>
                  <a:gd name="T12" fmla="*/ 3 w 70"/>
                  <a:gd name="T13" fmla="*/ 11 h 71"/>
                  <a:gd name="T14" fmla="*/ 1 w 70"/>
                  <a:gd name="T15" fmla="*/ 15 h 71"/>
                  <a:gd name="T16" fmla="*/ 0 w 70"/>
                  <a:gd name="T17" fmla="*/ 18 h 71"/>
                  <a:gd name="T18" fmla="*/ 1 w 70"/>
                  <a:gd name="T19" fmla="*/ 17 h 71"/>
                  <a:gd name="T20" fmla="*/ 3 w 70"/>
                  <a:gd name="T21" fmla="*/ 15 h 71"/>
                  <a:gd name="T22" fmla="*/ 6 w 70"/>
                  <a:gd name="T23" fmla="*/ 12 h 71"/>
                  <a:gd name="T24" fmla="*/ 10 w 70"/>
                  <a:gd name="T25" fmla="*/ 10 h 71"/>
                  <a:gd name="T26" fmla="*/ 12 w 70"/>
                  <a:gd name="T27" fmla="*/ 7 h 71"/>
                  <a:gd name="T28" fmla="*/ 15 w 70"/>
                  <a:gd name="T29" fmla="*/ 5 h 71"/>
                  <a:gd name="T30" fmla="*/ 16 w 70"/>
                  <a:gd name="T31" fmla="*/ 2 h 71"/>
                  <a:gd name="T32" fmla="*/ 17 w 70"/>
                  <a:gd name="T33" fmla="*/ 1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71"/>
                  <a:gd name="T53" fmla="*/ 70 w 70"/>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71">
                    <a:moveTo>
                      <a:pt x="70" y="2"/>
                    </a:moveTo>
                    <a:lnTo>
                      <a:pt x="66" y="0"/>
                    </a:lnTo>
                    <a:lnTo>
                      <a:pt x="58" y="2"/>
                    </a:lnTo>
                    <a:lnTo>
                      <a:pt x="48" y="9"/>
                    </a:lnTo>
                    <a:lnTo>
                      <a:pt x="37" y="18"/>
                    </a:lnTo>
                    <a:lnTo>
                      <a:pt x="25" y="30"/>
                    </a:lnTo>
                    <a:lnTo>
                      <a:pt x="14" y="44"/>
                    </a:lnTo>
                    <a:lnTo>
                      <a:pt x="6" y="57"/>
                    </a:lnTo>
                    <a:lnTo>
                      <a:pt x="0" y="71"/>
                    </a:lnTo>
                    <a:lnTo>
                      <a:pt x="6" y="65"/>
                    </a:lnTo>
                    <a:lnTo>
                      <a:pt x="15" y="57"/>
                    </a:lnTo>
                    <a:lnTo>
                      <a:pt x="27" y="48"/>
                    </a:lnTo>
                    <a:lnTo>
                      <a:pt x="41" y="38"/>
                    </a:lnTo>
                    <a:lnTo>
                      <a:pt x="52" y="26"/>
                    </a:lnTo>
                    <a:lnTo>
                      <a:pt x="63" y="17"/>
                    </a:lnTo>
                    <a:lnTo>
                      <a:pt x="68" y="8"/>
                    </a:lnTo>
                    <a:lnTo>
                      <a:pt x="70" y="2"/>
                    </a:lnTo>
                    <a:close/>
                  </a:path>
                </a:pathLst>
              </a:custGeom>
              <a:solidFill>
                <a:srgbClr val="006600"/>
              </a:solidFill>
              <a:ln w="9525">
                <a:noFill/>
                <a:round/>
                <a:headEnd/>
                <a:tailEnd/>
              </a:ln>
            </p:spPr>
            <p:txBody>
              <a:bodyPr/>
              <a:lstStyle/>
              <a:p>
                <a:endParaRPr lang="en-US"/>
              </a:p>
            </p:txBody>
          </p:sp>
          <p:sp>
            <p:nvSpPr>
              <p:cNvPr id="6326" name="Freeform 52"/>
              <p:cNvSpPr>
                <a:spLocks/>
              </p:cNvSpPr>
              <p:nvPr/>
            </p:nvSpPr>
            <p:spPr bwMode="auto">
              <a:xfrm>
                <a:off x="2759" y="452"/>
                <a:ext cx="39" cy="31"/>
              </a:xfrm>
              <a:custGeom>
                <a:avLst/>
                <a:gdLst>
                  <a:gd name="T0" fmla="*/ 20 w 77"/>
                  <a:gd name="T1" fmla="*/ 1 h 62"/>
                  <a:gd name="T2" fmla="*/ 19 w 77"/>
                  <a:gd name="T3" fmla="*/ 0 h 62"/>
                  <a:gd name="T4" fmla="*/ 16 w 77"/>
                  <a:gd name="T5" fmla="*/ 1 h 62"/>
                  <a:gd name="T6" fmla="*/ 13 w 77"/>
                  <a:gd name="T7" fmla="*/ 2 h 62"/>
                  <a:gd name="T8" fmla="*/ 10 w 77"/>
                  <a:gd name="T9" fmla="*/ 4 h 62"/>
                  <a:gd name="T10" fmla="*/ 7 w 77"/>
                  <a:gd name="T11" fmla="*/ 7 h 62"/>
                  <a:gd name="T12" fmla="*/ 4 w 77"/>
                  <a:gd name="T13" fmla="*/ 10 h 62"/>
                  <a:gd name="T14" fmla="*/ 2 w 77"/>
                  <a:gd name="T15" fmla="*/ 13 h 62"/>
                  <a:gd name="T16" fmla="*/ 0 w 77"/>
                  <a:gd name="T17" fmla="*/ 16 h 62"/>
                  <a:gd name="T18" fmla="*/ 2 w 77"/>
                  <a:gd name="T19" fmla="*/ 15 h 62"/>
                  <a:gd name="T20" fmla="*/ 4 w 77"/>
                  <a:gd name="T21" fmla="*/ 13 h 62"/>
                  <a:gd name="T22" fmla="*/ 8 w 77"/>
                  <a:gd name="T23" fmla="*/ 11 h 62"/>
                  <a:gd name="T24" fmla="*/ 11 w 77"/>
                  <a:gd name="T25" fmla="*/ 9 h 62"/>
                  <a:gd name="T26" fmla="*/ 14 w 77"/>
                  <a:gd name="T27" fmla="*/ 6 h 62"/>
                  <a:gd name="T28" fmla="*/ 17 w 77"/>
                  <a:gd name="T29" fmla="*/ 4 h 62"/>
                  <a:gd name="T30" fmla="*/ 19 w 77"/>
                  <a:gd name="T31" fmla="*/ 2 h 62"/>
                  <a:gd name="T32" fmla="*/ 20 w 77"/>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62"/>
                  <a:gd name="T53" fmla="*/ 77 w 77"/>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62">
                    <a:moveTo>
                      <a:pt x="77" y="2"/>
                    </a:moveTo>
                    <a:lnTo>
                      <a:pt x="73" y="0"/>
                    </a:lnTo>
                    <a:lnTo>
                      <a:pt x="63" y="1"/>
                    </a:lnTo>
                    <a:lnTo>
                      <a:pt x="52" y="7"/>
                    </a:lnTo>
                    <a:lnTo>
                      <a:pt x="39" y="15"/>
                    </a:lnTo>
                    <a:lnTo>
                      <a:pt x="25" y="25"/>
                    </a:lnTo>
                    <a:lnTo>
                      <a:pt x="14" y="37"/>
                    </a:lnTo>
                    <a:lnTo>
                      <a:pt x="5" y="49"/>
                    </a:lnTo>
                    <a:lnTo>
                      <a:pt x="0" y="62"/>
                    </a:lnTo>
                    <a:lnTo>
                      <a:pt x="6" y="58"/>
                    </a:lnTo>
                    <a:lnTo>
                      <a:pt x="16" y="52"/>
                    </a:lnTo>
                    <a:lnTo>
                      <a:pt x="30" y="42"/>
                    </a:lnTo>
                    <a:lnTo>
                      <a:pt x="44" y="33"/>
                    </a:lnTo>
                    <a:lnTo>
                      <a:pt x="56" y="24"/>
                    </a:lnTo>
                    <a:lnTo>
                      <a:pt x="68" y="15"/>
                    </a:lnTo>
                    <a:lnTo>
                      <a:pt x="75" y="7"/>
                    </a:lnTo>
                    <a:lnTo>
                      <a:pt x="77" y="2"/>
                    </a:lnTo>
                    <a:close/>
                  </a:path>
                </a:pathLst>
              </a:custGeom>
              <a:solidFill>
                <a:srgbClr val="006600"/>
              </a:solidFill>
              <a:ln w="9525">
                <a:noFill/>
                <a:round/>
                <a:headEnd/>
                <a:tailEnd/>
              </a:ln>
            </p:spPr>
            <p:txBody>
              <a:bodyPr/>
              <a:lstStyle/>
              <a:p>
                <a:endParaRPr lang="en-US"/>
              </a:p>
            </p:txBody>
          </p:sp>
          <p:sp>
            <p:nvSpPr>
              <p:cNvPr id="6327" name="Freeform 53"/>
              <p:cNvSpPr>
                <a:spLocks/>
              </p:cNvSpPr>
              <p:nvPr/>
            </p:nvSpPr>
            <p:spPr bwMode="auto">
              <a:xfrm>
                <a:off x="2762" y="489"/>
                <a:ext cx="36" cy="27"/>
              </a:xfrm>
              <a:custGeom>
                <a:avLst/>
                <a:gdLst>
                  <a:gd name="T0" fmla="*/ 18 w 71"/>
                  <a:gd name="T1" fmla="*/ 1 h 54"/>
                  <a:gd name="T2" fmla="*/ 17 w 71"/>
                  <a:gd name="T3" fmla="*/ 0 h 54"/>
                  <a:gd name="T4" fmla="*/ 15 w 71"/>
                  <a:gd name="T5" fmla="*/ 1 h 54"/>
                  <a:gd name="T6" fmla="*/ 12 w 71"/>
                  <a:gd name="T7" fmla="*/ 2 h 54"/>
                  <a:gd name="T8" fmla="*/ 9 w 71"/>
                  <a:gd name="T9" fmla="*/ 4 h 54"/>
                  <a:gd name="T10" fmla="*/ 6 w 71"/>
                  <a:gd name="T11" fmla="*/ 6 h 54"/>
                  <a:gd name="T12" fmla="*/ 4 w 71"/>
                  <a:gd name="T13" fmla="*/ 9 h 54"/>
                  <a:gd name="T14" fmla="*/ 1 w 71"/>
                  <a:gd name="T15" fmla="*/ 11 h 54"/>
                  <a:gd name="T16" fmla="*/ 0 w 71"/>
                  <a:gd name="T17" fmla="*/ 14 h 54"/>
                  <a:gd name="T18" fmla="*/ 2 w 71"/>
                  <a:gd name="T19" fmla="*/ 13 h 54"/>
                  <a:gd name="T20" fmla="*/ 5 w 71"/>
                  <a:gd name="T21" fmla="*/ 12 h 54"/>
                  <a:gd name="T22" fmla="*/ 8 w 71"/>
                  <a:gd name="T23" fmla="*/ 10 h 54"/>
                  <a:gd name="T24" fmla="*/ 11 w 71"/>
                  <a:gd name="T25" fmla="*/ 8 h 54"/>
                  <a:gd name="T26" fmla="*/ 14 w 71"/>
                  <a:gd name="T27" fmla="*/ 6 h 54"/>
                  <a:gd name="T28" fmla="*/ 16 w 71"/>
                  <a:gd name="T29" fmla="*/ 4 h 54"/>
                  <a:gd name="T30" fmla="*/ 18 w 71"/>
                  <a:gd name="T31" fmla="*/ 3 h 54"/>
                  <a:gd name="T32" fmla="*/ 18 w 71"/>
                  <a:gd name="T33" fmla="*/ 1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54"/>
                  <a:gd name="T53" fmla="*/ 71 w 71"/>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54">
                    <a:moveTo>
                      <a:pt x="71" y="2"/>
                    </a:moveTo>
                    <a:lnTo>
                      <a:pt x="68" y="0"/>
                    </a:lnTo>
                    <a:lnTo>
                      <a:pt x="59" y="2"/>
                    </a:lnTo>
                    <a:lnTo>
                      <a:pt x="48" y="6"/>
                    </a:lnTo>
                    <a:lnTo>
                      <a:pt x="36" y="15"/>
                    </a:lnTo>
                    <a:lnTo>
                      <a:pt x="23" y="24"/>
                    </a:lnTo>
                    <a:lnTo>
                      <a:pt x="13" y="33"/>
                    </a:lnTo>
                    <a:lnTo>
                      <a:pt x="3" y="43"/>
                    </a:lnTo>
                    <a:lnTo>
                      <a:pt x="0" y="54"/>
                    </a:lnTo>
                    <a:lnTo>
                      <a:pt x="7" y="49"/>
                    </a:lnTo>
                    <a:lnTo>
                      <a:pt x="17" y="45"/>
                    </a:lnTo>
                    <a:lnTo>
                      <a:pt x="30" y="38"/>
                    </a:lnTo>
                    <a:lnTo>
                      <a:pt x="43" y="31"/>
                    </a:lnTo>
                    <a:lnTo>
                      <a:pt x="54" y="23"/>
                    </a:lnTo>
                    <a:lnTo>
                      <a:pt x="64" y="16"/>
                    </a:lnTo>
                    <a:lnTo>
                      <a:pt x="70" y="9"/>
                    </a:lnTo>
                    <a:lnTo>
                      <a:pt x="71" y="2"/>
                    </a:lnTo>
                    <a:close/>
                  </a:path>
                </a:pathLst>
              </a:custGeom>
              <a:solidFill>
                <a:srgbClr val="006600"/>
              </a:solidFill>
              <a:ln w="9525">
                <a:noFill/>
                <a:round/>
                <a:headEnd/>
                <a:tailEnd/>
              </a:ln>
            </p:spPr>
            <p:txBody>
              <a:bodyPr/>
              <a:lstStyle/>
              <a:p>
                <a:endParaRPr lang="en-US"/>
              </a:p>
            </p:txBody>
          </p:sp>
          <p:sp>
            <p:nvSpPr>
              <p:cNvPr id="6328" name="Freeform 54"/>
              <p:cNvSpPr>
                <a:spLocks/>
              </p:cNvSpPr>
              <p:nvPr/>
            </p:nvSpPr>
            <p:spPr bwMode="auto">
              <a:xfrm>
                <a:off x="2767" y="511"/>
                <a:ext cx="32" cy="19"/>
              </a:xfrm>
              <a:custGeom>
                <a:avLst/>
                <a:gdLst>
                  <a:gd name="T0" fmla="*/ 16 w 64"/>
                  <a:gd name="T1" fmla="*/ 1 h 38"/>
                  <a:gd name="T2" fmla="*/ 15 w 64"/>
                  <a:gd name="T3" fmla="*/ 0 h 38"/>
                  <a:gd name="T4" fmla="*/ 13 w 64"/>
                  <a:gd name="T5" fmla="*/ 0 h 38"/>
                  <a:gd name="T6" fmla="*/ 11 w 64"/>
                  <a:gd name="T7" fmla="*/ 1 h 38"/>
                  <a:gd name="T8" fmla="*/ 8 w 64"/>
                  <a:gd name="T9" fmla="*/ 1 h 38"/>
                  <a:gd name="T10" fmla="*/ 5 w 64"/>
                  <a:gd name="T11" fmla="*/ 2 h 38"/>
                  <a:gd name="T12" fmla="*/ 3 w 64"/>
                  <a:gd name="T13" fmla="*/ 4 h 38"/>
                  <a:gd name="T14" fmla="*/ 1 w 64"/>
                  <a:gd name="T15" fmla="*/ 7 h 38"/>
                  <a:gd name="T16" fmla="*/ 0 w 64"/>
                  <a:gd name="T17" fmla="*/ 10 h 38"/>
                  <a:gd name="T18" fmla="*/ 2 w 64"/>
                  <a:gd name="T19" fmla="*/ 9 h 38"/>
                  <a:gd name="T20" fmla="*/ 4 w 64"/>
                  <a:gd name="T21" fmla="*/ 7 h 38"/>
                  <a:gd name="T22" fmla="*/ 7 w 64"/>
                  <a:gd name="T23" fmla="*/ 7 h 38"/>
                  <a:gd name="T24" fmla="*/ 9 w 64"/>
                  <a:gd name="T25" fmla="*/ 5 h 38"/>
                  <a:gd name="T26" fmla="*/ 12 w 64"/>
                  <a:gd name="T27" fmla="*/ 5 h 38"/>
                  <a:gd name="T28" fmla="*/ 14 w 64"/>
                  <a:gd name="T29" fmla="*/ 3 h 38"/>
                  <a:gd name="T30" fmla="*/ 15 w 64"/>
                  <a:gd name="T31" fmla="*/ 2 h 38"/>
                  <a:gd name="T32" fmla="*/ 16 w 64"/>
                  <a:gd name="T33" fmla="*/ 1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38"/>
                  <a:gd name="T53" fmla="*/ 64 w 64"/>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38">
                    <a:moveTo>
                      <a:pt x="64" y="4"/>
                    </a:moveTo>
                    <a:lnTo>
                      <a:pt x="60" y="0"/>
                    </a:lnTo>
                    <a:lnTo>
                      <a:pt x="53" y="0"/>
                    </a:lnTo>
                    <a:lnTo>
                      <a:pt x="44" y="2"/>
                    </a:lnTo>
                    <a:lnTo>
                      <a:pt x="34" y="4"/>
                    </a:lnTo>
                    <a:lnTo>
                      <a:pt x="22" y="10"/>
                    </a:lnTo>
                    <a:lnTo>
                      <a:pt x="13" y="16"/>
                    </a:lnTo>
                    <a:lnTo>
                      <a:pt x="5" y="27"/>
                    </a:lnTo>
                    <a:lnTo>
                      <a:pt x="0" y="38"/>
                    </a:lnTo>
                    <a:lnTo>
                      <a:pt x="7" y="35"/>
                    </a:lnTo>
                    <a:lnTo>
                      <a:pt x="16" y="30"/>
                    </a:lnTo>
                    <a:lnTo>
                      <a:pt x="27" y="27"/>
                    </a:lnTo>
                    <a:lnTo>
                      <a:pt x="38" y="22"/>
                    </a:lnTo>
                    <a:lnTo>
                      <a:pt x="49" y="18"/>
                    </a:lnTo>
                    <a:lnTo>
                      <a:pt x="58" y="13"/>
                    </a:lnTo>
                    <a:lnTo>
                      <a:pt x="62" y="8"/>
                    </a:lnTo>
                    <a:lnTo>
                      <a:pt x="64" y="4"/>
                    </a:lnTo>
                    <a:close/>
                  </a:path>
                </a:pathLst>
              </a:custGeom>
              <a:solidFill>
                <a:srgbClr val="006600"/>
              </a:solidFill>
              <a:ln w="9525">
                <a:noFill/>
                <a:round/>
                <a:headEnd/>
                <a:tailEnd/>
              </a:ln>
            </p:spPr>
            <p:txBody>
              <a:bodyPr/>
              <a:lstStyle/>
              <a:p>
                <a:endParaRPr lang="en-US"/>
              </a:p>
            </p:txBody>
          </p:sp>
          <p:sp>
            <p:nvSpPr>
              <p:cNvPr id="6329" name="Freeform 55"/>
              <p:cNvSpPr>
                <a:spLocks/>
              </p:cNvSpPr>
              <p:nvPr/>
            </p:nvSpPr>
            <p:spPr bwMode="auto">
              <a:xfrm>
                <a:off x="2779" y="546"/>
                <a:ext cx="24" cy="15"/>
              </a:xfrm>
              <a:custGeom>
                <a:avLst/>
                <a:gdLst>
                  <a:gd name="T0" fmla="*/ 12 w 49"/>
                  <a:gd name="T1" fmla="*/ 1 h 28"/>
                  <a:gd name="T2" fmla="*/ 11 w 49"/>
                  <a:gd name="T3" fmla="*/ 0 h 28"/>
                  <a:gd name="T4" fmla="*/ 9 w 49"/>
                  <a:gd name="T5" fmla="*/ 0 h 28"/>
                  <a:gd name="T6" fmla="*/ 7 w 49"/>
                  <a:gd name="T7" fmla="*/ 1 h 28"/>
                  <a:gd name="T8" fmla="*/ 5 w 49"/>
                  <a:gd name="T9" fmla="*/ 2 h 28"/>
                  <a:gd name="T10" fmla="*/ 3 w 49"/>
                  <a:gd name="T11" fmla="*/ 3 h 28"/>
                  <a:gd name="T12" fmla="*/ 1 w 49"/>
                  <a:gd name="T13" fmla="*/ 5 h 28"/>
                  <a:gd name="T14" fmla="*/ 0 w 49"/>
                  <a:gd name="T15" fmla="*/ 6 h 28"/>
                  <a:gd name="T16" fmla="*/ 0 w 49"/>
                  <a:gd name="T17" fmla="*/ 8 h 28"/>
                  <a:gd name="T18" fmla="*/ 1 w 49"/>
                  <a:gd name="T19" fmla="*/ 8 h 28"/>
                  <a:gd name="T20" fmla="*/ 3 w 49"/>
                  <a:gd name="T21" fmla="*/ 7 h 28"/>
                  <a:gd name="T22" fmla="*/ 5 w 49"/>
                  <a:gd name="T23" fmla="*/ 6 h 28"/>
                  <a:gd name="T24" fmla="*/ 7 w 49"/>
                  <a:gd name="T25" fmla="*/ 5 h 28"/>
                  <a:gd name="T26" fmla="*/ 9 w 49"/>
                  <a:gd name="T27" fmla="*/ 4 h 28"/>
                  <a:gd name="T28" fmla="*/ 10 w 49"/>
                  <a:gd name="T29" fmla="*/ 3 h 28"/>
                  <a:gd name="T30" fmla="*/ 11 w 49"/>
                  <a:gd name="T31" fmla="*/ 2 h 28"/>
                  <a:gd name="T32" fmla="*/ 12 w 49"/>
                  <a:gd name="T33" fmla="*/ 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28"/>
                  <a:gd name="T53" fmla="*/ 49 w 49"/>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28">
                    <a:moveTo>
                      <a:pt x="49" y="2"/>
                    </a:moveTo>
                    <a:lnTo>
                      <a:pt x="45" y="0"/>
                    </a:lnTo>
                    <a:lnTo>
                      <a:pt x="39" y="0"/>
                    </a:lnTo>
                    <a:lnTo>
                      <a:pt x="31" y="1"/>
                    </a:lnTo>
                    <a:lnTo>
                      <a:pt x="23" y="5"/>
                    </a:lnTo>
                    <a:lnTo>
                      <a:pt x="14" y="10"/>
                    </a:lnTo>
                    <a:lnTo>
                      <a:pt x="7" y="17"/>
                    </a:lnTo>
                    <a:lnTo>
                      <a:pt x="1" y="23"/>
                    </a:lnTo>
                    <a:lnTo>
                      <a:pt x="0" y="28"/>
                    </a:lnTo>
                    <a:lnTo>
                      <a:pt x="5" y="26"/>
                    </a:lnTo>
                    <a:lnTo>
                      <a:pt x="12" y="24"/>
                    </a:lnTo>
                    <a:lnTo>
                      <a:pt x="20" y="20"/>
                    </a:lnTo>
                    <a:lnTo>
                      <a:pt x="28" y="17"/>
                    </a:lnTo>
                    <a:lnTo>
                      <a:pt x="36" y="13"/>
                    </a:lnTo>
                    <a:lnTo>
                      <a:pt x="42" y="10"/>
                    </a:lnTo>
                    <a:lnTo>
                      <a:pt x="46" y="5"/>
                    </a:lnTo>
                    <a:lnTo>
                      <a:pt x="49" y="2"/>
                    </a:lnTo>
                    <a:close/>
                  </a:path>
                </a:pathLst>
              </a:custGeom>
              <a:solidFill>
                <a:srgbClr val="006600"/>
              </a:solidFill>
              <a:ln w="9525">
                <a:noFill/>
                <a:round/>
                <a:headEnd/>
                <a:tailEnd/>
              </a:ln>
            </p:spPr>
            <p:txBody>
              <a:bodyPr/>
              <a:lstStyle/>
              <a:p>
                <a:endParaRPr lang="en-US"/>
              </a:p>
            </p:txBody>
          </p:sp>
          <p:sp>
            <p:nvSpPr>
              <p:cNvPr id="6330" name="Freeform 56"/>
              <p:cNvSpPr>
                <a:spLocks/>
              </p:cNvSpPr>
              <p:nvPr/>
            </p:nvSpPr>
            <p:spPr bwMode="auto">
              <a:xfrm>
                <a:off x="2784" y="564"/>
                <a:ext cx="16" cy="11"/>
              </a:xfrm>
              <a:custGeom>
                <a:avLst/>
                <a:gdLst>
                  <a:gd name="T0" fmla="*/ 7 w 33"/>
                  <a:gd name="T1" fmla="*/ 1 h 22"/>
                  <a:gd name="T2" fmla="*/ 6 w 33"/>
                  <a:gd name="T3" fmla="*/ 0 h 22"/>
                  <a:gd name="T4" fmla="*/ 5 w 33"/>
                  <a:gd name="T5" fmla="*/ 0 h 22"/>
                  <a:gd name="T6" fmla="*/ 4 w 33"/>
                  <a:gd name="T7" fmla="*/ 1 h 22"/>
                  <a:gd name="T8" fmla="*/ 2 w 33"/>
                  <a:gd name="T9" fmla="*/ 1 h 22"/>
                  <a:gd name="T10" fmla="*/ 1 w 33"/>
                  <a:gd name="T11" fmla="*/ 1 h 22"/>
                  <a:gd name="T12" fmla="*/ 0 w 33"/>
                  <a:gd name="T13" fmla="*/ 3 h 22"/>
                  <a:gd name="T14" fmla="*/ 0 w 33"/>
                  <a:gd name="T15" fmla="*/ 4 h 22"/>
                  <a:gd name="T16" fmla="*/ 0 w 33"/>
                  <a:gd name="T17" fmla="*/ 6 h 22"/>
                  <a:gd name="T18" fmla="*/ 0 w 33"/>
                  <a:gd name="T19" fmla="*/ 4 h 22"/>
                  <a:gd name="T20" fmla="*/ 2 w 33"/>
                  <a:gd name="T21" fmla="*/ 3 h 22"/>
                  <a:gd name="T22" fmla="*/ 3 w 33"/>
                  <a:gd name="T23" fmla="*/ 3 h 22"/>
                  <a:gd name="T24" fmla="*/ 5 w 33"/>
                  <a:gd name="T25" fmla="*/ 3 h 22"/>
                  <a:gd name="T26" fmla="*/ 6 w 33"/>
                  <a:gd name="T27" fmla="*/ 2 h 22"/>
                  <a:gd name="T28" fmla="*/ 8 w 33"/>
                  <a:gd name="T29" fmla="*/ 1 h 22"/>
                  <a:gd name="T30" fmla="*/ 8 w 33"/>
                  <a:gd name="T31" fmla="*/ 1 h 22"/>
                  <a:gd name="T32" fmla="*/ 7 w 33"/>
                  <a:gd name="T33" fmla="*/ 1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
                  <a:gd name="T52" fmla="*/ 0 h 22"/>
                  <a:gd name="T53" fmla="*/ 33 w 33"/>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 h="22">
                    <a:moveTo>
                      <a:pt x="31" y="1"/>
                    </a:moveTo>
                    <a:lnTo>
                      <a:pt x="27" y="0"/>
                    </a:lnTo>
                    <a:lnTo>
                      <a:pt x="23" y="0"/>
                    </a:lnTo>
                    <a:lnTo>
                      <a:pt x="17" y="1"/>
                    </a:lnTo>
                    <a:lnTo>
                      <a:pt x="10" y="3"/>
                    </a:lnTo>
                    <a:lnTo>
                      <a:pt x="5" y="6"/>
                    </a:lnTo>
                    <a:lnTo>
                      <a:pt x="1" y="11"/>
                    </a:lnTo>
                    <a:lnTo>
                      <a:pt x="0" y="16"/>
                    </a:lnTo>
                    <a:lnTo>
                      <a:pt x="2" y="22"/>
                    </a:lnTo>
                    <a:lnTo>
                      <a:pt x="3" y="16"/>
                    </a:lnTo>
                    <a:lnTo>
                      <a:pt x="8" y="13"/>
                    </a:lnTo>
                    <a:lnTo>
                      <a:pt x="15" y="11"/>
                    </a:lnTo>
                    <a:lnTo>
                      <a:pt x="21" y="9"/>
                    </a:lnTo>
                    <a:lnTo>
                      <a:pt x="27" y="8"/>
                    </a:lnTo>
                    <a:lnTo>
                      <a:pt x="32" y="6"/>
                    </a:lnTo>
                    <a:lnTo>
                      <a:pt x="33" y="5"/>
                    </a:lnTo>
                    <a:lnTo>
                      <a:pt x="31" y="1"/>
                    </a:lnTo>
                    <a:close/>
                  </a:path>
                </a:pathLst>
              </a:custGeom>
              <a:solidFill>
                <a:srgbClr val="006600"/>
              </a:solidFill>
              <a:ln w="9525">
                <a:noFill/>
                <a:round/>
                <a:headEnd/>
                <a:tailEnd/>
              </a:ln>
            </p:spPr>
            <p:txBody>
              <a:bodyPr/>
              <a:lstStyle/>
              <a:p>
                <a:endParaRPr lang="en-US"/>
              </a:p>
            </p:txBody>
          </p:sp>
          <p:sp>
            <p:nvSpPr>
              <p:cNvPr id="6331" name="Freeform 57"/>
              <p:cNvSpPr>
                <a:spLocks/>
              </p:cNvSpPr>
              <p:nvPr/>
            </p:nvSpPr>
            <p:spPr bwMode="auto">
              <a:xfrm>
                <a:off x="2757" y="417"/>
                <a:ext cx="33" cy="31"/>
              </a:xfrm>
              <a:custGeom>
                <a:avLst/>
                <a:gdLst>
                  <a:gd name="T0" fmla="*/ 17 w 65"/>
                  <a:gd name="T1" fmla="*/ 0 h 64"/>
                  <a:gd name="T2" fmla="*/ 16 w 65"/>
                  <a:gd name="T3" fmla="*/ 0 h 64"/>
                  <a:gd name="T4" fmla="*/ 14 w 65"/>
                  <a:gd name="T5" fmla="*/ 0 h 64"/>
                  <a:gd name="T6" fmla="*/ 12 w 65"/>
                  <a:gd name="T7" fmla="*/ 1 h 64"/>
                  <a:gd name="T8" fmla="*/ 9 w 65"/>
                  <a:gd name="T9" fmla="*/ 3 h 64"/>
                  <a:gd name="T10" fmla="*/ 6 w 65"/>
                  <a:gd name="T11" fmla="*/ 6 h 64"/>
                  <a:gd name="T12" fmla="*/ 4 w 65"/>
                  <a:gd name="T13" fmla="*/ 9 h 64"/>
                  <a:gd name="T14" fmla="*/ 2 w 65"/>
                  <a:gd name="T15" fmla="*/ 12 h 64"/>
                  <a:gd name="T16" fmla="*/ 0 w 65"/>
                  <a:gd name="T17" fmla="*/ 15 h 64"/>
                  <a:gd name="T18" fmla="*/ 2 w 65"/>
                  <a:gd name="T19" fmla="*/ 14 h 64"/>
                  <a:gd name="T20" fmla="*/ 4 w 65"/>
                  <a:gd name="T21" fmla="*/ 12 h 64"/>
                  <a:gd name="T22" fmla="*/ 7 w 65"/>
                  <a:gd name="T23" fmla="*/ 10 h 64"/>
                  <a:gd name="T24" fmla="*/ 10 w 65"/>
                  <a:gd name="T25" fmla="*/ 8 h 64"/>
                  <a:gd name="T26" fmla="*/ 13 w 65"/>
                  <a:gd name="T27" fmla="*/ 6 h 64"/>
                  <a:gd name="T28" fmla="*/ 15 w 65"/>
                  <a:gd name="T29" fmla="*/ 4 h 64"/>
                  <a:gd name="T30" fmla="*/ 16 w 65"/>
                  <a:gd name="T31" fmla="*/ 2 h 64"/>
                  <a:gd name="T32" fmla="*/ 17 w 65"/>
                  <a:gd name="T33" fmla="*/ 0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64"/>
                  <a:gd name="T53" fmla="*/ 65 w 65"/>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64">
                    <a:moveTo>
                      <a:pt x="65" y="3"/>
                    </a:moveTo>
                    <a:lnTo>
                      <a:pt x="62" y="0"/>
                    </a:lnTo>
                    <a:lnTo>
                      <a:pt x="55" y="2"/>
                    </a:lnTo>
                    <a:lnTo>
                      <a:pt x="45" y="6"/>
                    </a:lnTo>
                    <a:lnTo>
                      <a:pt x="34" y="14"/>
                    </a:lnTo>
                    <a:lnTo>
                      <a:pt x="23" y="25"/>
                    </a:lnTo>
                    <a:lnTo>
                      <a:pt x="13" y="37"/>
                    </a:lnTo>
                    <a:lnTo>
                      <a:pt x="5" y="50"/>
                    </a:lnTo>
                    <a:lnTo>
                      <a:pt x="0" y="64"/>
                    </a:lnTo>
                    <a:lnTo>
                      <a:pt x="5" y="59"/>
                    </a:lnTo>
                    <a:lnTo>
                      <a:pt x="13" y="51"/>
                    </a:lnTo>
                    <a:lnTo>
                      <a:pt x="25" y="43"/>
                    </a:lnTo>
                    <a:lnTo>
                      <a:pt x="38" y="34"/>
                    </a:lnTo>
                    <a:lnTo>
                      <a:pt x="49" y="25"/>
                    </a:lnTo>
                    <a:lnTo>
                      <a:pt x="58" y="17"/>
                    </a:lnTo>
                    <a:lnTo>
                      <a:pt x="64" y="8"/>
                    </a:lnTo>
                    <a:lnTo>
                      <a:pt x="65" y="3"/>
                    </a:lnTo>
                    <a:close/>
                  </a:path>
                </a:pathLst>
              </a:custGeom>
              <a:solidFill>
                <a:srgbClr val="006600"/>
              </a:solidFill>
              <a:ln w="9525">
                <a:noFill/>
                <a:round/>
                <a:headEnd/>
                <a:tailEnd/>
              </a:ln>
            </p:spPr>
            <p:txBody>
              <a:bodyPr/>
              <a:lstStyle/>
              <a:p>
                <a:endParaRPr lang="en-US"/>
              </a:p>
            </p:txBody>
          </p:sp>
          <p:sp>
            <p:nvSpPr>
              <p:cNvPr id="6332" name="Freeform 58"/>
              <p:cNvSpPr>
                <a:spLocks/>
              </p:cNvSpPr>
              <p:nvPr/>
            </p:nvSpPr>
            <p:spPr bwMode="auto">
              <a:xfrm>
                <a:off x="2759" y="388"/>
                <a:ext cx="26" cy="25"/>
              </a:xfrm>
              <a:custGeom>
                <a:avLst/>
                <a:gdLst>
                  <a:gd name="T0" fmla="*/ 13 w 52"/>
                  <a:gd name="T1" fmla="*/ 1 h 50"/>
                  <a:gd name="T2" fmla="*/ 13 w 52"/>
                  <a:gd name="T3" fmla="*/ 0 h 50"/>
                  <a:gd name="T4" fmla="*/ 11 w 52"/>
                  <a:gd name="T5" fmla="*/ 1 h 50"/>
                  <a:gd name="T6" fmla="*/ 10 w 52"/>
                  <a:gd name="T7" fmla="*/ 1 h 50"/>
                  <a:gd name="T8" fmla="*/ 7 w 52"/>
                  <a:gd name="T9" fmla="*/ 3 h 50"/>
                  <a:gd name="T10" fmla="*/ 5 w 52"/>
                  <a:gd name="T11" fmla="*/ 4 h 50"/>
                  <a:gd name="T12" fmla="*/ 3 w 52"/>
                  <a:gd name="T13" fmla="*/ 6 h 50"/>
                  <a:gd name="T14" fmla="*/ 2 w 52"/>
                  <a:gd name="T15" fmla="*/ 10 h 50"/>
                  <a:gd name="T16" fmla="*/ 0 w 52"/>
                  <a:gd name="T17" fmla="*/ 13 h 50"/>
                  <a:gd name="T18" fmla="*/ 2 w 52"/>
                  <a:gd name="T19" fmla="*/ 11 h 50"/>
                  <a:gd name="T20" fmla="*/ 4 w 52"/>
                  <a:gd name="T21" fmla="*/ 10 h 50"/>
                  <a:gd name="T22" fmla="*/ 6 w 52"/>
                  <a:gd name="T23" fmla="*/ 7 h 50"/>
                  <a:gd name="T24" fmla="*/ 8 w 52"/>
                  <a:gd name="T25" fmla="*/ 6 h 50"/>
                  <a:gd name="T26" fmla="*/ 10 w 52"/>
                  <a:gd name="T27" fmla="*/ 5 h 50"/>
                  <a:gd name="T28" fmla="*/ 12 w 52"/>
                  <a:gd name="T29" fmla="*/ 3 h 50"/>
                  <a:gd name="T30" fmla="*/ 13 w 52"/>
                  <a:gd name="T31" fmla="*/ 2 h 50"/>
                  <a:gd name="T32" fmla="*/ 13 w 52"/>
                  <a:gd name="T33" fmla="*/ 1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0"/>
                  <a:gd name="T53" fmla="*/ 52 w 52"/>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0">
                    <a:moveTo>
                      <a:pt x="52" y="2"/>
                    </a:moveTo>
                    <a:lnTo>
                      <a:pt x="50" y="0"/>
                    </a:lnTo>
                    <a:lnTo>
                      <a:pt x="44" y="1"/>
                    </a:lnTo>
                    <a:lnTo>
                      <a:pt x="37" y="4"/>
                    </a:lnTo>
                    <a:lnTo>
                      <a:pt x="28" y="9"/>
                    </a:lnTo>
                    <a:lnTo>
                      <a:pt x="20" y="16"/>
                    </a:lnTo>
                    <a:lnTo>
                      <a:pt x="12" y="26"/>
                    </a:lnTo>
                    <a:lnTo>
                      <a:pt x="5" y="37"/>
                    </a:lnTo>
                    <a:lnTo>
                      <a:pt x="0" y="50"/>
                    </a:lnTo>
                    <a:lnTo>
                      <a:pt x="7" y="44"/>
                    </a:lnTo>
                    <a:lnTo>
                      <a:pt x="15" y="38"/>
                    </a:lnTo>
                    <a:lnTo>
                      <a:pt x="23" y="30"/>
                    </a:lnTo>
                    <a:lnTo>
                      <a:pt x="32" y="23"/>
                    </a:lnTo>
                    <a:lnTo>
                      <a:pt x="40" y="17"/>
                    </a:lnTo>
                    <a:lnTo>
                      <a:pt x="47" y="11"/>
                    </a:lnTo>
                    <a:lnTo>
                      <a:pt x="51" y="6"/>
                    </a:lnTo>
                    <a:lnTo>
                      <a:pt x="52" y="2"/>
                    </a:lnTo>
                    <a:close/>
                  </a:path>
                </a:pathLst>
              </a:custGeom>
              <a:solidFill>
                <a:srgbClr val="006600"/>
              </a:solidFill>
              <a:ln w="9525">
                <a:noFill/>
                <a:round/>
                <a:headEnd/>
                <a:tailEnd/>
              </a:ln>
            </p:spPr>
            <p:txBody>
              <a:bodyPr/>
              <a:lstStyle/>
              <a:p>
                <a:endParaRPr lang="en-US"/>
              </a:p>
            </p:txBody>
          </p:sp>
          <p:sp>
            <p:nvSpPr>
              <p:cNvPr id="6333" name="Freeform 59"/>
              <p:cNvSpPr>
                <a:spLocks/>
              </p:cNvSpPr>
              <p:nvPr/>
            </p:nvSpPr>
            <p:spPr bwMode="auto">
              <a:xfrm>
                <a:off x="2759" y="475"/>
                <a:ext cx="36" cy="27"/>
              </a:xfrm>
              <a:custGeom>
                <a:avLst/>
                <a:gdLst>
                  <a:gd name="T0" fmla="*/ 18 w 71"/>
                  <a:gd name="T1" fmla="*/ 1 h 53"/>
                  <a:gd name="T2" fmla="*/ 17 w 71"/>
                  <a:gd name="T3" fmla="*/ 0 h 53"/>
                  <a:gd name="T4" fmla="*/ 15 w 71"/>
                  <a:gd name="T5" fmla="*/ 1 h 53"/>
                  <a:gd name="T6" fmla="*/ 12 w 71"/>
                  <a:gd name="T7" fmla="*/ 2 h 53"/>
                  <a:gd name="T8" fmla="*/ 9 w 71"/>
                  <a:gd name="T9" fmla="*/ 4 h 53"/>
                  <a:gd name="T10" fmla="*/ 6 w 71"/>
                  <a:gd name="T11" fmla="*/ 6 h 53"/>
                  <a:gd name="T12" fmla="*/ 4 w 71"/>
                  <a:gd name="T13" fmla="*/ 9 h 53"/>
                  <a:gd name="T14" fmla="*/ 1 w 71"/>
                  <a:gd name="T15" fmla="*/ 11 h 53"/>
                  <a:gd name="T16" fmla="*/ 0 w 71"/>
                  <a:gd name="T17" fmla="*/ 14 h 53"/>
                  <a:gd name="T18" fmla="*/ 2 w 71"/>
                  <a:gd name="T19" fmla="*/ 13 h 53"/>
                  <a:gd name="T20" fmla="*/ 5 w 71"/>
                  <a:gd name="T21" fmla="*/ 11 h 53"/>
                  <a:gd name="T22" fmla="*/ 8 w 71"/>
                  <a:gd name="T23" fmla="*/ 10 h 53"/>
                  <a:gd name="T24" fmla="*/ 11 w 71"/>
                  <a:gd name="T25" fmla="*/ 8 h 53"/>
                  <a:gd name="T26" fmla="*/ 14 w 71"/>
                  <a:gd name="T27" fmla="*/ 6 h 53"/>
                  <a:gd name="T28" fmla="*/ 17 w 71"/>
                  <a:gd name="T29" fmla="*/ 4 h 53"/>
                  <a:gd name="T30" fmla="*/ 18 w 71"/>
                  <a:gd name="T31" fmla="*/ 2 h 53"/>
                  <a:gd name="T32" fmla="*/ 18 w 71"/>
                  <a:gd name="T33" fmla="*/ 1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53"/>
                  <a:gd name="T53" fmla="*/ 71 w 71"/>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53">
                    <a:moveTo>
                      <a:pt x="71" y="1"/>
                    </a:moveTo>
                    <a:lnTo>
                      <a:pt x="68" y="0"/>
                    </a:lnTo>
                    <a:lnTo>
                      <a:pt x="59" y="2"/>
                    </a:lnTo>
                    <a:lnTo>
                      <a:pt x="48" y="7"/>
                    </a:lnTo>
                    <a:lnTo>
                      <a:pt x="36" y="15"/>
                    </a:lnTo>
                    <a:lnTo>
                      <a:pt x="23" y="23"/>
                    </a:lnTo>
                    <a:lnTo>
                      <a:pt x="13" y="33"/>
                    </a:lnTo>
                    <a:lnTo>
                      <a:pt x="4" y="44"/>
                    </a:lnTo>
                    <a:lnTo>
                      <a:pt x="0" y="53"/>
                    </a:lnTo>
                    <a:lnTo>
                      <a:pt x="7" y="49"/>
                    </a:lnTo>
                    <a:lnTo>
                      <a:pt x="17" y="44"/>
                    </a:lnTo>
                    <a:lnTo>
                      <a:pt x="30" y="37"/>
                    </a:lnTo>
                    <a:lnTo>
                      <a:pt x="43" y="30"/>
                    </a:lnTo>
                    <a:lnTo>
                      <a:pt x="54" y="23"/>
                    </a:lnTo>
                    <a:lnTo>
                      <a:pt x="65" y="15"/>
                    </a:lnTo>
                    <a:lnTo>
                      <a:pt x="70" y="8"/>
                    </a:lnTo>
                    <a:lnTo>
                      <a:pt x="71" y="1"/>
                    </a:lnTo>
                    <a:close/>
                  </a:path>
                </a:pathLst>
              </a:custGeom>
              <a:solidFill>
                <a:srgbClr val="006600"/>
              </a:solidFill>
              <a:ln w="9525">
                <a:noFill/>
                <a:round/>
                <a:headEnd/>
                <a:tailEnd/>
              </a:ln>
            </p:spPr>
            <p:txBody>
              <a:bodyPr/>
              <a:lstStyle/>
              <a:p>
                <a:endParaRPr lang="en-US"/>
              </a:p>
            </p:txBody>
          </p:sp>
          <p:sp>
            <p:nvSpPr>
              <p:cNvPr id="6334" name="Freeform 60"/>
              <p:cNvSpPr>
                <a:spLocks/>
              </p:cNvSpPr>
              <p:nvPr/>
            </p:nvSpPr>
            <p:spPr bwMode="auto">
              <a:xfrm>
                <a:off x="2771" y="526"/>
                <a:ext cx="30" cy="20"/>
              </a:xfrm>
              <a:custGeom>
                <a:avLst/>
                <a:gdLst>
                  <a:gd name="T0" fmla="*/ 15 w 60"/>
                  <a:gd name="T1" fmla="*/ 0 h 41"/>
                  <a:gd name="T2" fmla="*/ 15 w 60"/>
                  <a:gd name="T3" fmla="*/ 0 h 41"/>
                  <a:gd name="T4" fmla="*/ 13 w 60"/>
                  <a:gd name="T5" fmla="*/ 0 h 41"/>
                  <a:gd name="T6" fmla="*/ 10 w 60"/>
                  <a:gd name="T7" fmla="*/ 1 h 41"/>
                  <a:gd name="T8" fmla="*/ 8 w 60"/>
                  <a:gd name="T9" fmla="*/ 2 h 41"/>
                  <a:gd name="T10" fmla="*/ 5 w 60"/>
                  <a:gd name="T11" fmla="*/ 4 h 41"/>
                  <a:gd name="T12" fmla="*/ 3 w 60"/>
                  <a:gd name="T13" fmla="*/ 6 h 41"/>
                  <a:gd name="T14" fmla="*/ 1 w 60"/>
                  <a:gd name="T15" fmla="*/ 8 h 41"/>
                  <a:gd name="T16" fmla="*/ 0 w 60"/>
                  <a:gd name="T17" fmla="*/ 10 h 41"/>
                  <a:gd name="T18" fmla="*/ 2 w 60"/>
                  <a:gd name="T19" fmla="*/ 9 h 41"/>
                  <a:gd name="T20" fmla="*/ 4 w 60"/>
                  <a:gd name="T21" fmla="*/ 8 h 41"/>
                  <a:gd name="T22" fmla="*/ 6 w 60"/>
                  <a:gd name="T23" fmla="*/ 7 h 41"/>
                  <a:gd name="T24" fmla="*/ 9 w 60"/>
                  <a:gd name="T25" fmla="*/ 5 h 41"/>
                  <a:gd name="T26" fmla="*/ 11 w 60"/>
                  <a:gd name="T27" fmla="*/ 4 h 41"/>
                  <a:gd name="T28" fmla="*/ 13 w 60"/>
                  <a:gd name="T29" fmla="*/ 3 h 41"/>
                  <a:gd name="T30" fmla="*/ 15 w 60"/>
                  <a:gd name="T31" fmla="*/ 1 h 41"/>
                  <a:gd name="T32" fmla="*/ 15 w 60"/>
                  <a:gd name="T33" fmla="*/ 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41"/>
                  <a:gd name="T53" fmla="*/ 60 w 60"/>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41">
                    <a:moveTo>
                      <a:pt x="60" y="3"/>
                    </a:moveTo>
                    <a:lnTo>
                      <a:pt x="57" y="0"/>
                    </a:lnTo>
                    <a:lnTo>
                      <a:pt x="50" y="1"/>
                    </a:lnTo>
                    <a:lnTo>
                      <a:pt x="39" y="5"/>
                    </a:lnTo>
                    <a:lnTo>
                      <a:pt x="29" y="11"/>
                    </a:lnTo>
                    <a:lnTo>
                      <a:pt x="19" y="19"/>
                    </a:lnTo>
                    <a:lnTo>
                      <a:pt x="9" y="27"/>
                    </a:lnTo>
                    <a:lnTo>
                      <a:pt x="3" y="34"/>
                    </a:lnTo>
                    <a:lnTo>
                      <a:pt x="0" y="41"/>
                    </a:lnTo>
                    <a:lnTo>
                      <a:pt x="6" y="37"/>
                    </a:lnTo>
                    <a:lnTo>
                      <a:pt x="14" y="34"/>
                    </a:lnTo>
                    <a:lnTo>
                      <a:pt x="23" y="29"/>
                    </a:lnTo>
                    <a:lnTo>
                      <a:pt x="34" y="23"/>
                    </a:lnTo>
                    <a:lnTo>
                      <a:pt x="43" y="18"/>
                    </a:lnTo>
                    <a:lnTo>
                      <a:pt x="51" y="13"/>
                    </a:lnTo>
                    <a:lnTo>
                      <a:pt x="58" y="7"/>
                    </a:lnTo>
                    <a:lnTo>
                      <a:pt x="60" y="3"/>
                    </a:lnTo>
                    <a:close/>
                  </a:path>
                </a:pathLst>
              </a:custGeom>
              <a:solidFill>
                <a:srgbClr val="006600"/>
              </a:solidFill>
              <a:ln w="9525">
                <a:noFill/>
                <a:round/>
                <a:headEnd/>
                <a:tailEnd/>
              </a:ln>
            </p:spPr>
            <p:txBody>
              <a:bodyPr/>
              <a:lstStyle/>
              <a:p>
                <a:endParaRPr lang="en-US"/>
              </a:p>
            </p:txBody>
          </p:sp>
          <p:sp>
            <p:nvSpPr>
              <p:cNvPr id="6335" name="Freeform 61"/>
              <p:cNvSpPr>
                <a:spLocks/>
              </p:cNvSpPr>
              <p:nvPr/>
            </p:nvSpPr>
            <p:spPr bwMode="auto">
              <a:xfrm>
                <a:off x="2760" y="370"/>
                <a:ext cx="4" cy="31"/>
              </a:xfrm>
              <a:custGeom>
                <a:avLst/>
                <a:gdLst>
                  <a:gd name="T0" fmla="*/ 1 w 8"/>
                  <a:gd name="T1" fmla="*/ 16 h 61"/>
                  <a:gd name="T2" fmla="*/ 1 w 8"/>
                  <a:gd name="T3" fmla="*/ 12 h 61"/>
                  <a:gd name="T4" fmla="*/ 0 w 8"/>
                  <a:gd name="T5" fmla="*/ 7 h 61"/>
                  <a:gd name="T6" fmla="*/ 0 w 8"/>
                  <a:gd name="T7" fmla="*/ 2 h 61"/>
                  <a:gd name="T8" fmla="*/ 1 w 8"/>
                  <a:gd name="T9" fmla="*/ 0 h 61"/>
                  <a:gd name="T10" fmla="*/ 2 w 8"/>
                  <a:gd name="T11" fmla="*/ 3 h 61"/>
                  <a:gd name="T12" fmla="*/ 2 w 8"/>
                  <a:gd name="T13" fmla="*/ 7 h 61"/>
                  <a:gd name="T14" fmla="*/ 1 w 8"/>
                  <a:gd name="T15" fmla="*/ 12 h 61"/>
                  <a:gd name="T16" fmla="*/ 1 w 8"/>
                  <a:gd name="T17" fmla="*/ 16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61"/>
                  <a:gd name="T29" fmla="*/ 8 w 8"/>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61">
                    <a:moveTo>
                      <a:pt x="4" y="61"/>
                    </a:moveTo>
                    <a:lnTo>
                      <a:pt x="3" y="48"/>
                    </a:lnTo>
                    <a:lnTo>
                      <a:pt x="0" y="27"/>
                    </a:lnTo>
                    <a:lnTo>
                      <a:pt x="0" y="8"/>
                    </a:lnTo>
                    <a:lnTo>
                      <a:pt x="4" y="0"/>
                    </a:lnTo>
                    <a:lnTo>
                      <a:pt x="8" y="9"/>
                    </a:lnTo>
                    <a:lnTo>
                      <a:pt x="8" y="27"/>
                    </a:lnTo>
                    <a:lnTo>
                      <a:pt x="6" y="46"/>
                    </a:lnTo>
                    <a:lnTo>
                      <a:pt x="4" y="61"/>
                    </a:lnTo>
                    <a:close/>
                  </a:path>
                </a:pathLst>
              </a:custGeom>
              <a:solidFill>
                <a:srgbClr val="006600"/>
              </a:solidFill>
              <a:ln w="9525">
                <a:noFill/>
                <a:round/>
                <a:headEnd/>
                <a:tailEnd/>
              </a:ln>
            </p:spPr>
            <p:txBody>
              <a:bodyPr/>
              <a:lstStyle/>
              <a:p>
                <a:endParaRPr lang="en-US"/>
              </a:p>
            </p:txBody>
          </p:sp>
          <p:sp>
            <p:nvSpPr>
              <p:cNvPr id="6336" name="Freeform 62"/>
              <p:cNvSpPr>
                <a:spLocks/>
              </p:cNvSpPr>
              <p:nvPr/>
            </p:nvSpPr>
            <p:spPr bwMode="auto">
              <a:xfrm>
                <a:off x="2726" y="392"/>
                <a:ext cx="32" cy="43"/>
              </a:xfrm>
              <a:custGeom>
                <a:avLst/>
                <a:gdLst>
                  <a:gd name="T0" fmla="*/ 16 w 65"/>
                  <a:gd name="T1" fmla="*/ 22 h 85"/>
                  <a:gd name="T2" fmla="*/ 15 w 65"/>
                  <a:gd name="T3" fmla="*/ 19 h 85"/>
                  <a:gd name="T4" fmla="*/ 13 w 65"/>
                  <a:gd name="T5" fmla="*/ 16 h 85"/>
                  <a:gd name="T6" fmla="*/ 11 w 65"/>
                  <a:gd name="T7" fmla="*/ 12 h 85"/>
                  <a:gd name="T8" fmla="*/ 8 w 65"/>
                  <a:gd name="T9" fmla="*/ 8 h 85"/>
                  <a:gd name="T10" fmla="*/ 5 w 65"/>
                  <a:gd name="T11" fmla="*/ 4 h 85"/>
                  <a:gd name="T12" fmla="*/ 3 w 65"/>
                  <a:gd name="T13" fmla="*/ 2 h 85"/>
                  <a:gd name="T14" fmla="*/ 1 w 65"/>
                  <a:gd name="T15" fmla="*/ 0 h 85"/>
                  <a:gd name="T16" fmla="*/ 0 w 65"/>
                  <a:gd name="T17" fmla="*/ 1 h 85"/>
                  <a:gd name="T18" fmla="*/ 0 w 65"/>
                  <a:gd name="T19" fmla="*/ 2 h 85"/>
                  <a:gd name="T20" fmla="*/ 1 w 65"/>
                  <a:gd name="T21" fmla="*/ 5 h 85"/>
                  <a:gd name="T22" fmla="*/ 3 w 65"/>
                  <a:gd name="T23" fmla="*/ 8 h 85"/>
                  <a:gd name="T24" fmla="*/ 6 w 65"/>
                  <a:gd name="T25" fmla="*/ 11 h 85"/>
                  <a:gd name="T26" fmla="*/ 9 w 65"/>
                  <a:gd name="T27" fmla="*/ 14 h 85"/>
                  <a:gd name="T28" fmla="*/ 12 w 65"/>
                  <a:gd name="T29" fmla="*/ 17 h 85"/>
                  <a:gd name="T30" fmla="*/ 14 w 65"/>
                  <a:gd name="T31" fmla="*/ 19 h 85"/>
                  <a:gd name="T32" fmla="*/ 16 w 65"/>
                  <a:gd name="T33" fmla="*/ 2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85"/>
                  <a:gd name="T53" fmla="*/ 65 w 65"/>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85">
                    <a:moveTo>
                      <a:pt x="65" y="85"/>
                    </a:moveTo>
                    <a:lnTo>
                      <a:pt x="60" y="75"/>
                    </a:lnTo>
                    <a:lnTo>
                      <a:pt x="53" y="62"/>
                    </a:lnTo>
                    <a:lnTo>
                      <a:pt x="44" y="46"/>
                    </a:lnTo>
                    <a:lnTo>
                      <a:pt x="34" y="31"/>
                    </a:lnTo>
                    <a:lnTo>
                      <a:pt x="23" y="16"/>
                    </a:lnTo>
                    <a:lnTo>
                      <a:pt x="14" y="6"/>
                    </a:lnTo>
                    <a:lnTo>
                      <a:pt x="6" y="0"/>
                    </a:lnTo>
                    <a:lnTo>
                      <a:pt x="1" y="1"/>
                    </a:lnTo>
                    <a:lnTo>
                      <a:pt x="0" y="8"/>
                    </a:lnTo>
                    <a:lnTo>
                      <a:pt x="6" y="17"/>
                    </a:lnTo>
                    <a:lnTo>
                      <a:pt x="15" y="29"/>
                    </a:lnTo>
                    <a:lnTo>
                      <a:pt x="27" y="41"/>
                    </a:lnTo>
                    <a:lnTo>
                      <a:pt x="38" y="54"/>
                    </a:lnTo>
                    <a:lnTo>
                      <a:pt x="50" y="66"/>
                    </a:lnTo>
                    <a:lnTo>
                      <a:pt x="59" y="76"/>
                    </a:lnTo>
                    <a:lnTo>
                      <a:pt x="65" y="85"/>
                    </a:lnTo>
                    <a:close/>
                  </a:path>
                </a:pathLst>
              </a:custGeom>
              <a:solidFill>
                <a:srgbClr val="006600"/>
              </a:solidFill>
              <a:ln w="9525">
                <a:noFill/>
                <a:round/>
                <a:headEnd/>
                <a:tailEnd/>
              </a:ln>
            </p:spPr>
            <p:txBody>
              <a:bodyPr/>
              <a:lstStyle/>
              <a:p>
                <a:endParaRPr lang="en-US"/>
              </a:p>
            </p:txBody>
          </p:sp>
          <p:sp>
            <p:nvSpPr>
              <p:cNvPr id="6337" name="Freeform 63"/>
              <p:cNvSpPr>
                <a:spLocks/>
              </p:cNvSpPr>
              <p:nvPr/>
            </p:nvSpPr>
            <p:spPr bwMode="auto">
              <a:xfrm>
                <a:off x="2724" y="410"/>
                <a:ext cx="34" cy="38"/>
              </a:xfrm>
              <a:custGeom>
                <a:avLst/>
                <a:gdLst>
                  <a:gd name="T0" fmla="*/ 17 w 68"/>
                  <a:gd name="T1" fmla="*/ 19 h 77"/>
                  <a:gd name="T2" fmla="*/ 15 w 68"/>
                  <a:gd name="T3" fmla="*/ 17 h 77"/>
                  <a:gd name="T4" fmla="*/ 13 w 68"/>
                  <a:gd name="T5" fmla="*/ 13 h 77"/>
                  <a:gd name="T6" fmla="*/ 11 w 68"/>
                  <a:gd name="T7" fmla="*/ 10 h 77"/>
                  <a:gd name="T8" fmla="*/ 8 w 68"/>
                  <a:gd name="T9" fmla="*/ 6 h 77"/>
                  <a:gd name="T10" fmla="*/ 5 w 68"/>
                  <a:gd name="T11" fmla="*/ 3 h 77"/>
                  <a:gd name="T12" fmla="*/ 2 w 68"/>
                  <a:gd name="T13" fmla="*/ 1 h 77"/>
                  <a:gd name="T14" fmla="*/ 1 w 68"/>
                  <a:gd name="T15" fmla="*/ 0 h 77"/>
                  <a:gd name="T16" fmla="*/ 0 w 68"/>
                  <a:gd name="T17" fmla="*/ 0 h 77"/>
                  <a:gd name="T18" fmla="*/ 1 w 68"/>
                  <a:gd name="T19" fmla="*/ 2 h 77"/>
                  <a:gd name="T20" fmla="*/ 2 w 68"/>
                  <a:gd name="T21" fmla="*/ 4 h 77"/>
                  <a:gd name="T22" fmla="*/ 4 w 68"/>
                  <a:gd name="T23" fmla="*/ 7 h 77"/>
                  <a:gd name="T24" fmla="*/ 8 w 68"/>
                  <a:gd name="T25" fmla="*/ 10 h 77"/>
                  <a:gd name="T26" fmla="*/ 11 w 68"/>
                  <a:gd name="T27" fmla="*/ 13 h 77"/>
                  <a:gd name="T28" fmla="*/ 13 w 68"/>
                  <a:gd name="T29" fmla="*/ 15 h 77"/>
                  <a:gd name="T30" fmla="*/ 16 w 68"/>
                  <a:gd name="T31" fmla="*/ 17 h 77"/>
                  <a:gd name="T32" fmla="*/ 17 w 68"/>
                  <a:gd name="T33" fmla="*/ 19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77"/>
                  <a:gd name="T53" fmla="*/ 68 w 68"/>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77">
                    <a:moveTo>
                      <a:pt x="68" y="77"/>
                    </a:moveTo>
                    <a:lnTo>
                      <a:pt x="62" y="68"/>
                    </a:lnTo>
                    <a:lnTo>
                      <a:pt x="53" y="55"/>
                    </a:lnTo>
                    <a:lnTo>
                      <a:pt x="43" y="41"/>
                    </a:lnTo>
                    <a:lnTo>
                      <a:pt x="31" y="26"/>
                    </a:lnTo>
                    <a:lnTo>
                      <a:pt x="21" y="13"/>
                    </a:lnTo>
                    <a:lnTo>
                      <a:pt x="10" y="4"/>
                    </a:lnTo>
                    <a:lnTo>
                      <a:pt x="3" y="0"/>
                    </a:lnTo>
                    <a:lnTo>
                      <a:pt x="0" y="2"/>
                    </a:lnTo>
                    <a:lnTo>
                      <a:pt x="1" y="9"/>
                    </a:lnTo>
                    <a:lnTo>
                      <a:pt x="8" y="19"/>
                    </a:lnTo>
                    <a:lnTo>
                      <a:pt x="18" y="30"/>
                    </a:lnTo>
                    <a:lnTo>
                      <a:pt x="31" y="41"/>
                    </a:lnTo>
                    <a:lnTo>
                      <a:pt x="43" y="53"/>
                    </a:lnTo>
                    <a:lnTo>
                      <a:pt x="54" y="63"/>
                    </a:lnTo>
                    <a:lnTo>
                      <a:pt x="63" y="71"/>
                    </a:lnTo>
                    <a:lnTo>
                      <a:pt x="68" y="77"/>
                    </a:lnTo>
                    <a:close/>
                  </a:path>
                </a:pathLst>
              </a:custGeom>
              <a:solidFill>
                <a:srgbClr val="006600"/>
              </a:solidFill>
              <a:ln w="9525">
                <a:noFill/>
                <a:round/>
                <a:headEnd/>
                <a:tailEnd/>
              </a:ln>
            </p:spPr>
            <p:txBody>
              <a:bodyPr/>
              <a:lstStyle/>
              <a:p>
                <a:endParaRPr lang="en-US"/>
              </a:p>
            </p:txBody>
          </p:sp>
          <p:sp>
            <p:nvSpPr>
              <p:cNvPr id="6338" name="Freeform 64"/>
              <p:cNvSpPr>
                <a:spLocks/>
              </p:cNvSpPr>
              <p:nvPr/>
            </p:nvSpPr>
            <p:spPr bwMode="auto">
              <a:xfrm>
                <a:off x="2722" y="431"/>
                <a:ext cx="36" cy="35"/>
              </a:xfrm>
              <a:custGeom>
                <a:avLst/>
                <a:gdLst>
                  <a:gd name="T0" fmla="*/ 18 w 73"/>
                  <a:gd name="T1" fmla="*/ 18 h 70"/>
                  <a:gd name="T2" fmla="*/ 16 w 73"/>
                  <a:gd name="T3" fmla="*/ 15 h 70"/>
                  <a:gd name="T4" fmla="*/ 14 w 73"/>
                  <a:gd name="T5" fmla="*/ 12 h 70"/>
                  <a:gd name="T6" fmla="*/ 11 w 73"/>
                  <a:gd name="T7" fmla="*/ 9 h 70"/>
                  <a:gd name="T8" fmla="*/ 8 w 73"/>
                  <a:gd name="T9" fmla="*/ 5 h 70"/>
                  <a:gd name="T10" fmla="*/ 5 w 73"/>
                  <a:gd name="T11" fmla="*/ 3 h 70"/>
                  <a:gd name="T12" fmla="*/ 2 w 73"/>
                  <a:gd name="T13" fmla="*/ 1 h 70"/>
                  <a:gd name="T14" fmla="*/ 1 w 73"/>
                  <a:gd name="T15" fmla="*/ 0 h 70"/>
                  <a:gd name="T16" fmla="*/ 0 w 73"/>
                  <a:gd name="T17" fmla="*/ 1 h 70"/>
                  <a:gd name="T18" fmla="*/ 0 w 73"/>
                  <a:gd name="T19" fmla="*/ 2 h 70"/>
                  <a:gd name="T20" fmla="*/ 2 w 73"/>
                  <a:gd name="T21" fmla="*/ 4 h 70"/>
                  <a:gd name="T22" fmla="*/ 5 w 73"/>
                  <a:gd name="T23" fmla="*/ 6 h 70"/>
                  <a:gd name="T24" fmla="*/ 8 w 73"/>
                  <a:gd name="T25" fmla="*/ 9 h 70"/>
                  <a:gd name="T26" fmla="*/ 11 w 73"/>
                  <a:gd name="T27" fmla="*/ 11 h 70"/>
                  <a:gd name="T28" fmla="*/ 14 w 73"/>
                  <a:gd name="T29" fmla="*/ 13 h 70"/>
                  <a:gd name="T30" fmla="*/ 16 w 73"/>
                  <a:gd name="T31" fmla="*/ 16 h 70"/>
                  <a:gd name="T32" fmla="*/ 18 w 73"/>
                  <a:gd name="T33" fmla="*/ 18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70"/>
                  <a:gd name="T53" fmla="*/ 73 w 73"/>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70">
                    <a:moveTo>
                      <a:pt x="73" y="70"/>
                    </a:moveTo>
                    <a:lnTo>
                      <a:pt x="66" y="60"/>
                    </a:lnTo>
                    <a:lnTo>
                      <a:pt x="57" y="47"/>
                    </a:lnTo>
                    <a:lnTo>
                      <a:pt x="45" y="33"/>
                    </a:lnTo>
                    <a:lnTo>
                      <a:pt x="33" y="22"/>
                    </a:lnTo>
                    <a:lnTo>
                      <a:pt x="21" y="12"/>
                    </a:lnTo>
                    <a:lnTo>
                      <a:pt x="11" y="3"/>
                    </a:lnTo>
                    <a:lnTo>
                      <a:pt x="4" y="0"/>
                    </a:lnTo>
                    <a:lnTo>
                      <a:pt x="0" y="2"/>
                    </a:lnTo>
                    <a:lnTo>
                      <a:pt x="3" y="8"/>
                    </a:lnTo>
                    <a:lnTo>
                      <a:pt x="10" y="16"/>
                    </a:lnTo>
                    <a:lnTo>
                      <a:pt x="20" y="25"/>
                    </a:lnTo>
                    <a:lnTo>
                      <a:pt x="33" y="35"/>
                    </a:lnTo>
                    <a:lnTo>
                      <a:pt x="45" y="45"/>
                    </a:lnTo>
                    <a:lnTo>
                      <a:pt x="58" y="54"/>
                    </a:lnTo>
                    <a:lnTo>
                      <a:pt x="67" y="63"/>
                    </a:lnTo>
                    <a:lnTo>
                      <a:pt x="73" y="70"/>
                    </a:lnTo>
                    <a:close/>
                  </a:path>
                </a:pathLst>
              </a:custGeom>
              <a:solidFill>
                <a:srgbClr val="006600"/>
              </a:solidFill>
              <a:ln w="9525">
                <a:noFill/>
                <a:round/>
                <a:headEnd/>
                <a:tailEnd/>
              </a:ln>
            </p:spPr>
            <p:txBody>
              <a:bodyPr/>
              <a:lstStyle/>
              <a:p>
                <a:endParaRPr lang="en-US"/>
              </a:p>
            </p:txBody>
          </p:sp>
          <p:sp>
            <p:nvSpPr>
              <p:cNvPr id="6339" name="Freeform 65"/>
              <p:cNvSpPr>
                <a:spLocks/>
              </p:cNvSpPr>
              <p:nvPr/>
            </p:nvSpPr>
            <p:spPr bwMode="auto">
              <a:xfrm>
                <a:off x="2727" y="456"/>
                <a:ext cx="34" cy="26"/>
              </a:xfrm>
              <a:custGeom>
                <a:avLst/>
                <a:gdLst>
                  <a:gd name="T0" fmla="*/ 17 w 69"/>
                  <a:gd name="T1" fmla="*/ 13 h 53"/>
                  <a:gd name="T2" fmla="*/ 15 w 69"/>
                  <a:gd name="T3" fmla="*/ 11 h 53"/>
                  <a:gd name="T4" fmla="*/ 13 w 69"/>
                  <a:gd name="T5" fmla="*/ 8 h 53"/>
                  <a:gd name="T6" fmla="*/ 10 w 69"/>
                  <a:gd name="T7" fmla="*/ 6 h 53"/>
                  <a:gd name="T8" fmla="*/ 7 w 69"/>
                  <a:gd name="T9" fmla="*/ 3 h 53"/>
                  <a:gd name="T10" fmla="*/ 4 w 69"/>
                  <a:gd name="T11" fmla="*/ 1 h 53"/>
                  <a:gd name="T12" fmla="*/ 2 w 69"/>
                  <a:gd name="T13" fmla="*/ 0 h 53"/>
                  <a:gd name="T14" fmla="*/ 0 w 69"/>
                  <a:gd name="T15" fmla="*/ 0 h 53"/>
                  <a:gd name="T16" fmla="*/ 0 w 69"/>
                  <a:gd name="T17" fmla="*/ 1 h 53"/>
                  <a:gd name="T18" fmla="*/ 0 w 69"/>
                  <a:gd name="T19" fmla="*/ 2 h 53"/>
                  <a:gd name="T20" fmla="*/ 2 w 69"/>
                  <a:gd name="T21" fmla="*/ 4 h 53"/>
                  <a:gd name="T22" fmla="*/ 4 w 69"/>
                  <a:gd name="T23" fmla="*/ 6 h 53"/>
                  <a:gd name="T24" fmla="*/ 7 w 69"/>
                  <a:gd name="T25" fmla="*/ 7 h 53"/>
                  <a:gd name="T26" fmla="*/ 10 w 69"/>
                  <a:gd name="T27" fmla="*/ 8 h 53"/>
                  <a:gd name="T28" fmla="*/ 13 w 69"/>
                  <a:gd name="T29" fmla="*/ 10 h 53"/>
                  <a:gd name="T30" fmla="*/ 15 w 69"/>
                  <a:gd name="T31" fmla="*/ 11 h 53"/>
                  <a:gd name="T32" fmla="*/ 17 w 69"/>
                  <a:gd name="T33" fmla="*/ 13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53"/>
                  <a:gd name="T53" fmla="*/ 69 w 69"/>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53">
                    <a:moveTo>
                      <a:pt x="69" y="53"/>
                    </a:moveTo>
                    <a:lnTo>
                      <a:pt x="62" y="45"/>
                    </a:lnTo>
                    <a:lnTo>
                      <a:pt x="53" y="35"/>
                    </a:lnTo>
                    <a:lnTo>
                      <a:pt x="41" y="24"/>
                    </a:lnTo>
                    <a:lnTo>
                      <a:pt x="30" y="15"/>
                    </a:lnTo>
                    <a:lnTo>
                      <a:pt x="19" y="6"/>
                    </a:lnTo>
                    <a:lnTo>
                      <a:pt x="9" y="1"/>
                    </a:lnTo>
                    <a:lnTo>
                      <a:pt x="2" y="0"/>
                    </a:lnTo>
                    <a:lnTo>
                      <a:pt x="0" y="4"/>
                    </a:lnTo>
                    <a:lnTo>
                      <a:pt x="2" y="11"/>
                    </a:lnTo>
                    <a:lnTo>
                      <a:pt x="8" y="18"/>
                    </a:lnTo>
                    <a:lnTo>
                      <a:pt x="18" y="24"/>
                    </a:lnTo>
                    <a:lnTo>
                      <a:pt x="30" y="30"/>
                    </a:lnTo>
                    <a:lnTo>
                      <a:pt x="41" y="35"/>
                    </a:lnTo>
                    <a:lnTo>
                      <a:pt x="53" y="41"/>
                    </a:lnTo>
                    <a:lnTo>
                      <a:pt x="62" y="47"/>
                    </a:lnTo>
                    <a:lnTo>
                      <a:pt x="69" y="53"/>
                    </a:lnTo>
                    <a:close/>
                  </a:path>
                </a:pathLst>
              </a:custGeom>
              <a:solidFill>
                <a:srgbClr val="006600"/>
              </a:solidFill>
              <a:ln w="9525">
                <a:noFill/>
                <a:round/>
                <a:headEnd/>
                <a:tailEnd/>
              </a:ln>
            </p:spPr>
            <p:txBody>
              <a:bodyPr/>
              <a:lstStyle/>
              <a:p>
                <a:endParaRPr lang="en-US"/>
              </a:p>
            </p:txBody>
          </p:sp>
          <p:sp>
            <p:nvSpPr>
              <p:cNvPr id="6340" name="Freeform 66"/>
              <p:cNvSpPr>
                <a:spLocks/>
              </p:cNvSpPr>
              <p:nvPr/>
            </p:nvSpPr>
            <p:spPr bwMode="auto">
              <a:xfrm>
                <a:off x="2729" y="477"/>
                <a:ext cx="33" cy="24"/>
              </a:xfrm>
              <a:custGeom>
                <a:avLst/>
                <a:gdLst>
                  <a:gd name="T0" fmla="*/ 16 w 67"/>
                  <a:gd name="T1" fmla="*/ 12 h 49"/>
                  <a:gd name="T2" fmla="*/ 15 w 67"/>
                  <a:gd name="T3" fmla="*/ 10 h 49"/>
                  <a:gd name="T4" fmla="*/ 12 w 67"/>
                  <a:gd name="T5" fmla="*/ 8 h 49"/>
                  <a:gd name="T6" fmla="*/ 9 w 67"/>
                  <a:gd name="T7" fmla="*/ 6 h 49"/>
                  <a:gd name="T8" fmla="*/ 7 w 67"/>
                  <a:gd name="T9" fmla="*/ 3 h 49"/>
                  <a:gd name="T10" fmla="*/ 4 w 67"/>
                  <a:gd name="T11" fmla="*/ 1 h 49"/>
                  <a:gd name="T12" fmla="*/ 1 w 67"/>
                  <a:gd name="T13" fmla="*/ 0 h 49"/>
                  <a:gd name="T14" fmla="*/ 0 w 67"/>
                  <a:gd name="T15" fmla="*/ 0 h 49"/>
                  <a:gd name="T16" fmla="*/ 0 w 67"/>
                  <a:gd name="T17" fmla="*/ 1 h 49"/>
                  <a:gd name="T18" fmla="*/ 1 w 67"/>
                  <a:gd name="T19" fmla="*/ 3 h 49"/>
                  <a:gd name="T20" fmla="*/ 2 w 67"/>
                  <a:gd name="T21" fmla="*/ 4 h 49"/>
                  <a:gd name="T22" fmla="*/ 5 w 67"/>
                  <a:gd name="T23" fmla="*/ 6 h 49"/>
                  <a:gd name="T24" fmla="*/ 7 w 67"/>
                  <a:gd name="T25" fmla="*/ 7 h 49"/>
                  <a:gd name="T26" fmla="*/ 10 w 67"/>
                  <a:gd name="T27" fmla="*/ 9 h 49"/>
                  <a:gd name="T28" fmla="*/ 13 w 67"/>
                  <a:gd name="T29" fmla="*/ 10 h 49"/>
                  <a:gd name="T30" fmla="*/ 15 w 67"/>
                  <a:gd name="T31" fmla="*/ 11 h 49"/>
                  <a:gd name="T32" fmla="*/ 16 w 67"/>
                  <a:gd name="T33" fmla="*/ 12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9"/>
                  <a:gd name="T53" fmla="*/ 67 w 67"/>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9">
                    <a:moveTo>
                      <a:pt x="67" y="49"/>
                    </a:moveTo>
                    <a:lnTo>
                      <a:pt x="61" y="43"/>
                    </a:lnTo>
                    <a:lnTo>
                      <a:pt x="51" y="34"/>
                    </a:lnTo>
                    <a:lnTo>
                      <a:pt x="39" y="25"/>
                    </a:lnTo>
                    <a:lnTo>
                      <a:pt x="28" y="14"/>
                    </a:lnTo>
                    <a:lnTo>
                      <a:pt x="16" y="7"/>
                    </a:lnTo>
                    <a:lnTo>
                      <a:pt x="7" y="2"/>
                    </a:lnTo>
                    <a:lnTo>
                      <a:pt x="1" y="0"/>
                    </a:lnTo>
                    <a:lnTo>
                      <a:pt x="0" y="5"/>
                    </a:lnTo>
                    <a:lnTo>
                      <a:pt x="4" y="12"/>
                    </a:lnTo>
                    <a:lnTo>
                      <a:pt x="11" y="19"/>
                    </a:lnTo>
                    <a:lnTo>
                      <a:pt x="20" y="26"/>
                    </a:lnTo>
                    <a:lnTo>
                      <a:pt x="31" y="31"/>
                    </a:lnTo>
                    <a:lnTo>
                      <a:pt x="43" y="37"/>
                    </a:lnTo>
                    <a:lnTo>
                      <a:pt x="53" y="42"/>
                    </a:lnTo>
                    <a:lnTo>
                      <a:pt x="62" y="45"/>
                    </a:lnTo>
                    <a:lnTo>
                      <a:pt x="67" y="49"/>
                    </a:lnTo>
                    <a:close/>
                  </a:path>
                </a:pathLst>
              </a:custGeom>
              <a:solidFill>
                <a:srgbClr val="006600"/>
              </a:solidFill>
              <a:ln w="9525">
                <a:noFill/>
                <a:round/>
                <a:headEnd/>
                <a:tailEnd/>
              </a:ln>
            </p:spPr>
            <p:txBody>
              <a:bodyPr/>
              <a:lstStyle/>
              <a:p>
                <a:endParaRPr lang="en-US"/>
              </a:p>
            </p:txBody>
          </p:sp>
          <p:sp>
            <p:nvSpPr>
              <p:cNvPr id="6341" name="Freeform 67"/>
              <p:cNvSpPr>
                <a:spLocks/>
              </p:cNvSpPr>
              <p:nvPr/>
            </p:nvSpPr>
            <p:spPr bwMode="auto">
              <a:xfrm>
                <a:off x="2736" y="506"/>
                <a:ext cx="29" cy="13"/>
              </a:xfrm>
              <a:custGeom>
                <a:avLst/>
                <a:gdLst>
                  <a:gd name="T0" fmla="*/ 14 w 59"/>
                  <a:gd name="T1" fmla="*/ 7 h 25"/>
                  <a:gd name="T2" fmla="*/ 13 w 59"/>
                  <a:gd name="T3" fmla="*/ 5 h 25"/>
                  <a:gd name="T4" fmla="*/ 10 w 59"/>
                  <a:gd name="T5" fmla="*/ 4 h 25"/>
                  <a:gd name="T6" fmla="*/ 8 w 59"/>
                  <a:gd name="T7" fmla="*/ 2 h 25"/>
                  <a:gd name="T8" fmla="*/ 5 w 59"/>
                  <a:gd name="T9" fmla="*/ 1 h 25"/>
                  <a:gd name="T10" fmla="*/ 3 w 59"/>
                  <a:gd name="T11" fmla="*/ 0 h 25"/>
                  <a:gd name="T12" fmla="*/ 1 w 59"/>
                  <a:gd name="T13" fmla="*/ 0 h 25"/>
                  <a:gd name="T14" fmla="*/ 0 w 59"/>
                  <a:gd name="T15" fmla="*/ 1 h 25"/>
                  <a:gd name="T16" fmla="*/ 0 w 59"/>
                  <a:gd name="T17" fmla="*/ 2 h 25"/>
                  <a:gd name="T18" fmla="*/ 0 w 59"/>
                  <a:gd name="T19" fmla="*/ 4 h 25"/>
                  <a:gd name="T20" fmla="*/ 2 w 59"/>
                  <a:gd name="T21" fmla="*/ 5 h 25"/>
                  <a:gd name="T22" fmla="*/ 4 w 59"/>
                  <a:gd name="T23" fmla="*/ 5 h 25"/>
                  <a:gd name="T24" fmla="*/ 6 w 59"/>
                  <a:gd name="T25" fmla="*/ 6 h 25"/>
                  <a:gd name="T26" fmla="*/ 8 w 59"/>
                  <a:gd name="T27" fmla="*/ 6 h 25"/>
                  <a:gd name="T28" fmla="*/ 11 w 59"/>
                  <a:gd name="T29" fmla="*/ 6 h 25"/>
                  <a:gd name="T30" fmla="*/ 13 w 59"/>
                  <a:gd name="T31" fmla="*/ 6 h 25"/>
                  <a:gd name="T32" fmla="*/ 14 w 59"/>
                  <a:gd name="T33" fmla="*/ 7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25"/>
                  <a:gd name="T53" fmla="*/ 59 w 59"/>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25">
                    <a:moveTo>
                      <a:pt x="59" y="25"/>
                    </a:moveTo>
                    <a:lnTo>
                      <a:pt x="52" y="20"/>
                    </a:lnTo>
                    <a:lnTo>
                      <a:pt x="43" y="14"/>
                    </a:lnTo>
                    <a:lnTo>
                      <a:pt x="32" y="8"/>
                    </a:lnTo>
                    <a:lnTo>
                      <a:pt x="23" y="3"/>
                    </a:lnTo>
                    <a:lnTo>
                      <a:pt x="14" y="0"/>
                    </a:lnTo>
                    <a:lnTo>
                      <a:pt x="7" y="0"/>
                    </a:lnTo>
                    <a:lnTo>
                      <a:pt x="1" y="1"/>
                    </a:lnTo>
                    <a:lnTo>
                      <a:pt x="0" y="7"/>
                    </a:lnTo>
                    <a:lnTo>
                      <a:pt x="2" y="13"/>
                    </a:lnTo>
                    <a:lnTo>
                      <a:pt x="8" y="17"/>
                    </a:lnTo>
                    <a:lnTo>
                      <a:pt x="16" y="20"/>
                    </a:lnTo>
                    <a:lnTo>
                      <a:pt x="25" y="21"/>
                    </a:lnTo>
                    <a:lnTo>
                      <a:pt x="35" y="21"/>
                    </a:lnTo>
                    <a:lnTo>
                      <a:pt x="45" y="22"/>
                    </a:lnTo>
                    <a:lnTo>
                      <a:pt x="53" y="23"/>
                    </a:lnTo>
                    <a:lnTo>
                      <a:pt x="59" y="25"/>
                    </a:lnTo>
                    <a:close/>
                  </a:path>
                </a:pathLst>
              </a:custGeom>
              <a:solidFill>
                <a:srgbClr val="006600"/>
              </a:solidFill>
              <a:ln w="9525">
                <a:noFill/>
                <a:round/>
                <a:headEnd/>
                <a:tailEnd/>
              </a:ln>
            </p:spPr>
            <p:txBody>
              <a:bodyPr/>
              <a:lstStyle/>
              <a:p>
                <a:endParaRPr lang="en-US"/>
              </a:p>
            </p:txBody>
          </p:sp>
          <p:sp>
            <p:nvSpPr>
              <p:cNvPr id="6342" name="Freeform 68"/>
              <p:cNvSpPr>
                <a:spLocks/>
              </p:cNvSpPr>
              <p:nvPr/>
            </p:nvSpPr>
            <p:spPr bwMode="auto">
              <a:xfrm>
                <a:off x="2743" y="526"/>
                <a:ext cx="26" cy="6"/>
              </a:xfrm>
              <a:custGeom>
                <a:avLst/>
                <a:gdLst>
                  <a:gd name="T0" fmla="*/ 13 w 52"/>
                  <a:gd name="T1" fmla="*/ 3 h 13"/>
                  <a:gd name="T2" fmla="*/ 12 w 52"/>
                  <a:gd name="T3" fmla="*/ 2 h 13"/>
                  <a:gd name="T4" fmla="*/ 10 w 52"/>
                  <a:gd name="T5" fmla="*/ 1 h 13"/>
                  <a:gd name="T6" fmla="*/ 7 w 52"/>
                  <a:gd name="T7" fmla="*/ 1 h 13"/>
                  <a:gd name="T8" fmla="*/ 6 w 52"/>
                  <a:gd name="T9" fmla="*/ 0 h 13"/>
                  <a:gd name="T10" fmla="*/ 3 w 52"/>
                  <a:gd name="T11" fmla="*/ 0 h 13"/>
                  <a:gd name="T12" fmla="*/ 2 w 52"/>
                  <a:gd name="T13" fmla="*/ 0 h 13"/>
                  <a:gd name="T14" fmla="*/ 1 w 52"/>
                  <a:gd name="T15" fmla="*/ 0 h 13"/>
                  <a:gd name="T16" fmla="*/ 0 w 52"/>
                  <a:gd name="T17" fmla="*/ 1 h 13"/>
                  <a:gd name="T18" fmla="*/ 1 w 52"/>
                  <a:gd name="T19" fmla="*/ 2 h 13"/>
                  <a:gd name="T20" fmla="*/ 2 w 52"/>
                  <a:gd name="T21" fmla="*/ 3 h 13"/>
                  <a:gd name="T22" fmla="*/ 3 w 52"/>
                  <a:gd name="T23" fmla="*/ 3 h 13"/>
                  <a:gd name="T24" fmla="*/ 6 w 52"/>
                  <a:gd name="T25" fmla="*/ 3 h 13"/>
                  <a:gd name="T26" fmla="*/ 7 w 52"/>
                  <a:gd name="T27" fmla="*/ 3 h 13"/>
                  <a:gd name="T28" fmla="*/ 10 w 52"/>
                  <a:gd name="T29" fmla="*/ 3 h 13"/>
                  <a:gd name="T30" fmla="*/ 12 w 52"/>
                  <a:gd name="T31" fmla="*/ 3 h 13"/>
                  <a:gd name="T32" fmla="*/ 13 w 52"/>
                  <a:gd name="T33" fmla="*/ 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13"/>
                  <a:gd name="T53" fmla="*/ 52 w 52"/>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13">
                    <a:moveTo>
                      <a:pt x="52" y="13"/>
                    </a:moveTo>
                    <a:lnTo>
                      <a:pt x="46" y="11"/>
                    </a:lnTo>
                    <a:lnTo>
                      <a:pt x="38" y="7"/>
                    </a:lnTo>
                    <a:lnTo>
                      <a:pt x="30" y="4"/>
                    </a:lnTo>
                    <a:lnTo>
                      <a:pt x="21" y="1"/>
                    </a:lnTo>
                    <a:lnTo>
                      <a:pt x="12" y="0"/>
                    </a:lnTo>
                    <a:lnTo>
                      <a:pt x="6" y="0"/>
                    </a:lnTo>
                    <a:lnTo>
                      <a:pt x="1" y="1"/>
                    </a:lnTo>
                    <a:lnTo>
                      <a:pt x="0" y="6"/>
                    </a:lnTo>
                    <a:lnTo>
                      <a:pt x="2" y="10"/>
                    </a:lnTo>
                    <a:lnTo>
                      <a:pt x="7" y="12"/>
                    </a:lnTo>
                    <a:lnTo>
                      <a:pt x="12" y="13"/>
                    </a:lnTo>
                    <a:lnTo>
                      <a:pt x="21" y="13"/>
                    </a:lnTo>
                    <a:lnTo>
                      <a:pt x="29" y="12"/>
                    </a:lnTo>
                    <a:lnTo>
                      <a:pt x="37" y="12"/>
                    </a:lnTo>
                    <a:lnTo>
                      <a:pt x="45" y="12"/>
                    </a:lnTo>
                    <a:lnTo>
                      <a:pt x="52" y="13"/>
                    </a:lnTo>
                    <a:close/>
                  </a:path>
                </a:pathLst>
              </a:custGeom>
              <a:solidFill>
                <a:srgbClr val="006600"/>
              </a:solidFill>
              <a:ln w="9525">
                <a:noFill/>
                <a:round/>
                <a:headEnd/>
                <a:tailEnd/>
              </a:ln>
            </p:spPr>
            <p:txBody>
              <a:bodyPr/>
              <a:lstStyle/>
              <a:p>
                <a:endParaRPr lang="en-US"/>
              </a:p>
            </p:txBody>
          </p:sp>
          <p:sp>
            <p:nvSpPr>
              <p:cNvPr id="6343" name="Freeform 69"/>
              <p:cNvSpPr>
                <a:spLocks/>
              </p:cNvSpPr>
              <p:nvPr/>
            </p:nvSpPr>
            <p:spPr bwMode="auto">
              <a:xfrm>
                <a:off x="2747" y="542"/>
                <a:ext cx="25" cy="7"/>
              </a:xfrm>
              <a:custGeom>
                <a:avLst/>
                <a:gdLst>
                  <a:gd name="T0" fmla="*/ 12 w 51"/>
                  <a:gd name="T1" fmla="*/ 2 h 14"/>
                  <a:gd name="T2" fmla="*/ 11 w 51"/>
                  <a:gd name="T3" fmla="*/ 2 h 14"/>
                  <a:gd name="T4" fmla="*/ 9 w 51"/>
                  <a:gd name="T5" fmla="*/ 1 h 14"/>
                  <a:gd name="T6" fmla="*/ 7 w 51"/>
                  <a:gd name="T7" fmla="*/ 1 h 14"/>
                  <a:gd name="T8" fmla="*/ 5 w 51"/>
                  <a:gd name="T9" fmla="*/ 0 h 14"/>
                  <a:gd name="T10" fmla="*/ 3 w 51"/>
                  <a:gd name="T11" fmla="*/ 0 h 14"/>
                  <a:gd name="T12" fmla="*/ 1 w 51"/>
                  <a:gd name="T13" fmla="*/ 1 h 14"/>
                  <a:gd name="T14" fmla="*/ 0 w 51"/>
                  <a:gd name="T15" fmla="*/ 2 h 14"/>
                  <a:gd name="T16" fmla="*/ 0 w 51"/>
                  <a:gd name="T17" fmla="*/ 3 h 14"/>
                  <a:gd name="T18" fmla="*/ 0 w 51"/>
                  <a:gd name="T19" fmla="*/ 4 h 14"/>
                  <a:gd name="T20" fmla="*/ 1 w 51"/>
                  <a:gd name="T21" fmla="*/ 4 h 14"/>
                  <a:gd name="T22" fmla="*/ 2 w 51"/>
                  <a:gd name="T23" fmla="*/ 4 h 14"/>
                  <a:gd name="T24" fmla="*/ 4 w 51"/>
                  <a:gd name="T25" fmla="*/ 4 h 14"/>
                  <a:gd name="T26" fmla="*/ 6 w 51"/>
                  <a:gd name="T27" fmla="*/ 3 h 14"/>
                  <a:gd name="T28" fmla="*/ 8 w 51"/>
                  <a:gd name="T29" fmla="*/ 2 h 14"/>
                  <a:gd name="T30" fmla="*/ 10 w 51"/>
                  <a:gd name="T31" fmla="*/ 2 h 14"/>
                  <a:gd name="T32" fmla="*/ 12 w 51"/>
                  <a:gd name="T33" fmla="*/ 2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4"/>
                  <a:gd name="T53" fmla="*/ 51 w 51"/>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4">
                    <a:moveTo>
                      <a:pt x="51" y="7"/>
                    </a:moveTo>
                    <a:lnTo>
                      <a:pt x="46" y="5"/>
                    </a:lnTo>
                    <a:lnTo>
                      <a:pt x="39" y="3"/>
                    </a:lnTo>
                    <a:lnTo>
                      <a:pt x="31" y="2"/>
                    </a:lnTo>
                    <a:lnTo>
                      <a:pt x="22" y="0"/>
                    </a:lnTo>
                    <a:lnTo>
                      <a:pt x="14" y="0"/>
                    </a:lnTo>
                    <a:lnTo>
                      <a:pt x="7" y="2"/>
                    </a:lnTo>
                    <a:lnTo>
                      <a:pt x="2" y="5"/>
                    </a:lnTo>
                    <a:lnTo>
                      <a:pt x="0" y="10"/>
                    </a:lnTo>
                    <a:lnTo>
                      <a:pt x="1" y="13"/>
                    </a:lnTo>
                    <a:lnTo>
                      <a:pt x="4" y="14"/>
                    </a:lnTo>
                    <a:lnTo>
                      <a:pt x="10" y="14"/>
                    </a:lnTo>
                    <a:lnTo>
                      <a:pt x="17" y="13"/>
                    </a:lnTo>
                    <a:lnTo>
                      <a:pt x="25" y="11"/>
                    </a:lnTo>
                    <a:lnTo>
                      <a:pt x="34" y="8"/>
                    </a:lnTo>
                    <a:lnTo>
                      <a:pt x="42" y="7"/>
                    </a:lnTo>
                    <a:lnTo>
                      <a:pt x="51" y="7"/>
                    </a:lnTo>
                    <a:close/>
                  </a:path>
                </a:pathLst>
              </a:custGeom>
              <a:solidFill>
                <a:srgbClr val="006600"/>
              </a:solidFill>
              <a:ln w="9525">
                <a:noFill/>
                <a:round/>
                <a:headEnd/>
                <a:tailEnd/>
              </a:ln>
            </p:spPr>
            <p:txBody>
              <a:bodyPr/>
              <a:lstStyle/>
              <a:p>
                <a:endParaRPr lang="en-US"/>
              </a:p>
            </p:txBody>
          </p:sp>
          <p:sp>
            <p:nvSpPr>
              <p:cNvPr id="6344" name="Freeform 70"/>
              <p:cNvSpPr>
                <a:spLocks/>
              </p:cNvSpPr>
              <p:nvPr/>
            </p:nvSpPr>
            <p:spPr bwMode="auto">
              <a:xfrm>
                <a:off x="2755" y="554"/>
                <a:ext cx="25" cy="8"/>
              </a:xfrm>
              <a:custGeom>
                <a:avLst/>
                <a:gdLst>
                  <a:gd name="T0" fmla="*/ 13 w 50"/>
                  <a:gd name="T1" fmla="*/ 4 h 16"/>
                  <a:gd name="T2" fmla="*/ 12 w 50"/>
                  <a:gd name="T3" fmla="*/ 3 h 16"/>
                  <a:gd name="T4" fmla="*/ 11 w 50"/>
                  <a:gd name="T5" fmla="*/ 2 h 16"/>
                  <a:gd name="T6" fmla="*/ 9 w 50"/>
                  <a:gd name="T7" fmla="*/ 1 h 16"/>
                  <a:gd name="T8" fmla="*/ 7 w 50"/>
                  <a:gd name="T9" fmla="*/ 1 h 16"/>
                  <a:gd name="T10" fmla="*/ 5 w 50"/>
                  <a:gd name="T11" fmla="*/ 0 h 16"/>
                  <a:gd name="T12" fmla="*/ 3 w 50"/>
                  <a:gd name="T13" fmla="*/ 0 h 16"/>
                  <a:gd name="T14" fmla="*/ 2 w 50"/>
                  <a:gd name="T15" fmla="*/ 1 h 16"/>
                  <a:gd name="T16" fmla="*/ 0 w 50"/>
                  <a:gd name="T17" fmla="*/ 2 h 16"/>
                  <a:gd name="T18" fmla="*/ 0 w 50"/>
                  <a:gd name="T19" fmla="*/ 3 h 16"/>
                  <a:gd name="T20" fmla="*/ 1 w 50"/>
                  <a:gd name="T21" fmla="*/ 4 h 16"/>
                  <a:gd name="T22" fmla="*/ 3 w 50"/>
                  <a:gd name="T23" fmla="*/ 4 h 16"/>
                  <a:gd name="T24" fmla="*/ 5 w 50"/>
                  <a:gd name="T25" fmla="*/ 4 h 16"/>
                  <a:gd name="T26" fmla="*/ 6 w 50"/>
                  <a:gd name="T27" fmla="*/ 4 h 16"/>
                  <a:gd name="T28" fmla="*/ 9 w 50"/>
                  <a:gd name="T29" fmla="*/ 4 h 16"/>
                  <a:gd name="T30" fmla="*/ 11 w 50"/>
                  <a:gd name="T31" fmla="*/ 4 h 16"/>
                  <a:gd name="T32" fmla="*/ 13 w 50"/>
                  <a:gd name="T33" fmla="*/ 4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16"/>
                  <a:gd name="T53" fmla="*/ 50 w 50"/>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16">
                    <a:moveTo>
                      <a:pt x="50" y="16"/>
                    </a:moveTo>
                    <a:lnTo>
                      <a:pt x="47" y="11"/>
                    </a:lnTo>
                    <a:lnTo>
                      <a:pt x="43" y="8"/>
                    </a:lnTo>
                    <a:lnTo>
                      <a:pt x="36" y="4"/>
                    </a:lnTo>
                    <a:lnTo>
                      <a:pt x="28" y="1"/>
                    </a:lnTo>
                    <a:lnTo>
                      <a:pt x="18" y="0"/>
                    </a:lnTo>
                    <a:lnTo>
                      <a:pt x="10" y="0"/>
                    </a:lnTo>
                    <a:lnTo>
                      <a:pt x="5" y="2"/>
                    </a:lnTo>
                    <a:lnTo>
                      <a:pt x="0" y="7"/>
                    </a:lnTo>
                    <a:lnTo>
                      <a:pt x="0" y="11"/>
                    </a:lnTo>
                    <a:lnTo>
                      <a:pt x="3" y="15"/>
                    </a:lnTo>
                    <a:lnTo>
                      <a:pt x="9" y="16"/>
                    </a:lnTo>
                    <a:lnTo>
                      <a:pt x="17" y="16"/>
                    </a:lnTo>
                    <a:lnTo>
                      <a:pt x="26" y="15"/>
                    </a:lnTo>
                    <a:lnTo>
                      <a:pt x="35" y="15"/>
                    </a:lnTo>
                    <a:lnTo>
                      <a:pt x="43" y="15"/>
                    </a:lnTo>
                    <a:lnTo>
                      <a:pt x="50" y="16"/>
                    </a:lnTo>
                    <a:close/>
                  </a:path>
                </a:pathLst>
              </a:custGeom>
              <a:solidFill>
                <a:srgbClr val="006600"/>
              </a:solidFill>
              <a:ln w="9525">
                <a:noFill/>
                <a:round/>
                <a:headEnd/>
                <a:tailEnd/>
              </a:ln>
            </p:spPr>
            <p:txBody>
              <a:bodyPr/>
              <a:lstStyle/>
              <a:p>
                <a:endParaRPr lang="en-US"/>
              </a:p>
            </p:txBody>
          </p:sp>
          <p:sp>
            <p:nvSpPr>
              <p:cNvPr id="6345" name="Freeform 71"/>
              <p:cNvSpPr>
                <a:spLocks/>
              </p:cNvSpPr>
              <p:nvPr/>
            </p:nvSpPr>
            <p:spPr bwMode="auto">
              <a:xfrm>
                <a:off x="2757" y="564"/>
                <a:ext cx="27" cy="8"/>
              </a:xfrm>
              <a:custGeom>
                <a:avLst/>
                <a:gdLst>
                  <a:gd name="T0" fmla="*/ 13 w 56"/>
                  <a:gd name="T1" fmla="*/ 4 h 15"/>
                  <a:gd name="T2" fmla="*/ 12 w 56"/>
                  <a:gd name="T3" fmla="*/ 3 h 15"/>
                  <a:gd name="T4" fmla="*/ 10 w 56"/>
                  <a:gd name="T5" fmla="*/ 2 h 15"/>
                  <a:gd name="T6" fmla="*/ 9 w 56"/>
                  <a:gd name="T7" fmla="*/ 2 h 15"/>
                  <a:gd name="T8" fmla="*/ 7 w 56"/>
                  <a:gd name="T9" fmla="*/ 1 h 15"/>
                  <a:gd name="T10" fmla="*/ 5 w 56"/>
                  <a:gd name="T11" fmla="*/ 0 h 15"/>
                  <a:gd name="T12" fmla="*/ 3 w 56"/>
                  <a:gd name="T13" fmla="*/ 0 h 15"/>
                  <a:gd name="T14" fmla="*/ 1 w 56"/>
                  <a:gd name="T15" fmla="*/ 1 h 15"/>
                  <a:gd name="T16" fmla="*/ 0 w 56"/>
                  <a:gd name="T17" fmla="*/ 2 h 15"/>
                  <a:gd name="T18" fmla="*/ 0 w 56"/>
                  <a:gd name="T19" fmla="*/ 3 h 15"/>
                  <a:gd name="T20" fmla="*/ 1 w 56"/>
                  <a:gd name="T21" fmla="*/ 4 h 15"/>
                  <a:gd name="T22" fmla="*/ 3 w 56"/>
                  <a:gd name="T23" fmla="*/ 4 h 15"/>
                  <a:gd name="T24" fmla="*/ 5 w 56"/>
                  <a:gd name="T25" fmla="*/ 4 h 15"/>
                  <a:gd name="T26" fmla="*/ 8 w 56"/>
                  <a:gd name="T27" fmla="*/ 4 h 15"/>
                  <a:gd name="T28" fmla="*/ 10 w 56"/>
                  <a:gd name="T29" fmla="*/ 4 h 15"/>
                  <a:gd name="T30" fmla="*/ 12 w 56"/>
                  <a:gd name="T31" fmla="*/ 4 h 15"/>
                  <a:gd name="T32" fmla="*/ 13 w 56"/>
                  <a:gd name="T33" fmla="*/ 4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15"/>
                  <a:gd name="T53" fmla="*/ 56 w 56"/>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15">
                    <a:moveTo>
                      <a:pt x="56" y="13"/>
                    </a:moveTo>
                    <a:lnTo>
                      <a:pt x="51" y="11"/>
                    </a:lnTo>
                    <a:lnTo>
                      <a:pt x="44" y="8"/>
                    </a:lnTo>
                    <a:lnTo>
                      <a:pt x="37" y="5"/>
                    </a:lnTo>
                    <a:lnTo>
                      <a:pt x="29" y="3"/>
                    </a:lnTo>
                    <a:lnTo>
                      <a:pt x="20" y="0"/>
                    </a:lnTo>
                    <a:lnTo>
                      <a:pt x="13" y="0"/>
                    </a:lnTo>
                    <a:lnTo>
                      <a:pt x="6" y="2"/>
                    </a:lnTo>
                    <a:lnTo>
                      <a:pt x="2" y="6"/>
                    </a:lnTo>
                    <a:lnTo>
                      <a:pt x="0" y="11"/>
                    </a:lnTo>
                    <a:lnTo>
                      <a:pt x="5" y="13"/>
                    </a:lnTo>
                    <a:lnTo>
                      <a:pt x="12" y="15"/>
                    </a:lnTo>
                    <a:lnTo>
                      <a:pt x="22" y="15"/>
                    </a:lnTo>
                    <a:lnTo>
                      <a:pt x="33" y="15"/>
                    </a:lnTo>
                    <a:lnTo>
                      <a:pt x="42" y="15"/>
                    </a:lnTo>
                    <a:lnTo>
                      <a:pt x="51" y="14"/>
                    </a:lnTo>
                    <a:lnTo>
                      <a:pt x="56" y="13"/>
                    </a:lnTo>
                    <a:close/>
                  </a:path>
                </a:pathLst>
              </a:custGeom>
              <a:solidFill>
                <a:srgbClr val="006600"/>
              </a:solidFill>
              <a:ln w="9525">
                <a:noFill/>
                <a:round/>
                <a:headEnd/>
                <a:tailEnd/>
              </a:ln>
            </p:spPr>
            <p:txBody>
              <a:bodyPr/>
              <a:lstStyle/>
              <a:p>
                <a:endParaRPr lang="en-US"/>
              </a:p>
            </p:txBody>
          </p:sp>
          <p:sp>
            <p:nvSpPr>
              <p:cNvPr id="6346" name="Freeform 72"/>
              <p:cNvSpPr>
                <a:spLocks/>
              </p:cNvSpPr>
              <p:nvPr/>
            </p:nvSpPr>
            <p:spPr bwMode="auto">
              <a:xfrm>
                <a:off x="2733" y="375"/>
                <a:ext cx="26" cy="43"/>
              </a:xfrm>
              <a:custGeom>
                <a:avLst/>
                <a:gdLst>
                  <a:gd name="T0" fmla="*/ 0 w 52"/>
                  <a:gd name="T1" fmla="*/ 1 h 86"/>
                  <a:gd name="T2" fmla="*/ 1 w 52"/>
                  <a:gd name="T3" fmla="*/ 2 h 86"/>
                  <a:gd name="T4" fmla="*/ 2 w 52"/>
                  <a:gd name="T5" fmla="*/ 4 h 86"/>
                  <a:gd name="T6" fmla="*/ 4 w 52"/>
                  <a:gd name="T7" fmla="*/ 6 h 86"/>
                  <a:gd name="T8" fmla="*/ 6 w 52"/>
                  <a:gd name="T9" fmla="*/ 10 h 86"/>
                  <a:gd name="T10" fmla="*/ 9 w 52"/>
                  <a:gd name="T11" fmla="*/ 12 h 86"/>
                  <a:gd name="T12" fmla="*/ 11 w 52"/>
                  <a:gd name="T13" fmla="*/ 16 h 86"/>
                  <a:gd name="T14" fmla="*/ 13 w 52"/>
                  <a:gd name="T15" fmla="*/ 19 h 86"/>
                  <a:gd name="T16" fmla="*/ 13 w 52"/>
                  <a:gd name="T17" fmla="*/ 22 h 86"/>
                  <a:gd name="T18" fmla="*/ 13 w 52"/>
                  <a:gd name="T19" fmla="*/ 18 h 86"/>
                  <a:gd name="T20" fmla="*/ 11 w 52"/>
                  <a:gd name="T21" fmla="*/ 14 h 86"/>
                  <a:gd name="T22" fmla="*/ 9 w 52"/>
                  <a:gd name="T23" fmla="*/ 11 h 86"/>
                  <a:gd name="T24" fmla="*/ 7 w 52"/>
                  <a:gd name="T25" fmla="*/ 6 h 86"/>
                  <a:gd name="T26" fmla="*/ 5 w 52"/>
                  <a:gd name="T27" fmla="*/ 3 h 86"/>
                  <a:gd name="T28" fmla="*/ 3 w 52"/>
                  <a:gd name="T29" fmla="*/ 1 h 86"/>
                  <a:gd name="T30" fmla="*/ 2 w 52"/>
                  <a:gd name="T31" fmla="*/ 0 h 86"/>
                  <a:gd name="T32" fmla="*/ 0 w 52"/>
                  <a:gd name="T33" fmla="*/ 1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6"/>
                  <a:gd name="T53" fmla="*/ 52 w 52"/>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6">
                    <a:moveTo>
                      <a:pt x="0" y="3"/>
                    </a:moveTo>
                    <a:lnTo>
                      <a:pt x="3" y="7"/>
                    </a:lnTo>
                    <a:lnTo>
                      <a:pt x="7" y="15"/>
                    </a:lnTo>
                    <a:lnTo>
                      <a:pt x="15" y="26"/>
                    </a:lnTo>
                    <a:lnTo>
                      <a:pt x="24" y="37"/>
                    </a:lnTo>
                    <a:lnTo>
                      <a:pt x="35" y="50"/>
                    </a:lnTo>
                    <a:lnTo>
                      <a:pt x="43" y="63"/>
                    </a:lnTo>
                    <a:lnTo>
                      <a:pt x="49" y="75"/>
                    </a:lnTo>
                    <a:lnTo>
                      <a:pt x="52" y="86"/>
                    </a:lnTo>
                    <a:lnTo>
                      <a:pt x="49" y="72"/>
                    </a:lnTo>
                    <a:lnTo>
                      <a:pt x="43" y="57"/>
                    </a:lnTo>
                    <a:lnTo>
                      <a:pt x="36" y="41"/>
                    </a:lnTo>
                    <a:lnTo>
                      <a:pt x="28" y="26"/>
                    </a:lnTo>
                    <a:lnTo>
                      <a:pt x="20" y="13"/>
                    </a:lnTo>
                    <a:lnTo>
                      <a:pt x="12" y="4"/>
                    </a:lnTo>
                    <a:lnTo>
                      <a:pt x="5" y="0"/>
                    </a:lnTo>
                    <a:lnTo>
                      <a:pt x="0" y="3"/>
                    </a:lnTo>
                    <a:close/>
                  </a:path>
                </a:pathLst>
              </a:custGeom>
              <a:solidFill>
                <a:srgbClr val="006600"/>
              </a:solidFill>
              <a:ln w="9525">
                <a:noFill/>
                <a:round/>
                <a:headEnd/>
                <a:tailEnd/>
              </a:ln>
            </p:spPr>
            <p:txBody>
              <a:bodyPr/>
              <a:lstStyle/>
              <a:p>
                <a:endParaRPr lang="en-US"/>
              </a:p>
            </p:txBody>
          </p:sp>
          <p:sp>
            <p:nvSpPr>
              <p:cNvPr id="6347" name="Freeform 73"/>
              <p:cNvSpPr>
                <a:spLocks/>
              </p:cNvSpPr>
              <p:nvPr/>
            </p:nvSpPr>
            <p:spPr bwMode="auto">
              <a:xfrm>
                <a:off x="2745" y="369"/>
                <a:ext cx="17" cy="31"/>
              </a:xfrm>
              <a:custGeom>
                <a:avLst/>
                <a:gdLst>
                  <a:gd name="T0" fmla="*/ 9 w 34"/>
                  <a:gd name="T1" fmla="*/ 16 h 62"/>
                  <a:gd name="T2" fmla="*/ 7 w 34"/>
                  <a:gd name="T3" fmla="*/ 11 h 62"/>
                  <a:gd name="T4" fmla="*/ 4 w 34"/>
                  <a:gd name="T5" fmla="*/ 5 h 62"/>
                  <a:gd name="T6" fmla="*/ 1 w 34"/>
                  <a:gd name="T7" fmla="*/ 1 h 62"/>
                  <a:gd name="T8" fmla="*/ 0 w 34"/>
                  <a:gd name="T9" fmla="*/ 0 h 62"/>
                  <a:gd name="T10" fmla="*/ 0 w 34"/>
                  <a:gd name="T11" fmla="*/ 1 h 62"/>
                  <a:gd name="T12" fmla="*/ 1 w 34"/>
                  <a:gd name="T13" fmla="*/ 3 h 62"/>
                  <a:gd name="T14" fmla="*/ 2 w 34"/>
                  <a:gd name="T15" fmla="*/ 5 h 62"/>
                  <a:gd name="T16" fmla="*/ 3 w 34"/>
                  <a:gd name="T17" fmla="*/ 8 h 62"/>
                  <a:gd name="T18" fmla="*/ 5 w 34"/>
                  <a:gd name="T19" fmla="*/ 10 h 62"/>
                  <a:gd name="T20" fmla="*/ 6 w 34"/>
                  <a:gd name="T21" fmla="*/ 13 h 62"/>
                  <a:gd name="T22" fmla="*/ 7 w 34"/>
                  <a:gd name="T23" fmla="*/ 14 h 62"/>
                  <a:gd name="T24" fmla="*/ 9 w 34"/>
                  <a:gd name="T25" fmla="*/ 16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
                  <a:gd name="T40" fmla="*/ 0 h 62"/>
                  <a:gd name="T41" fmla="*/ 34 w 3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 h="62">
                    <a:moveTo>
                      <a:pt x="34" y="62"/>
                    </a:moveTo>
                    <a:lnTo>
                      <a:pt x="27" y="42"/>
                    </a:lnTo>
                    <a:lnTo>
                      <a:pt x="17" y="20"/>
                    </a:lnTo>
                    <a:lnTo>
                      <a:pt x="6" y="3"/>
                    </a:lnTo>
                    <a:lnTo>
                      <a:pt x="0" y="0"/>
                    </a:lnTo>
                    <a:lnTo>
                      <a:pt x="0" y="4"/>
                    </a:lnTo>
                    <a:lnTo>
                      <a:pt x="4" y="11"/>
                    </a:lnTo>
                    <a:lnTo>
                      <a:pt x="8" y="20"/>
                    </a:lnTo>
                    <a:lnTo>
                      <a:pt x="14" y="30"/>
                    </a:lnTo>
                    <a:lnTo>
                      <a:pt x="20" y="40"/>
                    </a:lnTo>
                    <a:lnTo>
                      <a:pt x="26" y="49"/>
                    </a:lnTo>
                    <a:lnTo>
                      <a:pt x="30" y="56"/>
                    </a:lnTo>
                    <a:lnTo>
                      <a:pt x="34" y="62"/>
                    </a:lnTo>
                    <a:close/>
                  </a:path>
                </a:pathLst>
              </a:custGeom>
              <a:solidFill>
                <a:srgbClr val="006600"/>
              </a:solidFill>
              <a:ln w="9525">
                <a:noFill/>
                <a:round/>
                <a:headEnd/>
                <a:tailEnd/>
              </a:ln>
            </p:spPr>
            <p:txBody>
              <a:bodyPr/>
              <a:lstStyle/>
              <a:p>
                <a:endParaRPr lang="en-US"/>
              </a:p>
            </p:txBody>
          </p:sp>
          <p:sp>
            <p:nvSpPr>
              <p:cNvPr id="6348" name="Freeform 74"/>
              <p:cNvSpPr>
                <a:spLocks/>
              </p:cNvSpPr>
              <p:nvPr/>
            </p:nvSpPr>
            <p:spPr bwMode="auto">
              <a:xfrm>
                <a:off x="2834" y="486"/>
                <a:ext cx="48" cy="165"/>
              </a:xfrm>
              <a:custGeom>
                <a:avLst/>
                <a:gdLst>
                  <a:gd name="T0" fmla="*/ 4 w 95"/>
                  <a:gd name="T1" fmla="*/ 83 h 330"/>
                  <a:gd name="T2" fmla="*/ 3 w 95"/>
                  <a:gd name="T3" fmla="*/ 83 h 330"/>
                  <a:gd name="T4" fmla="*/ 2 w 95"/>
                  <a:gd name="T5" fmla="*/ 83 h 330"/>
                  <a:gd name="T6" fmla="*/ 1 w 95"/>
                  <a:gd name="T7" fmla="*/ 82 h 330"/>
                  <a:gd name="T8" fmla="*/ 0 w 95"/>
                  <a:gd name="T9" fmla="*/ 82 h 330"/>
                  <a:gd name="T10" fmla="*/ 9 w 95"/>
                  <a:gd name="T11" fmla="*/ 72 h 330"/>
                  <a:gd name="T12" fmla="*/ 15 w 95"/>
                  <a:gd name="T13" fmla="*/ 61 h 330"/>
                  <a:gd name="T14" fmla="*/ 19 w 95"/>
                  <a:gd name="T15" fmla="*/ 50 h 330"/>
                  <a:gd name="T16" fmla="*/ 21 w 95"/>
                  <a:gd name="T17" fmla="*/ 39 h 330"/>
                  <a:gd name="T18" fmla="*/ 22 w 95"/>
                  <a:gd name="T19" fmla="*/ 27 h 330"/>
                  <a:gd name="T20" fmla="*/ 21 w 95"/>
                  <a:gd name="T21" fmla="*/ 18 h 330"/>
                  <a:gd name="T22" fmla="*/ 20 w 95"/>
                  <a:gd name="T23" fmla="*/ 8 h 330"/>
                  <a:gd name="T24" fmla="*/ 19 w 95"/>
                  <a:gd name="T25" fmla="*/ 0 h 330"/>
                  <a:gd name="T26" fmla="*/ 22 w 95"/>
                  <a:gd name="T27" fmla="*/ 6 h 330"/>
                  <a:gd name="T28" fmla="*/ 24 w 95"/>
                  <a:gd name="T29" fmla="*/ 16 h 330"/>
                  <a:gd name="T30" fmla="*/ 24 w 95"/>
                  <a:gd name="T31" fmla="*/ 28 h 330"/>
                  <a:gd name="T32" fmla="*/ 23 w 95"/>
                  <a:gd name="T33" fmla="*/ 41 h 330"/>
                  <a:gd name="T34" fmla="*/ 21 w 95"/>
                  <a:gd name="T35" fmla="*/ 53 h 330"/>
                  <a:gd name="T36" fmla="*/ 17 w 95"/>
                  <a:gd name="T37" fmla="*/ 66 h 330"/>
                  <a:gd name="T38" fmla="*/ 11 w 95"/>
                  <a:gd name="T39" fmla="*/ 76 h 330"/>
                  <a:gd name="T40" fmla="*/ 4 w 95"/>
                  <a:gd name="T41" fmla="*/ 83 h 3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5"/>
                  <a:gd name="T64" fmla="*/ 0 h 330"/>
                  <a:gd name="T65" fmla="*/ 95 w 95"/>
                  <a:gd name="T66" fmla="*/ 330 h 3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5" h="330">
                    <a:moveTo>
                      <a:pt x="14" y="329"/>
                    </a:moveTo>
                    <a:lnTo>
                      <a:pt x="10" y="330"/>
                    </a:lnTo>
                    <a:lnTo>
                      <a:pt x="7" y="329"/>
                    </a:lnTo>
                    <a:lnTo>
                      <a:pt x="3" y="328"/>
                    </a:lnTo>
                    <a:lnTo>
                      <a:pt x="0" y="328"/>
                    </a:lnTo>
                    <a:lnTo>
                      <a:pt x="35" y="288"/>
                    </a:lnTo>
                    <a:lnTo>
                      <a:pt x="60" y="245"/>
                    </a:lnTo>
                    <a:lnTo>
                      <a:pt x="76" y="200"/>
                    </a:lnTo>
                    <a:lnTo>
                      <a:pt x="83" y="154"/>
                    </a:lnTo>
                    <a:lnTo>
                      <a:pt x="85" y="110"/>
                    </a:lnTo>
                    <a:lnTo>
                      <a:pt x="83" y="69"/>
                    </a:lnTo>
                    <a:lnTo>
                      <a:pt x="79" y="32"/>
                    </a:lnTo>
                    <a:lnTo>
                      <a:pt x="75" y="0"/>
                    </a:lnTo>
                    <a:lnTo>
                      <a:pt x="86" y="25"/>
                    </a:lnTo>
                    <a:lnTo>
                      <a:pt x="94" y="64"/>
                    </a:lnTo>
                    <a:lnTo>
                      <a:pt x="95" y="111"/>
                    </a:lnTo>
                    <a:lnTo>
                      <a:pt x="92" y="162"/>
                    </a:lnTo>
                    <a:lnTo>
                      <a:pt x="83" y="214"/>
                    </a:lnTo>
                    <a:lnTo>
                      <a:pt x="67" y="262"/>
                    </a:lnTo>
                    <a:lnTo>
                      <a:pt x="43" y="302"/>
                    </a:lnTo>
                    <a:lnTo>
                      <a:pt x="14" y="329"/>
                    </a:lnTo>
                    <a:close/>
                  </a:path>
                </a:pathLst>
              </a:custGeom>
              <a:solidFill>
                <a:srgbClr val="006600"/>
              </a:solidFill>
              <a:ln w="9525">
                <a:noFill/>
                <a:round/>
                <a:headEnd/>
                <a:tailEnd/>
              </a:ln>
            </p:spPr>
            <p:txBody>
              <a:bodyPr/>
              <a:lstStyle/>
              <a:p>
                <a:endParaRPr lang="en-US"/>
              </a:p>
            </p:txBody>
          </p:sp>
          <p:sp>
            <p:nvSpPr>
              <p:cNvPr id="6349" name="Freeform 75"/>
              <p:cNvSpPr>
                <a:spLocks/>
              </p:cNvSpPr>
              <p:nvPr/>
            </p:nvSpPr>
            <p:spPr bwMode="auto">
              <a:xfrm>
                <a:off x="2845" y="490"/>
                <a:ext cx="33" cy="23"/>
              </a:xfrm>
              <a:custGeom>
                <a:avLst/>
                <a:gdLst>
                  <a:gd name="T0" fmla="*/ 17 w 64"/>
                  <a:gd name="T1" fmla="*/ 12 h 46"/>
                  <a:gd name="T2" fmla="*/ 15 w 64"/>
                  <a:gd name="T3" fmla="*/ 10 h 46"/>
                  <a:gd name="T4" fmla="*/ 13 w 64"/>
                  <a:gd name="T5" fmla="*/ 7 h 46"/>
                  <a:gd name="T6" fmla="*/ 11 w 64"/>
                  <a:gd name="T7" fmla="*/ 5 h 46"/>
                  <a:gd name="T8" fmla="*/ 8 w 64"/>
                  <a:gd name="T9" fmla="*/ 3 h 46"/>
                  <a:gd name="T10" fmla="*/ 5 w 64"/>
                  <a:gd name="T11" fmla="*/ 1 h 46"/>
                  <a:gd name="T12" fmla="*/ 3 w 64"/>
                  <a:gd name="T13" fmla="*/ 1 h 46"/>
                  <a:gd name="T14" fmla="*/ 1 w 64"/>
                  <a:gd name="T15" fmla="*/ 0 h 46"/>
                  <a:gd name="T16" fmla="*/ 0 w 64"/>
                  <a:gd name="T17" fmla="*/ 1 h 46"/>
                  <a:gd name="T18" fmla="*/ 0 w 64"/>
                  <a:gd name="T19" fmla="*/ 1 h 46"/>
                  <a:gd name="T20" fmla="*/ 1 w 64"/>
                  <a:gd name="T21" fmla="*/ 3 h 46"/>
                  <a:gd name="T22" fmla="*/ 3 w 64"/>
                  <a:gd name="T23" fmla="*/ 3 h 46"/>
                  <a:gd name="T24" fmla="*/ 6 w 64"/>
                  <a:gd name="T25" fmla="*/ 5 h 46"/>
                  <a:gd name="T26" fmla="*/ 9 w 64"/>
                  <a:gd name="T27" fmla="*/ 6 h 46"/>
                  <a:gd name="T28" fmla="*/ 12 w 64"/>
                  <a:gd name="T29" fmla="*/ 8 h 46"/>
                  <a:gd name="T30" fmla="*/ 14 w 64"/>
                  <a:gd name="T31" fmla="*/ 10 h 46"/>
                  <a:gd name="T32" fmla="*/ 17 w 64"/>
                  <a:gd name="T33" fmla="*/ 12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46"/>
                  <a:gd name="T53" fmla="*/ 64 w 64"/>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46">
                    <a:moveTo>
                      <a:pt x="64" y="46"/>
                    </a:moveTo>
                    <a:lnTo>
                      <a:pt x="58" y="37"/>
                    </a:lnTo>
                    <a:lnTo>
                      <a:pt x="49" y="27"/>
                    </a:lnTo>
                    <a:lnTo>
                      <a:pt x="40" y="19"/>
                    </a:lnTo>
                    <a:lnTo>
                      <a:pt x="29" y="11"/>
                    </a:lnTo>
                    <a:lnTo>
                      <a:pt x="19" y="5"/>
                    </a:lnTo>
                    <a:lnTo>
                      <a:pt x="10" y="1"/>
                    </a:lnTo>
                    <a:lnTo>
                      <a:pt x="3" y="0"/>
                    </a:lnTo>
                    <a:lnTo>
                      <a:pt x="0" y="1"/>
                    </a:lnTo>
                    <a:lnTo>
                      <a:pt x="0" y="4"/>
                    </a:lnTo>
                    <a:lnTo>
                      <a:pt x="4" y="9"/>
                    </a:lnTo>
                    <a:lnTo>
                      <a:pt x="12" y="14"/>
                    </a:lnTo>
                    <a:lnTo>
                      <a:pt x="22" y="19"/>
                    </a:lnTo>
                    <a:lnTo>
                      <a:pt x="33" y="25"/>
                    </a:lnTo>
                    <a:lnTo>
                      <a:pt x="45" y="31"/>
                    </a:lnTo>
                    <a:lnTo>
                      <a:pt x="55" y="38"/>
                    </a:lnTo>
                    <a:lnTo>
                      <a:pt x="64" y="46"/>
                    </a:lnTo>
                    <a:close/>
                  </a:path>
                </a:pathLst>
              </a:custGeom>
              <a:solidFill>
                <a:srgbClr val="006600"/>
              </a:solidFill>
              <a:ln w="9525">
                <a:noFill/>
                <a:round/>
                <a:headEnd/>
                <a:tailEnd/>
              </a:ln>
            </p:spPr>
            <p:txBody>
              <a:bodyPr/>
              <a:lstStyle/>
              <a:p>
                <a:endParaRPr lang="en-US"/>
              </a:p>
            </p:txBody>
          </p:sp>
          <p:sp>
            <p:nvSpPr>
              <p:cNvPr id="6350" name="Freeform 76"/>
              <p:cNvSpPr>
                <a:spLocks/>
              </p:cNvSpPr>
              <p:nvPr/>
            </p:nvSpPr>
            <p:spPr bwMode="auto">
              <a:xfrm>
                <a:off x="2840" y="495"/>
                <a:ext cx="39" cy="34"/>
              </a:xfrm>
              <a:custGeom>
                <a:avLst/>
                <a:gdLst>
                  <a:gd name="T0" fmla="*/ 0 w 78"/>
                  <a:gd name="T1" fmla="*/ 1 h 68"/>
                  <a:gd name="T2" fmla="*/ 1 w 78"/>
                  <a:gd name="T3" fmla="*/ 0 h 68"/>
                  <a:gd name="T4" fmla="*/ 3 w 78"/>
                  <a:gd name="T5" fmla="*/ 1 h 68"/>
                  <a:gd name="T6" fmla="*/ 6 w 78"/>
                  <a:gd name="T7" fmla="*/ 2 h 68"/>
                  <a:gd name="T8" fmla="*/ 10 w 78"/>
                  <a:gd name="T9" fmla="*/ 5 h 68"/>
                  <a:gd name="T10" fmla="*/ 12 w 78"/>
                  <a:gd name="T11" fmla="*/ 7 h 68"/>
                  <a:gd name="T12" fmla="*/ 16 w 78"/>
                  <a:gd name="T13" fmla="*/ 10 h 68"/>
                  <a:gd name="T14" fmla="*/ 18 w 78"/>
                  <a:gd name="T15" fmla="*/ 13 h 68"/>
                  <a:gd name="T16" fmla="*/ 20 w 78"/>
                  <a:gd name="T17" fmla="*/ 17 h 68"/>
                  <a:gd name="T18" fmla="*/ 18 w 78"/>
                  <a:gd name="T19" fmla="*/ 15 h 68"/>
                  <a:gd name="T20" fmla="*/ 14 w 78"/>
                  <a:gd name="T21" fmla="*/ 13 h 68"/>
                  <a:gd name="T22" fmla="*/ 11 w 78"/>
                  <a:gd name="T23" fmla="*/ 10 h 68"/>
                  <a:gd name="T24" fmla="*/ 7 w 78"/>
                  <a:gd name="T25" fmla="*/ 7 h 68"/>
                  <a:gd name="T26" fmla="*/ 5 w 78"/>
                  <a:gd name="T27" fmla="*/ 5 h 68"/>
                  <a:gd name="T28" fmla="*/ 2 w 78"/>
                  <a:gd name="T29" fmla="*/ 3 h 68"/>
                  <a:gd name="T30" fmla="*/ 1 w 78"/>
                  <a:gd name="T31" fmla="*/ 1 h 68"/>
                  <a:gd name="T32" fmla="*/ 0 w 78"/>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8"/>
                  <a:gd name="T52" fmla="*/ 0 h 68"/>
                  <a:gd name="T53" fmla="*/ 78 w 78"/>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8" h="68">
                    <a:moveTo>
                      <a:pt x="0" y="1"/>
                    </a:moveTo>
                    <a:lnTo>
                      <a:pt x="4" y="0"/>
                    </a:lnTo>
                    <a:lnTo>
                      <a:pt x="13" y="4"/>
                    </a:lnTo>
                    <a:lnTo>
                      <a:pt x="23" y="9"/>
                    </a:lnTo>
                    <a:lnTo>
                      <a:pt x="37" y="19"/>
                    </a:lnTo>
                    <a:lnTo>
                      <a:pt x="50" y="29"/>
                    </a:lnTo>
                    <a:lnTo>
                      <a:pt x="63" y="42"/>
                    </a:lnTo>
                    <a:lnTo>
                      <a:pt x="72" y="54"/>
                    </a:lnTo>
                    <a:lnTo>
                      <a:pt x="78" y="68"/>
                    </a:lnTo>
                    <a:lnTo>
                      <a:pt x="69" y="60"/>
                    </a:lnTo>
                    <a:lnTo>
                      <a:pt x="58" y="51"/>
                    </a:lnTo>
                    <a:lnTo>
                      <a:pt x="44" y="40"/>
                    </a:lnTo>
                    <a:lnTo>
                      <a:pt x="30" y="30"/>
                    </a:lnTo>
                    <a:lnTo>
                      <a:pt x="18" y="20"/>
                    </a:lnTo>
                    <a:lnTo>
                      <a:pt x="8" y="12"/>
                    </a:lnTo>
                    <a:lnTo>
                      <a:pt x="2" y="5"/>
                    </a:lnTo>
                    <a:lnTo>
                      <a:pt x="0" y="1"/>
                    </a:lnTo>
                    <a:close/>
                  </a:path>
                </a:pathLst>
              </a:custGeom>
              <a:solidFill>
                <a:srgbClr val="006600"/>
              </a:solidFill>
              <a:ln w="9525">
                <a:noFill/>
                <a:round/>
                <a:headEnd/>
                <a:tailEnd/>
              </a:ln>
            </p:spPr>
            <p:txBody>
              <a:bodyPr/>
              <a:lstStyle/>
              <a:p>
                <a:endParaRPr lang="en-US"/>
              </a:p>
            </p:txBody>
          </p:sp>
          <p:sp>
            <p:nvSpPr>
              <p:cNvPr id="6351" name="Freeform 77"/>
              <p:cNvSpPr>
                <a:spLocks/>
              </p:cNvSpPr>
              <p:nvPr/>
            </p:nvSpPr>
            <p:spPr bwMode="auto">
              <a:xfrm>
                <a:off x="2834" y="517"/>
                <a:ext cx="45" cy="43"/>
              </a:xfrm>
              <a:custGeom>
                <a:avLst/>
                <a:gdLst>
                  <a:gd name="T0" fmla="*/ 0 w 91"/>
                  <a:gd name="T1" fmla="*/ 0 h 85"/>
                  <a:gd name="T2" fmla="*/ 1 w 91"/>
                  <a:gd name="T3" fmla="*/ 0 h 85"/>
                  <a:gd name="T4" fmla="*/ 3 w 91"/>
                  <a:gd name="T5" fmla="*/ 1 h 85"/>
                  <a:gd name="T6" fmla="*/ 7 w 91"/>
                  <a:gd name="T7" fmla="*/ 4 h 85"/>
                  <a:gd name="T8" fmla="*/ 10 w 91"/>
                  <a:gd name="T9" fmla="*/ 7 h 85"/>
                  <a:gd name="T10" fmla="*/ 14 w 91"/>
                  <a:gd name="T11" fmla="*/ 10 h 85"/>
                  <a:gd name="T12" fmla="*/ 18 w 91"/>
                  <a:gd name="T13" fmla="*/ 14 h 85"/>
                  <a:gd name="T14" fmla="*/ 21 w 91"/>
                  <a:gd name="T15" fmla="*/ 18 h 85"/>
                  <a:gd name="T16" fmla="*/ 22 w 91"/>
                  <a:gd name="T17" fmla="*/ 22 h 85"/>
                  <a:gd name="T18" fmla="*/ 21 w 91"/>
                  <a:gd name="T19" fmla="*/ 20 h 85"/>
                  <a:gd name="T20" fmla="*/ 17 w 91"/>
                  <a:gd name="T21" fmla="*/ 17 h 85"/>
                  <a:gd name="T22" fmla="*/ 14 w 91"/>
                  <a:gd name="T23" fmla="*/ 14 h 85"/>
                  <a:gd name="T24" fmla="*/ 9 w 91"/>
                  <a:gd name="T25" fmla="*/ 11 h 85"/>
                  <a:gd name="T26" fmla="*/ 5 w 91"/>
                  <a:gd name="T27" fmla="*/ 8 h 85"/>
                  <a:gd name="T28" fmla="*/ 2 w 91"/>
                  <a:gd name="T29" fmla="*/ 4 h 85"/>
                  <a:gd name="T30" fmla="*/ 0 w 91"/>
                  <a:gd name="T31" fmla="*/ 2 h 85"/>
                  <a:gd name="T32" fmla="*/ 0 w 91"/>
                  <a:gd name="T33" fmla="*/ 0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1"/>
                  <a:gd name="T52" fmla="*/ 0 h 85"/>
                  <a:gd name="T53" fmla="*/ 91 w 91"/>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1" h="85">
                    <a:moveTo>
                      <a:pt x="0" y="0"/>
                    </a:moveTo>
                    <a:lnTo>
                      <a:pt x="4" y="0"/>
                    </a:lnTo>
                    <a:lnTo>
                      <a:pt x="15" y="4"/>
                    </a:lnTo>
                    <a:lnTo>
                      <a:pt x="29" y="14"/>
                    </a:lnTo>
                    <a:lnTo>
                      <a:pt x="43" y="26"/>
                    </a:lnTo>
                    <a:lnTo>
                      <a:pt x="58" y="40"/>
                    </a:lnTo>
                    <a:lnTo>
                      <a:pt x="72" y="56"/>
                    </a:lnTo>
                    <a:lnTo>
                      <a:pt x="84" y="71"/>
                    </a:lnTo>
                    <a:lnTo>
                      <a:pt x="91" y="85"/>
                    </a:lnTo>
                    <a:lnTo>
                      <a:pt x="84" y="78"/>
                    </a:lnTo>
                    <a:lnTo>
                      <a:pt x="71" y="68"/>
                    </a:lnTo>
                    <a:lnTo>
                      <a:pt x="56" y="56"/>
                    </a:lnTo>
                    <a:lnTo>
                      <a:pt x="39" y="43"/>
                    </a:lnTo>
                    <a:lnTo>
                      <a:pt x="23" y="29"/>
                    </a:lnTo>
                    <a:lnTo>
                      <a:pt x="10" y="16"/>
                    </a:lnTo>
                    <a:lnTo>
                      <a:pt x="2" y="6"/>
                    </a:lnTo>
                    <a:lnTo>
                      <a:pt x="0" y="0"/>
                    </a:lnTo>
                    <a:close/>
                  </a:path>
                </a:pathLst>
              </a:custGeom>
              <a:solidFill>
                <a:srgbClr val="006600"/>
              </a:solidFill>
              <a:ln w="9525">
                <a:noFill/>
                <a:round/>
                <a:headEnd/>
                <a:tailEnd/>
              </a:ln>
            </p:spPr>
            <p:txBody>
              <a:bodyPr/>
              <a:lstStyle/>
              <a:p>
                <a:endParaRPr lang="en-US"/>
              </a:p>
            </p:txBody>
          </p:sp>
          <p:sp>
            <p:nvSpPr>
              <p:cNvPr id="6352" name="Freeform 78"/>
              <p:cNvSpPr>
                <a:spLocks/>
              </p:cNvSpPr>
              <p:nvPr/>
            </p:nvSpPr>
            <p:spPr bwMode="auto">
              <a:xfrm>
                <a:off x="2825" y="550"/>
                <a:ext cx="50" cy="40"/>
              </a:xfrm>
              <a:custGeom>
                <a:avLst/>
                <a:gdLst>
                  <a:gd name="T0" fmla="*/ 0 w 101"/>
                  <a:gd name="T1" fmla="*/ 1 h 78"/>
                  <a:gd name="T2" fmla="*/ 1 w 101"/>
                  <a:gd name="T3" fmla="*/ 0 h 78"/>
                  <a:gd name="T4" fmla="*/ 4 w 101"/>
                  <a:gd name="T5" fmla="*/ 1 h 78"/>
                  <a:gd name="T6" fmla="*/ 8 w 101"/>
                  <a:gd name="T7" fmla="*/ 3 h 78"/>
                  <a:gd name="T8" fmla="*/ 12 w 101"/>
                  <a:gd name="T9" fmla="*/ 6 h 78"/>
                  <a:gd name="T10" fmla="*/ 16 w 101"/>
                  <a:gd name="T11" fmla="*/ 10 h 78"/>
                  <a:gd name="T12" fmla="*/ 20 w 101"/>
                  <a:gd name="T13" fmla="*/ 14 h 78"/>
                  <a:gd name="T14" fmla="*/ 23 w 101"/>
                  <a:gd name="T15" fmla="*/ 17 h 78"/>
                  <a:gd name="T16" fmla="*/ 25 w 101"/>
                  <a:gd name="T17" fmla="*/ 21 h 78"/>
                  <a:gd name="T18" fmla="*/ 23 w 101"/>
                  <a:gd name="T19" fmla="*/ 19 h 78"/>
                  <a:gd name="T20" fmla="*/ 20 w 101"/>
                  <a:gd name="T21" fmla="*/ 17 h 78"/>
                  <a:gd name="T22" fmla="*/ 15 w 101"/>
                  <a:gd name="T23" fmla="*/ 14 h 78"/>
                  <a:gd name="T24" fmla="*/ 11 w 101"/>
                  <a:gd name="T25" fmla="*/ 10 h 78"/>
                  <a:gd name="T26" fmla="*/ 6 w 101"/>
                  <a:gd name="T27" fmla="*/ 7 h 78"/>
                  <a:gd name="T28" fmla="*/ 3 w 101"/>
                  <a:gd name="T29" fmla="*/ 4 h 78"/>
                  <a:gd name="T30" fmla="*/ 0 w 101"/>
                  <a:gd name="T31" fmla="*/ 2 h 78"/>
                  <a:gd name="T32" fmla="*/ 0 w 101"/>
                  <a:gd name="T33" fmla="*/ 1 h 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78"/>
                  <a:gd name="T53" fmla="*/ 101 w 101"/>
                  <a:gd name="T54" fmla="*/ 78 h 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78">
                    <a:moveTo>
                      <a:pt x="0" y="1"/>
                    </a:moveTo>
                    <a:lnTo>
                      <a:pt x="6" y="0"/>
                    </a:lnTo>
                    <a:lnTo>
                      <a:pt x="19" y="4"/>
                    </a:lnTo>
                    <a:lnTo>
                      <a:pt x="34" y="12"/>
                    </a:lnTo>
                    <a:lnTo>
                      <a:pt x="51" y="24"/>
                    </a:lnTo>
                    <a:lnTo>
                      <a:pt x="67" y="38"/>
                    </a:lnTo>
                    <a:lnTo>
                      <a:pt x="82" y="52"/>
                    </a:lnTo>
                    <a:lnTo>
                      <a:pt x="95" y="65"/>
                    </a:lnTo>
                    <a:lnTo>
                      <a:pt x="101" y="78"/>
                    </a:lnTo>
                    <a:lnTo>
                      <a:pt x="93" y="73"/>
                    </a:lnTo>
                    <a:lnTo>
                      <a:pt x="80" y="64"/>
                    </a:lnTo>
                    <a:lnTo>
                      <a:pt x="63" y="53"/>
                    </a:lnTo>
                    <a:lnTo>
                      <a:pt x="44" y="39"/>
                    </a:lnTo>
                    <a:lnTo>
                      <a:pt x="27" y="26"/>
                    </a:lnTo>
                    <a:lnTo>
                      <a:pt x="13" y="15"/>
                    </a:lnTo>
                    <a:lnTo>
                      <a:pt x="3" y="5"/>
                    </a:lnTo>
                    <a:lnTo>
                      <a:pt x="0" y="1"/>
                    </a:lnTo>
                    <a:close/>
                  </a:path>
                </a:pathLst>
              </a:custGeom>
              <a:solidFill>
                <a:srgbClr val="006600"/>
              </a:solidFill>
              <a:ln w="9525">
                <a:noFill/>
                <a:round/>
                <a:headEnd/>
                <a:tailEnd/>
              </a:ln>
            </p:spPr>
            <p:txBody>
              <a:bodyPr/>
              <a:lstStyle/>
              <a:p>
                <a:endParaRPr lang="en-US"/>
              </a:p>
            </p:txBody>
          </p:sp>
          <p:sp>
            <p:nvSpPr>
              <p:cNvPr id="6353" name="Freeform 79"/>
              <p:cNvSpPr>
                <a:spLocks/>
              </p:cNvSpPr>
              <p:nvPr/>
            </p:nvSpPr>
            <p:spPr bwMode="auto">
              <a:xfrm>
                <a:off x="2824" y="567"/>
                <a:ext cx="45" cy="35"/>
              </a:xfrm>
              <a:custGeom>
                <a:avLst/>
                <a:gdLst>
                  <a:gd name="T0" fmla="*/ 0 w 91"/>
                  <a:gd name="T1" fmla="*/ 1 h 69"/>
                  <a:gd name="T2" fmla="*/ 1 w 91"/>
                  <a:gd name="T3" fmla="*/ 0 h 69"/>
                  <a:gd name="T4" fmla="*/ 3 w 91"/>
                  <a:gd name="T5" fmla="*/ 2 h 69"/>
                  <a:gd name="T6" fmla="*/ 7 w 91"/>
                  <a:gd name="T7" fmla="*/ 4 h 69"/>
                  <a:gd name="T8" fmla="*/ 11 w 91"/>
                  <a:gd name="T9" fmla="*/ 6 h 69"/>
                  <a:gd name="T10" fmla="*/ 15 w 91"/>
                  <a:gd name="T11" fmla="*/ 9 h 69"/>
                  <a:gd name="T12" fmla="*/ 19 w 91"/>
                  <a:gd name="T13" fmla="*/ 12 h 69"/>
                  <a:gd name="T14" fmla="*/ 21 w 91"/>
                  <a:gd name="T15" fmla="*/ 15 h 69"/>
                  <a:gd name="T16" fmla="*/ 22 w 91"/>
                  <a:gd name="T17" fmla="*/ 18 h 69"/>
                  <a:gd name="T18" fmla="*/ 20 w 91"/>
                  <a:gd name="T19" fmla="*/ 16 h 69"/>
                  <a:gd name="T20" fmla="*/ 17 w 91"/>
                  <a:gd name="T21" fmla="*/ 14 h 69"/>
                  <a:gd name="T22" fmla="*/ 13 w 91"/>
                  <a:gd name="T23" fmla="*/ 12 h 69"/>
                  <a:gd name="T24" fmla="*/ 9 w 91"/>
                  <a:gd name="T25" fmla="*/ 9 h 69"/>
                  <a:gd name="T26" fmla="*/ 5 w 91"/>
                  <a:gd name="T27" fmla="*/ 6 h 69"/>
                  <a:gd name="T28" fmla="*/ 2 w 91"/>
                  <a:gd name="T29" fmla="*/ 4 h 69"/>
                  <a:gd name="T30" fmla="*/ 0 w 91"/>
                  <a:gd name="T31" fmla="*/ 2 h 69"/>
                  <a:gd name="T32" fmla="*/ 0 w 91"/>
                  <a:gd name="T33" fmla="*/ 1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1"/>
                  <a:gd name="T52" fmla="*/ 0 h 69"/>
                  <a:gd name="T53" fmla="*/ 91 w 91"/>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1" h="69">
                    <a:moveTo>
                      <a:pt x="0" y="1"/>
                    </a:moveTo>
                    <a:lnTo>
                      <a:pt x="5" y="0"/>
                    </a:lnTo>
                    <a:lnTo>
                      <a:pt x="15" y="5"/>
                    </a:lnTo>
                    <a:lnTo>
                      <a:pt x="30" y="13"/>
                    </a:lnTo>
                    <a:lnTo>
                      <a:pt x="46" y="23"/>
                    </a:lnTo>
                    <a:lnTo>
                      <a:pt x="61" y="35"/>
                    </a:lnTo>
                    <a:lnTo>
                      <a:pt x="76" y="47"/>
                    </a:lnTo>
                    <a:lnTo>
                      <a:pt x="86" y="59"/>
                    </a:lnTo>
                    <a:lnTo>
                      <a:pt x="91" y="69"/>
                    </a:lnTo>
                    <a:lnTo>
                      <a:pt x="83" y="64"/>
                    </a:lnTo>
                    <a:lnTo>
                      <a:pt x="69" y="55"/>
                    </a:lnTo>
                    <a:lnTo>
                      <a:pt x="53" y="46"/>
                    </a:lnTo>
                    <a:lnTo>
                      <a:pt x="37" y="35"/>
                    </a:lnTo>
                    <a:lnTo>
                      <a:pt x="21" y="24"/>
                    </a:lnTo>
                    <a:lnTo>
                      <a:pt x="9" y="15"/>
                    </a:lnTo>
                    <a:lnTo>
                      <a:pt x="1" y="7"/>
                    </a:lnTo>
                    <a:lnTo>
                      <a:pt x="0" y="1"/>
                    </a:lnTo>
                    <a:close/>
                  </a:path>
                </a:pathLst>
              </a:custGeom>
              <a:solidFill>
                <a:srgbClr val="006600"/>
              </a:solidFill>
              <a:ln w="9525">
                <a:noFill/>
                <a:round/>
                <a:headEnd/>
                <a:tailEnd/>
              </a:ln>
            </p:spPr>
            <p:txBody>
              <a:bodyPr/>
              <a:lstStyle/>
              <a:p>
                <a:endParaRPr lang="en-US"/>
              </a:p>
            </p:txBody>
          </p:sp>
          <p:sp>
            <p:nvSpPr>
              <p:cNvPr id="6354" name="Freeform 80"/>
              <p:cNvSpPr>
                <a:spLocks/>
              </p:cNvSpPr>
              <p:nvPr/>
            </p:nvSpPr>
            <p:spPr bwMode="auto">
              <a:xfrm>
                <a:off x="2824" y="596"/>
                <a:ext cx="38" cy="29"/>
              </a:xfrm>
              <a:custGeom>
                <a:avLst/>
                <a:gdLst>
                  <a:gd name="T0" fmla="*/ 0 w 75"/>
                  <a:gd name="T1" fmla="*/ 1 h 58"/>
                  <a:gd name="T2" fmla="*/ 2 w 75"/>
                  <a:gd name="T3" fmla="*/ 0 h 58"/>
                  <a:gd name="T4" fmla="*/ 4 w 75"/>
                  <a:gd name="T5" fmla="*/ 1 h 58"/>
                  <a:gd name="T6" fmla="*/ 6 w 75"/>
                  <a:gd name="T7" fmla="*/ 2 h 58"/>
                  <a:gd name="T8" fmla="*/ 10 w 75"/>
                  <a:gd name="T9" fmla="*/ 4 h 58"/>
                  <a:gd name="T10" fmla="*/ 13 w 75"/>
                  <a:gd name="T11" fmla="*/ 6 h 58"/>
                  <a:gd name="T12" fmla="*/ 16 w 75"/>
                  <a:gd name="T13" fmla="*/ 9 h 58"/>
                  <a:gd name="T14" fmla="*/ 18 w 75"/>
                  <a:gd name="T15" fmla="*/ 12 h 58"/>
                  <a:gd name="T16" fmla="*/ 19 w 75"/>
                  <a:gd name="T17" fmla="*/ 15 h 58"/>
                  <a:gd name="T18" fmla="*/ 17 w 75"/>
                  <a:gd name="T19" fmla="*/ 13 h 58"/>
                  <a:gd name="T20" fmla="*/ 15 w 75"/>
                  <a:gd name="T21" fmla="*/ 11 h 58"/>
                  <a:gd name="T22" fmla="*/ 11 w 75"/>
                  <a:gd name="T23" fmla="*/ 9 h 58"/>
                  <a:gd name="T24" fmla="*/ 8 w 75"/>
                  <a:gd name="T25" fmla="*/ 7 h 58"/>
                  <a:gd name="T26" fmla="*/ 5 w 75"/>
                  <a:gd name="T27" fmla="*/ 5 h 58"/>
                  <a:gd name="T28" fmla="*/ 2 w 75"/>
                  <a:gd name="T29" fmla="*/ 3 h 58"/>
                  <a:gd name="T30" fmla="*/ 1 w 75"/>
                  <a:gd name="T31" fmla="*/ 2 h 58"/>
                  <a:gd name="T32" fmla="*/ 0 w 75"/>
                  <a:gd name="T33" fmla="*/ 1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58"/>
                  <a:gd name="T53" fmla="*/ 75 w 75"/>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58">
                    <a:moveTo>
                      <a:pt x="0" y="1"/>
                    </a:moveTo>
                    <a:lnTo>
                      <a:pt x="5" y="0"/>
                    </a:lnTo>
                    <a:lnTo>
                      <a:pt x="13" y="1"/>
                    </a:lnTo>
                    <a:lnTo>
                      <a:pt x="24" y="6"/>
                    </a:lnTo>
                    <a:lnTo>
                      <a:pt x="37" y="13"/>
                    </a:lnTo>
                    <a:lnTo>
                      <a:pt x="50" y="22"/>
                    </a:lnTo>
                    <a:lnTo>
                      <a:pt x="61" y="33"/>
                    </a:lnTo>
                    <a:lnTo>
                      <a:pt x="70" y="45"/>
                    </a:lnTo>
                    <a:lnTo>
                      <a:pt x="75" y="58"/>
                    </a:lnTo>
                    <a:lnTo>
                      <a:pt x="67" y="52"/>
                    </a:lnTo>
                    <a:lnTo>
                      <a:pt x="57" y="44"/>
                    </a:lnTo>
                    <a:lnTo>
                      <a:pt x="43" y="36"/>
                    </a:lnTo>
                    <a:lnTo>
                      <a:pt x="29" y="28"/>
                    </a:lnTo>
                    <a:lnTo>
                      <a:pt x="17" y="18"/>
                    </a:lnTo>
                    <a:lnTo>
                      <a:pt x="7" y="11"/>
                    </a:lnTo>
                    <a:lnTo>
                      <a:pt x="1" y="6"/>
                    </a:lnTo>
                    <a:lnTo>
                      <a:pt x="0" y="1"/>
                    </a:lnTo>
                    <a:close/>
                  </a:path>
                </a:pathLst>
              </a:custGeom>
              <a:solidFill>
                <a:srgbClr val="006600"/>
              </a:solidFill>
              <a:ln w="9525">
                <a:noFill/>
                <a:round/>
                <a:headEnd/>
                <a:tailEnd/>
              </a:ln>
            </p:spPr>
            <p:txBody>
              <a:bodyPr/>
              <a:lstStyle/>
              <a:p>
                <a:endParaRPr lang="en-US"/>
              </a:p>
            </p:txBody>
          </p:sp>
          <p:sp>
            <p:nvSpPr>
              <p:cNvPr id="6355" name="Freeform 81"/>
              <p:cNvSpPr>
                <a:spLocks/>
              </p:cNvSpPr>
              <p:nvPr/>
            </p:nvSpPr>
            <p:spPr bwMode="auto">
              <a:xfrm>
                <a:off x="2815" y="637"/>
                <a:ext cx="23" cy="8"/>
              </a:xfrm>
              <a:custGeom>
                <a:avLst/>
                <a:gdLst>
                  <a:gd name="T0" fmla="*/ 0 w 46"/>
                  <a:gd name="T1" fmla="*/ 1 h 15"/>
                  <a:gd name="T2" fmla="*/ 1 w 46"/>
                  <a:gd name="T3" fmla="*/ 1 h 15"/>
                  <a:gd name="T4" fmla="*/ 3 w 46"/>
                  <a:gd name="T5" fmla="*/ 0 h 15"/>
                  <a:gd name="T6" fmla="*/ 4 w 46"/>
                  <a:gd name="T7" fmla="*/ 0 h 15"/>
                  <a:gd name="T8" fmla="*/ 6 w 46"/>
                  <a:gd name="T9" fmla="*/ 0 h 15"/>
                  <a:gd name="T10" fmla="*/ 8 w 46"/>
                  <a:gd name="T11" fmla="*/ 1 h 15"/>
                  <a:gd name="T12" fmla="*/ 10 w 46"/>
                  <a:gd name="T13" fmla="*/ 1 h 15"/>
                  <a:gd name="T14" fmla="*/ 11 w 46"/>
                  <a:gd name="T15" fmla="*/ 3 h 15"/>
                  <a:gd name="T16" fmla="*/ 12 w 46"/>
                  <a:gd name="T17" fmla="*/ 4 h 15"/>
                  <a:gd name="T18" fmla="*/ 10 w 46"/>
                  <a:gd name="T19" fmla="*/ 3 h 15"/>
                  <a:gd name="T20" fmla="*/ 9 w 46"/>
                  <a:gd name="T21" fmla="*/ 2 h 15"/>
                  <a:gd name="T22" fmla="*/ 6 w 46"/>
                  <a:gd name="T23" fmla="*/ 2 h 15"/>
                  <a:gd name="T24" fmla="*/ 4 w 46"/>
                  <a:gd name="T25" fmla="*/ 2 h 15"/>
                  <a:gd name="T26" fmla="*/ 2 w 46"/>
                  <a:gd name="T27" fmla="*/ 2 h 15"/>
                  <a:gd name="T28" fmla="*/ 1 w 46"/>
                  <a:gd name="T29" fmla="*/ 2 h 15"/>
                  <a:gd name="T30" fmla="*/ 0 w 46"/>
                  <a:gd name="T31" fmla="*/ 2 h 15"/>
                  <a:gd name="T32" fmla="*/ 0 w 46"/>
                  <a:gd name="T33" fmla="*/ 1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15"/>
                  <a:gd name="T53" fmla="*/ 46 w 46"/>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15">
                    <a:moveTo>
                      <a:pt x="0" y="3"/>
                    </a:moveTo>
                    <a:lnTo>
                      <a:pt x="3" y="1"/>
                    </a:lnTo>
                    <a:lnTo>
                      <a:pt x="9" y="0"/>
                    </a:lnTo>
                    <a:lnTo>
                      <a:pt x="16" y="0"/>
                    </a:lnTo>
                    <a:lnTo>
                      <a:pt x="24" y="0"/>
                    </a:lnTo>
                    <a:lnTo>
                      <a:pt x="32" y="2"/>
                    </a:lnTo>
                    <a:lnTo>
                      <a:pt x="39" y="4"/>
                    </a:lnTo>
                    <a:lnTo>
                      <a:pt x="44" y="9"/>
                    </a:lnTo>
                    <a:lnTo>
                      <a:pt x="46" y="15"/>
                    </a:lnTo>
                    <a:lnTo>
                      <a:pt x="40" y="10"/>
                    </a:lnTo>
                    <a:lnTo>
                      <a:pt x="33" y="8"/>
                    </a:lnTo>
                    <a:lnTo>
                      <a:pt x="24" y="8"/>
                    </a:lnTo>
                    <a:lnTo>
                      <a:pt x="16" y="8"/>
                    </a:lnTo>
                    <a:lnTo>
                      <a:pt x="8" y="8"/>
                    </a:lnTo>
                    <a:lnTo>
                      <a:pt x="2" y="8"/>
                    </a:lnTo>
                    <a:lnTo>
                      <a:pt x="0" y="7"/>
                    </a:lnTo>
                    <a:lnTo>
                      <a:pt x="0" y="3"/>
                    </a:lnTo>
                    <a:close/>
                  </a:path>
                </a:pathLst>
              </a:custGeom>
              <a:solidFill>
                <a:srgbClr val="006600"/>
              </a:solidFill>
              <a:ln w="9525">
                <a:noFill/>
                <a:round/>
                <a:headEnd/>
                <a:tailEnd/>
              </a:ln>
            </p:spPr>
            <p:txBody>
              <a:bodyPr/>
              <a:lstStyle/>
              <a:p>
                <a:endParaRPr lang="en-US"/>
              </a:p>
            </p:txBody>
          </p:sp>
          <p:sp>
            <p:nvSpPr>
              <p:cNvPr id="6356" name="Freeform 82"/>
              <p:cNvSpPr>
                <a:spLocks/>
              </p:cNvSpPr>
              <p:nvPr/>
            </p:nvSpPr>
            <p:spPr bwMode="auto">
              <a:xfrm>
                <a:off x="2838" y="508"/>
                <a:ext cx="42" cy="38"/>
              </a:xfrm>
              <a:custGeom>
                <a:avLst/>
                <a:gdLst>
                  <a:gd name="T0" fmla="*/ 0 w 84"/>
                  <a:gd name="T1" fmla="*/ 1 h 76"/>
                  <a:gd name="T2" fmla="*/ 1 w 84"/>
                  <a:gd name="T3" fmla="*/ 0 h 76"/>
                  <a:gd name="T4" fmla="*/ 4 w 84"/>
                  <a:gd name="T5" fmla="*/ 1 h 76"/>
                  <a:gd name="T6" fmla="*/ 6 w 84"/>
                  <a:gd name="T7" fmla="*/ 3 h 76"/>
                  <a:gd name="T8" fmla="*/ 10 w 84"/>
                  <a:gd name="T9" fmla="*/ 5 h 76"/>
                  <a:gd name="T10" fmla="*/ 13 w 84"/>
                  <a:gd name="T11" fmla="*/ 9 h 76"/>
                  <a:gd name="T12" fmla="*/ 17 w 84"/>
                  <a:gd name="T13" fmla="*/ 12 h 76"/>
                  <a:gd name="T14" fmla="*/ 20 w 84"/>
                  <a:gd name="T15" fmla="*/ 16 h 76"/>
                  <a:gd name="T16" fmla="*/ 21 w 84"/>
                  <a:gd name="T17" fmla="*/ 19 h 76"/>
                  <a:gd name="T18" fmla="*/ 20 w 84"/>
                  <a:gd name="T19" fmla="*/ 18 h 76"/>
                  <a:gd name="T20" fmla="*/ 17 w 84"/>
                  <a:gd name="T21" fmla="*/ 15 h 76"/>
                  <a:gd name="T22" fmla="*/ 13 w 84"/>
                  <a:gd name="T23" fmla="*/ 12 h 76"/>
                  <a:gd name="T24" fmla="*/ 10 w 84"/>
                  <a:gd name="T25" fmla="*/ 10 h 76"/>
                  <a:gd name="T26" fmla="*/ 5 w 84"/>
                  <a:gd name="T27" fmla="*/ 7 h 76"/>
                  <a:gd name="T28" fmla="*/ 3 w 84"/>
                  <a:gd name="T29" fmla="*/ 5 h 76"/>
                  <a:gd name="T30" fmla="*/ 1 w 84"/>
                  <a:gd name="T31" fmla="*/ 2 h 76"/>
                  <a:gd name="T32" fmla="*/ 0 w 84"/>
                  <a:gd name="T33" fmla="*/ 1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76"/>
                  <a:gd name="T53" fmla="*/ 84 w 84"/>
                  <a:gd name="T54" fmla="*/ 76 h 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76">
                    <a:moveTo>
                      <a:pt x="0" y="2"/>
                    </a:moveTo>
                    <a:lnTo>
                      <a:pt x="4" y="0"/>
                    </a:lnTo>
                    <a:lnTo>
                      <a:pt x="15" y="4"/>
                    </a:lnTo>
                    <a:lnTo>
                      <a:pt x="26" y="12"/>
                    </a:lnTo>
                    <a:lnTo>
                      <a:pt x="40" y="22"/>
                    </a:lnTo>
                    <a:lnTo>
                      <a:pt x="54" y="35"/>
                    </a:lnTo>
                    <a:lnTo>
                      <a:pt x="67" y="49"/>
                    </a:lnTo>
                    <a:lnTo>
                      <a:pt x="77" y="63"/>
                    </a:lnTo>
                    <a:lnTo>
                      <a:pt x="84" y="76"/>
                    </a:lnTo>
                    <a:lnTo>
                      <a:pt x="77" y="71"/>
                    </a:lnTo>
                    <a:lnTo>
                      <a:pt x="67" y="62"/>
                    </a:lnTo>
                    <a:lnTo>
                      <a:pt x="52" y="50"/>
                    </a:lnTo>
                    <a:lnTo>
                      <a:pt x="37" y="38"/>
                    </a:lnTo>
                    <a:lnTo>
                      <a:pt x="22" y="27"/>
                    </a:lnTo>
                    <a:lnTo>
                      <a:pt x="9" y="17"/>
                    </a:lnTo>
                    <a:lnTo>
                      <a:pt x="1" y="7"/>
                    </a:lnTo>
                    <a:lnTo>
                      <a:pt x="0" y="2"/>
                    </a:lnTo>
                    <a:close/>
                  </a:path>
                </a:pathLst>
              </a:custGeom>
              <a:solidFill>
                <a:srgbClr val="006600"/>
              </a:solidFill>
              <a:ln w="9525">
                <a:noFill/>
                <a:round/>
                <a:headEnd/>
                <a:tailEnd/>
              </a:ln>
            </p:spPr>
            <p:txBody>
              <a:bodyPr/>
              <a:lstStyle/>
              <a:p>
                <a:endParaRPr lang="en-US"/>
              </a:p>
            </p:txBody>
          </p:sp>
          <p:sp>
            <p:nvSpPr>
              <p:cNvPr id="6357" name="Freeform 83"/>
              <p:cNvSpPr>
                <a:spLocks/>
              </p:cNvSpPr>
              <p:nvPr/>
            </p:nvSpPr>
            <p:spPr bwMode="auto">
              <a:xfrm>
                <a:off x="2830" y="535"/>
                <a:ext cx="48" cy="39"/>
              </a:xfrm>
              <a:custGeom>
                <a:avLst/>
                <a:gdLst>
                  <a:gd name="T0" fmla="*/ 0 w 96"/>
                  <a:gd name="T1" fmla="*/ 1 h 77"/>
                  <a:gd name="T2" fmla="*/ 2 w 96"/>
                  <a:gd name="T3" fmla="*/ 0 h 77"/>
                  <a:gd name="T4" fmla="*/ 5 w 96"/>
                  <a:gd name="T5" fmla="*/ 1 h 77"/>
                  <a:gd name="T6" fmla="*/ 8 w 96"/>
                  <a:gd name="T7" fmla="*/ 3 h 77"/>
                  <a:gd name="T8" fmla="*/ 12 w 96"/>
                  <a:gd name="T9" fmla="*/ 6 h 77"/>
                  <a:gd name="T10" fmla="*/ 16 w 96"/>
                  <a:gd name="T11" fmla="*/ 10 h 77"/>
                  <a:gd name="T12" fmla="*/ 20 w 96"/>
                  <a:gd name="T13" fmla="*/ 13 h 77"/>
                  <a:gd name="T14" fmla="*/ 23 w 96"/>
                  <a:gd name="T15" fmla="*/ 16 h 77"/>
                  <a:gd name="T16" fmla="*/ 24 w 96"/>
                  <a:gd name="T17" fmla="*/ 20 h 77"/>
                  <a:gd name="T18" fmla="*/ 23 w 96"/>
                  <a:gd name="T19" fmla="*/ 18 h 77"/>
                  <a:gd name="T20" fmla="*/ 20 w 96"/>
                  <a:gd name="T21" fmla="*/ 16 h 77"/>
                  <a:gd name="T22" fmla="*/ 15 w 96"/>
                  <a:gd name="T23" fmla="*/ 13 h 77"/>
                  <a:gd name="T24" fmla="*/ 11 w 96"/>
                  <a:gd name="T25" fmla="*/ 10 h 77"/>
                  <a:gd name="T26" fmla="*/ 6 w 96"/>
                  <a:gd name="T27" fmla="*/ 7 h 77"/>
                  <a:gd name="T28" fmla="*/ 3 w 96"/>
                  <a:gd name="T29" fmla="*/ 4 h 77"/>
                  <a:gd name="T30" fmla="*/ 1 w 96"/>
                  <a:gd name="T31" fmla="*/ 2 h 77"/>
                  <a:gd name="T32" fmla="*/ 0 w 96"/>
                  <a:gd name="T33" fmla="*/ 1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6"/>
                  <a:gd name="T52" fmla="*/ 0 h 77"/>
                  <a:gd name="T53" fmla="*/ 96 w 96"/>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6" h="77">
                    <a:moveTo>
                      <a:pt x="0" y="1"/>
                    </a:moveTo>
                    <a:lnTo>
                      <a:pt x="5" y="0"/>
                    </a:lnTo>
                    <a:lnTo>
                      <a:pt x="17" y="4"/>
                    </a:lnTo>
                    <a:lnTo>
                      <a:pt x="32" y="12"/>
                    </a:lnTo>
                    <a:lnTo>
                      <a:pt x="48" y="23"/>
                    </a:lnTo>
                    <a:lnTo>
                      <a:pt x="64" y="37"/>
                    </a:lnTo>
                    <a:lnTo>
                      <a:pt x="79" y="50"/>
                    </a:lnTo>
                    <a:lnTo>
                      <a:pt x="91" y="64"/>
                    </a:lnTo>
                    <a:lnTo>
                      <a:pt x="96" y="77"/>
                    </a:lnTo>
                    <a:lnTo>
                      <a:pt x="89" y="72"/>
                    </a:lnTo>
                    <a:lnTo>
                      <a:pt x="77" y="63"/>
                    </a:lnTo>
                    <a:lnTo>
                      <a:pt x="60" y="52"/>
                    </a:lnTo>
                    <a:lnTo>
                      <a:pt x="42" y="39"/>
                    </a:lnTo>
                    <a:lnTo>
                      <a:pt x="25" y="26"/>
                    </a:lnTo>
                    <a:lnTo>
                      <a:pt x="11" y="15"/>
                    </a:lnTo>
                    <a:lnTo>
                      <a:pt x="2" y="7"/>
                    </a:lnTo>
                    <a:lnTo>
                      <a:pt x="0" y="1"/>
                    </a:lnTo>
                    <a:close/>
                  </a:path>
                </a:pathLst>
              </a:custGeom>
              <a:solidFill>
                <a:srgbClr val="006600"/>
              </a:solidFill>
              <a:ln w="9525">
                <a:noFill/>
                <a:round/>
                <a:headEnd/>
                <a:tailEnd/>
              </a:ln>
            </p:spPr>
            <p:txBody>
              <a:bodyPr/>
              <a:lstStyle/>
              <a:p>
                <a:endParaRPr lang="en-US"/>
              </a:p>
            </p:txBody>
          </p:sp>
          <p:sp>
            <p:nvSpPr>
              <p:cNvPr id="6358" name="Freeform 84"/>
              <p:cNvSpPr>
                <a:spLocks/>
              </p:cNvSpPr>
              <p:nvPr/>
            </p:nvSpPr>
            <p:spPr bwMode="auto">
              <a:xfrm>
                <a:off x="2822" y="585"/>
                <a:ext cx="46" cy="29"/>
              </a:xfrm>
              <a:custGeom>
                <a:avLst/>
                <a:gdLst>
                  <a:gd name="T0" fmla="*/ 0 w 93"/>
                  <a:gd name="T1" fmla="*/ 1 h 57"/>
                  <a:gd name="T2" fmla="*/ 1 w 93"/>
                  <a:gd name="T3" fmla="*/ 0 h 57"/>
                  <a:gd name="T4" fmla="*/ 3 w 93"/>
                  <a:gd name="T5" fmla="*/ 1 h 57"/>
                  <a:gd name="T6" fmla="*/ 7 w 93"/>
                  <a:gd name="T7" fmla="*/ 2 h 57"/>
                  <a:gd name="T8" fmla="*/ 11 w 93"/>
                  <a:gd name="T9" fmla="*/ 4 h 57"/>
                  <a:gd name="T10" fmla="*/ 14 w 93"/>
                  <a:gd name="T11" fmla="*/ 6 h 57"/>
                  <a:gd name="T12" fmla="*/ 18 w 93"/>
                  <a:gd name="T13" fmla="*/ 9 h 57"/>
                  <a:gd name="T14" fmla="*/ 21 w 93"/>
                  <a:gd name="T15" fmla="*/ 12 h 57"/>
                  <a:gd name="T16" fmla="*/ 23 w 93"/>
                  <a:gd name="T17" fmla="*/ 15 h 57"/>
                  <a:gd name="T18" fmla="*/ 21 w 93"/>
                  <a:gd name="T19" fmla="*/ 13 h 57"/>
                  <a:gd name="T20" fmla="*/ 17 w 93"/>
                  <a:gd name="T21" fmla="*/ 12 h 57"/>
                  <a:gd name="T22" fmla="*/ 13 w 93"/>
                  <a:gd name="T23" fmla="*/ 10 h 57"/>
                  <a:gd name="T24" fmla="*/ 9 w 93"/>
                  <a:gd name="T25" fmla="*/ 7 h 57"/>
                  <a:gd name="T26" fmla="*/ 5 w 93"/>
                  <a:gd name="T27" fmla="*/ 5 h 57"/>
                  <a:gd name="T28" fmla="*/ 2 w 93"/>
                  <a:gd name="T29" fmla="*/ 3 h 57"/>
                  <a:gd name="T30" fmla="*/ 0 w 93"/>
                  <a:gd name="T31" fmla="*/ 2 h 57"/>
                  <a:gd name="T32" fmla="*/ 0 w 93"/>
                  <a:gd name="T33" fmla="*/ 1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3"/>
                  <a:gd name="T52" fmla="*/ 0 h 57"/>
                  <a:gd name="T53" fmla="*/ 93 w 93"/>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3" h="57">
                    <a:moveTo>
                      <a:pt x="0" y="1"/>
                    </a:moveTo>
                    <a:lnTo>
                      <a:pt x="4" y="0"/>
                    </a:lnTo>
                    <a:lnTo>
                      <a:pt x="15" y="2"/>
                    </a:lnTo>
                    <a:lnTo>
                      <a:pt x="28" y="7"/>
                    </a:lnTo>
                    <a:lnTo>
                      <a:pt x="44" y="14"/>
                    </a:lnTo>
                    <a:lnTo>
                      <a:pt x="59" y="23"/>
                    </a:lnTo>
                    <a:lnTo>
                      <a:pt x="74" y="33"/>
                    </a:lnTo>
                    <a:lnTo>
                      <a:pt x="86" y="45"/>
                    </a:lnTo>
                    <a:lnTo>
                      <a:pt x="93" y="57"/>
                    </a:lnTo>
                    <a:lnTo>
                      <a:pt x="84" y="52"/>
                    </a:lnTo>
                    <a:lnTo>
                      <a:pt x="71" y="45"/>
                    </a:lnTo>
                    <a:lnTo>
                      <a:pt x="55" y="37"/>
                    </a:lnTo>
                    <a:lnTo>
                      <a:pt x="38" y="28"/>
                    </a:lnTo>
                    <a:lnTo>
                      <a:pt x="23" y="19"/>
                    </a:lnTo>
                    <a:lnTo>
                      <a:pt x="10" y="11"/>
                    </a:lnTo>
                    <a:lnTo>
                      <a:pt x="1" y="6"/>
                    </a:lnTo>
                    <a:lnTo>
                      <a:pt x="0" y="1"/>
                    </a:lnTo>
                    <a:close/>
                  </a:path>
                </a:pathLst>
              </a:custGeom>
              <a:solidFill>
                <a:srgbClr val="006600"/>
              </a:solidFill>
              <a:ln w="9525">
                <a:noFill/>
                <a:round/>
                <a:headEnd/>
                <a:tailEnd/>
              </a:ln>
            </p:spPr>
            <p:txBody>
              <a:bodyPr/>
              <a:lstStyle/>
              <a:p>
                <a:endParaRPr lang="en-US"/>
              </a:p>
            </p:txBody>
          </p:sp>
          <p:sp>
            <p:nvSpPr>
              <p:cNvPr id="6359" name="Freeform 85"/>
              <p:cNvSpPr>
                <a:spLocks/>
              </p:cNvSpPr>
              <p:nvPr/>
            </p:nvSpPr>
            <p:spPr bwMode="auto">
              <a:xfrm>
                <a:off x="2821" y="605"/>
                <a:ext cx="34" cy="29"/>
              </a:xfrm>
              <a:custGeom>
                <a:avLst/>
                <a:gdLst>
                  <a:gd name="T0" fmla="*/ 0 w 68"/>
                  <a:gd name="T1" fmla="*/ 0 h 58"/>
                  <a:gd name="T2" fmla="*/ 1 w 68"/>
                  <a:gd name="T3" fmla="*/ 0 h 58"/>
                  <a:gd name="T4" fmla="*/ 3 w 68"/>
                  <a:gd name="T5" fmla="*/ 1 h 58"/>
                  <a:gd name="T6" fmla="*/ 6 w 68"/>
                  <a:gd name="T7" fmla="*/ 3 h 58"/>
                  <a:gd name="T8" fmla="*/ 9 w 68"/>
                  <a:gd name="T9" fmla="*/ 6 h 58"/>
                  <a:gd name="T10" fmla="*/ 12 w 68"/>
                  <a:gd name="T11" fmla="*/ 8 h 58"/>
                  <a:gd name="T12" fmla="*/ 15 w 68"/>
                  <a:gd name="T13" fmla="*/ 11 h 58"/>
                  <a:gd name="T14" fmla="*/ 17 w 68"/>
                  <a:gd name="T15" fmla="*/ 13 h 58"/>
                  <a:gd name="T16" fmla="*/ 17 w 68"/>
                  <a:gd name="T17" fmla="*/ 15 h 58"/>
                  <a:gd name="T18" fmla="*/ 16 w 68"/>
                  <a:gd name="T19" fmla="*/ 14 h 58"/>
                  <a:gd name="T20" fmla="*/ 13 w 68"/>
                  <a:gd name="T21" fmla="*/ 12 h 58"/>
                  <a:gd name="T22" fmla="*/ 10 w 68"/>
                  <a:gd name="T23" fmla="*/ 10 h 58"/>
                  <a:gd name="T24" fmla="*/ 7 w 68"/>
                  <a:gd name="T25" fmla="*/ 7 h 58"/>
                  <a:gd name="T26" fmla="*/ 5 w 68"/>
                  <a:gd name="T27" fmla="*/ 6 h 58"/>
                  <a:gd name="T28" fmla="*/ 2 w 68"/>
                  <a:gd name="T29" fmla="*/ 3 h 58"/>
                  <a:gd name="T30" fmla="*/ 1 w 68"/>
                  <a:gd name="T31" fmla="*/ 2 h 58"/>
                  <a:gd name="T32" fmla="*/ 0 w 68"/>
                  <a:gd name="T33" fmla="*/ 0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58"/>
                  <a:gd name="T53" fmla="*/ 68 w 68"/>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58">
                    <a:moveTo>
                      <a:pt x="0" y="0"/>
                    </a:moveTo>
                    <a:lnTo>
                      <a:pt x="5" y="0"/>
                    </a:lnTo>
                    <a:lnTo>
                      <a:pt x="14" y="4"/>
                    </a:lnTo>
                    <a:lnTo>
                      <a:pt x="25" y="12"/>
                    </a:lnTo>
                    <a:lnTo>
                      <a:pt x="37" y="21"/>
                    </a:lnTo>
                    <a:lnTo>
                      <a:pt x="50" y="31"/>
                    </a:lnTo>
                    <a:lnTo>
                      <a:pt x="59" y="43"/>
                    </a:lnTo>
                    <a:lnTo>
                      <a:pt x="66" y="51"/>
                    </a:lnTo>
                    <a:lnTo>
                      <a:pt x="68" y="58"/>
                    </a:lnTo>
                    <a:lnTo>
                      <a:pt x="63" y="53"/>
                    </a:lnTo>
                    <a:lnTo>
                      <a:pt x="53" y="46"/>
                    </a:lnTo>
                    <a:lnTo>
                      <a:pt x="42" y="38"/>
                    </a:lnTo>
                    <a:lnTo>
                      <a:pt x="30" y="29"/>
                    </a:lnTo>
                    <a:lnTo>
                      <a:pt x="19" y="21"/>
                    </a:lnTo>
                    <a:lnTo>
                      <a:pt x="10" y="12"/>
                    </a:lnTo>
                    <a:lnTo>
                      <a:pt x="3" y="5"/>
                    </a:lnTo>
                    <a:lnTo>
                      <a:pt x="0" y="0"/>
                    </a:lnTo>
                    <a:close/>
                  </a:path>
                </a:pathLst>
              </a:custGeom>
              <a:solidFill>
                <a:srgbClr val="006600"/>
              </a:solidFill>
              <a:ln w="9525">
                <a:noFill/>
                <a:round/>
                <a:headEnd/>
                <a:tailEnd/>
              </a:ln>
            </p:spPr>
            <p:txBody>
              <a:bodyPr/>
              <a:lstStyle/>
              <a:p>
                <a:endParaRPr lang="en-US"/>
              </a:p>
            </p:txBody>
          </p:sp>
          <p:sp>
            <p:nvSpPr>
              <p:cNvPr id="6360" name="Freeform 86"/>
              <p:cNvSpPr>
                <a:spLocks/>
              </p:cNvSpPr>
              <p:nvPr/>
            </p:nvSpPr>
            <p:spPr bwMode="auto">
              <a:xfrm>
                <a:off x="2825" y="627"/>
                <a:ext cx="26" cy="12"/>
              </a:xfrm>
              <a:custGeom>
                <a:avLst/>
                <a:gdLst>
                  <a:gd name="T0" fmla="*/ 0 w 51"/>
                  <a:gd name="T1" fmla="*/ 1 h 23"/>
                  <a:gd name="T2" fmla="*/ 1 w 51"/>
                  <a:gd name="T3" fmla="*/ 0 h 23"/>
                  <a:gd name="T4" fmla="*/ 3 w 51"/>
                  <a:gd name="T5" fmla="*/ 0 h 23"/>
                  <a:gd name="T6" fmla="*/ 5 w 51"/>
                  <a:gd name="T7" fmla="*/ 1 h 23"/>
                  <a:gd name="T8" fmla="*/ 7 w 51"/>
                  <a:gd name="T9" fmla="*/ 1 h 23"/>
                  <a:gd name="T10" fmla="*/ 9 w 51"/>
                  <a:gd name="T11" fmla="*/ 2 h 23"/>
                  <a:gd name="T12" fmla="*/ 11 w 51"/>
                  <a:gd name="T13" fmla="*/ 3 h 23"/>
                  <a:gd name="T14" fmla="*/ 13 w 51"/>
                  <a:gd name="T15" fmla="*/ 5 h 23"/>
                  <a:gd name="T16" fmla="*/ 13 w 51"/>
                  <a:gd name="T17" fmla="*/ 6 h 23"/>
                  <a:gd name="T18" fmla="*/ 12 w 51"/>
                  <a:gd name="T19" fmla="*/ 5 h 23"/>
                  <a:gd name="T20" fmla="*/ 10 w 51"/>
                  <a:gd name="T21" fmla="*/ 4 h 23"/>
                  <a:gd name="T22" fmla="*/ 7 w 51"/>
                  <a:gd name="T23" fmla="*/ 4 h 23"/>
                  <a:gd name="T24" fmla="*/ 5 w 51"/>
                  <a:gd name="T25" fmla="*/ 3 h 23"/>
                  <a:gd name="T26" fmla="*/ 3 w 51"/>
                  <a:gd name="T27" fmla="*/ 3 h 23"/>
                  <a:gd name="T28" fmla="*/ 1 w 51"/>
                  <a:gd name="T29" fmla="*/ 2 h 23"/>
                  <a:gd name="T30" fmla="*/ 0 w 51"/>
                  <a:gd name="T31" fmla="*/ 2 h 23"/>
                  <a:gd name="T32" fmla="*/ 0 w 51"/>
                  <a:gd name="T33" fmla="*/ 1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23"/>
                  <a:gd name="T53" fmla="*/ 51 w 51"/>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23">
                    <a:moveTo>
                      <a:pt x="0" y="2"/>
                    </a:moveTo>
                    <a:lnTo>
                      <a:pt x="3" y="0"/>
                    </a:lnTo>
                    <a:lnTo>
                      <a:pt x="10" y="0"/>
                    </a:lnTo>
                    <a:lnTo>
                      <a:pt x="18" y="1"/>
                    </a:lnTo>
                    <a:lnTo>
                      <a:pt x="27" y="3"/>
                    </a:lnTo>
                    <a:lnTo>
                      <a:pt x="36" y="7"/>
                    </a:lnTo>
                    <a:lnTo>
                      <a:pt x="43" y="11"/>
                    </a:lnTo>
                    <a:lnTo>
                      <a:pt x="49" y="17"/>
                    </a:lnTo>
                    <a:lnTo>
                      <a:pt x="51" y="23"/>
                    </a:lnTo>
                    <a:lnTo>
                      <a:pt x="45" y="18"/>
                    </a:lnTo>
                    <a:lnTo>
                      <a:pt x="37" y="15"/>
                    </a:lnTo>
                    <a:lnTo>
                      <a:pt x="28" y="13"/>
                    </a:lnTo>
                    <a:lnTo>
                      <a:pt x="19" y="10"/>
                    </a:lnTo>
                    <a:lnTo>
                      <a:pt x="10" y="9"/>
                    </a:lnTo>
                    <a:lnTo>
                      <a:pt x="4" y="8"/>
                    </a:lnTo>
                    <a:lnTo>
                      <a:pt x="0" y="6"/>
                    </a:lnTo>
                    <a:lnTo>
                      <a:pt x="0" y="2"/>
                    </a:lnTo>
                    <a:close/>
                  </a:path>
                </a:pathLst>
              </a:custGeom>
              <a:solidFill>
                <a:srgbClr val="006600"/>
              </a:solidFill>
              <a:ln w="9525">
                <a:noFill/>
                <a:round/>
                <a:headEnd/>
                <a:tailEnd/>
              </a:ln>
            </p:spPr>
            <p:txBody>
              <a:bodyPr/>
              <a:lstStyle/>
              <a:p>
                <a:endParaRPr lang="en-US"/>
              </a:p>
            </p:txBody>
          </p:sp>
          <p:sp>
            <p:nvSpPr>
              <p:cNvPr id="6361" name="Freeform 87"/>
              <p:cNvSpPr>
                <a:spLocks/>
              </p:cNvSpPr>
              <p:nvPr/>
            </p:nvSpPr>
            <p:spPr bwMode="auto">
              <a:xfrm>
                <a:off x="2854" y="477"/>
                <a:ext cx="20" cy="23"/>
              </a:xfrm>
              <a:custGeom>
                <a:avLst/>
                <a:gdLst>
                  <a:gd name="T0" fmla="*/ 10 w 40"/>
                  <a:gd name="T1" fmla="*/ 12 h 46"/>
                  <a:gd name="T2" fmla="*/ 10 w 40"/>
                  <a:gd name="T3" fmla="*/ 11 h 46"/>
                  <a:gd name="T4" fmla="*/ 8 w 40"/>
                  <a:gd name="T5" fmla="*/ 10 h 46"/>
                  <a:gd name="T6" fmla="*/ 6 w 40"/>
                  <a:gd name="T7" fmla="*/ 8 h 46"/>
                  <a:gd name="T8" fmla="*/ 4 w 40"/>
                  <a:gd name="T9" fmla="*/ 6 h 46"/>
                  <a:gd name="T10" fmla="*/ 2 w 40"/>
                  <a:gd name="T11" fmla="*/ 5 h 46"/>
                  <a:gd name="T12" fmla="*/ 1 w 40"/>
                  <a:gd name="T13" fmla="*/ 3 h 46"/>
                  <a:gd name="T14" fmla="*/ 0 w 40"/>
                  <a:gd name="T15" fmla="*/ 1 h 46"/>
                  <a:gd name="T16" fmla="*/ 1 w 40"/>
                  <a:gd name="T17" fmla="*/ 1 h 46"/>
                  <a:gd name="T18" fmla="*/ 2 w 40"/>
                  <a:gd name="T19" fmla="*/ 0 h 46"/>
                  <a:gd name="T20" fmla="*/ 3 w 40"/>
                  <a:gd name="T21" fmla="*/ 1 h 46"/>
                  <a:gd name="T22" fmla="*/ 5 w 40"/>
                  <a:gd name="T23" fmla="*/ 3 h 46"/>
                  <a:gd name="T24" fmla="*/ 6 w 40"/>
                  <a:gd name="T25" fmla="*/ 4 h 46"/>
                  <a:gd name="T26" fmla="*/ 7 w 40"/>
                  <a:gd name="T27" fmla="*/ 6 h 46"/>
                  <a:gd name="T28" fmla="*/ 9 w 40"/>
                  <a:gd name="T29" fmla="*/ 9 h 46"/>
                  <a:gd name="T30" fmla="*/ 10 w 40"/>
                  <a:gd name="T31" fmla="*/ 11 h 46"/>
                  <a:gd name="T32" fmla="*/ 10 w 40"/>
                  <a:gd name="T33" fmla="*/ 12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46"/>
                  <a:gd name="T53" fmla="*/ 40 w 40"/>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46">
                    <a:moveTo>
                      <a:pt x="40" y="46"/>
                    </a:moveTo>
                    <a:lnTo>
                      <a:pt x="37" y="44"/>
                    </a:lnTo>
                    <a:lnTo>
                      <a:pt x="31" y="38"/>
                    </a:lnTo>
                    <a:lnTo>
                      <a:pt x="23" y="32"/>
                    </a:lnTo>
                    <a:lnTo>
                      <a:pt x="15" y="26"/>
                    </a:lnTo>
                    <a:lnTo>
                      <a:pt x="8" y="19"/>
                    </a:lnTo>
                    <a:lnTo>
                      <a:pt x="2" y="12"/>
                    </a:lnTo>
                    <a:lnTo>
                      <a:pt x="0" y="6"/>
                    </a:lnTo>
                    <a:lnTo>
                      <a:pt x="2" y="1"/>
                    </a:lnTo>
                    <a:lnTo>
                      <a:pt x="7" y="0"/>
                    </a:lnTo>
                    <a:lnTo>
                      <a:pt x="12" y="4"/>
                    </a:lnTo>
                    <a:lnTo>
                      <a:pt x="17" y="9"/>
                    </a:lnTo>
                    <a:lnTo>
                      <a:pt x="23" y="16"/>
                    </a:lnTo>
                    <a:lnTo>
                      <a:pt x="28" y="26"/>
                    </a:lnTo>
                    <a:lnTo>
                      <a:pt x="33" y="34"/>
                    </a:lnTo>
                    <a:lnTo>
                      <a:pt x="37" y="42"/>
                    </a:lnTo>
                    <a:lnTo>
                      <a:pt x="40" y="46"/>
                    </a:lnTo>
                    <a:close/>
                  </a:path>
                </a:pathLst>
              </a:custGeom>
              <a:solidFill>
                <a:srgbClr val="006600"/>
              </a:solidFill>
              <a:ln w="9525">
                <a:noFill/>
                <a:round/>
                <a:headEnd/>
                <a:tailEnd/>
              </a:ln>
            </p:spPr>
            <p:txBody>
              <a:bodyPr/>
              <a:lstStyle/>
              <a:p>
                <a:endParaRPr lang="en-US"/>
              </a:p>
            </p:txBody>
          </p:sp>
          <p:sp>
            <p:nvSpPr>
              <p:cNvPr id="6362" name="Freeform 88"/>
              <p:cNvSpPr>
                <a:spLocks/>
              </p:cNvSpPr>
              <p:nvPr/>
            </p:nvSpPr>
            <p:spPr bwMode="auto">
              <a:xfrm>
                <a:off x="2870" y="468"/>
                <a:ext cx="5" cy="27"/>
              </a:xfrm>
              <a:custGeom>
                <a:avLst/>
                <a:gdLst>
                  <a:gd name="T0" fmla="*/ 1 w 11"/>
                  <a:gd name="T1" fmla="*/ 14 h 54"/>
                  <a:gd name="T2" fmla="*/ 2 w 11"/>
                  <a:gd name="T3" fmla="*/ 11 h 54"/>
                  <a:gd name="T4" fmla="*/ 2 w 11"/>
                  <a:gd name="T5" fmla="*/ 7 h 54"/>
                  <a:gd name="T6" fmla="*/ 2 w 11"/>
                  <a:gd name="T7" fmla="*/ 2 h 54"/>
                  <a:gd name="T8" fmla="*/ 1 w 11"/>
                  <a:gd name="T9" fmla="*/ 0 h 54"/>
                  <a:gd name="T10" fmla="*/ 0 w 11"/>
                  <a:gd name="T11" fmla="*/ 2 h 54"/>
                  <a:gd name="T12" fmla="*/ 0 w 11"/>
                  <a:gd name="T13" fmla="*/ 6 h 54"/>
                  <a:gd name="T14" fmla="*/ 1 w 11"/>
                  <a:gd name="T15" fmla="*/ 10 h 54"/>
                  <a:gd name="T16" fmla="*/ 1 w 11"/>
                  <a:gd name="T17" fmla="*/ 14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54"/>
                  <a:gd name="T29" fmla="*/ 11 w 11"/>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54">
                    <a:moveTo>
                      <a:pt x="7" y="54"/>
                    </a:moveTo>
                    <a:lnTo>
                      <a:pt x="8" y="44"/>
                    </a:lnTo>
                    <a:lnTo>
                      <a:pt x="11" y="25"/>
                    </a:lnTo>
                    <a:lnTo>
                      <a:pt x="11" y="8"/>
                    </a:lnTo>
                    <a:lnTo>
                      <a:pt x="6" y="0"/>
                    </a:lnTo>
                    <a:lnTo>
                      <a:pt x="0" y="7"/>
                    </a:lnTo>
                    <a:lnTo>
                      <a:pt x="1" y="22"/>
                    </a:lnTo>
                    <a:lnTo>
                      <a:pt x="4" y="40"/>
                    </a:lnTo>
                    <a:lnTo>
                      <a:pt x="7" y="54"/>
                    </a:lnTo>
                    <a:close/>
                  </a:path>
                </a:pathLst>
              </a:custGeom>
              <a:solidFill>
                <a:srgbClr val="006600"/>
              </a:solidFill>
              <a:ln w="9525">
                <a:noFill/>
                <a:round/>
                <a:headEnd/>
                <a:tailEnd/>
              </a:ln>
            </p:spPr>
            <p:txBody>
              <a:bodyPr/>
              <a:lstStyle/>
              <a:p>
                <a:endParaRPr lang="en-US"/>
              </a:p>
            </p:txBody>
          </p:sp>
          <p:sp>
            <p:nvSpPr>
              <p:cNvPr id="6363" name="Freeform 89"/>
              <p:cNvSpPr>
                <a:spLocks/>
              </p:cNvSpPr>
              <p:nvPr/>
            </p:nvSpPr>
            <p:spPr bwMode="auto">
              <a:xfrm>
                <a:off x="2874" y="475"/>
                <a:ext cx="23" cy="25"/>
              </a:xfrm>
              <a:custGeom>
                <a:avLst/>
                <a:gdLst>
                  <a:gd name="T0" fmla="*/ 0 w 46"/>
                  <a:gd name="T1" fmla="*/ 13 h 50"/>
                  <a:gd name="T2" fmla="*/ 1 w 46"/>
                  <a:gd name="T3" fmla="*/ 11 h 50"/>
                  <a:gd name="T4" fmla="*/ 3 w 46"/>
                  <a:gd name="T5" fmla="*/ 9 h 50"/>
                  <a:gd name="T6" fmla="*/ 5 w 46"/>
                  <a:gd name="T7" fmla="*/ 6 h 50"/>
                  <a:gd name="T8" fmla="*/ 6 w 46"/>
                  <a:gd name="T9" fmla="*/ 5 h 50"/>
                  <a:gd name="T10" fmla="*/ 8 w 46"/>
                  <a:gd name="T11" fmla="*/ 3 h 50"/>
                  <a:gd name="T12" fmla="*/ 10 w 46"/>
                  <a:gd name="T13" fmla="*/ 1 h 50"/>
                  <a:gd name="T14" fmla="*/ 11 w 46"/>
                  <a:gd name="T15" fmla="*/ 0 h 50"/>
                  <a:gd name="T16" fmla="*/ 12 w 46"/>
                  <a:gd name="T17" fmla="*/ 1 h 50"/>
                  <a:gd name="T18" fmla="*/ 12 w 46"/>
                  <a:gd name="T19" fmla="*/ 2 h 50"/>
                  <a:gd name="T20" fmla="*/ 11 w 46"/>
                  <a:gd name="T21" fmla="*/ 3 h 50"/>
                  <a:gd name="T22" fmla="*/ 9 w 46"/>
                  <a:gd name="T23" fmla="*/ 5 h 50"/>
                  <a:gd name="T24" fmla="*/ 7 w 46"/>
                  <a:gd name="T25" fmla="*/ 6 h 50"/>
                  <a:gd name="T26" fmla="*/ 5 w 46"/>
                  <a:gd name="T27" fmla="*/ 9 h 50"/>
                  <a:gd name="T28" fmla="*/ 3 w 46"/>
                  <a:gd name="T29" fmla="*/ 10 h 50"/>
                  <a:gd name="T30" fmla="*/ 1 w 46"/>
                  <a:gd name="T31" fmla="*/ 12 h 50"/>
                  <a:gd name="T32" fmla="*/ 0 w 46"/>
                  <a:gd name="T33" fmla="*/ 13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50"/>
                  <a:gd name="T53" fmla="*/ 46 w 46"/>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50">
                    <a:moveTo>
                      <a:pt x="0" y="50"/>
                    </a:moveTo>
                    <a:lnTo>
                      <a:pt x="5" y="44"/>
                    </a:lnTo>
                    <a:lnTo>
                      <a:pt x="11" y="35"/>
                    </a:lnTo>
                    <a:lnTo>
                      <a:pt x="17" y="26"/>
                    </a:lnTo>
                    <a:lnTo>
                      <a:pt x="24" y="17"/>
                    </a:lnTo>
                    <a:lnTo>
                      <a:pt x="31" y="9"/>
                    </a:lnTo>
                    <a:lnTo>
                      <a:pt x="38" y="3"/>
                    </a:lnTo>
                    <a:lnTo>
                      <a:pt x="43" y="0"/>
                    </a:lnTo>
                    <a:lnTo>
                      <a:pt x="46" y="1"/>
                    </a:lnTo>
                    <a:lnTo>
                      <a:pt x="46" y="6"/>
                    </a:lnTo>
                    <a:lnTo>
                      <a:pt x="43" y="11"/>
                    </a:lnTo>
                    <a:lnTo>
                      <a:pt x="36" y="18"/>
                    </a:lnTo>
                    <a:lnTo>
                      <a:pt x="29" y="26"/>
                    </a:lnTo>
                    <a:lnTo>
                      <a:pt x="20" y="33"/>
                    </a:lnTo>
                    <a:lnTo>
                      <a:pt x="12" y="40"/>
                    </a:lnTo>
                    <a:lnTo>
                      <a:pt x="5" y="46"/>
                    </a:lnTo>
                    <a:lnTo>
                      <a:pt x="0" y="50"/>
                    </a:lnTo>
                    <a:close/>
                  </a:path>
                </a:pathLst>
              </a:custGeom>
              <a:solidFill>
                <a:srgbClr val="006600"/>
              </a:solidFill>
              <a:ln w="9525">
                <a:noFill/>
                <a:round/>
                <a:headEnd/>
                <a:tailEnd/>
              </a:ln>
            </p:spPr>
            <p:txBody>
              <a:bodyPr/>
              <a:lstStyle/>
              <a:p>
                <a:endParaRPr lang="en-US"/>
              </a:p>
            </p:txBody>
          </p:sp>
          <p:sp>
            <p:nvSpPr>
              <p:cNvPr id="6364" name="Freeform 90"/>
              <p:cNvSpPr>
                <a:spLocks/>
              </p:cNvSpPr>
              <p:nvPr/>
            </p:nvSpPr>
            <p:spPr bwMode="auto">
              <a:xfrm>
                <a:off x="2855" y="632"/>
                <a:ext cx="33" cy="8"/>
              </a:xfrm>
              <a:custGeom>
                <a:avLst/>
                <a:gdLst>
                  <a:gd name="T0" fmla="*/ 0 w 67"/>
                  <a:gd name="T1" fmla="*/ 1 h 16"/>
                  <a:gd name="T2" fmla="*/ 2 w 67"/>
                  <a:gd name="T3" fmla="*/ 1 h 16"/>
                  <a:gd name="T4" fmla="*/ 4 w 67"/>
                  <a:gd name="T5" fmla="*/ 1 h 16"/>
                  <a:gd name="T6" fmla="*/ 7 w 67"/>
                  <a:gd name="T7" fmla="*/ 0 h 16"/>
                  <a:gd name="T8" fmla="*/ 9 w 67"/>
                  <a:gd name="T9" fmla="*/ 0 h 16"/>
                  <a:gd name="T10" fmla="*/ 12 w 67"/>
                  <a:gd name="T11" fmla="*/ 0 h 16"/>
                  <a:gd name="T12" fmla="*/ 14 w 67"/>
                  <a:gd name="T13" fmla="*/ 1 h 16"/>
                  <a:gd name="T14" fmla="*/ 16 w 67"/>
                  <a:gd name="T15" fmla="*/ 1 h 16"/>
                  <a:gd name="T16" fmla="*/ 16 w 67"/>
                  <a:gd name="T17" fmla="*/ 3 h 16"/>
                  <a:gd name="T18" fmla="*/ 16 w 67"/>
                  <a:gd name="T19" fmla="*/ 4 h 16"/>
                  <a:gd name="T20" fmla="*/ 14 w 67"/>
                  <a:gd name="T21" fmla="*/ 4 h 16"/>
                  <a:gd name="T22" fmla="*/ 12 w 67"/>
                  <a:gd name="T23" fmla="*/ 4 h 16"/>
                  <a:gd name="T24" fmla="*/ 10 w 67"/>
                  <a:gd name="T25" fmla="*/ 3 h 16"/>
                  <a:gd name="T26" fmla="*/ 7 w 67"/>
                  <a:gd name="T27" fmla="*/ 3 h 16"/>
                  <a:gd name="T28" fmla="*/ 4 w 67"/>
                  <a:gd name="T29" fmla="*/ 2 h 16"/>
                  <a:gd name="T30" fmla="*/ 2 w 67"/>
                  <a:gd name="T31" fmla="*/ 1 h 16"/>
                  <a:gd name="T32" fmla="*/ 0 w 67"/>
                  <a:gd name="T33" fmla="*/ 1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16"/>
                  <a:gd name="T53" fmla="*/ 67 w 67"/>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16">
                    <a:moveTo>
                      <a:pt x="0" y="2"/>
                    </a:moveTo>
                    <a:lnTo>
                      <a:pt x="8" y="1"/>
                    </a:lnTo>
                    <a:lnTo>
                      <a:pt x="17" y="1"/>
                    </a:lnTo>
                    <a:lnTo>
                      <a:pt x="29" y="0"/>
                    </a:lnTo>
                    <a:lnTo>
                      <a:pt x="39" y="0"/>
                    </a:lnTo>
                    <a:lnTo>
                      <a:pt x="50" y="0"/>
                    </a:lnTo>
                    <a:lnTo>
                      <a:pt x="59" y="2"/>
                    </a:lnTo>
                    <a:lnTo>
                      <a:pt x="65" y="6"/>
                    </a:lnTo>
                    <a:lnTo>
                      <a:pt x="67" y="11"/>
                    </a:lnTo>
                    <a:lnTo>
                      <a:pt x="65" y="15"/>
                    </a:lnTo>
                    <a:lnTo>
                      <a:pt x="59" y="16"/>
                    </a:lnTo>
                    <a:lnTo>
                      <a:pt x="51" y="15"/>
                    </a:lnTo>
                    <a:lnTo>
                      <a:pt x="40" y="13"/>
                    </a:lnTo>
                    <a:lnTo>
                      <a:pt x="29" y="11"/>
                    </a:lnTo>
                    <a:lnTo>
                      <a:pt x="19" y="7"/>
                    </a:lnTo>
                    <a:lnTo>
                      <a:pt x="8" y="4"/>
                    </a:lnTo>
                    <a:lnTo>
                      <a:pt x="0" y="2"/>
                    </a:lnTo>
                    <a:close/>
                  </a:path>
                </a:pathLst>
              </a:custGeom>
              <a:solidFill>
                <a:srgbClr val="006600"/>
              </a:solidFill>
              <a:ln w="9525">
                <a:noFill/>
                <a:round/>
                <a:headEnd/>
                <a:tailEnd/>
              </a:ln>
            </p:spPr>
            <p:txBody>
              <a:bodyPr/>
              <a:lstStyle/>
              <a:p>
                <a:endParaRPr lang="en-US"/>
              </a:p>
            </p:txBody>
          </p:sp>
          <p:sp>
            <p:nvSpPr>
              <p:cNvPr id="6365" name="Freeform 91"/>
              <p:cNvSpPr>
                <a:spLocks/>
              </p:cNvSpPr>
              <p:nvPr/>
            </p:nvSpPr>
            <p:spPr bwMode="auto">
              <a:xfrm>
                <a:off x="2848" y="639"/>
                <a:ext cx="33" cy="16"/>
              </a:xfrm>
              <a:custGeom>
                <a:avLst/>
                <a:gdLst>
                  <a:gd name="T0" fmla="*/ 0 w 64"/>
                  <a:gd name="T1" fmla="*/ 0 h 32"/>
                  <a:gd name="T2" fmla="*/ 2 w 64"/>
                  <a:gd name="T3" fmla="*/ 1 h 32"/>
                  <a:gd name="T4" fmla="*/ 4 w 64"/>
                  <a:gd name="T5" fmla="*/ 1 h 32"/>
                  <a:gd name="T6" fmla="*/ 7 w 64"/>
                  <a:gd name="T7" fmla="*/ 1 h 32"/>
                  <a:gd name="T8" fmla="*/ 10 w 64"/>
                  <a:gd name="T9" fmla="*/ 2 h 32"/>
                  <a:gd name="T10" fmla="*/ 12 w 64"/>
                  <a:gd name="T11" fmla="*/ 3 h 32"/>
                  <a:gd name="T12" fmla="*/ 15 w 64"/>
                  <a:gd name="T13" fmla="*/ 4 h 32"/>
                  <a:gd name="T14" fmla="*/ 17 w 64"/>
                  <a:gd name="T15" fmla="*/ 6 h 32"/>
                  <a:gd name="T16" fmla="*/ 17 w 64"/>
                  <a:gd name="T17" fmla="*/ 7 h 32"/>
                  <a:gd name="T18" fmla="*/ 17 w 64"/>
                  <a:gd name="T19" fmla="*/ 8 h 32"/>
                  <a:gd name="T20" fmla="*/ 14 w 64"/>
                  <a:gd name="T21" fmla="*/ 8 h 32"/>
                  <a:gd name="T22" fmla="*/ 12 w 64"/>
                  <a:gd name="T23" fmla="*/ 7 h 32"/>
                  <a:gd name="T24" fmla="*/ 9 w 64"/>
                  <a:gd name="T25" fmla="*/ 5 h 32"/>
                  <a:gd name="T26" fmla="*/ 6 w 64"/>
                  <a:gd name="T27" fmla="*/ 4 h 32"/>
                  <a:gd name="T28" fmla="*/ 4 w 64"/>
                  <a:gd name="T29" fmla="*/ 2 h 32"/>
                  <a:gd name="T30" fmla="*/ 1 w 64"/>
                  <a:gd name="T31" fmla="*/ 1 h 32"/>
                  <a:gd name="T32" fmla="*/ 0 w 64"/>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32"/>
                  <a:gd name="T53" fmla="*/ 64 w 64"/>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32">
                    <a:moveTo>
                      <a:pt x="0" y="0"/>
                    </a:moveTo>
                    <a:lnTo>
                      <a:pt x="6" y="1"/>
                    </a:lnTo>
                    <a:lnTo>
                      <a:pt x="16" y="2"/>
                    </a:lnTo>
                    <a:lnTo>
                      <a:pt x="26" y="6"/>
                    </a:lnTo>
                    <a:lnTo>
                      <a:pt x="36" y="9"/>
                    </a:lnTo>
                    <a:lnTo>
                      <a:pt x="47" y="14"/>
                    </a:lnTo>
                    <a:lnTo>
                      <a:pt x="56" y="18"/>
                    </a:lnTo>
                    <a:lnTo>
                      <a:pt x="62" y="23"/>
                    </a:lnTo>
                    <a:lnTo>
                      <a:pt x="64" y="29"/>
                    </a:lnTo>
                    <a:lnTo>
                      <a:pt x="62" y="32"/>
                    </a:lnTo>
                    <a:lnTo>
                      <a:pt x="55" y="31"/>
                    </a:lnTo>
                    <a:lnTo>
                      <a:pt x="46" y="28"/>
                    </a:lnTo>
                    <a:lnTo>
                      <a:pt x="35" y="22"/>
                    </a:lnTo>
                    <a:lnTo>
                      <a:pt x="24" y="16"/>
                    </a:lnTo>
                    <a:lnTo>
                      <a:pt x="13" y="9"/>
                    </a:lnTo>
                    <a:lnTo>
                      <a:pt x="4" y="3"/>
                    </a:lnTo>
                    <a:lnTo>
                      <a:pt x="0" y="0"/>
                    </a:lnTo>
                    <a:close/>
                  </a:path>
                </a:pathLst>
              </a:custGeom>
              <a:solidFill>
                <a:srgbClr val="006600"/>
              </a:solidFill>
              <a:ln w="9525">
                <a:noFill/>
                <a:round/>
                <a:headEnd/>
                <a:tailEnd/>
              </a:ln>
            </p:spPr>
            <p:txBody>
              <a:bodyPr/>
              <a:lstStyle/>
              <a:p>
                <a:endParaRPr lang="en-US"/>
              </a:p>
            </p:txBody>
          </p:sp>
          <p:sp>
            <p:nvSpPr>
              <p:cNvPr id="6366" name="Freeform 92"/>
              <p:cNvSpPr>
                <a:spLocks/>
              </p:cNvSpPr>
              <p:nvPr/>
            </p:nvSpPr>
            <p:spPr bwMode="auto">
              <a:xfrm>
                <a:off x="2856" y="618"/>
                <a:ext cx="33" cy="8"/>
              </a:xfrm>
              <a:custGeom>
                <a:avLst/>
                <a:gdLst>
                  <a:gd name="T0" fmla="*/ 0 w 64"/>
                  <a:gd name="T1" fmla="*/ 2 h 16"/>
                  <a:gd name="T2" fmla="*/ 1 w 64"/>
                  <a:gd name="T3" fmla="*/ 1 h 16"/>
                  <a:gd name="T4" fmla="*/ 3 w 64"/>
                  <a:gd name="T5" fmla="*/ 1 h 16"/>
                  <a:gd name="T6" fmla="*/ 5 w 64"/>
                  <a:gd name="T7" fmla="*/ 1 h 16"/>
                  <a:gd name="T8" fmla="*/ 8 w 64"/>
                  <a:gd name="T9" fmla="*/ 0 h 16"/>
                  <a:gd name="T10" fmla="*/ 11 w 64"/>
                  <a:gd name="T11" fmla="*/ 0 h 16"/>
                  <a:gd name="T12" fmla="*/ 13 w 64"/>
                  <a:gd name="T13" fmla="*/ 1 h 16"/>
                  <a:gd name="T14" fmla="*/ 16 w 64"/>
                  <a:gd name="T15" fmla="*/ 1 h 16"/>
                  <a:gd name="T16" fmla="*/ 17 w 64"/>
                  <a:gd name="T17" fmla="*/ 2 h 16"/>
                  <a:gd name="T18" fmla="*/ 17 w 64"/>
                  <a:gd name="T19" fmla="*/ 4 h 16"/>
                  <a:gd name="T20" fmla="*/ 16 w 64"/>
                  <a:gd name="T21" fmla="*/ 4 h 16"/>
                  <a:gd name="T22" fmla="*/ 13 w 64"/>
                  <a:gd name="T23" fmla="*/ 4 h 16"/>
                  <a:gd name="T24" fmla="*/ 11 w 64"/>
                  <a:gd name="T25" fmla="*/ 3 h 16"/>
                  <a:gd name="T26" fmla="*/ 8 w 64"/>
                  <a:gd name="T27" fmla="*/ 3 h 16"/>
                  <a:gd name="T28" fmla="*/ 5 w 64"/>
                  <a:gd name="T29" fmla="*/ 2 h 16"/>
                  <a:gd name="T30" fmla="*/ 2 w 64"/>
                  <a:gd name="T31" fmla="*/ 2 h 16"/>
                  <a:gd name="T32" fmla="*/ 0 w 64"/>
                  <a:gd name="T33" fmla="*/ 2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16"/>
                  <a:gd name="T53" fmla="*/ 64 w 64"/>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16">
                    <a:moveTo>
                      <a:pt x="0" y="8"/>
                    </a:moveTo>
                    <a:lnTo>
                      <a:pt x="3" y="5"/>
                    </a:lnTo>
                    <a:lnTo>
                      <a:pt x="10" y="2"/>
                    </a:lnTo>
                    <a:lnTo>
                      <a:pt x="19" y="1"/>
                    </a:lnTo>
                    <a:lnTo>
                      <a:pt x="31" y="0"/>
                    </a:lnTo>
                    <a:lnTo>
                      <a:pt x="42" y="0"/>
                    </a:lnTo>
                    <a:lnTo>
                      <a:pt x="51" y="2"/>
                    </a:lnTo>
                    <a:lnTo>
                      <a:pt x="60" y="5"/>
                    </a:lnTo>
                    <a:lnTo>
                      <a:pt x="64" y="10"/>
                    </a:lnTo>
                    <a:lnTo>
                      <a:pt x="64" y="15"/>
                    </a:lnTo>
                    <a:lnTo>
                      <a:pt x="60" y="16"/>
                    </a:lnTo>
                    <a:lnTo>
                      <a:pt x="51" y="16"/>
                    </a:lnTo>
                    <a:lnTo>
                      <a:pt x="41" y="13"/>
                    </a:lnTo>
                    <a:lnTo>
                      <a:pt x="30" y="12"/>
                    </a:lnTo>
                    <a:lnTo>
                      <a:pt x="18" y="10"/>
                    </a:lnTo>
                    <a:lnTo>
                      <a:pt x="8" y="8"/>
                    </a:lnTo>
                    <a:lnTo>
                      <a:pt x="0" y="8"/>
                    </a:lnTo>
                    <a:close/>
                  </a:path>
                </a:pathLst>
              </a:custGeom>
              <a:solidFill>
                <a:srgbClr val="006600"/>
              </a:solidFill>
              <a:ln w="9525">
                <a:noFill/>
                <a:round/>
                <a:headEnd/>
                <a:tailEnd/>
              </a:ln>
            </p:spPr>
            <p:txBody>
              <a:bodyPr/>
              <a:lstStyle/>
              <a:p>
                <a:endParaRPr lang="en-US"/>
              </a:p>
            </p:txBody>
          </p:sp>
          <p:sp>
            <p:nvSpPr>
              <p:cNvPr id="6367" name="Freeform 93"/>
              <p:cNvSpPr>
                <a:spLocks/>
              </p:cNvSpPr>
              <p:nvPr/>
            </p:nvSpPr>
            <p:spPr bwMode="auto">
              <a:xfrm>
                <a:off x="2863" y="606"/>
                <a:ext cx="34" cy="6"/>
              </a:xfrm>
              <a:custGeom>
                <a:avLst/>
                <a:gdLst>
                  <a:gd name="T0" fmla="*/ 0 w 68"/>
                  <a:gd name="T1" fmla="*/ 3 h 12"/>
                  <a:gd name="T2" fmla="*/ 1 w 68"/>
                  <a:gd name="T3" fmla="*/ 3 h 12"/>
                  <a:gd name="T4" fmla="*/ 3 w 68"/>
                  <a:gd name="T5" fmla="*/ 2 h 12"/>
                  <a:gd name="T6" fmla="*/ 6 w 68"/>
                  <a:gd name="T7" fmla="*/ 1 h 12"/>
                  <a:gd name="T8" fmla="*/ 9 w 68"/>
                  <a:gd name="T9" fmla="*/ 1 h 12"/>
                  <a:gd name="T10" fmla="*/ 12 w 68"/>
                  <a:gd name="T11" fmla="*/ 0 h 12"/>
                  <a:gd name="T12" fmla="*/ 14 w 68"/>
                  <a:gd name="T13" fmla="*/ 0 h 12"/>
                  <a:gd name="T14" fmla="*/ 17 w 68"/>
                  <a:gd name="T15" fmla="*/ 1 h 12"/>
                  <a:gd name="T16" fmla="*/ 17 w 68"/>
                  <a:gd name="T17" fmla="*/ 2 h 12"/>
                  <a:gd name="T18" fmla="*/ 17 w 68"/>
                  <a:gd name="T19" fmla="*/ 3 h 12"/>
                  <a:gd name="T20" fmla="*/ 16 w 68"/>
                  <a:gd name="T21" fmla="*/ 3 h 12"/>
                  <a:gd name="T22" fmla="*/ 14 w 68"/>
                  <a:gd name="T23" fmla="*/ 3 h 12"/>
                  <a:gd name="T24" fmla="*/ 11 w 68"/>
                  <a:gd name="T25" fmla="*/ 3 h 12"/>
                  <a:gd name="T26" fmla="*/ 9 w 68"/>
                  <a:gd name="T27" fmla="*/ 3 h 12"/>
                  <a:gd name="T28" fmla="*/ 5 w 68"/>
                  <a:gd name="T29" fmla="*/ 3 h 12"/>
                  <a:gd name="T30" fmla="*/ 3 w 68"/>
                  <a:gd name="T31" fmla="*/ 3 h 12"/>
                  <a:gd name="T32" fmla="*/ 0 w 68"/>
                  <a:gd name="T33" fmla="*/ 3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12"/>
                  <a:gd name="T53" fmla="*/ 68 w 68"/>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12">
                    <a:moveTo>
                      <a:pt x="0" y="11"/>
                    </a:moveTo>
                    <a:lnTo>
                      <a:pt x="5" y="9"/>
                    </a:lnTo>
                    <a:lnTo>
                      <a:pt x="14" y="5"/>
                    </a:lnTo>
                    <a:lnTo>
                      <a:pt x="25" y="3"/>
                    </a:lnTo>
                    <a:lnTo>
                      <a:pt x="36" y="2"/>
                    </a:lnTo>
                    <a:lnTo>
                      <a:pt x="47" y="0"/>
                    </a:lnTo>
                    <a:lnTo>
                      <a:pt x="57" y="0"/>
                    </a:lnTo>
                    <a:lnTo>
                      <a:pt x="65" y="3"/>
                    </a:lnTo>
                    <a:lnTo>
                      <a:pt x="68" y="6"/>
                    </a:lnTo>
                    <a:lnTo>
                      <a:pt x="68" y="10"/>
                    </a:lnTo>
                    <a:lnTo>
                      <a:pt x="64" y="11"/>
                    </a:lnTo>
                    <a:lnTo>
                      <a:pt x="56" y="12"/>
                    </a:lnTo>
                    <a:lnTo>
                      <a:pt x="45" y="12"/>
                    </a:lnTo>
                    <a:lnTo>
                      <a:pt x="34" y="11"/>
                    </a:lnTo>
                    <a:lnTo>
                      <a:pt x="22" y="11"/>
                    </a:lnTo>
                    <a:lnTo>
                      <a:pt x="11" y="10"/>
                    </a:lnTo>
                    <a:lnTo>
                      <a:pt x="0" y="11"/>
                    </a:lnTo>
                    <a:close/>
                  </a:path>
                </a:pathLst>
              </a:custGeom>
              <a:solidFill>
                <a:srgbClr val="006600"/>
              </a:solidFill>
              <a:ln w="9525">
                <a:noFill/>
                <a:round/>
                <a:headEnd/>
                <a:tailEnd/>
              </a:ln>
            </p:spPr>
            <p:txBody>
              <a:bodyPr/>
              <a:lstStyle/>
              <a:p>
                <a:endParaRPr lang="en-US"/>
              </a:p>
            </p:txBody>
          </p:sp>
          <p:sp>
            <p:nvSpPr>
              <p:cNvPr id="6368" name="Freeform 94"/>
              <p:cNvSpPr>
                <a:spLocks/>
              </p:cNvSpPr>
              <p:nvPr/>
            </p:nvSpPr>
            <p:spPr bwMode="auto">
              <a:xfrm>
                <a:off x="2870" y="594"/>
                <a:ext cx="34" cy="6"/>
              </a:xfrm>
              <a:custGeom>
                <a:avLst/>
                <a:gdLst>
                  <a:gd name="T0" fmla="*/ 0 w 68"/>
                  <a:gd name="T1" fmla="*/ 3 h 13"/>
                  <a:gd name="T2" fmla="*/ 2 w 68"/>
                  <a:gd name="T3" fmla="*/ 2 h 13"/>
                  <a:gd name="T4" fmla="*/ 4 w 68"/>
                  <a:gd name="T5" fmla="*/ 2 h 13"/>
                  <a:gd name="T6" fmla="*/ 7 w 68"/>
                  <a:gd name="T7" fmla="*/ 1 h 13"/>
                  <a:gd name="T8" fmla="*/ 10 w 68"/>
                  <a:gd name="T9" fmla="*/ 0 h 13"/>
                  <a:gd name="T10" fmla="*/ 12 w 68"/>
                  <a:gd name="T11" fmla="*/ 0 h 13"/>
                  <a:gd name="T12" fmla="*/ 15 w 68"/>
                  <a:gd name="T13" fmla="*/ 0 h 13"/>
                  <a:gd name="T14" fmla="*/ 17 w 68"/>
                  <a:gd name="T15" fmla="*/ 0 h 13"/>
                  <a:gd name="T16" fmla="*/ 17 w 68"/>
                  <a:gd name="T17" fmla="*/ 1 h 13"/>
                  <a:gd name="T18" fmla="*/ 17 w 68"/>
                  <a:gd name="T19" fmla="*/ 2 h 13"/>
                  <a:gd name="T20" fmla="*/ 15 w 68"/>
                  <a:gd name="T21" fmla="*/ 2 h 13"/>
                  <a:gd name="T22" fmla="*/ 13 w 68"/>
                  <a:gd name="T23" fmla="*/ 3 h 13"/>
                  <a:gd name="T24" fmla="*/ 10 w 68"/>
                  <a:gd name="T25" fmla="*/ 3 h 13"/>
                  <a:gd name="T26" fmla="*/ 7 w 68"/>
                  <a:gd name="T27" fmla="*/ 3 h 13"/>
                  <a:gd name="T28" fmla="*/ 5 w 68"/>
                  <a:gd name="T29" fmla="*/ 3 h 13"/>
                  <a:gd name="T30" fmla="*/ 2 w 68"/>
                  <a:gd name="T31" fmla="*/ 3 h 13"/>
                  <a:gd name="T32" fmla="*/ 0 w 68"/>
                  <a:gd name="T33" fmla="*/ 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13"/>
                  <a:gd name="T53" fmla="*/ 68 w 68"/>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13">
                    <a:moveTo>
                      <a:pt x="0" y="13"/>
                    </a:moveTo>
                    <a:lnTo>
                      <a:pt x="7" y="11"/>
                    </a:lnTo>
                    <a:lnTo>
                      <a:pt x="16" y="8"/>
                    </a:lnTo>
                    <a:lnTo>
                      <a:pt x="28" y="5"/>
                    </a:lnTo>
                    <a:lnTo>
                      <a:pt x="39" y="2"/>
                    </a:lnTo>
                    <a:lnTo>
                      <a:pt x="50" y="0"/>
                    </a:lnTo>
                    <a:lnTo>
                      <a:pt x="59" y="0"/>
                    </a:lnTo>
                    <a:lnTo>
                      <a:pt x="66" y="1"/>
                    </a:lnTo>
                    <a:lnTo>
                      <a:pt x="68" y="5"/>
                    </a:lnTo>
                    <a:lnTo>
                      <a:pt x="66" y="8"/>
                    </a:lnTo>
                    <a:lnTo>
                      <a:pt x="60" y="11"/>
                    </a:lnTo>
                    <a:lnTo>
                      <a:pt x="52" y="12"/>
                    </a:lnTo>
                    <a:lnTo>
                      <a:pt x="42" y="12"/>
                    </a:lnTo>
                    <a:lnTo>
                      <a:pt x="30" y="12"/>
                    </a:lnTo>
                    <a:lnTo>
                      <a:pt x="19" y="12"/>
                    </a:lnTo>
                    <a:lnTo>
                      <a:pt x="8" y="12"/>
                    </a:lnTo>
                    <a:lnTo>
                      <a:pt x="0" y="13"/>
                    </a:lnTo>
                    <a:close/>
                  </a:path>
                </a:pathLst>
              </a:custGeom>
              <a:solidFill>
                <a:srgbClr val="006600"/>
              </a:solidFill>
              <a:ln w="9525">
                <a:noFill/>
                <a:round/>
                <a:headEnd/>
                <a:tailEnd/>
              </a:ln>
            </p:spPr>
            <p:txBody>
              <a:bodyPr/>
              <a:lstStyle/>
              <a:p>
                <a:endParaRPr lang="en-US"/>
              </a:p>
            </p:txBody>
          </p:sp>
          <p:sp>
            <p:nvSpPr>
              <p:cNvPr id="6369" name="Freeform 95"/>
              <p:cNvSpPr>
                <a:spLocks/>
              </p:cNvSpPr>
              <p:nvPr/>
            </p:nvSpPr>
            <p:spPr bwMode="auto">
              <a:xfrm>
                <a:off x="2872" y="580"/>
                <a:ext cx="39" cy="8"/>
              </a:xfrm>
              <a:custGeom>
                <a:avLst/>
                <a:gdLst>
                  <a:gd name="T0" fmla="*/ 0 w 77"/>
                  <a:gd name="T1" fmla="*/ 4 h 17"/>
                  <a:gd name="T2" fmla="*/ 3 w 77"/>
                  <a:gd name="T3" fmla="*/ 3 h 17"/>
                  <a:gd name="T4" fmla="*/ 6 w 77"/>
                  <a:gd name="T5" fmla="*/ 2 h 17"/>
                  <a:gd name="T6" fmla="*/ 8 w 77"/>
                  <a:gd name="T7" fmla="*/ 1 h 17"/>
                  <a:gd name="T8" fmla="*/ 12 w 77"/>
                  <a:gd name="T9" fmla="*/ 0 h 17"/>
                  <a:gd name="T10" fmla="*/ 15 w 77"/>
                  <a:gd name="T11" fmla="*/ 0 h 17"/>
                  <a:gd name="T12" fmla="*/ 17 w 77"/>
                  <a:gd name="T13" fmla="*/ 0 h 17"/>
                  <a:gd name="T14" fmla="*/ 19 w 77"/>
                  <a:gd name="T15" fmla="*/ 0 h 17"/>
                  <a:gd name="T16" fmla="*/ 20 w 77"/>
                  <a:gd name="T17" fmla="*/ 1 h 17"/>
                  <a:gd name="T18" fmla="*/ 19 w 77"/>
                  <a:gd name="T19" fmla="*/ 3 h 17"/>
                  <a:gd name="T20" fmla="*/ 17 w 77"/>
                  <a:gd name="T21" fmla="*/ 3 h 17"/>
                  <a:gd name="T22" fmla="*/ 15 w 77"/>
                  <a:gd name="T23" fmla="*/ 4 h 17"/>
                  <a:gd name="T24" fmla="*/ 12 w 77"/>
                  <a:gd name="T25" fmla="*/ 4 h 17"/>
                  <a:gd name="T26" fmla="*/ 8 w 77"/>
                  <a:gd name="T27" fmla="*/ 3 h 17"/>
                  <a:gd name="T28" fmla="*/ 5 w 77"/>
                  <a:gd name="T29" fmla="*/ 3 h 17"/>
                  <a:gd name="T30" fmla="*/ 2 w 77"/>
                  <a:gd name="T31" fmla="*/ 3 h 17"/>
                  <a:gd name="T32" fmla="*/ 0 w 77"/>
                  <a:gd name="T33" fmla="*/ 4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17"/>
                  <a:gd name="T53" fmla="*/ 77 w 77"/>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17">
                    <a:moveTo>
                      <a:pt x="0" y="17"/>
                    </a:moveTo>
                    <a:lnTo>
                      <a:pt x="9" y="13"/>
                    </a:lnTo>
                    <a:lnTo>
                      <a:pt x="21" y="9"/>
                    </a:lnTo>
                    <a:lnTo>
                      <a:pt x="32" y="5"/>
                    </a:lnTo>
                    <a:lnTo>
                      <a:pt x="46" y="2"/>
                    </a:lnTo>
                    <a:lnTo>
                      <a:pt x="57" y="0"/>
                    </a:lnTo>
                    <a:lnTo>
                      <a:pt x="68" y="0"/>
                    </a:lnTo>
                    <a:lnTo>
                      <a:pt x="75" y="3"/>
                    </a:lnTo>
                    <a:lnTo>
                      <a:pt x="77" y="7"/>
                    </a:lnTo>
                    <a:lnTo>
                      <a:pt x="75" y="12"/>
                    </a:lnTo>
                    <a:lnTo>
                      <a:pt x="68" y="15"/>
                    </a:lnTo>
                    <a:lnTo>
                      <a:pt x="57" y="17"/>
                    </a:lnTo>
                    <a:lnTo>
                      <a:pt x="45" y="17"/>
                    </a:lnTo>
                    <a:lnTo>
                      <a:pt x="32" y="15"/>
                    </a:lnTo>
                    <a:lnTo>
                      <a:pt x="19" y="15"/>
                    </a:lnTo>
                    <a:lnTo>
                      <a:pt x="8" y="15"/>
                    </a:lnTo>
                    <a:lnTo>
                      <a:pt x="0" y="17"/>
                    </a:lnTo>
                    <a:close/>
                  </a:path>
                </a:pathLst>
              </a:custGeom>
              <a:solidFill>
                <a:srgbClr val="006600"/>
              </a:solidFill>
              <a:ln w="9525">
                <a:noFill/>
                <a:round/>
                <a:headEnd/>
                <a:tailEnd/>
              </a:ln>
            </p:spPr>
            <p:txBody>
              <a:bodyPr/>
              <a:lstStyle/>
              <a:p>
                <a:endParaRPr lang="en-US"/>
              </a:p>
            </p:txBody>
          </p:sp>
          <p:sp>
            <p:nvSpPr>
              <p:cNvPr id="6370" name="Freeform 96"/>
              <p:cNvSpPr>
                <a:spLocks/>
              </p:cNvSpPr>
              <p:nvPr/>
            </p:nvSpPr>
            <p:spPr bwMode="auto">
              <a:xfrm>
                <a:off x="2875" y="562"/>
                <a:ext cx="42" cy="12"/>
              </a:xfrm>
              <a:custGeom>
                <a:avLst/>
                <a:gdLst>
                  <a:gd name="T0" fmla="*/ 0 w 84"/>
                  <a:gd name="T1" fmla="*/ 6 h 24"/>
                  <a:gd name="T2" fmla="*/ 2 w 84"/>
                  <a:gd name="T3" fmla="*/ 5 h 24"/>
                  <a:gd name="T4" fmla="*/ 5 w 84"/>
                  <a:gd name="T5" fmla="*/ 4 h 24"/>
                  <a:gd name="T6" fmla="*/ 9 w 84"/>
                  <a:gd name="T7" fmla="*/ 3 h 24"/>
                  <a:gd name="T8" fmla="*/ 12 w 84"/>
                  <a:gd name="T9" fmla="*/ 2 h 24"/>
                  <a:gd name="T10" fmla="*/ 16 w 84"/>
                  <a:gd name="T11" fmla="*/ 1 h 24"/>
                  <a:gd name="T12" fmla="*/ 19 w 84"/>
                  <a:gd name="T13" fmla="*/ 0 h 24"/>
                  <a:gd name="T14" fmla="*/ 21 w 84"/>
                  <a:gd name="T15" fmla="*/ 0 h 24"/>
                  <a:gd name="T16" fmla="*/ 21 w 84"/>
                  <a:gd name="T17" fmla="*/ 1 h 24"/>
                  <a:gd name="T18" fmla="*/ 20 w 84"/>
                  <a:gd name="T19" fmla="*/ 3 h 24"/>
                  <a:gd name="T20" fmla="*/ 18 w 84"/>
                  <a:gd name="T21" fmla="*/ 4 h 24"/>
                  <a:gd name="T22" fmla="*/ 14 w 84"/>
                  <a:gd name="T23" fmla="*/ 5 h 24"/>
                  <a:gd name="T24" fmla="*/ 11 w 84"/>
                  <a:gd name="T25" fmla="*/ 5 h 24"/>
                  <a:gd name="T26" fmla="*/ 7 w 84"/>
                  <a:gd name="T27" fmla="*/ 5 h 24"/>
                  <a:gd name="T28" fmla="*/ 5 w 84"/>
                  <a:gd name="T29" fmla="*/ 6 h 24"/>
                  <a:gd name="T30" fmla="*/ 2 w 84"/>
                  <a:gd name="T31" fmla="*/ 6 h 24"/>
                  <a:gd name="T32" fmla="*/ 0 w 84"/>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24"/>
                  <a:gd name="T53" fmla="*/ 84 w 84"/>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24">
                    <a:moveTo>
                      <a:pt x="0" y="24"/>
                    </a:moveTo>
                    <a:lnTo>
                      <a:pt x="8" y="20"/>
                    </a:lnTo>
                    <a:lnTo>
                      <a:pt x="20" y="16"/>
                    </a:lnTo>
                    <a:lnTo>
                      <a:pt x="34" y="10"/>
                    </a:lnTo>
                    <a:lnTo>
                      <a:pt x="49" y="6"/>
                    </a:lnTo>
                    <a:lnTo>
                      <a:pt x="63" y="2"/>
                    </a:lnTo>
                    <a:lnTo>
                      <a:pt x="74" y="0"/>
                    </a:lnTo>
                    <a:lnTo>
                      <a:pt x="83" y="0"/>
                    </a:lnTo>
                    <a:lnTo>
                      <a:pt x="84" y="4"/>
                    </a:lnTo>
                    <a:lnTo>
                      <a:pt x="79" y="10"/>
                    </a:lnTo>
                    <a:lnTo>
                      <a:pt x="71" y="15"/>
                    </a:lnTo>
                    <a:lnTo>
                      <a:pt x="58" y="17"/>
                    </a:lnTo>
                    <a:lnTo>
                      <a:pt x="45" y="19"/>
                    </a:lnTo>
                    <a:lnTo>
                      <a:pt x="30" y="20"/>
                    </a:lnTo>
                    <a:lnTo>
                      <a:pt x="17" y="22"/>
                    </a:lnTo>
                    <a:lnTo>
                      <a:pt x="7" y="23"/>
                    </a:lnTo>
                    <a:lnTo>
                      <a:pt x="0" y="24"/>
                    </a:lnTo>
                    <a:close/>
                  </a:path>
                </a:pathLst>
              </a:custGeom>
              <a:solidFill>
                <a:srgbClr val="006600"/>
              </a:solidFill>
              <a:ln w="9525">
                <a:noFill/>
                <a:round/>
                <a:headEnd/>
                <a:tailEnd/>
              </a:ln>
            </p:spPr>
            <p:txBody>
              <a:bodyPr/>
              <a:lstStyle/>
              <a:p>
                <a:endParaRPr lang="en-US"/>
              </a:p>
            </p:txBody>
          </p:sp>
          <p:sp>
            <p:nvSpPr>
              <p:cNvPr id="6371" name="Freeform 97"/>
              <p:cNvSpPr>
                <a:spLocks/>
              </p:cNvSpPr>
              <p:nvPr/>
            </p:nvSpPr>
            <p:spPr bwMode="auto">
              <a:xfrm>
                <a:off x="2876" y="547"/>
                <a:ext cx="46" cy="17"/>
              </a:xfrm>
              <a:custGeom>
                <a:avLst/>
                <a:gdLst>
                  <a:gd name="T0" fmla="*/ 0 w 92"/>
                  <a:gd name="T1" fmla="*/ 9 h 33"/>
                  <a:gd name="T2" fmla="*/ 2 w 92"/>
                  <a:gd name="T3" fmla="*/ 7 h 33"/>
                  <a:gd name="T4" fmla="*/ 6 w 92"/>
                  <a:gd name="T5" fmla="*/ 5 h 33"/>
                  <a:gd name="T6" fmla="*/ 9 w 92"/>
                  <a:gd name="T7" fmla="*/ 3 h 33"/>
                  <a:gd name="T8" fmla="*/ 13 w 92"/>
                  <a:gd name="T9" fmla="*/ 2 h 33"/>
                  <a:gd name="T10" fmla="*/ 17 w 92"/>
                  <a:gd name="T11" fmla="*/ 1 h 33"/>
                  <a:gd name="T12" fmla="*/ 20 w 92"/>
                  <a:gd name="T13" fmla="*/ 0 h 33"/>
                  <a:gd name="T14" fmla="*/ 22 w 92"/>
                  <a:gd name="T15" fmla="*/ 1 h 33"/>
                  <a:gd name="T16" fmla="*/ 23 w 92"/>
                  <a:gd name="T17" fmla="*/ 2 h 33"/>
                  <a:gd name="T18" fmla="*/ 23 w 92"/>
                  <a:gd name="T19" fmla="*/ 3 h 33"/>
                  <a:gd name="T20" fmla="*/ 20 w 92"/>
                  <a:gd name="T21" fmla="*/ 5 h 33"/>
                  <a:gd name="T22" fmla="*/ 18 w 92"/>
                  <a:gd name="T23" fmla="*/ 6 h 33"/>
                  <a:gd name="T24" fmla="*/ 13 w 92"/>
                  <a:gd name="T25" fmla="*/ 7 h 33"/>
                  <a:gd name="T26" fmla="*/ 10 w 92"/>
                  <a:gd name="T27" fmla="*/ 8 h 33"/>
                  <a:gd name="T28" fmla="*/ 6 w 92"/>
                  <a:gd name="T29" fmla="*/ 8 h 33"/>
                  <a:gd name="T30" fmla="*/ 3 w 92"/>
                  <a:gd name="T31" fmla="*/ 8 h 33"/>
                  <a:gd name="T32" fmla="*/ 0 w 92"/>
                  <a:gd name="T33" fmla="*/ 9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2"/>
                  <a:gd name="T52" fmla="*/ 0 h 33"/>
                  <a:gd name="T53" fmla="*/ 92 w 92"/>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2" h="33">
                    <a:moveTo>
                      <a:pt x="0" y="33"/>
                    </a:moveTo>
                    <a:lnTo>
                      <a:pt x="8" y="25"/>
                    </a:lnTo>
                    <a:lnTo>
                      <a:pt x="21" y="18"/>
                    </a:lnTo>
                    <a:lnTo>
                      <a:pt x="35" y="11"/>
                    </a:lnTo>
                    <a:lnTo>
                      <a:pt x="52" y="6"/>
                    </a:lnTo>
                    <a:lnTo>
                      <a:pt x="67" y="1"/>
                    </a:lnTo>
                    <a:lnTo>
                      <a:pt x="79" y="0"/>
                    </a:lnTo>
                    <a:lnTo>
                      <a:pt x="88" y="2"/>
                    </a:lnTo>
                    <a:lnTo>
                      <a:pt x="92" y="7"/>
                    </a:lnTo>
                    <a:lnTo>
                      <a:pt x="90" y="12"/>
                    </a:lnTo>
                    <a:lnTo>
                      <a:pt x="80" y="18"/>
                    </a:lnTo>
                    <a:lnTo>
                      <a:pt x="69" y="22"/>
                    </a:lnTo>
                    <a:lnTo>
                      <a:pt x="54" y="25"/>
                    </a:lnTo>
                    <a:lnTo>
                      <a:pt x="38" y="29"/>
                    </a:lnTo>
                    <a:lnTo>
                      <a:pt x="23" y="31"/>
                    </a:lnTo>
                    <a:lnTo>
                      <a:pt x="10" y="32"/>
                    </a:lnTo>
                    <a:lnTo>
                      <a:pt x="0" y="33"/>
                    </a:lnTo>
                    <a:close/>
                  </a:path>
                </a:pathLst>
              </a:custGeom>
              <a:solidFill>
                <a:srgbClr val="006600"/>
              </a:solidFill>
              <a:ln w="9525">
                <a:noFill/>
                <a:round/>
                <a:headEnd/>
                <a:tailEnd/>
              </a:ln>
            </p:spPr>
            <p:txBody>
              <a:bodyPr/>
              <a:lstStyle/>
              <a:p>
                <a:endParaRPr lang="en-US"/>
              </a:p>
            </p:txBody>
          </p:sp>
          <p:sp>
            <p:nvSpPr>
              <p:cNvPr id="6372" name="Freeform 98"/>
              <p:cNvSpPr>
                <a:spLocks/>
              </p:cNvSpPr>
              <p:nvPr/>
            </p:nvSpPr>
            <p:spPr bwMode="auto">
              <a:xfrm>
                <a:off x="2876" y="519"/>
                <a:ext cx="42" cy="27"/>
              </a:xfrm>
              <a:custGeom>
                <a:avLst/>
                <a:gdLst>
                  <a:gd name="T0" fmla="*/ 0 w 85"/>
                  <a:gd name="T1" fmla="*/ 13 h 55"/>
                  <a:gd name="T2" fmla="*/ 2 w 85"/>
                  <a:gd name="T3" fmla="*/ 11 h 55"/>
                  <a:gd name="T4" fmla="*/ 4 w 85"/>
                  <a:gd name="T5" fmla="*/ 9 h 55"/>
                  <a:gd name="T6" fmla="*/ 8 w 85"/>
                  <a:gd name="T7" fmla="*/ 6 h 55"/>
                  <a:gd name="T8" fmla="*/ 11 w 85"/>
                  <a:gd name="T9" fmla="*/ 4 h 55"/>
                  <a:gd name="T10" fmla="*/ 15 w 85"/>
                  <a:gd name="T11" fmla="*/ 2 h 55"/>
                  <a:gd name="T12" fmla="*/ 17 w 85"/>
                  <a:gd name="T13" fmla="*/ 0 h 55"/>
                  <a:gd name="T14" fmla="*/ 20 w 85"/>
                  <a:gd name="T15" fmla="*/ 0 h 55"/>
                  <a:gd name="T16" fmla="*/ 21 w 85"/>
                  <a:gd name="T17" fmla="*/ 0 h 55"/>
                  <a:gd name="T18" fmla="*/ 21 w 85"/>
                  <a:gd name="T19" fmla="*/ 2 h 55"/>
                  <a:gd name="T20" fmla="*/ 19 w 85"/>
                  <a:gd name="T21" fmla="*/ 3 h 55"/>
                  <a:gd name="T22" fmla="*/ 17 w 85"/>
                  <a:gd name="T23" fmla="*/ 6 h 55"/>
                  <a:gd name="T24" fmla="*/ 13 w 85"/>
                  <a:gd name="T25" fmla="*/ 8 h 55"/>
                  <a:gd name="T26" fmla="*/ 10 w 85"/>
                  <a:gd name="T27" fmla="*/ 10 h 55"/>
                  <a:gd name="T28" fmla="*/ 6 w 85"/>
                  <a:gd name="T29" fmla="*/ 11 h 55"/>
                  <a:gd name="T30" fmla="*/ 2 w 85"/>
                  <a:gd name="T31" fmla="*/ 13 h 55"/>
                  <a:gd name="T32" fmla="*/ 0 w 85"/>
                  <a:gd name="T33" fmla="*/ 13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55"/>
                  <a:gd name="T53" fmla="*/ 85 w 85"/>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55">
                    <a:moveTo>
                      <a:pt x="0" y="55"/>
                    </a:moveTo>
                    <a:lnTo>
                      <a:pt x="8" y="47"/>
                    </a:lnTo>
                    <a:lnTo>
                      <a:pt x="18" y="36"/>
                    </a:lnTo>
                    <a:lnTo>
                      <a:pt x="32" y="26"/>
                    </a:lnTo>
                    <a:lnTo>
                      <a:pt x="46" y="17"/>
                    </a:lnTo>
                    <a:lnTo>
                      <a:pt x="60" y="9"/>
                    </a:lnTo>
                    <a:lnTo>
                      <a:pt x="71" y="3"/>
                    </a:lnTo>
                    <a:lnTo>
                      <a:pt x="80" y="0"/>
                    </a:lnTo>
                    <a:lnTo>
                      <a:pt x="85" y="3"/>
                    </a:lnTo>
                    <a:lnTo>
                      <a:pt x="85" y="9"/>
                    </a:lnTo>
                    <a:lnTo>
                      <a:pt x="78" y="15"/>
                    </a:lnTo>
                    <a:lnTo>
                      <a:pt x="69" y="24"/>
                    </a:lnTo>
                    <a:lnTo>
                      <a:pt x="55" y="32"/>
                    </a:lnTo>
                    <a:lnTo>
                      <a:pt x="41" y="40"/>
                    </a:lnTo>
                    <a:lnTo>
                      <a:pt x="26" y="47"/>
                    </a:lnTo>
                    <a:lnTo>
                      <a:pt x="11" y="52"/>
                    </a:lnTo>
                    <a:lnTo>
                      <a:pt x="0" y="55"/>
                    </a:lnTo>
                    <a:close/>
                  </a:path>
                </a:pathLst>
              </a:custGeom>
              <a:solidFill>
                <a:srgbClr val="006600"/>
              </a:solidFill>
              <a:ln w="9525">
                <a:noFill/>
                <a:round/>
                <a:headEnd/>
                <a:tailEnd/>
              </a:ln>
            </p:spPr>
            <p:txBody>
              <a:bodyPr/>
              <a:lstStyle/>
              <a:p>
                <a:endParaRPr lang="en-US"/>
              </a:p>
            </p:txBody>
          </p:sp>
          <p:sp>
            <p:nvSpPr>
              <p:cNvPr id="6373" name="Freeform 99"/>
              <p:cNvSpPr>
                <a:spLocks/>
              </p:cNvSpPr>
              <p:nvPr/>
            </p:nvSpPr>
            <p:spPr bwMode="auto">
              <a:xfrm>
                <a:off x="2876" y="496"/>
                <a:ext cx="36" cy="34"/>
              </a:xfrm>
              <a:custGeom>
                <a:avLst/>
                <a:gdLst>
                  <a:gd name="T0" fmla="*/ 0 w 72"/>
                  <a:gd name="T1" fmla="*/ 17 h 69"/>
                  <a:gd name="T2" fmla="*/ 1 w 72"/>
                  <a:gd name="T3" fmla="*/ 15 h 69"/>
                  <a:gd name="T4" fmla="*/ 4 w 72"/>
                  <a:gd name="T5" fmla="*/ 12 h 69"/>
                  <a:gd name="T6" fmla="*/ 6 w 72"/>
                  <a:gd name="T7" fmla="*/ 9 h 69"/>
                  <a:gd name="T8" fmla="*/ 9 w 72"/>
                  <a:gd name="T9" fmla="*/ 6 h 69"/>
                  <a:gd name="T10" fmla="*/ 12 w 72"/>
                  <a:gd name="T11" fmla="*/ 3 h 69"/>
                  <a:gd name="T12" fmla="*/ 15 w 72"/>
                  <a:gd name="T13" fmla="*/ 1 h 69"/>
                  <a:gd name="T14" fmla="*/ 17 w 72"/>
                  <a:gd name="T15" fmla="*/ 0 h 69"/>
                  <a:gd name="T16" fmla="*/ 18 w 72"/>
                  <a:gd name="T17" fmla="*/ 0 h 69"/>
                  <a:gd name="T18" fmla="*/ 18 w 72"/>
                  <a:gd name="T19" fmla="*/ 2 h 69"/>
                  <a:gd name="T20" fmla="*/ 17 w 72"/>
                  <a:gd name="T21" fmla="*/ 4 h 69"/>
                  <a:gd name="T22" fmla="*/ 14 w 72"/>
                  <a:gd name="T23" fmla="*/ 7 h 69"/>
                  <a:gd name="T24" fmla="*/ 11 w 72"/>
                  <a:gd name="T25" fmla="*/ 10 h 69"/>
                  <a:gd name="T26" fmla="*/ 8 w 72"/>
                  <a:gd name="T27" fmla="*/ 13 h 69"/>
                  <a:gd name="T28" fmla="*/ 5 w 72"/>
                  <a:gd name="T29" fmla="*/ 15 h 69"/>
                  <a:gd name="T30" fmla="*/ 2 w 72"/>
                  <a:gd name="T31" fmla="*/ 16 h 69"/>
                  <a:gd name="T32" fmla="*/ 0 w 72"/>
                  <a:gd name="T33" fmla="*/ 17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2"/>
                  <a:gd name="T52" fmla="*/ 0 h 69"/>
                  <a:gd name="T53" fmla="*/ 72 w 72"/>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2" h="69">
                    <a:moveTo>
                      <a:pt x="0" y="69"/>
                    </a:moveTo>
                    <a:lnTo>
                      <a:pt x="6" y="61"/>
                    </a:lnTo>
                    <a:lnTo>
                      <a:pt x="15" y="50"/>
                    </a:lnTo>
                    <a:lnTo>
                      <a:pt x="25" y="37"/>
                    </a:lnTo>
                    <a:lnTo>
                      <a:pt x="37" y="24"/>
                    </a:lnTo>
                    <a:lnTo>
                      <a:pt x="48" y="13"/>
                    </a:lnTo>
                    <a:lnTo>
                      <a:pt x="59" y="4"/>
                    </a:lnTo>
                    <a:lnTo>
                      <a:pt x="68" y="0"/>
                    </a:lnTo>
                    <a:lnTo>
                      <a:pt x="72" y="1"/>
                    </a:lnTo>
                    <a:lnTo>
                      <a:pt x="72" y="8"/>
                    </a:lnTo>
                    <a:lnTo>
                      <a:pt x="67" y="18"/>
                    </a:lnTo>
                    <a:lnTo>
                      <a:pt x="56" y="29"/>
                    </a:lnTo>
                    <a:lnTo>
                      <a:pt x="45" y="41"/>
                    </a:lnTo>
                    <a:lnTo>
                      <a:pt x="31" y="52"/>
                    </a:lnTo>
                    <a:lnTo>
                      <a:pt x="18" y="61"/>
                    </a:lnTo>
                    <a:lnTo>
                      <a:pt x="7" y="67"/>
                    </a:lnTo>
                    <a:lnTo>
                      <a:pt x="0" y="69"/>
                    </a:lnTo>
                    <a:close/>
                  </a:path>
                </a:pathLst>
              </a:custGeom>
              <a:solidFill>
                <a:srgbClr val="006600"/>
              </a:solidFill>
              <a:ln w="9525">
                <a:noFill/>
                <a:round/>
                <a:headEnd/>
                <a:tailEnd/>
              </a:ln>
            </p:spPr>
            <p:txBody>
              <a:bodyPr/>
              <a:lstStyle/>
              <a:p>
                <a:endParaRPr lang="en-US"/>
              </a:p>
            </p:txBody>
          </p:sp>
          <p:sp>
            <p:nvSpPr>
              <p:cNvPr id="6374" name="Freeform 100"/>
              <p:cNvSpPr>
                <a:spLocks/>
              </p:cNvSpPr>
              <p:nvPr/>
            </p:nvSpPr>
            <p:spPr bwMode="auto">
              <a:xfrm>
                <a:off x="2875" y="484"/>
                <a:ext cx="33" cy="31"/>
              </a:xfrm>
              <a:custGeom>
                <a:avLst/>
                <a:gdLst>
                  <a:gd name="T0" fmla="*/ 16 w 67"/>
                  <a:gd name="T1" fmla="*/ 1 h 62"/>
                  <a:gd name="T2" fmla="*/ 16 w 67"/>
                  <a:gd name="T3" fmla="*/ 2 h 62"/>
                  <a:gd name="T4" fmla="*/ 14 w 67"/>
                  <a:gd name="T5" fmla="*/ 4 h 62"/>
                  <a:gd name="T6" fmla="*/ 12 w 67"/>
                  <a:gd name="T7" fmla="*/ 5 h 62"/>
                  <a:gd name="T8" fmla="*/ 10 w 67"/>
                  <a:gd name="T9" fmla="*/ 7 h 62"/>
                  <a:gd name="T10" fmla="*/ 7 w 67"/>
                  <a:gd name="T11" fmla="*/ 10 h 62"/>
                  <a:gd name="T12" fmla="*/ 4 w 67"/>
                  <a:gd name="T13" fmla="*/ 12 h 62"/>
                  <a:gd name="T14" fmla="*/ 1 w 67"/>
                  <a:gd name="T15" fmla="*/ 14 h 62"/>
                  <a:gd name="T16" fmla="*/ 0 w 67"/>
                  <a:gd name="T17" fmla="*/ 16 h 62"/>
                  <a:gd name="T18" fmla="*/ 1 w 67"/>
                  <a:gd name="T19" fmla="*/ 13 h 62"/>
                  <a:gd name="T20" fmla="*/ 3 w 67"/>
                  <a:gd name="T21" fmla="*/ 10 h 62"/>
                  <a:gd name="T22" fmla="*/ 5 w 67"/>
                  <a:gd name="T23" fmla="*/ 7 h 62"/>
                  <a:gd name="T24" fmla="*/ 8 w 67"/>
                  <a:gd name="T25" fmla="*/ 4 h 62"/>
                  <a:gd name="T26" fmla="*/ 10 w 67"/>
                  <a:gd name="T27" fmla="*/ 2 h 62"/>
                  <a:gd name="T28" fmla="*/ 13 w 67"/>
                  <a:gd name="T29" fmla="*/ 1 h 62"/>
                  <a:gd name="T30" fmla="*/ 15 w 67"/>
                  <a:gd name="T31" fmla="*/ 0 h 62"/>
                  <a:gd name="T32" fmla="*/ 16 w 67"/>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62"/>
                  <a:gd name="T53" fmla="*/ 67 w 67"/>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62">
                    <a:moveTo>
                      <a:pt x="67" y="4"/>
                    </a:moveTo>
                    <a:lnTo>
                      <a:pt x="66" y="7"/>
                    </a:lnTo>
                    <a:lnTo>
                      <a:pt x="59" y="13"/>
                    </a:lnTo>
                    <a:lnTo>
                      <a:pt x="50" y="20"/>
                    </a:lnTo>
                    <a:lnTo>
                      <a:pt x="40" y="28"/>
                    </a:lnTo>
                    <a:lnTo>
                      <a:pt x="28" y="37"/>
                    </a:lnTo>
                    <a:lnTo>
                      <a:pt x="17" y="46"/>
                    </a:lnTo>
                    <a:lnTo>
                      <a:pt x="7" y="54"/>
                    </a:lnTo>
                    <a:lnTo>
                      <a:pt x="0" y="62"/>
                    </a:lnTo>
                    <a:lnTo>
                      <a:pt x="5" y="51"/>
                    </a:lnTo>
                    <a:lnTo>
                      <a:pt x="12" y="39"/>
                    </a:lnTo>
                    <a:lnTo>
                      <a:pt x="21" y="27"/>
                    </a:lnTo>
                    <a:lnTo>
                      <a:pt x="32" y="15"/>
                    </a:lnTo>
                    <a:lnTo>
                      <a:pt x="43" y="7"/>
                    </a:lnTo>
                    <a:lnTo>
                      <a:pt x="52" y="1"/>
                    </a:lnTo>
                    <a:lnTo>
                      <a:pt x="62" y="0"/>
                    </a:lnTo>
                    <a:lnTo>
                      <a:pt x="67" y="4"/>
                    </a:lnTo>
                    <a:close/>
                  </a:path>
                </a:pathLst>
              </a:custGeom>
              <a:solidFill>
                <a:srgbClr val="006600"/>
              </a:solidFill>
              <a:ln w="9525">
                <a:noFill/>
                <a:round/>
                <a:headEnd/>
                <a:tailEnd/>
              </a:ln>
            </p:spPr>
            <p:txBody>
              <a:bodyPr/>
              <a:lstStyle/>
              <a:p>
                <a:endParaRPr lang="en-US"/>
              </a:p>
            </p:txBody>
          </p:sp>
          <p:sp>
            <p:nvSpPr>
              <p:cNvPr id="6375" name="Freeform 101"/>
              <p:cNvSpPr>
                <a:spLocks/>
              </p:cNvSpPr>
              <p:nvPr/>
            </p:nvSpPr>
            <p:spPr bwMode="auto">
              <a:xfrm>
                <a:off x="2807" y="325"/>
                <a:ext cx="40" cy="155"/>
              </a:xfrm>
              <a:custGeom>
                <a:avLst/>
                <a:gdLst>
                  <a:gd name="T0" fmla="*/ 2 w 79"/>
                  <a:gd name="T1" fmla="*/ 77 h 311"/>
                  <a:gd name="T2" fmla="*/ 1 w 79"/>
                  <a:gd name="T3" fmla="*/ 77 h 311"/>
                  <a:gd name="T4" fmla="*/ 1 w 79"/>
                  <a:gd name="T5" fmla="*/ 77 h 311"/>
                  <a:gd name="T6" fmla="*/ 1 w 79"/>
                  <a:gd name="T7" fmla="*/ 76 h 311"/>
                  <a:gd name="T8" fmla="*/ 0 w 79"/>
                  <a:gd name="T9" fmla="*/ 75 h 311"/>
                  <a:gd name="T10" fmla="*/ 8 w 79"/>
                  <a:gd name="T11" fmla="*/ 66 h 311"/>
                  <a:gd name="T12" fmla="*/ 13 w 79"/>
                  <a:gd name="T13" fmla="*/ 56 h 311"/>
                  <a:gd name="T14" fmla="*/ 16 w 79"/>
                  <a:gd name="T15" fmla="*/ 45 h 311"/>
                  <a:gd name="T16" fmla="*/ 17 w 79"/>
                  <a:gd name="T17" fmla="*/ 35 h 311"/>
                  <a:gd name="T18" fmla="*/ 16 w 79"/>
                  <a:gd name="T19" fmla="*/ 25 h 311"/>
                  <a:gd name="T20" fmla="*/ 15 w 79"/>
                  <a:gd name="T21" fmla="*/ 15 h 311"/>
                  <a:gd name="T22" fmla="*/ 13 w 79"/>
                  <a:gd name="T23" fmla="*/ 7 h 311"/>
                  <a:gd name="T24" fmla="*/ 12 w 79"/>
                  <a:gd name="T25" fmla="*/ 0 h 311"/>
                  <a:gd name="T26" fmla="*/ 16 w 79"/>
                  <a:gd name="T27" fmla="*/ 5 h 311"/>
                  <a:gd name="T28" fmla="*/ 18 w 79"/>
                  <a:gd name="T29" fmla="*/ 13 h 311"/>
                  <a:gd name="T30" fmla="*/ 20 w 79"/>
                  <a:gd name="T31" fmla="*/ 24 h 311"/>
                  <a:gd name="T32" fmla="*/ 20 w 79"/>
                  <a:gd name="T33" fmla="*/ 36 h 311"/>
                  <a:gd name="T34" fmla="*/ 19 w 79"/>
                  <a:gd name="T35" fmla="*/ 49 h 311"/>
                  <a:gd name="T36" fmla="*/ 15 w 79"/>
                  <a:gd name="T37" fmla="*/ 60 h 311"/>
                  <a:gd name="T38" fmla="*/ 10 w 79"/>
                  <a:gd name="T39" fmla="*/ 70 h 311"/>
                  <a:gd name="T40" fmla="*/ 2 w 79"/>
                  <a:gd name="T41" fmla="*/ 77 h 3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311"/>
                  <a:gd name="T65" fmla="*/ 79 w 79"/>
                  <a:gd name="T66" fmla="*/ 311 h 3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311">
                    <a:moveTo>
                      <a:pt x="8" y="311"/>
                    </a:moveTo>
                    <a:lnTo>
                      <a:pt x="4" y="311"/>
                    </a:lnTo>
                    <a:lnTo>
                      <a:pt x="2" y="309"/>
                    </a:lnTo>
                    <a:lnTo>
                      <a:pt x="1" y="307"/>
                    </a:lnTo>
                    <a:lnTo>
                      <a:pt x="0" y="303"/>
                    </a:lnTo>
                    <a:lnTo>
                      <a:pt x="32" y="265"/>
                    </a:lnTo>
                    <a:lnTo>
                      <a:pt x="51" y="225"/>
                    </a:lnTo>
                    <a:lnTo>
                      <a:pt x="63" y="183"/>
                    </a:lnTo>
                    <a:lnTo>
                      <a:pt x="66" y="142"/>
                    </a:lnTo>
                    <a:lnTo>
                      <a:pt x="64" y="101"/>
                    </a:lnTo>
                    <a:lnTo>
                      <a:pt x="58" y="63"/>
                    </a:lnTo>
                    <a:lnTo>
                      <a:pt x="51" y="29"/>
                    </a:lnTo>
                    <a:lnTo>
                      <a:pt x="45" y="0"/>
                    </a:lnTo>
                    <a:lnTo>
                      <a:pt x="61" y="20"/>
                    </a:lnTo>
                    <a:lnTo>
                      <a:pt x="72" y="53"/>
                    </a:lnTo>
                    <a:lnTo>
                      <a:pt x="79" y="97"/>
                    </a:lnTo>
                    <a:lnTo>
                      <a:pt x="79" y="146"/>
                    </a:lnTo>
                    <a:lnTo>
                      <a:pt x="73" y="196"/>
                    </a:lnTo>
                    <a:lnTo>
                      <a:pt x="59" y="243"/>
                    </a:lnTo>
                    <a:lnTo>
                      <a:pt x="38" y="283"/>
                    </a:lnTo>
                    <a:lnTo>
                      <a:pt x="8" y="311"/>
                    </a:lnTo>
                    <a:close/>
                  </a:path>
                </a:pathLst>
              </a:custGeom>
              <a:solidFill>
                <a:srgbClr val="006600"/>
              </a:solidFill>
              <a:ln w="9525">
                <a:noFill/>
                <a:round/>
                <a:headEnd/>
                <a:tailEnd/>
              </a:ln>
            </p:spPr>
            <p:txBody>
              <a:bodyPr/>
              <a:lstStyle/>
              <a:p>
                <a:endParaRPr lang="en-US"/>
              </a:p>
            </p:txBody>
          </p:sp>
          <p:sp>
            <p:nvSpPr>
              <p:cNvPr id="6376" name="Freeform 102"/>
              <p:cNvSpPr>
                <a:spLocks/>
              </p:cNvSpPr>
              <p:nvPr/>
            </p:nvSpPr>
            <p:spPr bwMode="auto">
              <a:xfrm>
                <a:off x="2806" y="326"/>
                <a:ext cx="33" cy="20"/>
              </a:xfrm>
              <a:custGeom>
                <a:avLst/>
                <a:gdLst>
                  <a:gd name="T0" fmla="*/ 16 w 67"/>
                  <a:gd name="T1" fmla="*/ 10 h 41"/>
                  <a:gd name="T2" fmla="*/ 15 w 67"/>
                  <a:gd name="T3" fmla="*/ 8 h 41"/>
                  <a:gd name="T4" fmla="*/ 12 w 67"/>
                  <a:gd name="T5" fmla="*/ 6 h 41"/>
                  <a:gd name="T6" fmla="*/ 10 w 67"/>
                  <a:gd name="T7" fmla="*/ 4 h 41"/>
                  <a:gd name="T8" fmla="*/ 7 w 67"/>
                  <a:gd name="T9" fmla="*/ 2 h 41"/>
                  <a:gd name="T10" fmla="*/ 5 w 67"/>
                  <a:gd name="T11" fmla="*/ 1 h 41"/>
                  <a:gd name="T12" fmla="*/ 2 w 67"/>
                  <a:gd name="T13" fmla="*/ 0 h 41"/>
                  <a:gd name="T14" fmla="*/ 1 w 67"/>
                  <a:gd name="T15" fmla="*/ 0 h 41"/>
                  <a:gd name="T16" fmla="*/ 0 w 67"/>
                  <a:gd name="T17" fmla="*/ 0 h 41"/>
                  <a:gd name="T18" fmla="*/ 0 w 67"/>
                  <a:gd name="T19" fmla="*/ 1 h 41"/>
                  <a:gd name="T20" fmla="*/ 1 w 67"/>
                  <a:gd name="T21" fmla="*/ 2 h 41"/>
                  <a:gd name="T22" fmla="*/ 3 w 67"/>
                  <a:gd name="T23" fmla="*/ 3 h 41"/>
                  <a:gd name="T24" fmla="*/ 5 w 67"/>
                  <a:gd name="T25" fmla="*/ 4 h 41"/>
                  <a:gd name="T26" fmla="*/ 8 w 67"/>
                  <a:gd name="T27" fmla="*/ 5 h 41"/>
                  <a:gd name="T28" fmla="*/ 11 w 67"/>
                  <a:gd name="T29" fmla="*/ 7 h 41"/>
                  <a:gd name="T30" fmla="*/ 14 w 67"/>
                  <a:gd name="T31" fmla="*/ 8 h 41"/>
                  <a:gd name="T32" fmla="*/ 16 w 67"/>
                  <a:gd name="T33" fmla="*/ 1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41"/>
                  <a:gd name="T53" fmla="*/ 67 w 67"/>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41">
                    <a:moveTo>
                      <a:pt x="67" y="41"/>
                    </a:moveTo>
                    <a:lnTo>
                      <a:pt x="60" y="33"/>
                    </a:lnTo>
                    <a:lnTo>
                      <a:pt x="51" y="25"/>
                    </a:lnTo>
                    <a:lnTo>
                      <a:pt x="41" y="18"/>
                    </a:lnTo>
                    <a:lnTo>
                      <a:pt x="30" y="11"/>
                    </a:lnTo>
                    <a:lnTo>
                      <a:pt x="20" y="5"/>
                    </a:lnTo>
                    <a:lnTo>
                      <a:pt x="11" y="2"/>
                    </a:lnTo>
                    <a:lnTo>
                      <a:pt x="4" y="0"/>
                    </a:lnTo>
                    <a:lnTo>
                      <a:pt x="0" y="3"/>
                    </a:lnTo>
                    <a:lnTo>
                      <a:pt x="1" y="6"/>
                    </a:lnTo>
                    <a:lnTo>
                      <a:pt x="6" y="10"/>
                    </a:lnTo>
                    <a:lnTo>
                      <a:pt x="14" y="13"/>
                    </a:lnTo>
                    <a:lnTo>
                      <a:pt x="23" y="18"/>
                    </a:lnTo>
                    <a:lnTo>
                      <a:pt x="35" y="22"/>
                    </a:lnTo>
                    <a:lnTo>
                      <a:pt x="46" y="28"/>
                    </a:lnTo>
                    <a:lnTo>
                      <a:pt x="58" y="34"/>
                    </a:lnTo>
                    <a:lnTo>
                      <a:pt x="67" y="41"/>
                    </a:lnTo>
                    <a:close/>
                  </a:path>
                </a:pathLst>
              </a:custGeom>
              <a:solidFill>
                <a:srgbClr val="006600"/>
              </a:solidFill>
              <a:ln w="9525">
                <a:noFill/>
                <a:round/>
                <a:headEnd/>
                <a:tailEnd/>
              </a:ln>
            </p:spPr>
            <p:txBody>
              <a:bodyPr/>
              <a:lstStyle/>
              <a:p>
                <a:endParaRPr lang="en-US"/>
              </a:p>
            </p:txBody>
          </p:sp>
          <p:sp>
            <p:nvSpPr>
              <p:cNvPr id="6377" name="Freeform 103"/>
              <p:cNvSpPr>
                <a:spLocks/>
              </p:cNvSpPr>
              <p:nvPr/>
            </p:nvSpPr>
            <p:spPr bwMode="auto">
              <a:xfrm>
                <a:off x="2805" y="337"/>
                <a:ext cx="37" cy="23"/>
              </a:xfrm>
              <a:custGeom>
                <a:avLst/>
                <a:gdLst>
                  <a:gd name="T0" fmla="*/ 0 w 74"/>
                  <a:gd name="T1" fmla="*/ 1 h 46"/>
                  <a:gd name="T2" fmla="*/ 1 w 74"/>
                  <a:gd name="T3" fmla="*/ 0 h 46"/>
                  <a:gd name="T4" fmla="*/ 3 w 74"/>
                  <a:gd name="T5" fmla="*/ 1 h 46"/>
                  <a:gd name="T6" fmla="*/ 5 w 74"/>
                  <a:gd name="T7" fmla="*/ 1 h 46"/>
                  <a:gd name="T8" fmla="*/ 8 w 74"/>
                  <a:gd name="T9" fmla="*/ 3 h 46"/>
                  <a:gd name="T10" fmla="*/ 11 w 74"/>
                  <a:gd name="T11" fmla="*/ 5 h 46"/>
                  <a:gd name="T12" fmla="*/ 14 w 74"/>
                  <a:gd name="T13" fmla="*/ 6 h 46"/>
                  <a:gd name="T14" fmla="*/ 17 w 74"/>
                  <a:gd name="T15" fmla="*/ 9 h 46"/>
                  <a:gd name="T16" fmla="*/ 19 w 74"/>
                  <a:gd name="T17" fmla="*/ 12 h 46"/>
                  <a:gd name="T18" fmla="*/ 17 w 74"/>
                  <a:gd name="T19" fmla="*/ 11 h 46"/>
                  <a:gd name="T20" fmla="*/ 13 w 74"/>
                  <a:gd name="T21" fmla="*/ 9 h 46"/>
                  <a:gd name="T22" fmla="*/ 10 w 74"/>
                  <a:gd name="T23" fmla="*/ 7 h 46"/>
                  <a:gd name="T24" fmla="*/ 7 w 74"/>
                  <a:gd name="T25" fmla="*/ 6 h 46"/>
                  <a:gd name="T26" fmla="*/ 5 w 74"/>
                  <a:gd name="T27" fmla="*/ 4 h 46"/>
                  <a:gd name="T28" fmla="*/ 2 w 74"/>
                  <a:gd name="T29" fmla="*/ 3 h 46"/>
                  <a:gd name="T30" fmla="*/ 1 w 74"/>
                  <a:gd name="T31" fmla="*/ 1 h 46"/>
                  <a:gd name="T32" fmla="*/ 0 w 74"/>
                  <a:gd name="T33" fmla="*/ 1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46"/>
                  <a:gd name="T53" fmla="*/ 74 w 74"/>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46">
                    <a:moveTo>
                      <a:pt x="0" y="1"/>
                    </a:moveTo>
                    <a:lnTo>
                      <a:pt x="4" y="0"/>
                    </a:lnTo>
                    <a:lnTo>
                      <a:pt x="11" y="1"/>
                    </a:lnTo>
                    <a:lnTo>
                      <a:pt x="20" y="5"/>
                    </a:lnTo>
                    <a:lnTo>
                      <a:pt x="31" y="11"/>
                    </a:lnTo>
                    <a:lnTo>
                      <a:pt x="44" y="18"/>
                    </a:lnTo>
                    <a:lnTo>
                      <a:pt x="55" y="26"/>
                    </a:lnTo>
                    <a:lnTo>
                      <a:pt x="66" y="36"/>
                    </a:lnTo>
                    <a:lnTo>
                      <a:pt x="74" y="46"/>
                    </a:lnTo>
                    <a:lnTo>
                      <a:pt x="65" y="41"/>
                    </a:lnTo>
                    <a:lnTo>
                      <a:pt x="53" y="35"/>
                    </a:lnTo>
                    <a:lnTo>
                      <a:pt x="40" y="28"/>
                    </a:lnTo>
                    <a:lnTo>
                      <a:pt x="29" y="22"/>
                    </a:lnTo>
                    <a:lnTo>
                      <a:pt x="17" y="15"/>
                    </a:lnTo>
                    <a:lnTo>
                      <a:pt x="8" y="9"/>
                    </a:lnTo>
                    <a:lnTo>
                      <a:pt x="1" y="5"/>
                    </a:lnTo>
                    <a:lnTo>
                      <a:pt x="0" y="1"/>
                    </a:lnTo>
                    <a:close/>
                  </a:path>
                </a:pathLst>
              </a:custGeom>
              <a:solidFill>
                <a:srgbClr val="006600"/>
              </a:solidFill>
              <a:ln w="9525">
                <a:noFill/>
                <a:round/>
                <a:headEnd/>
                <a:tailEnd/>
              </a:ln>
            </p:spPr>
            <p:txBody>
              <a:bodyPr/>
              <a:lstStyle/>
              <a:p>
                <a:endParaRPr lang="en-US"/>
              </a:p>
            </p:txBody>
          </p:sp>
          <p:sp>
            <p:nvSpPr>
              <p:cNvPr id="6378" name="Freeform 104"/>
              <p:cNvSpPr>
                <a:spLocks/>
              </p:cNvSpPr>
              <p:nvPr/>
            </p:nvSpPr>
            <p:spPr bwMode="auto">
              <a:xfrm>
                <a:off x="2797" y="360"/>
                <a:ext cx="48" cy="31"/>
              </a:xfrm>
              <a:custGeom>
                <a:avLst/>
                <a:gdLst>
                  <a:gd name="T0" fmla="*/ 0 w 96"/>
                  <a:gd name="T1" fmla="*/ 0 h 64"/>
                  <a:gd name="T2" fmla="*/ 2 w 96"/>
                  <a:gd name="T3" fmla="*/ 0 h 64"/>
                  <a:gd name="T4" fmla="*/ 4 w 96"/>
                  <a:gd name="T5" fmla="*/ 0 h 64"/>
                  <a:gd name="T6" fmla="*/ 7 w 96"/>
                  <a:gd name="T7" fmla="*/ 2 h 64"/>
                  <a:gd name="T8" fmla="*/ 11 w 96"/>
                  <a:gd name="T9" fmla="*/ 4 h 64"/>
                  <a:gd name="T10" fmla="*/ 15 w 96"/>
                  <a:gd name="T11" fmla="*/ 6 h 64"/>
                  <a:gd name="T12" fmla="*/ 19 w 96"/>
                  <a:gd name="T13" fmla="*/ 9 h 64"/>
                  <a:gd name="T14" fmla="*/ 22 w 96"/>
                  <a:gd name="T15" fmla="*/ 12 h 64"/>
                  <a:gd name="T16" fmla="*/ 24 w 96"/>
                  <a:gd name="T17" fmla="*/ 15 h 64"/>
                  <a:gd name="T18" fmla="*/ 22 w 96"/>
                  <a:gd name="T19" fmla="*/ 14 h 64"/>
                  <a:gd name="T20" fmla="*/ 19 w 96"/>
                  <a:gd name="T21" fmla="*/ 12 h 64"/>
                  <a:gd name="T22" fmla="*/ 15 w 96"/>
                  <a:gd name="T23" fmla="*/ 10 h 64"/>
                  <a:gd name="T24" fmla="*/ 11 w 96"/>
                  <a:gd name="T25" fmla="*/ 8 h 64"/>
                  <a:gd name="T26" fmla="*/ 6 w 96"/>
                  <a:gd name="T27" fmla="*/ 5 h 64"/>
                  <a:gd name="T28" fmla="*/ 3 w 96"/>
                  <a:gd name="T29" fmla="*/ 3 h 64"/>
                  <a:gd name="T30" fmla="*/ 1 w 96"/>
                  <a:gd name="T31" fmla="*/ 1 h 64"/>
                  <a:gd name="T32" fmla="*/ 0 w 96"/>
                  <a:gd name="T33" fmla="*/ 0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6"/>
                  <a:gd name="T52" fmla="*/ 0 h 64"/>
                  <a:gd name="T53" fmla="*/ 96 w 96"/>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6" h="64">
                    <a:moveTo>
                      <a:pt x="0" y="1"/>
                    </a:moveTo>
                    <a:lnTo>
                      <a:pt x="5" y="0"/>
                    </a:lnTo>
                    <a:lnTo>
                      <a:pt x="15" y="3"/>
                    </a:lnTo>
                    <a:lnTo>
                      <a:pt x="29" y="8"/>
                    </a:lnTo>
                    <a:lnTo>
                      <a:pt x="44" y="16"/>
                    </a:lnTo>
                    <a:lnTo>
                      <a:pt x="60" y="27"/>
                    </a:lnTo>
                    <a:lnTo>
                      <a:pt x="75" y="39"/>
                    </a:lnTo>
                    <a:lnTo>
                      <a:pt x="88" y="51"/>
                    </a:lnTo>
                    <a:lnTo>
                      <a:pt x="96" y="64"/>
                    </a:lnTo>
                    <a:lnTo>
                      <a:pt x="88" y="58"/>
                    </a:lnTo>
                    <a:lnTo>
                      <a:pt x="75" y="51"/>
                    </a:lnTo>
                    <a:lnTo>
                      <a:pt x="59" y="42"/>
                    </a:lnTo>
                    <a:lnTo>
                      <a:pt x="42" y="33"/>
                    </a:lnTo>
                    <a:lnTo>
                      <a:pt x="24" y="22"/>
                    </a:lnTo>
                    <a:lnTo>
                      <a:pt x="10" y="14"/>
                    </a:lnTo>
                    <a:lnTo>
                      <a:pt x="2" y="6"/>
                    </a:lnTo>
                    <a:lnTo>
                      <a:pt x="0" y="1"/>
                    </a:lnTo>
                    <a:close/>
                  </a:path>
                </a:pathLst>
              </a:custGeom>
              <a:solidFill>
                <a:srgbClr val="006600"/>
              </a:solidFill>
              <a:ln w="9525">
                <a:noFill/>
                <a:round/>
                <a:headEnd/>
                <a:tailEnd/>
              </a:ln>
            </p:spPr>
            <p:txBody>
              <a:bodyPr/>
              <a:lstStyle/>
              <a:p>
                <a:endParaRPr lang="en-US"/>
              </a:p>
            </p:txBody>
          </p:sp>
          <p:sp>
            <p:nvSpPr>
              <p:cNvPr id="6379" name="Freeform 105"/>
              <p:cNvSpPr>
                <a:spLocks/>
              </p:cNvSpPr>
              <p:nvPr/>
            </p:nvSpPr>
            <p:spPr bwMode="auto">
              <a:xfrm>
                <a:off x="2790" y="386"/>
                <a:ext cx="52" cy="34"/>
              </a:xfrm>
              <a:custGeom>
                <a:avLst/>
                <a:gdLst>
                  <a:gd name="T0" fmla="*/ 0 w 105"/>
                  <a:gd name="T1" fmla="*/ 1 h 68"/>
                  <a:gd name="T2" fmla="*/ 1 w 105"/>
                  <a:gd name="T3" fmla="*/ 0 h 68"/>
                  <a:gd name="T4" fmla="*/ 4 w 105"/>
                  <a:gd name="T5" fmla="*/ 1 h 68"/>
                  <a:gd name="T6" fmla="*/ 8 w 105"/>
                  <a:gd name="T7" fmla="*/ 3 h 68"/>
                  <a:gd name="T8" fmla="*/ 12 w 105"/>
                  <a:gd name="T9" fmla="*/ 5 h 68"/>
                  <a:gd name="T10" fmla="*/ 17 w 105"/>
                  <a:gd name="T11" fmla="*/ 8 h 68"/>
                  <a:gd name="T12" fmla="*/ 21 w 105"/>
                  <a:gd name="T13" fmla="*/ 11 h 68"/>
                  <a:gd name="T14" fmla="*/ 24 w 105"/>
                  <a:gd name="T15" fmla="*/ 14 h 68"/>
                  <a:gd name="T16" fmla="*/ 26 w 105"/>
                  <a:gd name="T17" fmla="*/ 17 h 68"/>
                  <a:gd name="T18" fmla="*/ 24 w 105"/>
                  <a:gd name="T19" fmla="*/ 16 h 68"/>
                  <a:gd name="T20" fmla="*/ 20 w 105"/>
                  <a:gd name="T21" fmla="*/ 14 h 68"/>
                  <a:gd name="T22" fmla="*/ 16 w 105"/>
                  <a:gd name="T23" fmla="*/ 11 h 68"/>
                  <a:gd name="T24" fmla="*/ 11 w 105"/>
                  <a:gd name="T25" fmla="*/ 9 h 68"/>
                  <a:gd name="T26" fmla="*/ 7 w 105"/>
                  <a:gd name="T27" fmla="*/ 6 h 68"/>
                  <a:gd name="T28" fmla="*/ 3 w 105"/>
                  <a:gd name="T29" fmla="*/ 3 h 68"/>
                  <a:gd name="T30" fmla="*/ 1 w 105"/>
                  <a:gd name="T31" fmla="*/ 1 h 68"/>
                  <a:gd name="T32" fmla="*/ 0 w 105"/>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5"/>
                  <a:gd name="T52" fmla="*/ 0 h 68"/>
                  <a:gd name="T53" fmla="*/ 105 w 105"/>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5" h="68">
                    <a:moveTo>
                      <a:pt x="0" y="1"/>
                    </a:moveTo>
                    <a:lnTo>
                      <a:pt x="6" y="0"/>
                    </a:lnTo>
                    <a:lnTo>
                      <a:pt x="17" y="4"/>
                    </a:lnTo>
                    <a:lnTo>
                      <a:pt x="33" y="11"/>
                    </a:lnTo>
                    <a:lnTo>
                      <a:pt x="51" y="21"/>
                    </a:lnTo>
                    <a:lnTo>
                      <a:pt x="69" y="32"/>
                    </a:lnTo>
                    <a:lnTo>
                      <a:pt x="85" y="45"/>
                    </a:lnTo>
                    <a:lnTo>
                      <a:pt x="98" y="57"/>
                    </a:lnTo>
                    <a:lnTo>
                      <a:pt x="105" y="68"/>
                    </a:lnTo>
                    <a:lnTo>
                      <a:pt x="97" y="64"/>
                    </a:lnTo>
                    <a:lnTo>
                      <a:pt x="83" y="57"/>
                    </a:lnTo>
                    <a:lnTo>
                      <a:pt x="66" y="46"/>
                    </a:lnTo>
                    <a:lnTo>
                      <a:pt x="46" y="35"/>
                    </a:lnTo>
                    <a:lnTo>
                      <a:pt x="29" y="24"/>
                    </a:lnTo>
                    <a:lnTo>
                      <a:pt x="13" y="14"/>
                    </a:lnTo>
                    <a:lnTo>
                      <a:pt x="4" y="6"/>
                    </a:lnTo>
                    <a:lnTo>
                      <a:pt x="0" y="1"/>
                    </a:lnTo>
                    <a:close/>
                  </a:path>
                </a:pathLst>
              </a:custGeom>
              <a:solidFill>
                <a:srgbClr val="006600"/>
              </a:solidFill>
              <a:ln w="9525">
                <a:noFill/>
                <a:round/>
                <a:headEnd/>
                <a:tailEnd/>
              </a:ln>
            </p:spPr>
            <p:txBody>
              <a:bodyPr/>
              <a:lstStyle/>
              <a:p>
                <a:endParaRPr lang="en-US"/>
              </a:p>
            </p:txBody>
          </p:sp>
          <p:sp>
            <p:nvSpPr>
              <p:cNvPr id="6380" name="Freeform 106"/>
              <p:cNvSpPr>
                <a:spLocks/>
              </p:cNvSpPr>
              <p:nvPr/>
            </p:nvSpPr>
            <p:spPr bwMode="auto">
              <a:xfrm>
                <a:off x="2794" y="402"/>
                <a:ext cx="43" cy="37"/>
              </a:xfrm>
              <a:custGeom>
                <a:avLst/>
                <a:gdLst>
                  <a:gd name="T0" fmla="*/ 0 w 85"/>
                  <a:gd name="T1" fmla="*/ 0 h 72"/>
                  <a:gd name="T2" fmla="*/ 2 w 85"/>
                  <a:gd name="T3" fmla="*/ 0 h 72"/>
                  <a:gd name="T4" fmla="*/ 4 w 85"/>
                  <a:gd name="T5" fmla="*/ 2 h 72"/>
                  <a:gd name="T6" fmla="*/ 7 w 85"/>
                  <a:gd name="T7" fmla="*/ 4 h 72"/>
                  <a:gd name="T8" fmla="*/ 11 w 85"/>
                  <a:gd name="T9" fmla="*/ 7 h 72"/>
                  <a:gd name="T10" fmla="*/ 15 w 85"/>
                  <a:gd name="T11" fmla="*/ 10 h 72"/>
                  <a:gd name="T12" fmla="*/ 18 w 85"/>
                  <a:gd name="T13" fmla="*/ 13 h 72"/>
                  <a:gd name="T14" fmla="*/ 21 w 85"/>
                  <a:gd name="T15" fmla="*/ 16 h 72"/>
                  <a:gd name="T16" fmla="*/ 22 w 85"/>
                  <a:gd name="T17" fmla="*/ 19 h 72"/>
                  <a:gd name="T18" fmla="*/ 20 w 85"/>
                  <a:gd name="T19" fmla="*/ 17 h 72"/>
                  <a:gd name="T20" fmla="*/ 17 w 85"/>
                  <a:gd name="T21" fmla="*/ 15 h 72"/>
                  <a:gd name="T22" fmla="*/ 13 w 85"/>
                  <a:gd name="T23" fmla="*/ 12 h 72"/>
                  <a:gd name="T24" fmla="*/ 9 w 85"/>
                  <a:gd name="T25" fmla="*/ 9 h 72"/>
                  <a:gd name="T26" fmla="*/ 5 w 85"/>
                  <a:gd name="T27" fmla="*/ 6 h 72"/>
                  <a:gd name="T28" fmla="*/ 2 w 85"/>
                  <a:gd name="T29" fmla="*/ 4 h 72"/>
                  <a:gd name="T30" fmla="*/ 1 w 85"/>
                  <a:gd name="T31" fmla="*/ 2 h 72"/>
                  <a:gd name="T32" fmla="*/ 0 w 85"/>
                  <a:gd name="T33" fmla="*/ 0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72"/>
                  <a:gd name="T53" fmla="*/ 85 w 85"/>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72">
                    <a:moveTo>
                      <a:pt x="0" y="0"/>
                    </a:moveTo>
                    <a:lnTo>
                      <a:pt x="5" y="0"/>
                    </a:lnTo>
                    <a:lnTo>
                      <a:pt x="15" y="5"/>
                    </a:lnTo>
                    <a:lnTo>
                      <a:pt x="28" y="15"/>
                    </a:lnTo>
                    <a:lnTo>
                      <a:pt x="43" y="25"/>
                    </a:lnTo>
                    <a:lnTo>
                      <a:pt x="58" y="39"/>
                    </a:lnTo>
                    <a:lnTo>
                      <a:pt x="72" y="51"/>
                    </a:lnTo>
                    <a:lnTo>
                      <a:pt x="81" y="63"/>
                    </a:lnTo>
                    <a:lnTo>
                      <a:pt x="85" y="72"/>
                    </a:lnTo>
                    <a:lnTo>
                      <a:pt x="77" y="66"/>
                    </a:lnTo>
                    <a:lnTo>
                      <a:pt x="65" y="57"/>
                    </a:lnTo>
                    <a:lnTo>
                      <a:pt x="50" y="47"/>
                    </a:lnTo>
                    <a:lnTo>
                      <a:pt x="35" y="35"/>
                    </a:lnTo>
                    <a:lnTo>
                      <a:pt x="20" y="24"/>
                    </a:lnTo>
                    <a:lnTo>
                      <a:pt x="8" y="13"/>
                    </a:lnTo>
                    <a:lnTo>
                      <a:pt x="1" y="5"/>
                    </a:lnTo>
                    <a:lnTo>
                      <a:pt x="0" y="0"/>
                    </a:lnTo>
                    <a:close/>
                  </a:path>
                </a:pathLst>
              </a:custGeom>
              <a:solidFill>
                <a:srgbClr val="006600"/>
              </a:solidFill>
              <a:ln w="9525">
                <a:noFill/>
                <a:round/>
                <a:headEnd/>
                <a:tailEnd/>
              </a:ln>
            </p:spPr>
            <p:txBody>
              <a:bodyPr/>
              <a:lstStyle/>
              <a:p>
                <a:endParaRPr lang="en-US"/>
              </a:p>
            </p:txBody>
          </p:sp>
          <p:sp>
            <p:nvSpPr>
              <p:cNvPr id="6381" name="Freeform 107"/>
              <p:cNvSpPr>
                <a:spLocks/>
              </p:cNvSpPr>
              <p:nvPr/>
            </p:nvSpPr>
            <p:spPr bwMode="auto">
              <a:xfrm>
                <a:off x="2795" y="422"/>
                <a:ext cx="35" cy="31"/>
              </a:xfrm>
              <a:custGeom>
                <a:avLst/>
                <a:gdLst>
                  <a:gd name="T0" fmla="*/ 0 w 70"/>
                  <a:gd name="T1" fmla="*/ 0 h 62"/>
                  <a:gd name="T2" fmla="*/ 1 w 70"/>
                  <a:gd name="T3" fmla="*/ 0 h 62"/>
                  <a:gd name="T4" fmla="*/ 3 w 70"/>
                  <a:gd name="T5" fmla="*/ 1 h 62"/>
                  <a:gd name="T6" fmla="*/ 6 w 70"/>
                  <a:gd name="T7" fmla="*/ 3 h 62"/>
                  <a:gd name="T8" fmla="*/ 9 w 70"/>
                  <a:gd name="T9" fmla="*/ 5 h 62"/>
                  <a:gd name="T10" fmla="*/ 12 w 70"/>
                  <a:gd name="T11" fmla="*/ 7 h 62"/>
                  <a:gd name="T12" fmla="*/ 14 w 70"/>
                  <a:gd name="T13" fmla="*/ 10 h 62"/>
                  <a:gd name="T14" fmla="*/ 17 w 70"/>
                  <a:gd name="T15" fmla="*/ 13 h 62"/>
                  <a:gd name="T16" fmla="*/ 18 w 70"/>
                  <a:gd name="T17" fmla="*/ 16 h 62"/>
                  <a:gd name="T18" fmla="*/ 16 w 70"/>
                  <a:gd name="T19" fmla="*/ 14 h 62"/>
                  <a:gd name="T20" fmla="*/ 13 w 70"/>
                  <a:gd name="T21" fmla="*/ 12 h 62"/>
                  <a:gd name="T22" fmla="*/ 10 w 70"/>
                  <a:gd name="T23" fmla="*/ 10 h 62"/>
                  <a:gd name="T24" fmla="*/ 7 w 70"/>
                  <a:gd name="T25" fmla="*/ 7 h 62"/>
                  <a:gd name="T26" fmla="*/ 4 w 70"/>
                  <a:gd name="T27" fmla="*/ 5 h 62"/>
                  <a:gd name="T28" fmla="*/ 2 w 70"/>
                  <a:gd name="T29" fmla="*/ 3 h 62"/>
                  <a:gd name="T30" fmla="*/ 1 w 70"/>
                  <a:gd name="T31" fmla="*/ 1 h 62"/>
                  <a:gd name="T32" fmla="*/ 0 w 70"/>
                  <a:gd name="T33" fmla="*/ 0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0"/>
                  <a:gd name="T52" fmla="*/ 0 h 62"/>
                  <a:gd name="T53" fmla="*/ 70 w 70"/>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0" h="62">
                    <a:moveTo>
                      <a:pt x="0" y="0"/>
                    </a:moveTo>
                    <a:lnTo>
                      <a:pt x="4" y="0"/>
                    </a:lnTo>
                    <a:lnTo>
                      <a:pt x="12" y="2"/>
                    </a:lnTo>
                    <a:lnTo>
                      <a:pt x="24" y="9"/>
                    </a:lnTo>
                    <a:lnTo>
                      <a:pt x="35" y="17"/>
                    </a:lnTo>
                    <a:lnTo>
                      <a:pt x="47" y="26"/>
                    </a:lnTo>
                    <a:lnTo>
                      <a:pt x="57" y="38"/>
                    </a:lnTo>
                    <a:lnTo>
                      <a:pt x="65" y="49"/>
                    </a:lnTo>
                    <a:lnTo>
                      <a:pt x="70" y="62"/>
                    </a:lnTo>
                    <a:lnTo>
                      <a:pt x="63" y="55"/>
                    </a:lnTo>
                    <a:lnTo>
                      <a:pt x="53" y="47"/>
                    </a:lnTo>
                    <a:lnTo>
                      <a:pt x="40" y="38"/>
                    </a:lnTo>
                    <a:lnTo>
                      <a:pt x="27" y="27"/>
                    </a:lnTo>
                    <a:lnTo>
                      <a:pt x="16" y="18"/>
                    </a:lnTo>
                    <a:lnTo>
                      <a:pt x="7" y="10"/>
                    </a:lnTo>
                    <a:lnTo>
                      <a:pt x="1" y="4"/>
                    </a:lnTo>
                    <a:lnTo>
                      <a:pt x="0" y="0"/>
                    </a:lnTo>
                    <a:close/>
                  </a:path>
                </a:pathLst>
              </a:custGeom>
              <a:solidFill>
                <a:srgbClr val="006600"/>
              </a:solidFill>
              <a:ln w="9525">
                <a:noFill/>
                <a:round/>
                <a:headEnd/>
                <a:tailEnd/>
              </a:ln>
            </p:spPr>
            <p:txBody>
              <a:bodyPr/>
              <a:lstStyle/>
              <a:p>
                <a:endParaRPr lang="en-US"/>
              </a:p>
            </p:txBody>
          </p:sp>
          <p:sp>
            <p:nvSpPr>
              <p:cNvPr id="6382" name="Freeform 108"/>
              <p:cNvSpPr>
                <a:spLocks/>
              </p:cNvSpPr>
              <p:nvPr/>
            </p:nvSpPr>
            <p:spPr bwMode="auto">
              <a:xfrm>
                <a:off x="2795" y="441"/>
                <a:ext cx="25" cy="26"/>
              </a:xfrm>
              <a:custGeom>
                <a:avLst/>
                <a:gdLst>
                  <a:gd name="T0" fmla="*/ 0 w 49"/>
                  <a:gd name="T1" fmla="*/ 0 h 53"/>
                  <a:gd name="T2" fmla="*/ 1 w 49"/>
                  <a:gd name="T3" fmla="*/ 0 h 53"/>
                  <a:gd name="T4" fmla="*/ 3 w 49"/>
                  <a:gd name="T5" fmla="*/ 0 h 53"/>
                  <a:gd name="T6" fmla="*/ 5 w 49"/>
                  <a:gd name="T7" fmla="*/ 2 h 53"/>
                  <a:gd name="T8" fmla="*/ 7 w 49"/>
                  <a:gd name="T9" fmla="*/ 4 h 53"/>
                  <a:gd name="T10" fmla="*/ 9 w 49"/>
                  <a:gd name="T11" fmla="*/ 7 h 53"/>
                  <a:gd name="T12" fmla="*/ 11 w 49"/>
                  <a:gd name="T13" fmla="*/ 9 h 53"/>
                  <a:gd name="T14" fmla="*/ 12 w 49"/>
                  <a:gd name="T15" fmla="*/ 11 h 53"/>
                  <a:gd name="T16" fmla="*/ 13 w 49"/>
                  <a:gd name="T17" fmla="*/ 13 h 53"/>
                  <a:gd name="T18" fmla="*/ 12 w 49"/>
                  <a:gd name="T19" fmla="*/ 11 h 53"/>
                  <a:gd name="T20" fmla="*/ 9 w 49"/>
                  <a:gd name="T21" fmla="*/ 10 h 53"/>
                  <a:gd name="T22" fmla="*/ 7 w 49"/>
                  <a:gd name="T23" fmla="*/ 8 h 53"/>
                  <a:gd name="T24" fmla="*/ 5 w 49"/>
                  <a:gd name="T25" fmla="*/ 6 h 53"/>
                  <a:gd name="T26" fmla="*/ 3 w 49"/>
                  <a:gd name="T27" fmla="*/ 4 h 53"/>
                  <a:gd name="T28" fmla="*/ 2 w 49"/>
                  <a:gd name="T29" fmla="*/ 2 h 53"/>
                  <a:gd name="T30" fmla="*/ 1 w 49"/>
                  <a:gd name="T31" fmla="*/ 1 h 53"/>
                  <a:gd name="T32" fmla="*/ 0 w 49"/>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3"/>
                  <a:gd name="T53" fmla="*/ 49 w 49"/>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3">
                    <a:moveTo>
                      <a:pt x="0" y="0"/>
                    </a:moveTo>
                    <a:lnTo>
                      <a:pt x="3" y="0"/>
                    </a:lnTo>
                    <a:lnTo>
                      <a:pt x="10" y="3"/>
                    </a:lnTo>
                    <a:lnTo>
                      <a:pt x="19" y="10"/>
                    </a:lnTo>
                    <a:lnTo>
                      <a:pt x="28" y="18"/>
                    </a:lnTo>
                    <a:lnTo>
                      <a:pt x="36" y="29"/>
                    </a:lnTo>
                    <a:lnTo>
                      <a:pt x="43" y="38"/>
                    </a:lnTo>
                    <a:lnTo>
                      <a:pt x="48" y="47"/>
                    </a:lnTo>
                    <a:lnTo>
                      <a:pt x="49" y="53"/>
                    </a:lnTo>
                    <a:lnTo>
                      <a:pt x="45" y="47"/>
                    </a:lnTo>
                    <a:lnTo>
                      <a:pt x="36" y="40"/>
                    </a:lnTo>
                    <a:lnTo>
                      <a:pt x="28" y="33"/>
                    </a:lnTo>
                    <a:lnTo>
                      <a:pt x="20" y="25"/>
                    </a:lnTo>
                    <a:lnTo>
                      <a:pt x="12" y="17"/>
                    </a:lnTo>
                    <a:lnTo>
                      <a:pt x="5" y="10"/>
                    </a:lnTo>
                    <a:lnTo>
                      <a:pt x="1" y="4"/>
                    </a:lnTo>
                    <a:lnTo>
                      <a:pt x="0" y="0"/>
                    </a:lnTo>
                    <a:close/>
                  </a:path>
                </a:pathLst>
              </a:custGeom>
              <a:solidFill>
                <a:srgbClr val="006600"/>
              </a:solidFill>
              <a:ln w="9525">
                <a:noFill/>
                <a:round/>
                <a:headEnd/>
                <a:tailEnd/>
              </a:ln>
            </p:spPr>
            <p:txBody>
              <a:bodyPr/>
              <a:lstStyle/>
              <a:p>
                <a:endParaRPr lang="en-US"/>
              </a:p>
            </p:txBody>
          </p:sp>
          <p:sp>
            <p:nvSpPr>
              <p:cNvPr id="6383" name="Freeform 109"/>
              <p:cNvSpPr>
                <a:spLocks/>
              </p:cNvSpPr>
              <p:nvPr/>
            </p:nvSpPr>
            <p:spPr bwMode="auto">
              <a:xfrm>
                <a:off x="2797" y="458"/>
                <a:ext cx="17" cy="18"/>
              </a:xfrm>
              <a:custGeom>
                <a:avLst/>
                <a:gdLst>
                  <a:gd name="T0" fmla="*/ 0 w 35"/>
                  <a:gd name="T1" fmla="*/ 0 h 36"/>
                  <a:gd name="T2" fmla="*/ 1 w 35"/>
                  <a:gd name="T3" fmla="*/ 0 h 36"/>
                  <a:gd name="T4" fmla="*/ 2 w 35"/>
                  <a:gd name="T5" fmla="*/ 1 h 36"/>
                  <a:gd name="T6" fmla="*/ 4 w 35"/>
                  <a:gd name="T7" fmla="*/ 1 h 36"/>
                  <a:gd name="T8" fmla="*/ 5 w 35"/>
                  <a:gd name="T9" fmla="*/ 3 h 36"/>
                  <a:gd name="T10" fmla="*/ 7 w 35"/>
                  <a:gd name="T11" fmla="*/ 5 h 36"/>
                  <a:gd name="T12" fmla="*/ 8 w 35"/>
                  <a:gd name="T13" fmla="*/ 6 h 36"/>
                  <a:gd name="T14" fmla="*/ 8 w 35"/>
                  <a:gd name="T15" fmla="*/ 7 h 36"/>
                  <a:gd name="T16" fmla="*/ 8 w 35"/>
                  <a:gd name="T17" fmla="*/ 9 h 36"/>
                  <a:gd name="T18" fmla="*/ 7 w 35"/>
                  <a:gd name="T19" fmla="*/ 7 h 36"/>
                  <a:gd name="T20" fmla="*/ 6 w 35"/>
                  <a:gd name="T21" fmla="*/ 6 h 36"/>
                  <a:gd name="T22" fmla="*/ 5 w 35"/>
                  <a:gd name="T23" fmla="*/ 5 h 36"/>
                  <a:gd name="T24" fmla="*/ 3 w 35"/>
                  <a:gd name="T25" fmla="*/ 3 h 36"/>
                  <a:gd name="T26" fmla="*/ 1 w 35"/>
                  <a:gd name="T27" fmla="*/ 2 h 36"/>
                  <a:gd name="T28" fmla="*/ 0 w 35"/>
                  <a:gd name="T29" fmla="*/ 1 h 36"/>
                  <a:gd name="T30" fmla="*/ 0 w 35"/>
                  <a:gd name="T31" fmla="*/ 1 h 36"/>
                  <a:gd name="T32" fmla="*/ 0 w 35"/>
                  <a:gd name="T33" fmla="*/ 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36"/>
                  <a:gd name="T53" fmla="*/ 35 w 35"/>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36">
                    <a:moveTo>
                      <a:pt x="2" y="0"/>
                    </a:moveTo>
                    <a:lnTo>
                      <a:pt x="6" y="0"/>
                    </a:lnTo>
                    <a:lnTo>
                      <a:pt x="10" y="3"/>
                    </a:lnTo>
                    <a:lnTo>
                      <a:pt x="17" y="6"/>
                    </a:lnTo>
                    <a:lnTo>
                      <a:pt x="23" y="12"/>
                    </a:lnTo>
                    <a:lnTo>
                      <a:pt x="29" y="18"/>
                    </a:lnTo>
                    <a:lnTo>
                      <a:pt x="32" y="25"/>
                    </a:lnTo>
                    <a:lnTo>
                      <a:pt x="35" y="30"/>
                    </a:lnTo>
                    <a:lnTo>
                      <a:pt x="33" y="36"/>
                    </a:lnTo>
                    <a:lnTo>
                      <a:pt x="31" y="29"/>
                    </a:lnTo>
                    <a:lnTo>
                      <a:pt x="27" y="23"/>
                    </a:lnTo>
                    <a:lnTo>
                      <a:pt x="20" y="18"/>
                    </a:lnTo>
                    <a:lnTo>
                      <a:pt x="13" y="13"/>
                    </a:lnTo>
                    <a:lnTo>
                      <a:pt x="7" y="10"/>
                    </a:lnTo>
                    <a:lnTo>
                      <a:pt x="2" y="6"/>
                    </a:lnTo>
                    <a:lnTo>
                      <a:pt x="0" y="3"/>
                    </a:lnTo>
                    <a:lnTo>
                      <a:pt x="2" y="0"/>
                    </a:lnTo>
                    <a:close/>
                  </a:path>
                </a:pathLst>
              </a:custGeom>
              <a:solidFill>
                <a:srgbClr val="006600"/>
              </a:solidFill>
              <a:ln w="9525">
                <a:noFill/>
                <a:round/>
                <a:headEnd/>
                <a:tailEnd/>
              </a:ln>
            </p:spPr>
            <p:txBody>
              <a:bodyPr/>
              <a:lstStyle/>
              <a:p>
                <a:endParaRPr lang="en-US"/>
              </a:p>
            </p:txBody>
          </p:sp>
          <p:sp>
            <p:nvSpPr>
              <p:cNvPr id="6384" name="Freeform 110"/>
              <p:cNvSpPr>
                <a:spLocks/>
              </p:cNvSpPr>
              <p:nvPr/>
            </p:nvSpPr>
            <p:spPr bwMode="auto">
              <a:xfrm>
                <a:off x="2812" y="314"/>
                <a:ext cx="21" cy="20"/>
              </a:xfrm>
              <a:custGeom>
                <a:avLst/>
                <a:gdLst>
                  <a:gd name="T0" fmla="*/ 10 w 43"/>
                  <a:gd name="T1" fmla="*/ 10 h 40"/>
                  <a:gd name="T2" fmla="*/ 9 w 43"/>
                  <a:gd name="T3" fmla="*/ 10 h 40"/>
                  <a:gd name="T4" fmla="*/ 8 w 43"/>
                  <a:gd name="T5" fmla="*/ 9 h 40"/>
                  <a:gd name="T6" fmla="*/ 6 w 43"/>
                  <a:gd name="T7" fmla="*/ 7 h 40"/>
                  <a:gd name="T8" fmla="*/ 4 w 43"/>
                  <a:gd name="T9" fmla="*/ 6 h 40"/>
                  <a:gd name="T10" fmla="*/ 2 w 43"/>
                  <a:gd name="T11" fmla="*/ 4 h 40"/>
                  <a:gd name="T12" fmla="*/ 0 w 43"/>
                  <a:gd name="T13" fmla="*/ 3 h 40"/>
                  <a:gd name="T14" fmla="*/ 0 w 43"/>
                  <a:gd name="T15" fmla="*/ 1 h 40"/>
                  <a:gd name="T16" fmla="*/ 0 w 43"/>
                  <a:gd name="T17" fmla="*/ 1 h 40"/>
                  <a:gd name="T18" fmla="*/ 1 w 43"/>
                  <a:gd name="T19" fmla="*/ 0 h 40"/>
                  <a:gd name="T20" fmla="*/ 2 w 43"/>
                  <a:gd name="T21" fmla="*/ 1 h 40"/>
                  <a:gd name="T22" fmla="*/ 4 w 43"/>
                  <a:gd name="T23" fmla="*/ 2 h 40"/>
                  <a:gd name="T24" fmla="*/ 5 w 43"/>
                  <a:gd name="T25" fmla="*/ 3 h 40"/>
                  <a:gd name="T26" fmla="*/ 7 w 43"/>
                  <a:gd name="T27" fmla="*/ 5 h 40"/>
                  <a:gd name="T28" fmla="*/ 8 w 43"/>
                  <a:gd name="T29" fmla="*/ 7 h 40"/>
                  <a:gd name="T30" fmla="*/ 9 w 43"/>
                  <a:gd name="T31" fmla="*/ 9 h 40"/>
                  <a:gd name="T32" fmla="*/ 10 w 43"/>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40"/>
                  <a:gd name="T53" fmla="*/ 43 w 43"/>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40">
                    <a:moveTo>
                      <a:pt x="43" y="40"/>
                    </a:moveTo>
                    <a:lnTo>
                      <a:pt x="39" y="38"/>
                    </a:lnTo>
                    <a:lnTo>
                      <a:pt x="32" y="35"/>
                    </a:lnTo>
                    <a:lnTo>
                      <a:pt x="24" y="29"/>
                    </a:lnTo>
                    <a:lnTo>
                      <a:pt x="16" y="23"/>
                    </a:lnTo>
                    <a:lnTo>
                      <a:pt x="8" y="16"/>
                    </a:lnTo>
                    <a:lnTo>
                      <a:pt x="2" y="10"/>
                    </a:lnTo>
                    <a:lnTo>
                      <a:pt x="0" y="6"/>
                    </a:lnTo>
                    <a:lnTo>
                      <a:pt x="1" y="1"/>
                    </a:lnTo>
                    <a:lnTo>
                      <a:pt x="6" y="0"/>
                    </a:lnTo>
                    <a:lnTo>
                      <a:pt x="10" y="2"/>
                    </a:lnTo>
                    <a:lnTo>
                      <a:pt x="16" y="7"/>
                    </a:lnTo>
                    <a:lnTo>
                      <a:pt x="23" y="14"/>
                    </a:lnTo>
                    <a:lnTo>
                      <a:pt x="29" y="22"/>
                    </a:lnTo>
                    <a:lnTo>
                      <a:pt x="35" y="30"/>
                    </a:lnTo>
                    <a:lnTo>
                      <a:pt x="39" y="36"/>
                    </a:lnTo>
                    <a:lnTo>
                      <a:pt x="43" y="40"/>
                    </a:lnTo>
                    <a:close/>
                  </a:path>
                </a:pathLst>
              </a:custGeom>
              <a:solidFill>
                <a:srgbClr val="006600"/>
              </a:solidFill>
              <a:ln w="9525">
                <a:noFill/>
                <a:round/>
                <a:headEnd/>
                <a:tailEnd/>
              </a:ln>
            </p:spPr>
            <p:txBody>
              <a:bodyPr/>
              <a:lstStyle/>
              <a:p>
                <a:endParaRPr lang="en-US"/>
              </a:p>
            </p:txBody>
          </p:sp>
          <p:sp>
            <p:nvSpPr>
              <p:cNvPr id="6385" name="Freeform 111"/>
              <p:cNvSpPr>
                <a:spLocks/>
              </p:cNvSpPr>
              <p:nvPr/>
            </p:nvSpPr>
            <p:spPr bwMode="auto">
              <a:xfrm>
                <a:off x="2834" y="312"/>
                <a:ext cx="11" cy="23"/>
              </a:xfrm>
              <a:custGeom>
                <a:avLst/>
                <a:gdLst>
                  <a:gd name="T0" fmla="*/ 0 w 22"/>
                  <a:gd name="T1" fmla="*/ 12 h 46"/>
                  <a:gd name="T2" fmla="*/ 1 w 22"/>
                  <a:gd name="T3" fmla="*/ 10 h 46"/>
                  <a:gd name="T4" fmla="*/ 4 w 22"/>
                  <a:gd name="T5" fmla="*/ 6 h 46"/>
                  <a:gd name="T6" fmla="*/ 6 w 22"/>
                  <a:gd name="T7" fmla="*/ 3 h 46"/>
                  <a:gd name="T8" fmla="*/ 5 w 22"/>
                  <a:gd name="T9" fmla="*/ 0 h 46"/>
                  <a:gd name="T10" fmla="*/ 3 w 22"/>
                  <a:gd name="T11" fmla="*/ 1 h 46"/>
                  <a:gd name="T12" fmla="*/ 2 w 22"/>
                  <a:gd name="T13" fmla="*/ 4 h 46"/>
                  <a:gd name="T14" fmla="*/ 1 w 22"/>
                  <a:gd name="T15" fmla="*/ 9 h 46"/>
                  <a:gd name="T16" fmla="*/ 0 w 22"/>
                  <a:gd name="T17" fmla="*/ 12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46"/>
                  <a:gd name="T29" fmla="*/ 22 w 22"/>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46">
                    <a:moveTo>
                      <a:pt x="0" y="46"/>
                    </a:moveTo>
                    <a:lnTo>
                      <a:pt x="5" y="37"/>
                    </a:lnTo>
                    <a:lnTo>
                      <a:pt x="15" y="23"/>
                    </a:lnTo>
                    <a:lnTo>
                      <a:pt x="22" y="9"/>
                    </a:lnTo>
                    <a:lnTo>
                      <a:pt x="20" y="0"/>
                    </a:lnTo>
                    <a:lnTo>
                      <a:pt x="14" y="2"/>
                    </a:lnTo>
                    <a:lnTo>
                      <a:pt x="8" y="16"/>
                    </a:lnTo>
                    <a:lnTo>
                      <a:pt x="3" y="33"/>
                    </a:lnTo>
                    <a:lnTo>
                      <a:pt x="0" y="46"/>
                    </a:lnTo>
                    <a:close/>
                  </a:path>
                </a:pathLst>
              </a:custGeom>
              <a:solidFill>
                <a:srgbClr val="006600"/>
              </a:solidFill>
              <a:ln w="9525">
                <a:noFill/>
                <a:round/>
                <a:headEnd/>
                <a:tailEnd/>
              </a:ln>
            </p:spPr>
            <p:txBody>
              <a:bodyPr/>
              <a:lstStyle/>
              <a:p>
                <a:endParaRPr lang="en-US"/>
              </a:p>
            </p:txBody>
          </p:sp>
          <p:sp>
            <p:nvSpPr>
              <p:cNvPr id="6386" name="Freeform 112"/>
              <p:cNvSpPr>
                <a:spLocks/>
              </p:cNvSpPr>
              <p:nvPr/>
            </p:nvSpPr>
            <p:spPr bwMode="auto">
              <a:xfrm>
                <a:off x="2826" y="303"/>
                <a:ext cx="6" cy="27"/>
              </a:xfrm>
              <a:custGeom>
                <a:avLst/>
                <a:gdLst>
                  <a:gd name="T0" fmla="*/ 3 w 12"/>
                  <a:gd name="T1" fmla="*/ 14 h 53"/>
                  <a:gd name="T2" fmla="*/ 3 w 12"/>
                  <a:gd name="T3" fmla="*/ 11 h 53"/>
                  <a:gd name="T4" fmla="*/ 3 w 12"/>
                  <a:gd name="T5" fmla="*/ 7 h 53"/>
                  <a:gd name="T6" fmla="*/ 3 w 12"/>
                  <a:gd name="T7" fmla="*/ 2 h 53"/>
                  <a:gd name="T8" fmla="*/ 1 w 12"/>
                  <a:gd name="T9" fmla="*/ 0 h 53"/>
                  <a:gd name="T10" fmla="*/ 0 w 12"/>
                  <a:gd name="T11" fmla="*/ 2 h 53"/>
                  <a:gd name="T12" fmla="*/ 1 w 12"/>
                  <a:gd name="T13" fmla="*/ 6 h 53"/>
                  <a:gd name="T14" fmla="*/ 2 w 12"/>
                  <a:gd name="T15" fmla="*/ 11 h 53"/>
                  <a:gd name="T16" fmla="*/ 3 w 12"/>
                  <a:gd name="T17" fmla="*/ 14 h 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53"/>
                  <a:gd name="T29" fmla="*/ 12 w 12"/>
                  <a:gd name="T30" fmla="*/ 53 h 5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53">
                    <a:moveTo>
                      <a:pt x="12" y="53"/>
                    </a:moveTo>
                    <a:lnTo>
                      <a:pt x="12" y="43"/>
                    </a:lnTo>
                    <a:lnTo>
                      <a:pt x="12" y="26"/>
                    </a:lnTo>
                    <a:lnTo>
                      <a:pt x="10" y="8"/>
                    </a:lnTo>
                    <a:lnTo>
                      <a:pt x="4" y="0"/>
                    </a:lnTo>
                    <a:lnTo>
                      <a:pt x="0" y="7"/>
                    </a:lnTo>
                    <a:lnTo>
                      <a:pt x="3" y="23"/>
                    </a:lnTo>
                    <a:lnTo>
                      <a:pt x="8" y="41"/>
                    </a:lnTo>
                    <a:lnTo>
                      <a:pt x="12" y="53"/>
                    </a:lnTo>
                    <a:close/>
                  </a:path>
                </a:pathLst>
              </a:custGeom>
              <a:solidFill>
                <a:srgbClr val="006600"/>
              </a:solidFill>
              <a:ln w="9525">
                <a:noFill/>
                <a:round/>
                <a:headEnd/>
                <a:tailEnd/>
              </a:ln>
            </p:spPr>
            <p:txBody>
              <a:bodyPr/>
              <a:lstStyle/>
              <a:p>
                <a:endParaRPr lang="en-US"/>
              </a:p>
            </p:txBody>
          </p:sp>
          <p:sp>
            <p:nvSpPr>
              <p:cNvPr id="6387" name="Freeform 113"/>
              <p:cNvSpPr>
                <a:spLocks/>
              </p:cNvSpPr>
              <p:nvPr/>
            </p:nvSpPr>
            <p:spPr bwMode="auto">
              <a:xfrm>
                <a:off x="2837" y="319"/>
                <a:ext cx="21" cy="24"/>
              </a:xfrm>
              <a:custGeom>
                <a:avLst/>
                <a:gdLst>
                  <a:gd name="T0" fmla="*/ 0 w 41"/>
                  <a:gd name="T1" fmla="*/ 12 h 47"/>
                  <a:gd name="T2" fmla="*/ 1 w 41"/>
                  <a:gd name="T3" fmla="*/ 11 h 47"/>
                  <a:gd name="T4" fmla="*/ 3 w 41"/>
                  <a:gd name="T5" fmla="*/ 9 h 47"/>
                  <a:gd name="T6" fmla="*/ 4 w 41"/>
                  <a:gd name="T7" fmla="*/ 6 h 47"/>
                  <a:gd name="T8" fmla="*/ 5 w 41"/>
                  <a:gd name="T9" fmla="*/ 4 h 47"/>
                  <a:gd name="T10" fmla="*/ 7 w 41"/>
                  <a:gd name="T11" fmla="*/ 2 h 47"/>
                  <a:gd name="T12" fmla="*/ 9 w 41"/>
                  <a:gd name="T13" fmla="*/ 1 h 47"/>
                  <a:gd name="T14" fmla="*/ 10 w 41"/>
                  <a:gd name="T15" fmla="*/ 0 h 47"/>
                  <a:gd name="T16" fmla="*/ 11 w 41"/>
                  <a:gd name="T17" fmla="*/ 1 h 47"/>
                  <a:gd name="T18" fmla="*/ 11 w 41"/>
                  <a:gd name="T19" fmla="*/ 1 h 47"/>
                  <a:gd name="T20" fmla="*/ 10 w 41"/>
                  <a:gd name="T21" fmla="*/ 3 h 47"/>
                  <a:gd name="T22" fmla="*/ 8 w 41"/>
                  <a:gd name="T23" fmla="*/ 5 h 47"/>
                  <a:gd name="T24" fmla="*/ 7 w 41"/>
                  <a:gd name="T25" fmla="*/ 6 h 47"/>
                  <a:gd name="T26" fmla="*/ 5 w 41"/>
                  <a:gd name="T27" fmla="*/ 8 h 47"/>
                  <a:gd name="T28" fmla="*/ 3 w 41"/>
                  <a:gd name="T29" fmla="*/ 10 h 47"/>
                  <a:gd name="T30" fmla="*/ 1 w 41"/>
                  <a:gd name="T31" fmla="*/ 11 h 47"/>
                  <a:gd name="T32" fmla="*/ 0 w 41"/>
                  <a:gd name="T33" fmla="*/ 12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
                  <a:gd name="T52" fmla="*/ 0 h 47"/>
                  <a:gd name="T53" fmla="*/ 41 w 41"/>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 h="47">
                    <a:moveTo>
                      <a:pt x="0" y="47"/>
                    </a:moveTo>
                    <a:lnTo>
                      <a:pt x="3" y="41"/>
                    </a:lnTo>
                    <a:lnTo>
                      <a:pt x="9" y="33"/>
                    </a:lnTo>
                    <a:lnTo>
                      <a:pt x="15" y="24"/>
                    </a:lnTo>
                    <a:lnTo>
                      <a:pt x="20" y="16"/>
                    </a:lnTo>
                    <a:lnTo>
                      <a:pt x="27" y="8"/>
                    </a:lnTo>
                    <a:lnTo>
                      <a:pt x="33" y="3"/>
                    </a:lnTo>
                    <a:lnTo>
                      <a:pt x="38" y="0"/>
                    </a:lnTo>
                    <a:lnTo>
                      <a:pt x="41" y="1"/>
                    </a:lnTo>
                    <a:lnTo>
                      <a:pt x="41" y="4"/>
                    </a:lnTo>
                    <a:lnTo>
                      <a:pt x="38" y="10"/>
                    </a:lnTo>
                    <a:lnTo>
                      <a:pt x="32" y="17"/>
                    </a:lnTo>
                    <a:lnTo>
                      <a:pt x="25" y="24"/>
                    </a:lnTo>
                    <a:lnTo>
                      <a:pt x="17" y="32"/>
                    </a:lnTo>
                    <a:lnTo>
                      <a:pt x="10" y="38"/>
                    </a:lnTo>
                    <a:lnTo>
                      <a:pt x="3" y="43"/>
                    </a:lnTo>
                    <a:lnTo>
                      <a:pt x="0" y="47"/>
                    </a:lnTo>
                    <a:close/>
                  </a:path>
                </a:pathLst>
              </a:custGeom>
              <a:solidFill>
                <a:srgbClr val="006600"/>
              </a:solidFill>
              <a:ln w="9525">
                <a:noFill/>
                <a:round/>
                <a:headEnd/>
                <a:tailEnd/>
              </a:ln>
            </p:spPr>
            <p:txBody>
              <a:bodyPr/>
              <a:lstStyle/>
              <a:p>
                <a:endParaRPr lang="en-US"/>
              </a:p>
            </p:txBody>
          </p:sp>
          <p:sp>
            <p:nvSpPr>
              <p:cNvPr id="6388" name="Freeform 114"/>
              <p:cNvSpPr>
                <a:spLocks/>
              </p:cNvSpPr>
              <p:nvPr/>
            </p:nvSpPr>
            <p:spPr bwMode="auto">
              <a:xfrm>
                <a:off x="2818" y="465"/>
                <a:ext cx="34" cy="7"/>
              </a:xfrm>
              <a:custGeom>
                <a:avLst/>
                <a:gdLst>
                  <a:gd name="T0" fmla="*/ 0 w 68"/>
                  <a:gd name="T1" fmla="*/ 0 h 15"/>
                  <a:gd name="T2" fmla="*/ 2 w 68"/>
                  <a:gd name="T3" fmla="*/ 0 h 15"/>
                  <a:gd name="T4" fmla="*/ 4 w 68"/>
                  <a:gd name="T5" fmla="*/ 0 h 15"/>
                  <a:gd name="T6" fmla="*/ 7 w 68"/>
                  <a:gd name="T7" fmla="*/ 0 h 15"/>
                  <a:gd name="T8" fmla="*/ 10 w 68"/>
                  <a:gd name="T9" fmla="*/ 0 h 15"/>
                  <a:gd name="T10" fmla="*/ 12 w 68"/>
                  <a:gd name="T11" fmla="*/ 0 h 15"/>
                  <a:gd name="T12" fmla="*/ 14 w 68"/>
                  <a:gd name="T13" fmla="*/ 0 h 15"/>
                  <a:gd name="T14" fmla="*/ 17 w 68"/>
                  <a:gd name="T15" fmla="*/ 1 h 15"/>
                  <a:gd name="T16" fmla="*/ 17 w 68"/>
                  <a:gd name="T17" fmla="*/ 2 h 15"/>
                  <a:gd name="T18" fmla="*/ 17 w 68"/>
                  <a:gd name="T19" fmla="*/ 3 h 15"/>
                  <a:gd name="T20" fmla="*/ 15 w 68"/>
                  <a:gd name="T21" fmla="*/ 3 h 15"/>
                  <a:gd name="T22" fmla="*/ 13 w 68"/>
                  <a:gd name="T23" fmla="*/ 3 h 15"/>
                  <a:gd name="T24" fmla="*/ 10 w 68"/>
                  <a:gd name="T25" fmla="*/ 3 h 15"/>
                  <a:gd name="T26" fmla="*/ 7 w 68"/>
                  <a:gd name="T27" fmla="*/ 2 h 15"/>
                  <a:gd name="T28" fmla="*/ 4 w 68"/>
                  <a:gd name="T29" fmla="*/ 1 h 15"/>
                  <a:gd name="T30" fmla="*/ 2 w 68"/>
                  <a:gd name="T31" fmla="*/ 0 h 15"/>
                  <a:gd name="T32" fmla="*/ 0 w 68"/>
                  <a:gd name="T33" fmla="*/ 0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15"/>
                  <a:gd name="T53" fmla="*/ 68 w 68"/>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15">
                    <a:moveTo>
                      <a:pt x="0" y="2"/>
                    </a:moveTo>
                    <a:lnTo>
                      <a:pt x="8" y="1"/>
                    </a:lnTo>
                    <a:lnTo>
                      <a:pt x="17" y="1"/>
                    </a:lnTo>
                    <a:lnTo>
                      <a:pt x="28" y="0"/>
                    </a:lnTo>
                    <a:lnTo>
                      <a:pt x="40" y="0"/>
                    </a:lnTo>
                    <a:lnTo>
                      <a:pt x="50" y="1"/>
                    </a:lnTo>
                    <a:lnTo>
                      <a:pt x="58" y="3"/>
                    </a:lnTo>
                    <a:lnTo>
                      <a:pt x="65" y="6"/>
                    </a:lnTo>
                    <a:lnTo>
                      <a:pt x="68" y="10"/>
                    </a:lnTo>
                    <a:lnTo>
                      <a:pt x="65" y="14"/>
                    </a:lnTo>
                    <a:lnTo>
                      <a:pt x="60" y="15"/>
                    </a:lnTo>
                    <a:lnTo>
                      <a:pt x="51" y="14"/>
                    </a:lnTo>
                    <a:lnTo>
                      <a:pt x="41" y="12"/>
                    </a:lnTo>
                    <a:lnTo>
                      <a:pt x="30" y="8"/>
                    </a:lnTo>
                    <a:lnTo>
                      <a:pt x="18" y="6"/>
                    </a:lnTo>
                    <a:lnTo>
                      <a:pt x="8" y="3"/>
                    </a:lnTo>
                    <a:lnTo>
                      <a:pt x="0" y="2"/>
                    </a:lnTo>
                    <a:close/>
                  </a:path>
                </a:pathLst>
              </a:custGeom>
              <a:solidFill>
                <a:srgbClr val="006600"/>
              </a:solidFill>
              <a:ln w="9525">
                <a:noFill/>
                <a:round/>
                <a:headEnd/>
                <a:tailEnd/>
              </a:ln>
            </p:spPr>
            <p:txBody>
              <a:bodyPr/>
              <a:lstStyle/>
              <a:p>
                <a:endParaRPr lang="en-US"/>
              </a:p>
            </p:txBody>
          </p:sp>
          <p:sp>
            <p:nvSpPr>
              <p:cNvPr id="6389" name="Freeform 115"/>
              <p:cNvSpPr>
                <a:spLocks/>
              </p:cNvSpPr>
              <p:nvPr/>
            </p:nvSpPr>
            <p:spPr bwMode="auto">
              <a:xfrm>
                <a:off x="2814" y="473"/>
                <a:ext cx="32" cy="12"/>
              </a:xfrm>
              <a:custGeom>
                <a:avLst/>
                <a:gdLst>
                  <a:gd name="T0" fmla="*/ 0 w 65"/>
                  <a:gd name="T1" fmla="*/ 0 h 25"/>
                  <a:gd name="T2" fmla="*/ 1 w 65"/>
                  <a:gd name="T3" fmla="*/ 0 h 25"/>
                  <a:gd name="T4" fmla="*/ 3 w 65"/>
                  <a:gd name="T5" fmla="*/ 0 h 25"/>
                  <a:gd name="T6" fmla="*/ 6 w 65"/>
                  <a:gd name="T7" fmla="*/ 1 h 25"/>
                  <a:gd name="T8" fmla="*/ 9 w 65"/>
                  <a:gd name="T9" fmla="*/ 1 h 25"/>
                  <a:gd name="T10" fmla="*/ 12 w 65"/>
                  <a:gd name="T11" fmla="*/ 2 h 25"/>
                  <a:gd name="T12" fmla="*/ 14 w 65"/>
                  <a:gd name="T13" fmla="*/ 3 h 25"/>
                  <a:gd name="T14" fmla="*/ 15 w 65"/>
                  <a:gd name="T15" fmla="*/ 4 h 25"/>
                  <a:gd name="T16" fmla="*/ 16 w 65"/>
                  <a:gd name="T17" fmla="*/ 5 h 25"/>
                  <a:gd name="T18" fmla="*/ 15 w 65"/>
                  <a:gd name="T19" fmla="*/ 6 h 25"/>
                  <a:gd name="T20" fmla="*/ 14 w 65"/>
                  <a:gd name="T21" fmla="*/ 6 h 25"/>
                  <a:gd name="T22" fmla="*/ 12 w 65"/>
                  <a:gd name="T23" fmla="*/ 5 h 25"/>
                  <a:gd name="T24" fmla="*/ 9 w 65"/>
                  <a:gd name="T25" fmla="*/ 4 h 25"/>
                  <a:gd name="T26" fmla="*/ 6 w 65"/>
                  <a:gd name="T27" fmla="*/ 3 h 25"/>
                  <a:gd name="T28" fmla="*/ 3 w 65"/>
                  <a:gd name="T29" fmla="*/ 1 h 25"/>
                  <a:gd name="T30" fmla="*/ 1 w 65"/>
                  <a:gd name="T31" fmla="*/ 0 h 25"/>
                  <a:gd name="T32" fmla="*/ 0 w 65"/>
                  <a:gd name="T33" fmla="*/ 0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25"/>
                  <a:gd name="T53" fmla="*/ 65 w 65"/>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25">
                    <a:moveTo>
                      <a:pt x="0" y="0"/>
                    </a:moveTo>
                    <a:lnTo>
                      <a:pt x="7" y="0"/>
                    </a:lnTo>
                    <a:lnTo>
                      <a:pt x="15" y="1"/>
                    </a:lnTo>
                    <a:lnTo>
                      <a:pt x="26" y="4"/>
                    </a:lnTo>
                    <a:lnTo>
                      <a:pt x="37" y="6"/>
                    </a:lnTo>
                    <a:lnTo>
                      <a:pt x="48" y="8"/>
                    </a:lnTo>
                    <a:lnTo>
                      <a:pt x="56" y="13"/>
                    </a:lnTo>
                    <a:lnTo>
                      <a:pt x="63" y="16"/>
                    </a:lnTo>
                    <a:lnTo>
                      <a:pt x="65" y="21"/>
                    </a:lnTo>
                    <a:lnTo>
                      <a:pt x="63" y="25"/>
                    </a:lnTo>
                    <a:lnTo>
                      <a:pt x="57" y="25"/>
                    </a:lnTo>
                    <a:lnTo>
                      <a:pt x="48" y="22"/>
                    </a:lnTo>
                    <a:lnTo>
                      <a:pt x="36" y="18"/>
                    </a:lnTo>
                    <a:lnTo>
                      <a:pt x="25" y="13"/>
                    </a:lnTo>
                    <a:lnTo>
                      <a:pt x="14" y="7"/>
                    </a:lnTo>
                    <a:lnTo>
                      <a:pt x="5" y="3"/>
                    </a:lnTo>
                    <a:lnTo>
                      <a:pt x="0" y="0"/>
                    </a:lnTo>
                    <a:close/>
                  </a:path>
                </a:pathLst>
              </a:custGeom>
              <a:solidFill>
                <a:srgbClr val="006600"/>
              </a:solidFill>
              <a:ln w="9525">
                <a:noFill/>
                <a:round/>
                <a:headEnd/>
                <a:tailEnd/>
              </a:ln>
            </p:spPr>
            <p:txBody>
              <a:bodyPr/>
              <a:lstStyle/>
              <a:p>
                <a:endParaRPr lang="en-US"/>
              </a:p>
            </p:txBody>
          </p:sp>
          <p:sp>
            <p:nvSpPr>
              <p:cNvPr id="6390" name="Freeform 116"/>
              <p:cNvSpPr>
                <a:spLocks/>
              </p:cNvSpPr>
              <p:nvPr/>
            </p:nvSpPr>
            <p:spPr bwMode="auto">
              <a:xfrm>
                <a:off x="2830" y="448"/>
                <a:ext cx="32" cy="7"/>
              </a:xfrm>
              <a:custGeom>
                <a:avLst/>
                <a:gdLst>
                  <a:gd name="T0" fmla="*/ 0 w 63"/>
                  <a:gd name="T1" fmla="*/ 1 h 15"/>
                  <a:gd name="T2" fmla="*/ 1 w 63"/>
                  <a:gd name="T3" fmla="*/ 1 h 15"/>
                  <a:gd name="T4" fmla="*/ 3 w 63"/>
                  <a:gd name="T5" fmla="*/ 0 h 15"/>
                  <a:gd name="T6" fmla="*/ 5 w 63"/>
                  <a:gd name="T7" fmla="*/ 0 h 15"/>
                  <a:gd name="T8" fmla="*/ 8 w 63"/>
                  <a:gd name="T9" fmla="*/ 0 h 15"/>
                  <a:gd name="T10" fmla="*/ 10 w 63"/>
                  <a:gd name="T11" fmla="*/ 0 h 15"/>
                  <a:gd name="T12" fmla="*/ 13 w 63"/>
                  <a:gd name="T13" fmla="*/ 0 h 15"/>
                  <a:gd name="T14" fmla="*/ 15 w 63"/>
                  <a:gd name="T15" fmla="*/ 1 h 15"/>
                  <a:gd name="T16" fmla="*/ 16 w 63"/>
                  <a:gd name="T17" fmla="*/ 2 h 15"/>
                  <a:gd name="T18" fmla="*/ 16 w 63"/>
                  <a:gd name="T19" fmla="*/ 3 h 15"/>
                  <a:gd name="T20" fmla="*/ 15 w 63"/>
                  <a:gd name="T21" fmla="*/ 3 h 15"/>
                  <a:gd name="T22" fmla="*/ 13 w 63"/>
                  <a:gd name="T23" fmla="*/ 3 h 15"/>
                  <a:gd name="T24" fmla="*/ 10 w 63"/>
                  <a:gd name="T25" fmla="*/ 3 h 15"/>
                  <a:gd name="T26" fmla="*/ 8 w 63"/>
                  <a:gd name="T27" fmla="*/ 2 h 15"/>
                  <a:gd name="T28" fmla="*/ 5 w 63"/>
                  <a:gd name="T29" fmla="*/ 2 h 15"/>
                  <a:gd name="T30" fmla="*/ 2 w 63"/>
                  <a:gd name="T31" fmla="*/ 1 h 15"/>
                  <a:gd name="T32" fmla="*/ 0 w 63"/>
                  <a:gd name="T33" fmla="*/ 1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5"/>
                  <a:gd name="T53" fmla="*/ 63 w 63"/>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5">
                    <a:moveTo>
                      <a:pt x="0" y="7"/>
                    </a:moveTo>
                    <a:lnTo>
                      <a:pt x="2" y="4"/>
                    </a:lnTo>
                    <a:lnTo>
                      <a:pt x="9" y="2"/>
                    </a:lnTo>
                    <a:lnTo>
                      <a:pt x="18" y="1"/>
                    </a:lnTo>
                    <a:lnTo>
                      <a:pt x="30" y="0"/>
                    </a:lnTo>
                    <a:lnTo>
                      <a:pt x="40" y="1"/>
                    </a:lnTo>
                    <a:lnTo>
                      <a:pt x="50" y="2"/>
                    </a:lnTo>
                    <a:lnTo>
                      <a:pt x="58" y="4"/>
                    </a:lnTo>
                    <a:lnTo>
                      <a:pt x="63" y="9"/>
                    </a:lnTo>
                    <a:lnTo>
                      <a:pt x="63" y="12"/>
                    </a:lnTo>
                    <a:lnTo>
                      <a:pt x="58" y="15"/>
                    </a:lnTo>
                    <a:lnTo>
                      <a:pt x="50" y="13"/>
                    </a:lnTo>
                    <a:lnTo>
                      <a:pt x="40" y="12"/>
                    </a:lnTo>
                    <a:lnTo>
                      <a:pt x="30" y="10"/>
                    </a:lnTo>
                    <a:lnTo>
                      <a:pt x="18" y="9"/>
                    </a:lnTo>
                    <a:lnTo>
                      <a:pt x="8" y="7"/>
                    </a:lnTo>
                    <a:lnTo>
                      <a:pt x="0" y="7"/>
                    </a:lnTo>
                    <a:close/>
                  </a:path>
                </a:pathLst>
              </a:custGeom>
              <a:solidFill>
                <a:srgbClr val="006600"/>
              </a:solidFill>
              <a:ln w="9525">
                <a:noFill/>
                <a:round/>
                <a:headEnd/>
                <a:tailEnd/>
              </a:ln>
            </p:spPr>
            <p:txBody>
              <a:bodyPr/>
              <a:lstStyle/>
              <a:p>
                <a:endParaRPr lang="en-US"/>
              </a:p>
            </p:txBody>
          </p:sp>
          <p:sp>
            <p:nvSpPr>
              <p:cNvPr id="6391" name="Freeform 117"/>
              <p:cNvSpPr>
                <a:spLocks/>
              </p:cNvSpPr>
              <p:nvPr/>
            </p:nvSpPr>
            <p:spPr bwMode="auto">
              <a:xfrm>
                <a:off x="2834" y="429"/>
                <a:ext cx="37" cy="10"/>
              </a:xfrm>
              <a:custGeom>
                <a:avLst/>
                <a:gdLst>
                  <a:gd name="T0" fmla="*/ 0 w 75"/>
                  <a:gd name="T1" fmla="*/ 5 h 20"/>
                  <a:gd name="T2" fmla="*/ 2 w 75"/>
                  <a:gd name="T3" fmla="*/ 4 h 20"/>
                  <a:gd name="T4" fmla="*/ 4 w 75"/>
                  <a:gd name="T5" fmla="*/ 3 h 20"/>
                  <a:gd name="T6" fmla="*/ 7 w 75"/>
                  <a:gd name="T7" fmla="*/ 1 h 20"/>
                  <a:gd name="T8" fmla="*/ 10 w 75"/>
                  <a:gd name="T9" fmla="*/ 1 h 20"/>
                  <a:gd name="T10" fmla="*/ 13 w 75"/>
                  <a:gd name="T11" fmla="*/ 1 h 20"/>
                  <a:gd name="T12" fmla="*/ 16 w 75"/>
                  <a:gd name="T13" fmla="*/ 0 h 20"/>
                  <a:gd name="T14" fmla="*/ 17 w 75"/>
                  <a:gd name="T15" fmla="*/ 1 h 20"/>
                  <a:gd name="T16" fmla="*/ 18 w 75"/>
                  <a:gd name="T17" fmla="*/ 1 h 20"/>
                  <a:gd name="T18" fmla="*/ 18 w 75"/>
                  <a:gd name="T19" fmla="*/ 3 h 20"/>
                  <a:gd name="T20" fmla="*/ 16 w 75"/>
                  <a:gd name="T21" fmla="*/ 3 h 20"/>
                  <a:gd name="T22" fmla="*/ 14 w 75"/>
                  <a:gd name="T23" fmla="*/ 4 h 20"/>
                  <a:gd name="T24" fmla="*/ 10 w 75"/>
                  <a:gd name="T25" fmla="*/ 4 h 20"/>
                  <a:gd name="T26" fmla="*/ 7 w 75"/>
                  <a:gd name="T27" fmla="*/ 5 h 20"/>
                  <a:gd name="T28" fmla="*/ 4 w 75"/>
                  <a:gd name="T29" fmla="*/ 5 h 20"/>
                  <a:gd name="T30" fmla="*/ 2 w 75"/>
                  <a:gd name="T31" fmla="*/ 5 h 20"/>
                  <a:gd name="T32" fmla="*/ 0 w 75"/>
                  <a:gd name="T33" fmla="*/ 5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20"/>
                  <a:gd name="T53" fmla="*/ 75 w 7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20">
                    <a:moveTo>
                      <a:pt x="0" y="20"/>
                    </a:moveTo>
                    <a:lnTo>
                      <a:pt x="8" y="16"/>
                    </a:lnTo>
                    <a:lnTo>
                      <a:pt x="18" y="11"/>
                    </a:lnTo>
                    <a:lnTo>
                      <a:pt x="30" y="6"/>
                    </a:lnTo>
                    <a:lnTo>
                      <a:pt x="42" y="3"/>
                    </a:lnTo>
                    <a:lnTo>
                      <a:pt x="54" y="1"/>
                    </a:lnTo>
                    <a:lnTo>
                      <a:pt x="64" y="0"/>
                    </a:lnTo>
                    <a:lnTo>
                      <a:pt x="71" y="1"/>
                    </a:lnTo>
                    <a:lnTo>
                      <a:pt x="75" y="5"/>
                    </a:lnTo>
                    <a:lnTo>
                      <a:pt x="72" y="10"/>
                    </a:lnTo>
                    <a:lnTo>
                      <a:pt x="67" y="13"/>
                    </a:lnTo>
                    <a:lnTo>
                      <a:pt x="56" y="16"/>
                    </a:lnTo>
                    <a:lnTo>
                      <a:pt x="43" y="16"/>
                    </a:lnTo>
                    <a:lnTo>
                      <a:pt x="31" y="17"/>
                    </a:lnTo>
                    <a:lnTo>
                      <a:pt x="18" y="18"/>
                    </a:lnTo>
                    <a:lnTo>
                      <a:pt x="8" y="19"/>
                    </a:lnTo>
                    <a:lnTo>
                      <a:pt x="0" y="20"/>
                    </a:lnTo>
                    <a:close/>
                  </a:path>
                </a:pathLst>
              </a:custGeom>
              <a:solidFill>
                <a:srgbClr val="006600"/>
              </a:solidFill>
              <a:ln w="9525">
                <a:noFill/>
                <a:round/>
                <a:headEnd/>
                <a:tailEnd/>
              </a:ln>
            </p:spPr>
            <p:txBody>
              <a:bodyPr/>
              <a:lstStyle/>
              <a:p>
                <a:endParaRPr lang="en-US"/>
              </a:p>
            </p:txBody>
          </p:sp>
          <p:sp>
            <p:nvSpPr>
              <p:cNvPr id="6392" name="Freeform 118"/>
              <p:cNvSpPr>
                <a:spLocks/>
              </p:cNvSpPr>
              <p:nvPr/>
            </p:nvSpPr>
            <p:spPr bwMode="auto">
              <a:xfrm>
                <a:off x="2840" y="410"/>
                <a:ext cx="41" cy="12"/>
              </a:xfrm>
              <a:custGeom>
                <a:avLst/>
                <a:gdLst>
                  <a:gd name="T0" fmla="*/ 0 w 82"/>
                  <a:gd name="T1" fmla="*/ 6 h 24"/>
                  <a:gd name="T2" fmla="*/ 2 w 82"/>
                  <a:gd name="T3" fmla="*/ 5 h 24"/>
                  <a:gd name="T4" fmla="*/ 5 w 82"/>
                  <a:gd name="T5" fmla="*/ 4 h 24"/>
                  <a:gd name="T6" fmla="*/ 9 w 82"/>
                  <a:gd name="T7" fmla="*/ 3 h 24"/>
                  <a:gd name="T8" fmla="*/ 12 w 82"/>
                  <a:gd name="T9" fmla="*/ 2 h 24"/>
                  <a:gd name="T10" fmla="*/ 15 w 82"/>
                  <a:gd name="T11" fmla="*/ 1 h 24"/>
                  <a:gd name="T12" fmla="*/ 19 w 82"/>
                  <a:gd name="T13" fmla="*/ 0 h 24"/>
                  <a:gd name="T14" fmla="*/ 20 w 82"/>
                  <a:gd name="T15" fmla="*/ 1 h 24"/>
                  <a:gd name="T16" fmla="*/ 21 w 82"/>
                  <a:gd name="T17" fmla="*/ 1 h 24"/>
                  <a:gd name="T18" fmla="*/ 20 w 82"/>
                  <a:gd name="T19" fmla="*/ 3 h 24"/>
                  <a:gd name="T20" fmla="*/ 18 w 82"/>
                  <a:gd name="T21" fmla="*/ 3 h 24"/>
                  <a:gd name="T22" fmla="*/ 14 w 82"/>
                  <a:gd name="T23" fmla="*/ 4 h 24"/>
                  <a:gd name="T24" fmla="*/ 11 w 82"/>
                  <a:gd name="T25" fmla="*/ 5 h 24"/>
                  <a:gd name="T26" fmla="*/ 7 w 82"/>
                  <a:gd name="T27" fmla="*/ 5 h 24"/>
                  <a:gd name="T28" fmla="*/ 5 w 82"/>
                  <a:gd name="T29" fmla="*/ 6 h 24"/>
                  <a:gd name="T30" fmla="*/ 1 w 82"/>
                  <a:gd name="T31" fmla="*/ 6 h 24"/>
                  <a:gd name="T32" fmla="*/ 0 w 82"/>
                  <a:gd name="T33" fmla="*/ 6 h 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2"/>
                  <a:gd name="T52" fmla="*/ 0 h 24"/>
                  <a:gd name="T53" fmla="*/ 82 w 82"/>
                  <a:gd name="T54" fmla="*/ 24 h 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2" h="24">
                    <a:moveTo>
                      <a:pt x="0" y="24"/>
                    </a:moveTo>
                    <a:lnTo>
                      <a:pt x="8" y="20"/>
                    </a:lnTo>
                    <a:lnTo>
                      <a:pt x="20" y="16"/>
                    </a:lnTo>
                    <a:lnTo>
                      <a:pt x="34" y="10"/>
                    </a:lnTo>
                    <a:lnTo>
                      <a:pt x="48" y="5"/>
                    </a:lnTo>
                    <a:lnTo>
                      <a:pt x="61" y="2"/>
                    </a:lnTo>
                    <a:lnTo>
                      <a:pt x="73" y="0"/>
                    </a:lnTo>
                    <a:lnTo>
                      <a:pt x="80" y="1"/>
                    </a:lnTo>
                    <a:lnTo>
                      <a:pt x="82" y="4"/>
                    </a:lnTo>
                    <a:lnTo>
                      <a:pt x="79" y="10"/>
                    </a:lnTo>
                    <a:lnTo>
                      <a:pt x="69" y="14"/>
                    </a:lnTo>
                    <a:lnTo>
                      <a:pt x="58" y="16"/>
                    </a:lnTo>
                    <a:lnTo>
                      <a:pt x="44" y="18"/>
                    </a:lnTo>
                    <a:lnTo>
                      <a:pt x="29" y="20"/>
                    </a:lnTo>
                    <a:lnTo>
                      <a:pt x="17" y="22"/>
                    </a:lnTo>
                    <a:lnTo>
                      <a:pt x="6" y="23"/>
                    </a:lnTo>
                    <a:lnTo>
                      <a:pt x="0" y="24"/>
                    </a:lnTo>
                    <a:close/>
                  </a:path>
                </a:pathLst>
              </a:custGeom>
              <a:solidFill>
                <a:srgbClr val="006600"/>
              </a:solidFill>
              <a:ln w="9525">
                <a:noFill/>
                <a:round/>
                <a:headEnd/>
                <a:tailEnd/>
              </a:ln>
            </p:spPr>
            <p:txBody>
              <a:bodyPr/>
              <a:lstStyle/>
              <a:p>
                <a:endParaRPr lang="en-US"/>
              </a:p>
            </p:txBody>
          </p:sp>
          <p:sp>
            <p:nvSpPr>
              <p:cNvPr id="6393" name="Freeform 119"/>
              <p:cNvSpPr>
                <a:spLocks/>
              </p:cNvSpPr>
              <p:nvPr/>
            </p:nvSpPr>
            <p:spPr bwMode="auto">
              <a:xfrm>
                <a:off x="2841" y="371"/>
                <a:ext cx="44" cy="20"/>
              </a:xfrm>
              <a:custGeom>
                <a:avLst/>
                <a:gdLst>
                  <a:gd name="T0" fmla="*/ 0 w 86"/>
                  <a:gd name="T1" fmla="*/ 10 h 42"/>
                  <a:gd name="T2" fmla="*/ 2 w 86"/>
                  <a:gd name="T3" fmla="*/ 8 h 42"/>
                  <a:gd name="T4" fmla="*/ 5 w 86"/>
                  <a:gd name="T5" fmla="*/ 6 h 42"/>
                  <a:gd name="T6" fmla="*/ 8 w 86"/>
                  <a:gd name="T7" fmla="*/ 4 h 42"/>
                  <a:gd name="T8" fmla="*/ 12 w 86"/>
                  <a:gd name="T9" fmla="*/ 2 h 42"/>
                  <a:gd name="T10" fmla="*/ 16 w 86"/>
                  <a:gd name="T11" fmla="*/ 1 h 42"/>
                  <a:gd name="T12" fmla="*/ 19 w 86"/>
                  <a:gd name="T13" fmla="*/ 0 h 42"/>
                  <a:gd name="T14" fmla="*/ 21 w 86"/>
                  <a:gd name="T15" fmla="*/ 0 h 42"/>
                  <a:gd name="T16" fmla="*/ 23 w 86"/>
                  <a:gd name="T17" fmla="*/ 0 h 42"/>
                  <a:gd name="T18" fmla="*/ 22 w 86"/>
                  <a:gd name="T19" fmla="*/ 1 h 42"/>
                  <a:gd name="T20" fmla="*/ 20 w 86"/>
                  <a:gd name="T21" fmla="*/ 3 h 42"/>
                  <a:gd name="T22" fmla="*/ 16 w 86"/>
                  <a:gd name="T23" fmla="*/ 4 h 42"/>
                  <a:gd name="T24" fmla="*/ 13 w 86"/>
                  <a:gd name="T25" fmla="*/ 5 h 42"/>
                  <a:gd name="T26" fmla="*/ 8 w 86"/>
                  <a:gd name="T27" fmla="*/ 6 h 42"/>
                  <a:gd name="T28" fmla="*/ 5 w 86"/>
                  <a:gd name="T29" fmla="*/ 7 h 42"/>
                  <a:gd name="T30" fmla="*/ 2 w 86"/>
                  <a:gd name="T31" fmla="*/ 9 h 42"/>
                  <a:gd name="T32" fmla="*/ 0 w 86"/>
                  <a:gd name="T33" fmla="*/ 10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6"/>
                  <a:gd name="T52" fmla="*/ 0 h 42"/>
                  <a:gd name="T53" fmla="*/ 86 w 86"/>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6" h="42">
                    <a:moveTo>
                      <a:pt x="0" y="42"/>
                    </a:moveTo>
                    <a:lnTo>
                      <a:pt x="8" y="35"/>
                    </a:lnTo>
                    <a:lnTo>
                      <a:pt x="19" y="27"/>
                    </a:lnTo>
                    <a:lnTo>
                      <a:pt x="32" y="19"/>
                    </a:lnTo>
                    <a:lnTo>
                      <a:pt x="47" y="11"/>
                    </a:lnTo>
                    <a:lnTo>
                      <a:pt x="61" y="5"/>
                    </a:lnTo>
                    <a:lnTo>
                      <a:pt x="72" y="1"/>
                    </a:lnTo>
                    <a:lnTo>
                      <a:pt x="81" y="0"/>
                    </a:lnTo>
                    <a:lnTo>
                      <a:pt x="86" y="3"/>
                    </a:lnTo>
                    <a:lnTo>
                      <a:pt x="85" y="7"/>
                    </a:lnTo>
                    <a:lnTo>
                      <a:pt x="76" y="12"/>
                    </a:lnTo>
                    <a:lnTo>
                      <a:pt x="63" y="17"/>
                    </a:lnTo>
                    <a:lnTo>
                      <a:pt x="48" y="22"/>
                    </a:lnTo>
                    <a:lnTo>
                      <a:pt x="32" y="27"/>
                    </a:lnTo>
                    <a:lnTo>
                      <a:pt x="17" y="32"/>
                    </a:lnTo>
                    <a:lnTo>
                      <a:pt x="5" y="37"/>
                    </a:lnTo>
                    <a:lnTo>
                      <a:pt x="0" y="42"/>
                    </a:lnTo>
                    <a:close/>
                  </a:path>
                </a:pathLst>
              </a:custGeom>
              <a:solidFill>
                <a:srgbClr val="006600"/>
              </a:solidFill>
              <a:ln w="9525">
                <a:noFill/>
                <a:round/>
                <a:headEnd/>
                <a:tailEnd/>
              </a:ln>
            </p:spPr>
            <p:txBody>
              <a:bodyPr/>
              <a:lstStyle/>
              <a:p>
                <a:endParaRPr lang="en-US"/>
              </a:p>
            </p:txBody>
          </p:sp>
          <p:sp>
            <p:nvSpPr>
              <p:cNvPr id="6394" name="Freeform 120"/>
              <p:cNvSpPr>
                <a:spLocks/>
              </p:cNvSpPr>
              <p:nvPr/>
            </p:nvSpPr>
            <p:spPr bwMode="auto">
              <a:xfrm>
                <a:off x="2838" y="333"/>
                <a:ext cx="40" cy="24"/>
              </a:xfrm>
              <a:custGeom>
                <a:avLst/>
                <a:gdLst>
                  <a:gd name="T0" fmla="*/ 0 w 80"/>
                  <a:gd name="T1" fmla="*/ 12 h 50"/>
                  <a:gd name="T2" fmla="*/ 2 w 80"/>
                  <a:gd name="T3" fmla="*/ 10 h 50"/>
                  <a:gd name="T4" fmla="*/ 5 w 80"/>
                  <a:gd name="T5" fmla="*/ 8 h 50"/>
                  <a:gd name="T6" fmla="*/ 7 w 80"/>
                  <a:gd name="T7" fmla="*/ 6 h 50"/>
                  <a:gd name="T8" fmla="*/ 10 w 80"/>
                  <a:gd name="T9" fmla="*/ 3 h 50"/>
                  <a:gd name="T10" fmla="*/ 14 w 80"/>
                  <a:gd name="T11" fmla="*/ 2 h 50"/>
                  <a:gd name="T12" fmla="*/ 17 w 80"/>
                  <a:gd name="T13" fmla="*/ 0 h 50"/>
                  <a:gd name="T14" fmla="*/ 19 w 80"/>
                  <a:gd name="T15" fmla="*/ 0 h 50"/>
                  <a:gd name="T16" fmla="*/ 20 w 80"/>
                  <a:gd name="T17" fmla="*/ 0 h 50"/>
                  <a:gd name="T18" fmla="*/ 20 w 80"/>
                  <a:gd name="T19" fmla="*/ 2 h 50"/>
                  <a:gd name="T20" fmla="*/ 18 w 80"/>
                  <a:gd name="T21" fmla="*/ 3 h 50"/>
                  <a:gd name="T22" fmla="*/ 15 w 80"/>
                  <a:gd name="T23" fmla="*/ 5 h 50"/>
                  <a:gd name="T24" fmla="*/ 11 w 80"/>
                  <a:gd name="T25" fmla="*/ 6 h 50"/>
                  <a:gd name="T26" fmla="*/ 7 w 80"/>
                  <a:gd name="T27" fmla="*/ 8 h 50"/>
                  <a:gd name="T28" fmla="*/ 4 w 80"/>
                  <a:gd name="T29" fmla="*/ 9 h 50"/>
                  <a:gd name="T30" fmla="*/ 1 w 80"/>
                  <a:gd name="T31" fmla="*/ 11 h 50"/>
                  <a:gd name="T32" fmla="*/ 0 w 80"/>
                  <a:gd name="T33" fmla="*/ 12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0"/>
                  <a:gd name="T52" fmla="*/ 0 h 50"/>
                  <a:gd name="T53" fmla="*/ 80 w 80"/>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0" h="50">
                    <a:moveTo>
                      <a:pt x="0" y="50"/>
                    </a:moveTo>
                    <a:lnTo>
                      <a:pt x="7" y="43"/>
                    </a:lnTo>
                    <a:lnTo>
                      <a:pt x="17" y="35"/>
                    </a:lnTo>
                    <a:lnTo>
                      <a:pt x="30" y="26"/>
                    </a:lnTo>
                    <a:lnTo>
                      <a:pt x="42" y="15"/>
                    </a:lnTo>
                    <a:lnTo>
                      <a:pt x="56" y="8"/>
                    </a:lnTo>
                    <a:lnTo>
                      <a:pt x="68" y="2"/>
                    </a:lnTo>
                    <a:lnTo>
                      <a:pt x="76" y="0"/>
                    </a:lnTo>
                    <a:lnTo>
                      <a:pt x="80" y="2"/>
                    </a:lnTo>
                    <a:lnTo>
                      <a:pt x="79" y="8"/>
                    </a:lnTo>
                    <a:lnTo>
                      <a:pt x="71" y="14"/>
                    </a:lnTo>
                    <a:lnTo>
                      <a:pt x="60" y="21"/>
                    </a:lnTo>
                    <a:lnTo>
                      <a:pt x="46" y="28"/>
                    </a:lnTo>
                    <a:lnTo>
                      <a:pt x="30" y="35"/>
                    </a:lnTo>
                    <a:lnTo>
                      <a:pt x="16" y="40"/>
                    </a:lnTo>
                    <a:lnTo>
                      <a:pt x="6" y="45"/>
                    </a:lnTo>
                    <a:lnTo>
                      <a:pt x="0" y="50"/>
                    </a:lnTo>
                    <a:close/>
                  </a:path>
                </a:pathLst>
              </a:custGeom>
              <a:solidFill>
                <a:srgbClr val="006600"/>
              </a:solidFill>
              <a:ln w="9525">
                <a:noFill/>
                <a:round/>
                <a:headEnd/>
                <a:tailEnd/>
              </a:ln>
            </p:spPr>
            <p:txBody>
              <a:bodyPr/>
              <a:lstStyle/>
              <a:p>
                <a:endParaRPr lang="en-US"/>
              </a:p>
            </p:txBody>
          </p:sp>
          <p:sp>
            <p:nvSpPr>
              <p:cNvPr id="6395" name="Freeform 121"/>
              <p:cNvSpPr>
                <a:spLocks/>
              </p:cNvSpPr>
              <p:nvPr/>
            </p:nvSpPr>
            <p:spPr bwMode="auto">
              <a:xfrm>
                <a:off x="2843" y="386"/>
                <a:ext cx="36" cy="21"/>
              </a:xfrm>
              <a:custGeom>
                <a:avLst/>
                <a:gdLst>
                  <a:gd name="T0" fmla="*/ 0 w 74"/>
                  <a:gd name="T1" fmla="*/ 10 h 43"/>
                  <a:gd name="T2" fmla="*/ 1 w 74"/>
                  <a:gd name="T3" fmla="*/ 9 h 43"/>
                  <a:gd name="T4" fmla="*/ 4 w 74"/>
                  <a:gd name="T5" fmla="*/ 7 h 43"/>
                  <a:gd name="T6" fmla="*/ 7 w 74"/>
                  <a:gd name="T7" fmla="*/ 5 h 43"/>
                  <a:gd name="T8" fmla="*/ 9 w 74"/>
                  <a:gd name="T9" fmla="*/ 3 h 43"/>
                  <a:gd name="T10" fmla="*/ 13 w 74"/>
                  <a:gd name="T11" fmla="*/ 1 h 43"/>
                  <a:gd name="T12" fmla="*/ 15 w 74"/>
                  <a:gd name="T13" fmla="*/ 0 h 43"/>
                  <a:gd name="T14" fmla="*/ 17 w 74"/>
                  <a:gd name="T15" fmla="*/ 0 h 43"/>
                  <a:gd name="T16" fmla="*/ 18 w 74"/>
                  <a:gd name="T17" fmla="*/ 1 h 43"/>
                  <a:gd name="T18" fmla="*/ 17 w 74"/>
                  <a:gd name="T19" fmla="*/ 2 h 43"/>
                  <a:gd name="T20" fmla="*/ 15 w 74"/>
                  <a:gd name="T21" fmla="*/ 3 h 43"/>
                  <a:gd name="T22" fmla="*/ 13 w 74"/>
                  <a:gd name="T23" fmla="*/ 5 h 43"/>
                  <a:gd name="T24" fmla="*/ 9 w 74"/>
                  <a:gd name="T25" fmla="*/ 6 h 43"/>
                  <a:gd name="T26" fmla="*/ 7 w 74"/>
                  <a:gd name="T27" fmla="*/ 7 h 43"/>
                  <a:gd name="T28" fmla="*/ 3 w 74"/>
                  <a:gd name="T29" fmla="*/ 9 h 43"/>
                  <a:gd name="T30" fmla="*/ 1 w 74"/>
                  <a:gd name="T31" fmla="*/ 9 h 43"/>
                  <a:gd name="T32" fmla="*/ 0 w 74"/>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43"/>
                  <a:gd name="T53" fmla="*/ 74 w 74"/>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43">
                    <a:moveTo>
                      <a:pt x="0" y="43"/>
                    </a:moveTo>
                    <a:lnTo>
                      <a:pt x="7" y="37"/>
                    </a:lnTo>
                    <a:lnTo>
                      <a:pt x="16" y="29"/>
                    </a:lnTo>
                    <a:lnTo>
                      <a:pt x="28" y="21"/>
                    </a:lnTo>
                    <a:lnTo>
                      <a:pt x="40" y="13"/>
                    </a:lnTo>
                    <a:lnTo>
                      <a:pt x="53" y="6"/>
                    </a:lnTo>
                    <a:lnTo>
                      <a:pt x="63" y="1"/>
                    </a:lnTo>
                    <a:lnTo>
                      <a:pt x="70" y="0"/>
                    </a:lnTo>
                    <a:lnTo>
                      <a:pt x="74" y="4"/>
                    </a:lnTo>
                    <a:lnTo>
                      <a:pt x="71" y="10"/>
                    </a:lnTo>
                    <a:lnTo>
                      <a:pt x="63" y="15"/>
                    </a:lnTo>
                    <a:lnTo>
                      <a:pt x="53" y="21"/>
                    </a:lnTo>
                    <a:lnTo>
                      <a:pt x="40" y="27"/>
                    </a:lnTo>
                    <a:lnTo>
                      <a:pt x="28" y="31"/>
                    </a:lnTo>
                    <a:lnTo>
                      <a:pt x="15" y="36"/>
                    </a:lnTo>
                    <a:lnTo>
                      <a:pt x="6" y="39"/>
                    </a:lnTo>
                    <a:lnTo>
                      <a:pt x="0" y="43"/>
                    </a:lnTo>
                    <a:close/>
                  </a:path>
                </a:pathLst>
              </a:custGeom>
              <a:solidFill>
                <a:srgbClr val="006600"/>
              </a:solidFill>
              <a:ln w="9525">
                <a:noFill/>
                <a:round/>
                <a:headEnd/>
                <a:tailEnd/>
              </a:ln>
            </p:spPr>
            <p:txBody>
              <a:bodyPr/>
              <a:lstStyle/>
              <a:p>
                <a:endParaRPr lang="en-US"/>
              </a:p>
            </p:txBody>
          </p:sp>
          <p:sp>
            <p:nvSpPr>
              <p:cNvPr id="6396" name="Freeform 122"/>
              <p:cNvSpPr>
                <a:spLocks/>
              </p:cNvSpPr>
              <p:nvPr/>
            </p:nvSpPr>
            <p:spPr bwMode="auto">
              <a:xfrm>
                <a:off x="2793" y="371"/>
                <a:ext cx="52" cy="34"/>
              </a:xfrm>
              <a:custGeom>
                <a:avLst/>
                <a:gdLst>
                  <a:gd name="T0" fmla="*/ 0 w 104"/>
                  <a:gd name="T1" fmla="*/ 1 h 68"/>
                  <a:gd name="T2" fmla="*/ 2 w 104"/>
                  <a:gd name="T3" fmla="*/ 0 h 68"/>
                  <a:gd name="T4" fmla="*/ 5 w 104"/>
                  <a:gd name="T5" fmla="*/ 1 h 68"/>
                  <a:gd name="T6" fmla="*/ 9 w 104"/>
                  <a:gd name="T7" fmla="*/ 3 h 68"/>
                  <a:gd name="T8" fmla="*/ 13 w 104"/>
                  <a:gd name="T9" fmla="*/ 5 h 68"/>
                  <a:gd name="T10" fmla="*/ 18 w 104"/>
                  <a:gd name="T11" fmla="*/ 9 h 68"/>
                  <a:gd name="T12" fmla="*/ 21 w 104"/>
                  <a:gd name="T13" fmla="*/ 11 h 68"/>
                  <a:gd name="T14" fmla="*/ 25 w 104"/>
                  <a:gd name="T15" fmla="*/ 14 h 68"/>
                  <a:gd name="T16" fmla="*/ 26 w 104"/>
                  <a:gd name="T17" fmla="*/ 17 h 68"/>
                  <a:gd name="T18" fmla="*/ 24 w 104"/>
                  <a:gd name="T19" fmla="*/ 16 h 68"/>
                  <a:gd name="T20" fmla="*/ 21 w 104"/>
                  <a:gd name="T21" fmla="*/ 14 h 68"/>
                  <a:gd name="T22" fmla="*/ 16 w 104"/>
                  <a:gd name="T23" fmla="*/ 11 h 68"/>
                  <a:gd name="T24" fmla="*/ 12 w 104"/>
                  <a:gd name="T25" fmla="*/ 9 h 68"/>
                  <a:gd name="T26" fmla="*/ 7 w 104"/>
                  <a:gd name="T27" fmla="*/ 6 h 68"/>
                  <a:gd name="T28" fmla="*/ 3 w 104"/>
                  <a:gd name="T29" fmla="*/ 3 h 68"/>
                  <a:gd name="T30" fmla="*/ 1 w 104"/>
                  <a:gd name="T31" fmla="*/ 1 h 68"/>
                  <a:gd name="T32" fmla="*/ 0 w 104"/>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4"/>
                  <a:gd name="T52" fmla="*/ 0 h 68"/>
                  <a:gd name="T53" fmla="*/ 104 w 104"/>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4" h="68">
                    <a:moveTo>
                      <a:pt x="0" y="2"/>
                    </a:moveTo>
                    <a:lnTo>
                      <a:pt x="6" y="0"/>
                    </a:lnTo>
                    <a:lnTo>
                      <a:pt x="17" y="4"/>
                    </a:lnTo>
                    <a:lnTo>
                      <a:pt x="33" y="11"/>
                    </a:lnTo>
                    <a:lnTo>
                      <a:pt x="51" y="21"/>
                    </a:lnTo>
                    <a:lnTo>
                      <a:pt x="69" y="33"/>
                    </a:lnTo>
                    <a:lnTo>
                      <a:pt x="84" y="45"/>
                    </a:lnTo>
                    <a:lnTo>
                      <a:pt x="97" y="57"/>
                    </a:lnTo>
                    <a:lnTo>
                      <a:pt x="104" y="68"/>
                    </a:lnTo>
                    <a:lnTo>
                      <a:pt x="96" y="64"/>
                    </a:lnTo>
                    <a:lnTo>
                      <a:pt x="82" y="57"/>
                    </a:lnTo>
                    <a:lnTo>
                      <a:pt x="64" y="46"/>
                    </a:lnTo>
                    <a:lnTo>
                      <a:pt x="46" y="35"/>
                    </a:lnTo>
                    <a:lnTo>
                      <a:pt x="29" y="25"/>
                    </a:lnTo>
                    <a:lnTo>
                      <a:pt x="13" y="14"/>
                    </a:lnTo>
                    <a:lnTo>
                      <a:pt x="3" y="6"/>
                    </a:lnTo>
                    <a:lnTo>
                      <a:pt x="0" y="2"/>
                    </a:lnTo>
                    <a:close/>
                  </a:path>
                </a:pathLst>
              </a:custGeom>
              <a:solidFill>
                <a:srgbClr val="006600"/>
              </a:solidFill>
              <a:ln w="9525">
                <a:noFill/>
                <a:round/>
                <a:headEnd/>
                <a:tailEnd/>
              </a:ln>
            </p:spPr>
            <p:txBody>
              <a:bodyPr/>
              <a:lstStyle/>
              <a:p>
                <a:endParaRPr lang="en-US"/>
              </a:p>
            </p:txBody>
          </p:sp>
          <p:sp>
            <p:nvSpPr>
              <p:cNvPr id="6397" name="Freeform 123"/>
              <p:cNvSpPr>
                <a:spLocks/>
              </p:cNvSpPr>
              <p:nvPr/>
            </p:nvSpPr>
            <p:spPr bwMode="auto">
              <a:xfrm>
                <a:off x="2803" y="349"/>
                <a:ext cx="41" cy="29"/>
              </a:xfrm>
              <a:custGeom>
                <a:avLst/>
                <a:gdLst>
                  <a:gd name="T0" fmla="*/ 0 w 81"/>
                  <a:gd name="T1" fmla="*/ 0 h 59"/>
                  <a:gd name="T2" fmla="*/ 1 w 81"/>
                  <a:gd name="T3" fmla="*/ 0 h 59"/>
                  <a:gd name="T4" fmla="*/ 3 w 81"/>
                  <a:gd name="T5" fmla="*/ 0 h 59"/>
                  <a:gd name="T6" fmla="*/ 6 w 81"/>
                  <a:gd name="T7" fmla="*/ 1 h 59"/>
                  <a:gd name="T8" fmla="*/ 9 w 81"/>
                  <a:gd name="T9" fmla="*/ 3 h 59"/>
                  <a:gd name="T10" fmla="*/ 13 w 81"/>
                  <a:gd name="T11" fmla="*/ 6 h 59"/>
                  <a:gd name="T12" fmla="*/ 16 w 81"/>
                  <a:gd name="T13" fmla="*/ 8 h 59"/>
                  <a:gd name="T14" fmla="*/ 19 w 81"/>
                  <a:gd name="T15" fmla="*/ 11 h 59"/>
                  <a:gd name="T16" fmla="*/ 21 w 81"/>
                  <a:gd name="T17" fmla="*/ 14 h 59"/>
                  <a:gd name="T18" fmla="*/ 18 w 81"/>
                  <a:gd name="T19" fmla="*/ 13 h 59"/>
                  <a:gd name="T20" fmla="*/ 16 w 81"/>
                  <a:gd name="T21" fmla="*/ 11 h 59"/>
                  <a:gd name="T22" fmla="*/ 12 w 81"/>
                  <a:gd name="T23" fmla="*/ 8 h 59"/>
                  <a:gd name="T24" fmla="*/ 8 w 81"/>
                  <a:gd name="T25" fmla="*/ 6 h 59"/>
                  <a:gd name="T26" fmla="*/ 5 w 81"/>
                  <a:gd name="T27" fmla="*/ 4 h 59"/>
                  <a:gd name="T28" fmla="*/ 3 w 81"/>
                  <a:gd name="T29" fmla="*/ 2 h 59"/>
                  <a:gd name="T30" fmla="*/ 1 w 81"/>
                  <a:gd name="T31" fmla="*/ 1 h 59"/>
                  <a:gd name="T32" fmla="*/ 0 w 81"/>
                  <a:gd name="T33" fmla="*/ 0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59"/>
                  <a:gd name="T53" fmla="*/ 81 w 81"/>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59">
                    <a:moveTo>
                      <a:pt x="0" y="0"/>
                    </a:moveTo>
                    <a:lnTo>
                      <a:pt x="3" y="0"/>
                    </a:lnTo>
                    <a:lnTo>
                      <a:pt x="11" y="3"/>
                    </a:lnTo>
                    <a:lnTo>
                      <a:pt x="23" y="7"/>
                    </a:lnTo>
                    <a:lnTo>
                      <a:pt x="36" y="15"/>
                    </a:lnTo>
                    <a:lnTo>
                      <a:pt x="50" y="25"/>
                    </a:lnTo>
                    <a:lnTo>
                      <a:pt x="64" y="35"/>
                    </a:lnTo>
                    <a:lnTo>
                      <a:pt x="74" y="47"/>
                    </a:lnTo>
                    <a:lnTo>
                      <a:pt x="81" y="59"/>
                    </a:lnTo>
                    <a:lnTo>
                      <a:pt x="72" y="52"/>
                    </a:lnTo>
                    <a:lnTo>
                      <a:pt x="61" y="44"/>
                    </a:lnTo>
                    <a:lnTo>
                      <a:pt x="47" y="35"/>
                    </a:lnTo>
                    <a:lnTo>
                      <a:pt x="32" y="26"/>
                    </a:lnTo>
                    <a:lnTo>
                      <a:pt x="19" y="18"/>
                    </a:lnTo>
                    <a:lnTo>
                      <a:pt x="9" y="10"/>
                    </a:lnTo>
                    <a:lnTo>
                      <a:pt x="2" y="4"/>
                    </a:lnTo>
                    <a:lnTo>
                      <a:pt x="0" y="0"/>
                    </a:lnTo>
                    <a:close/>
                  </a:path>
                </a:pathLst>
              </a:custGeom>
              <a:solidFill>
                <a:srgbClr val="006600"/>
              </a:solidFill>
              <a:ln w="9525">
                <a:noFill/>
                <a:round/>
                <a:headEnd/>
                <a:tailEnd/>
              </a:ln>
            </p:spPr>
            <p:txBody>
              <a:bodyPr/>
              <a:lstStyle/>
              <a:p>
                <a:endParaRPr lang="en-US"/>
              </a:p>
            </p:txBody>
          </p:sp>
          <p:sp>
            <p:nvSpPr>
              <p:cNvPr id="6398" name="Freeform 124"/>
              <p:cNvSpPr>
                <a:spLocks/>
              </p:cNvSpPr>
              <p:nvPr/>
            </p:nvSpPr>
            <p:spPr bwMode="auto">
              <a:xfrm>
                <a:off x="2841" y="349"/>
                <a:ext cx="40" cy="25"/>
              </a:xfrm>
              <a:custGeom>
                <a:avLst/>
                <a:gdLst>
                  <a:gd name="T0" fmla="*/ 0 w 80"/>
                  <a:gd name="T1" fmla="*/ 13 h 49"/>
                  <a:gd name="T2" fmla="*/ 1 w 80"/>
                  <a:gd name="T3" fmla="*/ 11 h 49"/>
                  <a:gd name="T4" fmla="*/ 4 w 80"/>
                  <a:gd name="T5" fmla="*/ 9 h 49"/>
                  <a:gd name="T6" fmla="*/ 7 w 80"/>
                  <a:gd name="T7" fmla="*/ 7 h 49"/>
                  <a:gd name="T8" fmla="*/ 10 w 80"/>
                  <a:gd name="T9" fmla="*/ 4 h 49"/>
                  <a:gd name="T10" fmla="*/ 14 w 80"/>
                  <a:gd name="T11" fmla="*/ 2 h 49"/>
                  <a:gd name="T12" fmla="*/ 17 w 80"/>
                  <a:gd name="T13" fmla="*/ 1 h 49"/>
                  <a:gd name="T14" fmla="*/ 19 w 80"/>
                  <a:gd name="T15" fmla="*/ 0 h 49"/>
                  <a:gd name="T16" fmla="*/ 20 w 80"/>
                  <a:gd name="T17" fmla="*/ 1 h 49"/>
                  <a:gd name="T18" fmla="*/ 20 w 80"/>
                  <a:gd name="T19" fmla="*/ 2 h 49"/>
                  <a:gd name="T20" fmla="*/ 18 w 80"/>
                  <a:gd name="T21" fmla="*/ 4 h 49"/>
                  <a:gd name="T22" fmla="*/ 14 w 80"/>
                  <a:gd name="T23" fmla="*/ 6 h 49"/>
                  <a:gd name="T24" fmla="*/ 11 w 80"/>
                  <a:gd name="T25" fmla="*/ 7 h 49"/>
                  <a:gd name="T26" fmla="*/ 7 w 80"/>
                  <a:gd name="T27" fmla="*/ 9 h 49"/>
                  <a:gd name="T28" fmla="*/ 4 w 80"/>
                  <a:gd name="T29" fmla="*/ 10 h 49"/>
                  <a:gd name="T30" fmla="*/ 1 w 80"/>
                  <a:gd name="T31" fmla="*/ 12 h 49"/>
                  <a:gd name="T32" fmla="*/ 0 w 80"/>
                  <a:gd name="T33" fmla="*/ 13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0"/>
                  <a:gd name="T52" fmla="*/ 0 h 49"/>
                  <a:gd name="T53" fmla="*/ 80 w 80"/>
                  <a:gd name="T54" fmla="*/ 49 h 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0" h="49">
                    <a:moveTo>
                      <a:pt x="0" y="49"/>
                    </a:moveTo>
                    <a:lnTo>
                      <a:pt x="6" y="43"/>
                    </a:lnTo>
                    <a:lnTo>
                      <a:pt x="16" y="34"/>
                    </a:lnTo>
                    <a:lnTo>
                      <a:pt x="28" y="25"/>
                    </a:lnTo>
                    <a:lnTo>
                      <a:pt x="42" y="16"/>
                    </a:lnTo>
                    <a:lnTo>
                      <a:pt x="55" y="8"/>
                    </a:lnTo>
                    <a:lnTo>
                      <a:pt x="66" y="2"/>
                    </a:lnTo>
                    <a:lnTo>
                      <a:pt x="76" y="0"/>
                    </a:lnTo>
                    <a:lnTo>
                      <a:pt x="80" y="2"/>
                    </a:lnTo>
                    <a:lnTo>
                      <a:pt x="79" y="8"/>
                    </a:lnTo>
                    <a:lnTo>
                      <a:pt x="71" y="15"/>
                    </a:lnTo>
                    <a:lnTo>
                      <a:pt x="58" y="21"/>
                    </a:lnTo>
                    <a:lnTo>
                      <a:pt x="44" y="28"/>
                    </a:lnTo>
                    <a:lnTo>
                      <a:pt x="29" y="34"/>
                    </a:lnTo>
                    <a:lnTo>
                      <a:pt x="16" y="40"/>
                    </a:lnTo>
                    <a:lnTo>
                      <a:pt x="5" y="46"/>
                    </a:lnTo>
                    <a:lnTo>
                      <a:pt x="0" y="49"/>
                    </a:lnTo>
                    <a:close/>
                  </a:path>
                </a:pathLst>
              </a:custGeom>
              <a:solidFill>
                <a:srgbClr val="006600"/>
              </a:solidFill>
              <a:ln w="9525">
                <a:noFill/>
                <a:round/>
                <a:headEnd/>
                <a:tailEnd/>
              </a:ln>
            </p:spPr>
            <p:txBody>
              <a:bodyPr/>
              <a:lstStyle/>
              <a:p>
                <a:endParaRPr lang="en-US"/>
              </a:p>
            </p:txBody>
          </p:sp>
          <p:sp>
            <p:nvSpPr>
              <p:cNvPr id="6399" name="Freeform 125"/>
              <p:cNvSpPr>
                <a:spLocks/>
              </p:cNvSpPr>
              <p:nvPr/>
            </p:nvSpPr>
            <p:spPr bwMode="auto">
              <a:xfrm>
                <a:off x="2757" y="210"/>
                <a:ext cx="34" cy="132"/>
              </a:xfrm>
              <a:custGeom>
                <a:avLst/>
                <a:gdLst>
                  <a:gd name="T0" fmla="*/ 2 w 68"/>
                  <a:gd name="T1" fmla="*/ 66 h 265"/>
                  <a:gd name="T2" fmla="*/ 1 w 68"/>
                  <a:gd name="T3" fmla="*/ 66 h 265"/>
                  <a:gd name="T4" fmla="*/ 1 w 68"/>
                  <a:gd name="T5" fmla="*/ 65 h 265"/>
                  <a:gd name="T6" fmla="*/ 1 w 68"/>
                  <a:gd name="T7" fmla="*/ 65 h 265"/>
                  <a:gd name="T8" fmla="*/ 0 w 68"/>
                  <a:gd name="T9" fmla="*/ 64 h 265"/>
                  <a:gd name="T10" fmla="*/ 6 w 68"/>
                  <a:gd name="T11" fmla="*/ 56 h 265"/>
                  <a:gd name="T12" fmla="*/ 11 w 68"/>
                  <a:gd name="T13" fmla="*/ 47 h 265"/>
                  <a:gd name="T14" fmla="*/ 13 w 68"/>
                  <a:gd name="T15" fmla="*/ 39 h 265"/>
                  <a:gd name="T16" fmla="*/ 14 w 68"/>
                  <a:gd name="T17" fmla="*/ 30 h 265"/>
                  <a:gd name="T18" fmla="*/ 14 w 68"/>
                  <a:gd name="T19" fmla="*/ 21 h 265"/>
                  <a:gd name="T20" fmla="*/ 12 w 68"/>
                  <a:gd name="T21" fmla="*/ 13 h 265"/>
                  <a:gd name="T22" fmla="*/ 11 w 68"/>
                  <a:gd name="T23" fmla="*/ 6 h 265"/>
                  <a:gd name="T24" fmla="*/ 9 w 68"/>
                  <a:gd name="T25" fmla="*/ 0 h 265"/>
                  <a:gd name="T26" fmla="*/ 13 w 68"/>
                  <a:gd name="T27" fmla="*/ 4 h 265"/>
                  <a:gd name="T28" fmla="*/ 15 w 68"/>
                  <a:gd name="T29" fmla="*/ 11 h 265"/>
                  <a:gd name="T30" fmla="*/ 17 w 68"/>
                  <a:gd name="T31" fmla="*/ 20 h 265"/>
                  <a:gd name="T32" fmla="*/ 17 w 68"/>
                  <a:gd name="T33" fmla="*/ 31 h 265"/>
                  <a:gd name="T34" fmla="*/ 16 w 68"/>
                  <a:gd name="T35" fmla="*/ 41 h 265"/>
                  <a:gd name="T36" fmla="*/ 13 w 68"/>
                  <a:gd name="T37" fmla="*/ 51 h 265"/>
                  <a:gd name="T38" fmla="*/ 9 w 68"/>
                  <a:gd name="T39" fmla="*/ 60 h 265"/>
                  <a:gd name="T40" fmla="*/ 2 w 68"/>
                  <a:gd name="T41" fmla="*/ 66 h 2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8"/>
                  <a:gd name="T64" fmla="*/ 0 h 265"/>
                  <a:gd name="T65" fmla="*/ 68 w 68"/>
                  <a:gd name="T66" fmla="*/ 265 h 2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8" h="265">
                    <a:moveTo>
                      <a:pt x="7" y="265"/>
                    </a:moveTo>
                    <a:lnTo>
                      <a:pt x="4" y="265"/>
                    </a:lnTo>
                    <a:lnTo>
                      <a:pt x="2" y="262"/>
                    </a:lnTo>
                    <a:lnTo>
                      <a:pt x="1" y="260"/>
                    </a:lnTo>
                    <a:lnTo>
                      <a:pt x="0" y="258"/>
                    </a:lnTo>
                    <a:lnTo>
                      <a:pt x="26" y="226"/>
                    </a:lnTo>
                    <a:lnTo>
                      <a:pt x="43" y="191"/>
                    </a:lnTo>
                    <a:lnTo>
                      <a:pt x="54" y="156"/>
                    </a:lnTo>
                    <a:lnTo>
                      <a:pt x="56" y="121"/>
                    </a:lnTo>
                    <a:lnTo>
                      <a:pt x="55" y="86"/>
                    </a:lnTo>
                    <a:lnTo>
                      <a:pt x="49" y="54"/>
                    </a:lnTo>
                    <a:lnTo>
                      <a:pt x="43" y="25"/>
                    </a:lnTo>
                    <a:lnTo>
                      <a:pt x="38" y="0"/>
                    </a:lnTo>
                    <a:lnTo>
                      <a:pt x="51" y="17"/>
                    </a:lnTo>
                    <a:lnTo>
                      <a:pt x="62" y="45"/>
                    </a:lnTo>
                    <a:lnTo>
                      <a:pt x="68" y="83"/>
                    </a:lnTo>
                    <a:lnTo>
                      <a:pt x="68" y="124"/>
                    </a:lnTo>
                    <a:lnTo>
                      <a:pt x="63" y="167"/>
                    </a:lnTo>
                    <a:lnTo>
                      <a:pt x="51" y="207"/>
                    </a:lnTo>
                    <a:lnTo>
                      <a:pt x="33" y="241"/>
                    </a:lnTo>
                    <a:lnTo>
                      <a:pt x="7" y="265"/>
                    </a:lnTo>
                    <a:close/>
                  </a:path>
                </a:pathLst>
              </a:custGeom>
              <a:solidFill>
                <a:srgbClr val="006600"/>
              </a:solidFill>
              <a:ln w="9525">
                <a:noFill/>
                <a:round/>
                <a:headEnd/>
                <a:tailEnd/>
              </a:ln>
            </p:spPr>
            <p:txBody>
              <a:bodyPr/>
              <a:lstStyle/>
              <a:p>
                <a:endParaRPr lang="en-US"/>
              </a:p>
            </p:txBody>
          </p:sp>
          <p:sp>
            <p:nvSpPr>
              <p:cNvPr id="6400" name="Freeform 126"/>
              <p:cNvSpPr>
                <a:spLocks/>
              </p:cNvSpPr>
              <p:nvPr/>
            </p:nvSpPr>
            <p:spPr bwMode="auto">
              <a:xfrm>
                <a:off x="2757" y="212"/>
                <a:ext cx="28" cy="16"/>
              </a:xfrm>
              <a:custGeom>
                <a:avLst/>
                <a:gdLst>
                  <a:gd name="T0" fmla="*/ 14 w 57"/>
                  <a:gd name="T1" fmla="*/ 8 h 34"/>
                  <a:gd name="T2" fmla="*/ 12 w 57"/>
                  <a:gd name="T3" fmla="*/ 6 h 34"/>
                  <a:gd name="T4" fmla="*/ 10 w 57"/>
                  <a:gd name="T5" fmla="*/ 4 h 34"/>
                  <a:gd name="T6" fmla="*/ 8 w 57"/>
                  <a:gd name="T7" fmla="*/ 3 h 34"/>
                  <a:gd name="T8" fmla="*/ 6 w 57"/>
                  <a:gd name="T9" fmla="*/ 2 h 34"/>
                  <a:gd name="T10" fmla="*/ 4 w 57"/>
                  <a:gd name="T11" fmla="*/ 1 h 34"/>
                  <a:gd name="T12" fmla="*/ 2 w 57"/>
                  <a:gd name="T13" fmla="*/ 0 h 34"/>
                  <a:gd name="T14" fmla="*/ 1 w 57"/>
                  <a:gd name="T15" fmla="*/ 0 h 34"/>
                  <a:gd name="T16" fmla="*/ 0 w 57"/>
                  <a:gd name="T17" fmla="*/ 0 h 34"/>
                  <a:gd name="T18" fmla="*/ 0 w 57"/>
                  <a:gd name="T19" fmla="*/ 1 h 34"/>
                  <a:gd name="T20" fmla="*/ 1 w 57"/>
                  <a:gd name="T21" fmla="*/ 1 h 34"/>
                  <a:gd name="T22" fmla="*/ 3 w 57"/>
                  <a:gd name="T23" fmla="*/ 2 h 34"/>
                  <a:gd name="T24" fmla="*/ 5 w 57"/>
                  <a:gd name="T25" fmla="*/ 3 h 34"/>
                  <a:gd name="T26" fmla="*/ 7 w 57"/>
                  <a:gd name="T27" fmla="*/ 4 h 34"/>
                  <a:gd name="T28" fmla="*/ 10 w 57"/>
                  <a:gd name="T29" fmla="*/ 5 h 34"/>
                  <a:gd name="T30" fmla="*/ 12 w 57"/>
                  <a:gd name="T31" fmla="*/ 6 h 34"/>
                  <a:gd name="T32" fmla="*/ 14 w 57"/>
                  <a:gd name="T33" fmla="*/ 8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34"/>
                  <a:gd name="T53" fmla="*/ 57 w 57"/>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34">
                    <a:moveTo>
                      <a:pt x="57" y="34"/>
                    </a:moveTo>
                    <a:lnTo>
                      <a:pt x="51" y="27"/>
                    </a:lnTo>
                    <a:lnTo>
                      <a:pt x="43" y="20"/>
                    </a:lnTo>
                    <a:lnTo>
                      <a:pt x="34" y="14"/>
                    </a:lnTo>
                    <a:lnTo>
                      <a:pt x="26" y="8"/>
                    </a:lnTo>
                    <a:lnTo>
                      <a:pt x="17" y="4"/>
                    </a:lnTo>
                    <a:lnTo>
                      <a:pt x="9" y="1"/>
                    </a:lnTo>
                    <a:lnTo>
                      <a:pt x="4" y="0"/>
                    </a:lnTo>
                    <a:lnTo>
                      <a:pt x="0" y="1"/>
                    </a:lnTo>
                    <a:lnTo>
                      <a:pt x="0" y="4"/>
                    </a:lnTo>
                    <a:lnTo>
                      <a:pt x="5" y="7"/>
                    </a:lnTo>
                    <a:lnTo>
                      <a:pt x="12" y="11"/>
                    </a:lnTo>
                    <a:lnTo>
                      <a:pt x="20" y="14"/>
                    </a:lnTo>
                    <a:lnTo>
                      <a:pt x="29" y="19"/>
                    </a:lnTo>
                    <a:lnTo>
                      <a:pt x="40" y="23"/>
                    </a:lnTo>
                    <a:lnTo>
                      <a:pt x="49" y="28"/>
                    </a:lnTo>
                    <a:lnTo>
                      <a:pt x="57" y="34"/>
                    </a:lnTo>
                    <a:close/>
                  </a:path>
                </a:pathLst>
              </a:custGeom>
              <a:solidFill>
                <a:srgbClr val="006600"/>
              </a:solidFill>
              <a:ln w="9525">
                <a:noFill/>
                <a:round/>
                <a:headEnd/>
                <a:tailEnd/>
              </a:ln>
            </p:spPr>
            <p:txBody>
              <a:bodyPr/>
              <a:lstStyle/>
              <a:p>
                <a:endParaRPr lang="en-US"/>
              </a:p>
            </p:txBody>
          </p:sp>
          <p:sp>
            <p:nvSpPr>
              <p:cNvPr id="6401" name="Freeform 127"/>
              <p:cNvSpPr>
                <a:spLocks/>
              </p:cNvSpPr>
              <p:nvPr/>
            </p:nvSpPr>
            <p:spPr bwMode="auto">
              <a:xfrm>
                <a:off x="2756" y="220"/>
                <a:ext cx="31" cy="20"/>
              </a:xfrm>
              <a:custGeom>
                <a:avLst/>
                <a:gdLst>
                  <a:gd name="T0" fmla="*/ 0 w 62"/>
                  <a:gd name="T1" fmla="*/ 1 h 40"/>
                  <a:gd name="T2" fmla="*/ 1 w 62"/>
                  <a:gd name="T3" fmla="*/ 0 h 40"/>
                  <a:gd name="T4" fmla="*/ 2 w 62"/>
                  <a:gd name="T5" fmla="*/ 1 h 40"/>
                  <a:gd name="T6" fmla="*/ 5 w 62"/>
                  <a:gd name="T7" fmla="*/ 1 h 40"/>
                  <a:gd name="T8" fmla="*/ 7 w 62"/>
                  <a:gd name="T9" fmla="*/ 3 h 40"/>
                  <a:gd name="T10" fmla="*/ 10 w 62"/>
                  <a:gd name="T11" fmla="*/ 4 h 40"/>
                  <a:gd name="T12" fmla="*/ 12 w 62"/>
                  <a:gd name="T13" fmla="*/ 5 h 40"/>
                  <a:gd name="T14" fmla="*/ 14 w 62"/>
                  <a:gd name="T15" fmla="*/ 7 h 40"/>
                  <a:gd name="T16" fmla="*/ 16 w 62"/>
                  <a:gd name="T17" fmla="*/ 10 h 40"/>
                  <a:gd name="T18" fmla="*/ 14 w 62"/>
                  <a:gd name="T19" fmla="*/ 9 h 40"/>
                  <a:gd name="T20" fmla="*/ 12 w 62"/>
                  <a:gd name="T21" fmla="*/ 7 h 40"/>
                  <a:gd name="T22" fmla="*/ 9 w 62"/>
                  <a:gd name="T23" fmla="*/ 6 h 40"/>
                  <a:gd name="T24" fmla="*/ 6 w 62"/>
                  <a:gd name="T25" fmla="*/ 5 h 40"/>
                  <a:gd name="T26" fmla="*/ 4 w 62"/>
                  <a:gd name="T27" fmla="*/ 3 h 40"/>
                  <a:gd name="T28" fmla="*/ 2 w 62"/>
                  <a:gd name="T29" fmla="*/ 3 h 40"/>
                  <a:gd name="T30" fmla="*/ 1 w 62"/>
                  <a:gd name="T31" fmla="*/ 1 h 40"/>
                  <a:gd name="T32" fmla="*/ 0 w 62"/>
                  <a:gd name="T33" fmla="*/ 1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40"/>
                  <a:gd name="T53" fmla="*/ 62 w 62"/>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40">
                    <a:moveTo>
                      <a:pt x="0" y="2"/>
                    </a:moveTo>
                    <a:lnTo>
                      <a:pt x="3" y="0"/>
                    </a:lnTo>
                    <a:lnTo>
                      <a:pt x="8" y="2"/>
                    </a:lnTo>
                    <a:lnTo>
                      <a:pt x="18" y="5"/>
                    </a:lnTo>
                    <a:lnTo>
                      <a:pt x="27" y="10"/>
                    </a:lnTo>
                    <a:lnTo>
                      <a:pt x="37" y="15"/>
                    </a:lnTo>
                    <a:lnTo>
                      <a:pt x="46" y="22"/>
                    </a:lnTo>
                    <a:lnTo>
                      <a:pt x="56" y="30"/>
                    </a:lnTo>
                    <a:lnTo>
                      <a:pt x="62" y="40"/>
                    </a:lnTo>
                    <a:lnTo>
                      <a:pt x="54" y="35"/>
                    </a:lnTo>
                    <a:lnTo>
                      <a:pt x="45" y="30"/>
                    </a:lnTo>
                    <a:lnTo>
                      <a:pt x="35" y="25"/>
                    </a:lnTo>
                    <a:lnTo>
                      <a:pt x="24" y="19"/>
                    </a:lnTo>
                    <a:lnTo>
                      <a:pt x="14" y="13"/>
                    </a:lnTo>
                    <a:lnTo>
                      <a:pt x="6" y="9"/>
                    </a:lnTo>
                    <a:lnTo>
                      <a:pt x="1" y="4"/>
                    </a:lnTo>
                    <a:lnTo>
                      <a:pt x="0" y="2"/>
                    </a:lnTo>
                    <a:close/>
                  </a:path>
                </a:pathLst>
              </a:custGeom>
              <a:solidFill>
                <a:srgbClr val="006600"/>
              </a:solidFill>
              <a:ln w="9525">
                <a:noFill/>
                <a:round/>
                <a:headEnd/>
                <a:tailEnd/>
              </a:ln>
            </p:spPr>
            <p:txBody>
              <a:bodyPr/>
              <a:lstStyle/>
              <a:p>
                <a:endParaRPr lang="en-US"/>
              </a:p>
            </p:txBody>
          </p:sp>
          <p:sp>
            <p:nvSpPr>
              <p:cNvPr id="6402" name="Freeform 128"/>
              <p:cNvSpPr>
                <a:spLocks/>
              </p:cNvSpPr>
              <p:nvPr/>
            </p:nvSpPr>
            <p:spPr bwMode="auto">
              <a:xfrm>
                <a:off x="2749" y="240"/>
                <a:ext cx="41" cy="26"/>
              </a:xfrm>
              <a:custGeom>
                <a:avLst/>
                <a:gdLst>
                  <a:gd name="T0" fmla="*/ 0 w 81"/>
                  <a:gd name="T1" fmla="*/ 0 h 53"/>
                  <a:gd name="T2" fmla="*/ 1 w 81"/>
                  <a:gd name="T3" fmla="*/ 0 h 53"/>
                  <a:gd name="T4" fmla="*/ 4 w 81"/>
                  <a:gd name="T5" fmla="*/ 0 h 53"/>
                  <a:gd name="T6" fmla="*/ 7 w 81"/>
                  <a:gd name="T7" fmla="*/ 1 h 53"/>
                  <a:gd name="T8" fmla="*/ 10 w 81"/>
                  <a:gd name="T9" fmla="*/ 3 h 53"/>
                  <a:gd name="T10" fmla="*/ 13 w 81"/>
                  <a:gd name="T11" fmla="*/ 5 h 53"/>
                  <a:gd name="T12" fmla="*/ 16 w 81"/>
                  <a:gd name="T13" fmla="*/ 8 h 53"/>
                  <a:gd name="T14" fmla="*/ 19 w 81"/>
                  <a:gd name="T15" fmla="*/ 10 h 53"/>
                  <a:gd name="T16" fmla="*/ 21 w 81"/>
                  <a:gd name="T17" fmla="*/ 13 h 53"/>
                  <a:gd name="T18" fmla="*/ 19 w 81"/>
                  <a:gd name="T19" fmla="*/ 12 h 53"/>
                  <a:gd name="T20" fmla="*/ 16 w 81"/>
                  <a:gd name="T21" fmla="*/ 10 h 53"/>
                  <a:gd name="T22" fmla="*/ 13 w 81"/>
                  <a:gd name="T23" fmla="*/ 8 h 53"/>
                  <a:gd name="T24" fmla="*/ 9 w 81"/>
                  <a:gd name="T25" fmla="*/ 6 h 53"/>
                  <a:gd name="T26" fmla="*/ 6 w 81"/>
                  <a:gd name="T27" fmla="*/ 4 h 53"/>
                  <a:gd name="T28" fmla="*/ 3 w 81"/>
                  <a:gd name="T29" fmla="*/ 2 h 53"/>
                  <a:gd name="T30" fmla="*/ 1 w 81"/>
                  <a:gd name="T31" fmla="*/ 1 h 53"/>
                  <a:gd name="T32" fmla="*/ 0 w 81"/>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53"/>
                  <a:gd name="T53" fmla="*/ 81 w 81"/>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53">
                    <a:moveTo>
                      <a:pt x="0" y="1"/>
                    </a:moveTo>
                    <a:lnTo>
                      <a:pt x="4" y="0"/>
                    </a:lnTo>
                    <a:lnTo>
                      <a:pt x="13" y="2"/>
                    </a:lnTo>
                    <a:lnTo>
                      <a:pt x="25" y="7"/>
                    </a:lnTo>
                    <a:lnTo>
                      <a:pt x="37" y="13"/>
                    </a:lnTo>
                    <a:lnTo>
                      <a:pt x="51" y="23"/>
                    </a:lnTo>
                    <a:lnTo>
                      <a:pt x="64" y="32"/>
                    </a:lnTo>
                    <a:lnTo>
                      <a:pt x="74" y="42"/>
                    </a:lnTo>
                    <a:lnTo>
                      <a:pt x="81" y="53"/>
                    </a:lnTo>
                    <a:lnTo>
                      <a:pt x="75" y="48"/>
                    </a:lnTo>
                    <a:lnTo>
                      <a:pt x="64" y="42"/>
                    </a:lnTo>
                    <a:lnTo>
                      <a:pt x="50" y="35"/>
                    </a:lnTo>
                    <a:lnTo>
                      <a:pt x="36" y="26"/>
                    </a:lnTo>
                    <a:lnTo>
                      <a:pt x="21" y="18"/>
                    </a:lnTo>
                    <a:lnTo>
                      <a:pt x="10" y="11"/>
                    </a:lnTo>
                    <a:lnTo>
                      <a:pt x="3" y="5"/>
                    </a:lnTo>
                    <a:lnTo>
                      <a:pt x="0" y="1"/>
                    </a:lnTo>
                    <a:close/>
                  </a:path>
                </a:pathLst>
              </a:custGeom>
              <a:solidFill>
                <a:srgbClr val="006600"/>
              </a:solidFill>
              <a:ln w="9525">
                <a:noFill/>
                <a:round/>
                <a:headEnd/>
                <a:tailEnd/>
              </a:ln>
            </p:spPr>
            <p:txBody>
              <a:bodyPr/>
              <a:lstStyle/>
              <a:p>
                <a:endParaRPr lang="en-US"/>
              </a:p>
            </p:txBody>
          </p:sp>
          <p:sp>
            <p:nvSpPr>
              <p:cNvPr id="6403" name="Freeform 129"/>
              <p:cNvSpPr>
                <a:spLocks/>
              </p:cNvSpPr>
              <p:nvPr/>
            </p:nvSpPr>
            <p:spPr bwMode="auto">
              <a:xfrm>
                <a:off x="2743" y="262"/>
                <a:ext cx="44" cy="29"/>
              </a:xfrm>
              <a:custGeom>
                <a:avLst/>
                <a:gdLst>
                  <a:gd name="T0" fmla="*/ 0 w 88"/>
                  <a:gd name="T1" fmla="*/ 0 h 59"/>
                  <a:gd name="T2" fmla="*/ 1 w 88"/>
                  <a:gd name="T3" fmla="*/ 0 h 59"/>
                  <a:gd name="T4" fmla="*/ 4 w 88"/>
                  <a:gd name="T5" fmla="*/ 0 h 59"/>
                  <a:gd name="T6" fmla="*/ 7 w 88"/>
                  <a:gd name="T7" fmla="*/ 2 h 59"/>
                  <a:gd name="T8" fmla="*/ 11 w 88"/>
                  <a:gd name="T9" fmla="*/ 4 h 59"/>
                  <a:gd name="T10" fmla="*/ 14 w 88"/>
                  <a:gd name="T11" fmla="*/ 7 h 59"/>
                  <a:gd name="T12" fmla="*/ 18 w 88"/>
                  <a:gd name="T13" fmla="*/ 9 h 59"/>
                  <a:gd name="T14" fmla="*/ 21 w 88"/>
                  <a:gd name="T15" fmla="*/ 12 h 59"/>
                  <a:gd name="T16" fmla="*/ 22 w 88"/>
                  <a:gd name="T17" fmla="*/ 14 h 59"/>
                  <a:gd name="T18" fmla="*/ 21 w 88"/>
                  <a:gd name="T19" fmla="*/ 14 h 59"/>
                  <a:gd name="T20" fmla="*/ 18 w 88"/>
                  <a:gd name="T21" fmla="*/ 12 h 59"/>
                  <a:gd name="T22" fmla="*/ 14 w 88"/>
                  <a:gd name="T23" fmla="*/ 10 h 59"/>
                  <a:gd name="T24" fmla="*/ 10 w 88"/>
                  <a:gd name="T25" fmla="*/ 7 h 59"/>
                  <a:gd name="T26" fmla="*/ 6 w 88"/>
                  <a:gd name="T27" fmla="*/ 5 h 59"/>
                  <a:gd name="T28" fmla="*/ 3 w 88"/>
                  <a:gd name="T29" fmla="*/ 3 h 59"/>
                  <a:gd name="T30" fmla="*/ 1 w 88"/>
                  <a:gd name="T31" fmla="*/ 1 h 59"/>
                  <a:gd name="T32" fmla="*/ 0 w 88"/>
                  <a:gd name="T33" fmla="*/ 0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
                  <a:gd name="T52" fmla="*/ 0 h 59"/>
                  <a:gd name="T53" fmla="*/ 88 w 88"/>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 h="59">
                    <a:moveTo>
                      <a:pt x="0" y="2"/>
                    </a:moveTo>
                    <a:lnTo>
                      <a:pt x="4" y="0"/>
                    </a:lnTo>
                    <a:lnTo>
                      <a:pt x="15" y="3"/>
                    </a:lnTo>
                    <a:lnTo>
                      <a:pt x="27" y="10"/>
                    </a:lnTo>
                    <a:lnTo>
                      <a:pt x="42" y="18"/>
                    </a:lnTo>
                    <a:lnTo>
                      <a:pt x="57" y="28"/>
                    </a:lnTo>
                    <a:lnTo>
                      <a:pt x="71" y="38"/>
                    </a:lnTo>
                    <a:lnTo>
                      <a:pt x="83" y="49"/>
                    </a:lnTo>
                    <a:lnTo>
                      <a:pt x="88" y="59"/>
                    </a:lnTo>
                    <a:lnTo>
                      <a:pt x="82" y="56"/>
                    </a:lnTo>
                    <a:lnTo>
                      <a:pt x="70" y="49"/>
                    </a:lnTo>
                    <a:lnTo>
                      <a:pt x="55" y="40"/>
                    </a:lnTo>
                    <a:lnTo>
                      <a:pt x="39" y="30"/>
                    </a:lnTo>
                    <a:lnTo>
                      <a:pt x="24" y="21"/>
                    </a:lnTo>
                    <a:lnTo>
                      <a:pt x="11" y="12"/>
                    </a:lnTo>
                    <a:lnTo>
                      <a:pt x="2" y="5"/>
                    </a:lnTo>
                    <a:lnTo>
                      <a:pt x="0" y="2"/>
                    </a:lnTo>
                    <a:close/>
                  </a:path>
                </a:pathLst>
              </a:custGeom>
              <a:solidFill>
                <a:srgbClr val="006600"/>
              </a:solidFill>
              <a:ln w="9525">
                <a:noFill/>
                <a:round/>
                <a:headEnd/>
                <a:tailEnd/>
              </a:ln>
            </p:spPr>
            <p:txBody>
              <a:bodyPr/>
              <a:lstStyle/>
              <a:p>
                <a:endParaRPr lang="en-US"/>
              </a:p>
            </p:txBody>
          </p:sp>
          <p:sp>
            <p:nvSpPr>
              <p:cNvPr id="6404" name="Freeform 130"/>
              <p:cNvSpPr>
                <a:spLocks/>
              </p:cNvSpPr>
              <p:nvPr/>
            </p:nvSpPr>
            <p:spPr bwMode="auto">
              <a:xfrm>
                <a:off x="2747" y="276"/>
                <a:ext cx="36" cy="31"/>
              </a:xfrm>
              <a:custGeom>
                <a:avLst/>
                <a:gdLst>
                  <a:gd name="T0" fmla="*/ 0 w 71"/>
                  <a:gd name="T1" fmla="*/ 0 h 62"/>
                  <a:gd name="T2" fmla="*/ 1 w 71"/>
                  <a:gd name="T3" fmla="*/ 0 h 62"/>
                  <a:gd name="T4" fmla="*/ 3 w 71"/>
                  <a:gd name="T5" fmla="*/ 2 h 62"/>
                  <a:gd name="T6" fmla="*/ 6 w 71"/>
                  <a:gd name="T7" fmla="*/ 4 h 62"/>
                  <a:gd name="T8" fmla="*/ 9 w 71"/>
                  <a:gd name="T9" fmla="*/ 6 h 62"/>
                  <a:gd name="T10" fmla="*/ 12 w 71"/>
                  <a:gd name="T11" fmla="*/ 9 h 62"/>
                  <a:gd name="T12" fmla="*/ 15 w 71"/>
                  <a:gd name="T13" fmla="*/ 11 h 62"/>
                  <a:gd name="T14" fmla="*/ 17 w 71"/>
                  <a:gd name="T15" fmla="*/ 14 h 62"/>
                  <a:gd name="T16" fmla="*/ 18 w 71"/>
                  <a:gd name="T17" fmla="*/ 16 h 62"/>
                  <a:gd name="T18" fmla="*/ 16 w 71"/>
                  <a:gd name="T19" fmla="*/ 15 h 62"/>
                  <a:gd name="T20" fmla="*/ 14 w 71"/>
                  <a:gd name="T21" fmla="*/ 13 h 62"/>
                  <a:gd name="T22" fmla="*/ 11 w 71"/>
                  <a:gd name="T23" fmla="*/ 11 h 62"/>
                  <a:gd name="T24" fmla="*/ 8 w 71"/>
                  <a:gd name="T25" fmla="*/ 8 h 62"/>
                  <a:gd name="T26" fmla="*/ 4 w 71"/>
                  <a:gd name="T27" fmla="*/ 6 h 62"/>
                  <a:gd name="T28" fmla="*/ 2 w 71"/>
                  <a:gd name="T29" fmla="*/ 4 h 62"/>
                  <a:gd name="T30" fmla="*/ 1 w 71"/>
                  <a:gd name="T31" fmla="*/ 2 h 62"/>
                  <a:gd name="T32" fmla="*/ 0 w 71"/>
                  <a:gd name="T33" fmla="*/ 0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62"/>
                  <a:gd name="T53" fmla="*/ 71 w 71"/>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62">
                    <a:moveTo>
                      <a:pt x="0" y="0"/>
                    </a:moveTo>
                    <a:lnTo>
                      <a:pt x="3" y="0"/>
                    </a:lnTo>
                    <a:lnTo>
                      <a:pt x="11" y="5"/>
                    </a:lnTo>
                    <a:lnTo>
                      <a:pt x="23" y="13"/>
                    </a:lnTo>
                    <a:lnTo>
                      <a:pt x="36" y="22"/>
                    </a:lnTo>
                    <a:lnTo>
                      <a:pt x="48" y="34"/>
                    </a:lnTo>
                    <a:lnTo>
                      <a:pt x="60" y="44"/>
                    </a:lnTo>
                    <a:lnTo>
                      <a:pt x="68" y="54"/>
                    </a:lnTo>
                    <a:lnTo>
                      <a:pt x="71" y="62"/>
                    </a:lnTo>
                    <a:lnTo>
                      <a:pt x="64" y="57"/>
                    </a:lnTo>
                    <a:lnTo>
                      <a:pt x="54" y="50"/>
                    </a:lnTo>
                    <a:lnTo>
                      <a:pt x="41" y="41"/>
                    </a:lnTo>
                    <a:lnTo>
                      <a:pt x="29" y="31"/>
                    </a:lnTo>
                    <a:lnTo>
                      <a:pt x="16" y="21"/>
                    </a:lnTo>
                    <a:lnTo>
                      <a:pt x="7" y="13"/>
                    </a:lnTo>
                    <a:lnTo>
                      <a:pt x="1" y="5"/>
                    </a:lnTo>
                    <a:lnTo>
                      <a:pt x="0" y="0"/>
                    </a:lnTo>
                    <a:close/>
                  </a:path>
                </a:pathLst>
              </a:custGeom>
              <a:solidFill>
                <a:srgbClr val="006600"/>
              </a:solidFill>
              <a:ln w="9525">
                <a:noFill/>
                <a:round/>
                <a:headEnd/>
                <a:tailEnd/>
              </a:ln>
            </p:spPr>
            <p:txBody>
              <a:bodyPr/>
              <a:lstStyle/>
              <a:p>
                <a:endParaRPr lang="en-US"/>
              </a:p>
            </p:txBody>
          </p:sp>
          <p:sp>
            <p:nvSpPr>
              <p:cNvPr id="6405" name="Freeform 131"/>
              <p:cNvSpPr>
                <a:spLocks/>
              </p:cNvSpPr>
              <p:nvPr/>
            </p:nvSpPr>
            <p:spPr bwMode="auto">
              <a:xfrm>
                <a:off x="2748" y="293"/>
                <a:ext cx="29" cy="26"/>
              </a:xfrm>
              <a:custGeom>
                <a:avLst/>
                <a:gdLst>
                  <a:gd name="T0" fmla="*/ 0 w 59"/>
                  <a:gd name="T1" fmla="*/ 0 h 53"/>
                  <a:gd name="T2" fmla="*/ 1 w 59"/>
                  <a:gd name="T3" fmla="*/ 0 h 53"/>
                  <a:gd name="T4" fmla="*/ 2 w 59"/>
                  <a:gd name="T5" fmla="*/ 0 h 53"/>
                  <a:gd name="T6" fmla="*/ 5 w 59"/>
                  <a:gd name="T7" fmla="*/ 1 h 53"/>
                  <a:gd name="T8" fmla="*/ 7 w 59"/>
                  <a:gd name="T9" fmla="*/ 3 h 53"/>
                  <a:gd name="T10" fmla="*/ 9 w 59"/>
                  <a:gd name="T11" fmla="*/ 5 h 53"/>
                  <a:gd name="T12" fmla="*/ 12 w 59"/>
                  <a:gd name="T13" fmla="*/ 8 h 53"/>
                  <a:gd name="T14" fmla="*/ 13 w 59"/>
                  <a:gd name="T15" fmla="*/ 10 h 53"/>
                  <a:gd name="T16" fmla="*/ 14 w 59"/>
                  <a:gd name="T17" fmla="*/ 13 h 53"/>
                  <a:gd name="T18" fmla="*/ 13 w 59"/>
                  <a:gd name="T19" fmla="*/ 11 h 53"/>
                  <a:gd name="T20" fmla="*/ 11 w 59"/>
                  <a:gd name="T21" fmla="*/ 10 h 53"/>
                  <a:gd name="T22" fmla="*/ 8 w 59"/>
                  <a:gd name="T23" fmla="*/ 8 h 53"/>
                  <a:gd name="T24" fmla="*/ 5 w 59"/>
                  <a:gd name="T25" fmla="*/ 6 h 53"/>
                  <a:gd name="T26" fmla="*/ 3 w 59"/>
                  <a:gd name="T27" fmla="*/ 4 h 53"/>
                  <a:gd name="T28" fmla="*/ 1 w 59"/>
                  <a:gd name="T29" fmla="*/ 2 h 53"/>
                  <a:gd name="T30" fmla="*/ 0 w 59"/>
                  <a:gd name="T31" fmla="*/ 0 h 53"/>
                  <a:gd name="T32" fmla="*/ 0 w 59"/>
                  <a:gd name="T33" fmla="*/ 0 h 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53"/>
                  <a:gd name="T53" fmla="*/ 59 w 59"/>
                  <a:gd name="T54" fmla="*/ 53 h 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53">
                    <a:moveTo>
                      <a:pt x="0" y="0"/>
                    </a:moveTo>
                    <a:lnTo>
                      <a:pt x="4" y="0"/>
                    </a:lnTo>
                    <a:lnTo>
                      <a:pt x="11" y="2"/>
                    </a:lnTo>
                    <a:lnTo>
                      <a:pt x="20" y="7"/>
                    </a:lnTo>
                    <a:lnTo>
                      <a:pt x="30" y="13"/>
                    </a:lnTo>
                    <a:lnTo>
                      <a:pt x="39" y="23"/>
                    </a:lnTo>
                    <a:lnTo>
                      <a:pt x="49" y="32"/>
                    </a:lnTo>
                    <a:lnTo>
                      <a:pt x="55" y="42"/>
                    </a:lnTo>
                    <a:lnTo>
                      <a:pt x="59" y="53"/>
                    </a:lnTo>
                    <a:lnTo>
                      <a:pt x="53" y="47"/>
                    </a:lnTo>
                    <a:lnTo>
                      <a:pt x="44" y="40"/>
                    </a:lnTo>
                    <a:lnTo>
                      <a:pt x="34" y="32"/>
                    </a:lnTo>
                    <a:lnTo>
                      <a:pt x="23" y="24"/>
                    </a:lnTo>
                    <a:lnTo>
                      <a:pt x="13" y="16"/>
                    </a:lnTo>
                    <a:lnTo>
                      <a:pt x="5" y="9"/>
                    </a:lnTo>
                    <a:lnTo>
                      <a:pt x="0" y="3"/>
                    </a:lnTo>
                    <a:lnTo>
                      <a:pt x="0" y="0"/>
                    </a:lnTo>
                    <a:close/>
                  </a:path>
                </a:pathLst>
              </a:custGeom>
              <a:solidFill>
                <a:srgbClr val="006600"/>
              </a:solidFill>
              <a:ln w="9525">
                <a:noFill/>
                <a:round/>
                <a:headEnd/>
                <a:tailEnd/>
              </a:ln>
            </p:spPr>
            <p:txBody>
              <a:bodyPr/>
              <a:lstStyle/>
              <a:p>
                <a:endParaRPr lang="en-US"/>
              </a:p>
            </p:txBody>
          </p:sp>
          <p:sp>
            <p:nvSpPr>
              <p:cNvPr id="6406" name="Freeform 132"/>
              <p:cNvSpPr>
                <a:spLocks/>
              </p:cNvSpPr>
              <p:nvPr/>
            </p:nvSpPr>
            <p:spPr bwMode="auto">
              <a:xfrm>
                <a:off x="2748" y="309"/>
                <a:ext cx="21" cy="22"/>
              </a:xfrm>
              <a:custGeom>
                <a:avLst/>
                <a:gdLst>
                  <a:gd name="T0" fmla="*/ 0 w 43"/>
                  <a:gd name="T1" fmla="*/ 0 h 45"/>
                  <a:gd name="T2" fmla="*/ 0 w 43"/>
                  <a:gd name="T3" fmla="*/ 0 h 45"/>
                  <a:gd name="T4" fmla="*/ 2 w 43"/>
                  <a:gd name="T5" fmla="*/ 0 h 45"/>
                  <a:gd name="T6" fmla="*/ 4 w 43"/>
                  <a:gd name="T7" fmla="*/ 2 h 45"/>
                  <a:gd name="T8" fmla="*/ 6 w 43"/>
                  <a:gd name="T9" fmla="*/ 4 h 45"/>
                  <a:gd name="T10" fmla="*/ 7 w 43"/>
                  <a:gd name="T11" fmla="*/ 6 h 45"/>
                  <a:gd name="T12" fmla="*/ 9 w 43"/>
                  <a:gd name="T13" fmla="*/ 8 h 45"/>
                  <a:gd name="T14" fmla="*/ 10 w 43"/>
                  <a:gd name="T15" fmla="*/ 9 h 45"/>
                  <a:gd name="T16" fmla="*/ 10 w 43"/>
                  <a:gd name="T17" fmla="*/ 11 h 45"/>
                  <a:gd name="T18" fmla="*/ 9 w 43"/>
                  <a:gd name="T19" fmla="*/ 10 h 45"/>
                  <a:gd name="T20" fmla="*/ 8 w 43"/>
                  <a:gd name="T21" fmla="*/ 8 h 45"/>
                  <a:gd name="T22" fmla="*/ 6 w 43"/>
                  <a:gd name="T23" fmla="*/ 7 h 45"/>
                  <a:gd name="T24" fmla="*/ 4 w 43"/>
                  <a:gd name="T25" fmla="*/ 5 h 45"/>
                  <a:gd name="T26" fmla="*/ 3 w 43"/>
                  <a:gd name="T27" fmla="*/ 3 h 45"/>
                  <a:gd name="T28" fmla="*/ 1 w 43"/>
                  <a:gd name="T29" fmla="*/ 2 h 45"/>
                  <a:gd name="T30" fmla="*/ 0 w 43"/>
                  <a:gd name="T31" fmla="*/ 0 h 45"/>
                  <a:gd name="T32" fmla="*/ 0 w 43"/>
                  <a:gd name="T33" fmla="*/ 0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45"/>
                  <a:gd name="T53" fmla="*/ 43 w 43"/>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45">
                    <a:moveTo>
                      <a:pt x="0" y="0"/>
                    </a:moveTo>
                    <a:lnTo>
                      <a:pt x="3" y="0"/>
                    </a:lnTo>
                    <a:lnTo>
                      <a:pt x="9" y="2"/>
                    </a:lnTo>
                    <a:lnTo>
                      <a:pt x="16" y="8"/>
                    </a:lnTo>
                    <a:lnTo>
                      <a:pt x="24" y="16"/>
                    </a:lnTo>
                    <a:lnTo>
                      <a:pt x="31" y="24"/>
                    </a:lnTo>
                    <a:lnTo>
                      <a:pt x="38" y="32"/>
                    </a:lnTo>
                    <a:lnTo>
                      <a:pt x="41" y="39"/>
                    </a:lnTo>
                    <a:lnTo>
                      <a:pt x="43" y="45"/>
                    </a:lnTo>
                    <a:lnTo>
                      <a:pt x="38" y="40"/>
                    </a:lnTo>
                    <a:lnTo>
                      <a:pt x="32" y="34"/>
                    </a:lnTo>
                    <a:lnTo>
                      <a:pt x="25" y="29"/>
                    </a:lnTo>
                    <a:lnTo>
                      <a:pt x="18" y="22"/>
                    </a:lnTo>
                    <a:lnTo>
                      <a:pt x="12" y="15"/>
                    </a:lnTo>
                    <a:lnTo>
                      <a:pt x="6" y="9"/>
                    </a:lnTo>
                    <a:lnTo>
                      <a:pt x="1" y="3"/>
                    </a:lnTo>
                    <a:lnTo>
                      <a:pt x="0" y="0"/>
                    </a:lnTo>
                    <a:close/>
                  </a:path>
                </a:pathLst>
              </a:custGeom>
              <a:solidFill>
                <a:srgbClr val="006600"/>
              </a:solidFill>
              <a:ln w="9525">
                <a:noFill/>
                <a:round/>
                <a:headEnd/>
                <a:tailEnd/>
              </a:ln>
            </p:spPr>
            <p:txBody>
              <a:bodyPr/>
              <a:lstStyle/>
              <a:p>
                <a:endParaRPr lang="en-US"/>
              </a:p>
            </p:txBody>
          </p:sp>
          <p:sp>
            <p:nvSpPr>
              <p:cNvPr id="6407" name="Freeform 133"/>
              <p:cNvSpPr>
                <a:spLocks/>
              </p:cNvSpPr>
              <p:nvPr/>
            </p:nvSpPr>
            <p:spPr bwMode="auto">
              <a:xfrm>
                <a:off x="2749" y="323"/>
                <a:ext cx="15" cy="16"/>
              </a:xfrm>
              <a:custGeom>
                <a:avLst/>
                <a:gdLst>
                  <a:gd name="T0" fmla="*/ 1 w 29"/>
                  <a:gd name="T1" fmla="*/ 0 h 31"/>
                  <a:gd name="T2" fmla="*/ 3 w 29"/>
                  <a:gd name="T3" fmla="*/ 1 h 31"/>
                  <a:gd name="T4" fmla="*/ 5 w 29"/>
                  <a:gd name="T5" fmla="*/ 3 h 31"/>
                  <a:gd name="T6" fmla="*/ 8 w 29"/>
                  <a:gd name="T7" fmla="*/ 5 h 31"/>
                  <a:gd name="T8" fmla="*/ 8 w 29"/>
                  <a:gd name="T9" fmla="*/ 8 h 31"/>
                  <a:gd name="T10" fmla="*/ 7 w 29"/>
                  <a:gd name="T11" fmla="*/ 7 h 31"/>
                  <a:gd name="T12" fmla="*/ 6 w 29"/>
                  <a:gd name="T13" fmla="*/ 5 h 31"/>
                  <a:gd name="T14" fmla="*/ 5 w 29"/>
                  <a:gd name="T15" fmla="*/ 4 h 31"/>
                  <a:gd name="T16" fmla="*/ 3 w 29"/>
                  <a:gd name="T17" fmla="*/ 3 h 31"/>
                  <a:gd name="T18" fmla="*/ 2 w 29"/>
                  <a:gd name="T19" fmla="*/ 2 h 31"/>
                  <a:gd name="T20" fmla="*/ 1 w 29"/>
                  <a:gd name="T21" fmla="*/ 1 h 31"/>
                  <a:gd name="T22" fmla="*/ 0 w 29"/>
                  <a:gd name="T23" fmla="*/ 1 h 31"/>
                  <a:gd name="T24" fmla="*/ 1 w 29"/>
                  <a:gd name="T25" fmla="*/ 0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
                  <a:gd name="T40" fmla="*/ 0 h 31"/>
                  <a:gd name="T41" fmla="*/ 29 w 29"/>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 h="31">
                    <a:moveTo>
                      <a:pt x="3" y="0"/>
                    </a:moveTo>
                    <a:lnTo>
                      <a:pt x="10" y="1"/>
                    </a:lnTo>
                    <a:lnTo>
                      <a:pt x="20" y="9"/>
                    </a:lnTo>
                    <a:lnTo>
                      <a:pt x="29" y="20"/>
                    </a:lnTo>
                    <a:lnTo>
                      <a:pt x="29" y="31"/>
                    </a:lnTo>
                    <a:lnTo>
                      <a:pt x="27" y="25"/>
                    </a:lnTo>
                    <a:lnTo>
                      <a:pt x="24" y="20"/>
                    </a:lnTo>
                    <a:lnTo>
                      <a:pt x="18" y="16"/>
                    </a:lnTo>
                    <a:lnTo>
                      <a:pt x="12" y="11"/>
                    </a:lnTo>
                    <a:lnTo>
                      <a:pt x="6" y="8"/>
                    </a:lnTo>
                    <a:lnTo>
                      <a:pt x="3" y="4"/>
                    </a:lnTo>
                    <a:lnTo>
                      <a:pt x="0" y="2"/>
                    </a:lnTo>
                    <a:lnTo>
                      <a:pt x="3" y="0"/>
                    </a:lnTo>
                    <a:close/>
                  </a:path>
                </a:pathLst>
              </a:custGeom>
              <a:solidFill>
                <a:srgbClr val="006600"/>
              </a:solidFill>
              <a:ln w="9525">
                <a:noFill/>
                <a:round/>
                <a:headEnd/>
                <a:tailEnd/>
              </a:ln>
            </p:spPr>
            <p:txBody>
              <a:bodyPr/>
              <a:lstStyle/>
              <a:p>
                <a:endParaRPr lang="en-US"/>
              </a:p>
            </p:txBody>
          </p:sp>
          <p:sp>
            <p:nvSpPr>
              <p:cNvPr id="6408" name="Freeform 134"/>
              <p:cNvSpPr>
                <a:spLocks/>
              </p:cNvSpPr>
              <p:nvPr/>
            </p:nvSpPr>
            <p:spPr bwMode="auto">
              <a:xfrm>
                <a:off x="2761" y="201"/>
                <a:ext cx="19" cy="17"/>
              </a:xfrm>
              <a:custGeom>
                <a:avLst/>
                <a:gdLst>
                  <a:gd name="T0" fmla="*/ 10 w 37"/>
                  <a:gd name="T1" fmla="*/ 8 h 35"/>
                  <a:gd name="T2" fmla="*/ 9 w 37"/>
                  <a:gd name="T3" fmla="*/ 8 h 35"/>
                  <a:gd name="T4" fmla="*/ 7 w 37"/>
                  <a:gd name="T5" fmla="*/ 7 h 35"/>
                  <a:gd name="T6" fmla="*/ 6 w 37"/>
                  <a:gd name="T7" fmla="*/ 6 h 35"/>
                  <a:gd name="T8" fmla="*/ 4 w 37"/>
                  <a:gd name="T9" fmla="*/ 5 h 35"/>
                  <a:gd name="T10" fmla="*/ 2 w 37"/>
                  <a:gd name="T11" fmla="*/ 3 h 35"/>
                  <a:gd name="T12" fmla="*/ 1 w 37"/>
                  <a:gd name="T13" fmla="*/ 2 h 35"/>
                  <a:gd name="T14" fmla="*/ 0 w 37"/>
                  <a:gd name="T15" fmla="*/ 1 h 35"/>
                  <a:gd name="T16" fmla="*/ 1 w 37"/>
                  <a:gd name="T17" fmla="*/ 0 h 35"/>
                  <a:gd name="T18" fmla="*/ 1 w 37"/>
                  <a:gd name="T19" fmla="*/ 0 h 35"/>
                  <a:gd name="T20" fmla="*/ 3 w 37"/>
                  <a:gd name="T21" fmla="*/ 0 h 35"/>
                  <a:gd name="T22" fmla="*/ 4 w 37"/>
                  <a:gd name="T23" fmla="*/ 1 h 35"/>
                  <a:gd name="T24" fmla="*/ 5 w 37"/>
                  <a:gd name="T25" fmla="*/ 3 h 35"/>
                  <a:gd name="T26" fmla="*/ 7 w 37"/>
                  <a:gd name="T27" fmla="*/ 4 h 35"/>
                  <a:gd name="T28" fmla="*/ 8 w 37"/>
                  <a:gd name="T29" fmla="*/ 6 h 35"/>
                  <a:gd name="T30" fmla="*/ 9 w 37"/>
                  <a:gd name="T31" fmla="*/ 7 h 35"/>
                  <a:gd name="T32" fmla="*/ 10 w 37"/>
                  <a:gd name="T33" fmla="*/ 8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35"/>
                  <a:gd name="T53" fmla="*/ 37 w 37"/>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35">
                    <a:moveTo>
                      <a:pt x="37" y="35"/>
                    </a:moveTo>
                    <a:lnTo>
                      <a:pt x="34" y="33"/>
                    </a:lnTo>
                    <a:lnTo>
                      <a:pt x="28" y="29"/>
                    </a:lnTo>
                    <a:lnTo>
                      <a:pt x="22" y="24"/>
                    </a:lnTo>
                    <a:lnTo>
                      <a:pt x="15" y="20"/>
                    </a:lnTo>
                    <a:lnTo>
                      <a:pt x="8" y="14"/>
                    </a:lnTo>
                    <a:lnTo>
                      <a:pt x="2" y="10"/>
                    </a:lnTo>
                    <a:lnTo>
                      <a:pt x="0" y="5"/>
                    </a:lnTo>
                    <a:lnTo>
                      <a:pt x="1" y="1"/>
                    </a:lnTo>
                    <a:lnTo>
                      <a:pt x="4" y="0"/>
                    </a:lnTo>
                    <a:lnTo>
                      <a:pt x="10" y="3"/>
                    </a:lnTo>
                    <a:lnTo>
                      <a:pt x="15" y="7"/>
                    </a:lnTo>
                    <a:lnTo>
                      <a:pt x="20" y="13"/>
                    </a:lnTo>
                    <a:lnTo>
                      <a:pt x="25" y="19"/>
                    </a:lnTo>
                    <a:lnTo>
                      <a:pt x="30" y="26"/>
                    </a:lnTo>
                    <a:lnTo>
                      <a:pt x="34" y="31"/>
                    </a:lnTo>
                    <a:lnTo>
                      <a:pt x="37" y="35"/>
                    </a:lnTo>
                    <a:close/>
                  </a:path>
                </a:pathLst>
              </a:custGeom>
              <a:solidFill>
                <a:srgbClr val="006600"/>
              </a:solidFill>
              <a:ln w="9525">
                <a:noFill/>
                <a:round/>
                <a:headEnd/>
                <a:tailEnd/>
              </a:ln>
            </p:spPr>
            <p:txBody>
              <a:bodyPr/>
              <a:lstStyle/>
              <a:p>
                <a:endParaRPr lang="en-US"/>
              </a:p>
            </p:txBody>
          </p:sp>
          <p:sp>
            <p:nvSpPr>
              <p:cNvPr id="6409" name="Freeform 135"/>
              <p:cNvSpPr>
                <a:spLocks/>
              </p:cNvSpPr>
              <p:nvPr/>
            </p:nvSpPr>
            <p:spPr bwMode="auto">
              <a:xfrm>
                <a:off x="2781" y="199"/>
                <a:ext cx="9" cy="20"/>
              </a:xfrm>
              <a:custGeom>
                <a:avLst/>
                <a:gdLst>
                  <a:gd name="T0" fmla="*/ 0 w 18"/>
                  <a:gd name="T1" fmla="*/ 10 h 40"/>
                  <a:gd name="T2" fmla="*/ 1 w 18"/>
                  <a:gd name="T3" fmla="*/ 9 h 40"/>
                  <a:gd name="T4" fmla="*/ 3 w 18"/>
                  <a:gd name="T5" fmla="*/ 5 h 40"/>
                  <a:gd name="T6" fmla="*/ 5 w 18"/>
                  <a:gd name="T7" fmla="*/ 2 h 40"/>
                  <a:gd name="T8" fmla="*/ 5 w 18"/>
                  <a:gd name="T9" fmla="*/ 0 h 40"/>
                  <a:gd name="T10" fmla="*/ 3 w 18"/>
                  <a:gd name="T11" fmla="*/ 1 h 40"/>
                  <a:gd name="T12" fmla="*/ 2 w 18"/>
                  <a:gd name="T13" fmla="*/ 4 h 40"/>
                  <a:gd name="T14" fmla="*/ 1 w 18"/>
                  <a:gd name="T15" fmla="*/ 7 h 40"/>
                  <a:gd name="T16" fmla="*/ 0 w 18"/>
                  <a:gd name="T17" fmla="*/ 10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40"/>
                  <a:gd name="T29" fmla="*/ 18 w 1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40">
                    <a:moveTo>
                      <a:pt x="0" y="40"/>
                    </a:moveTo>
                    <a:lnTo>
                      <a:pt x="4" y="33"/>
                    </a:lnTo>
                    <a:lnTo>
                      <a:pt x="12" y="21"/>
                    </a:lnTo>
                    <a:lnTo>
                      <a:pt x="18" y="8"/>
                    </a:lnTo>
                    <a:lnTo>
                      <a:pt x="17" y="0"/>
                    </a:lnTo>
                    <a:lnTo>
                      <a:pt x="11" y="2"/>
                    </a:lnTo>
                    <a:lnTo>
                      <a:pt x="7" y="15"/>
                    </a:lnTo>
                    <a:lnTo>
                      <a:pt x="2" y="29"/>
                    </a:lnTo>
                    <a:lnTo>
                      <a:pt x="0" y="40"/>
                    </a:lnTo>
                    <a:close/>
                  </a:path>
                </a:pathLst>
              </a:custGeom>
              <a:solidFill>
                <a:srgbClr val="006600"/>
              </a:solidFill>
              <a:ln w="9525">
                <a:noFill/>
                <a:round/>
                <a:headEnd/>
                <a:tailEnd/>
              </a:ln>
            </p:spPr>
            <p:txBody>
              <a:bodyPr/>
              <a:lstStyle/>
              <a:p>
                <a:endParaRPr lang="en-US"/>
              </a:p>
            </p:txBody>
          </p:sp>
          <p:sp>
            <p:nvSpPr>
              <p:cNvPr id="6410" name="Freeform 136"/>
              <p:cNvSpPr>
                <a:spLocks/>
              </p:cNvSpPr>
              <p:nvPr/>
            </p:nvSpPr>
            <p:spPr bwMode="auto">
              <a:xfrm>
                <a:off x="2774" y="192"/>
                <a:ext cx="5" cy="22"/>
              </a:xfrm>
              <a:custGeom>
                <a:avLst/>
                <a:gdLst>
                  <a:gd name="T0" fmla="*/ 3 w 10"/>
                  <a:gd name="T1" fmla="*/ 11 h 45"/>
                  <a:gd name="T2" fmla="*/ 3 w 10"/>
                  <a:gd name="T3" fmla="*/ 9 h 45"/>
                  <a:gd name="T4" fmla="*/ 3 w 10"/>
                  <a:gd name="T5" fmla="*/ 5 h 45"/>
                  <a:gd name="T6" fmla="*/ 2 w 10"/>
                  <a:gd name="T7" fmla="*/ 1 h 45"/>
                  <a:gd name="T8" fmla="*/ 1 w 10"/>
                  <a:gd name="T9" fmla="*/ 0 h 45"/>
                  <a:gd name="T10" fmla="*/ 0 w 10"/>
                  <a:gd name="T11" fmla="*/ 1 h 45"/>
                  <a:gd name="T12" fmla="*/ 1 w 10"/>
                  <a:gd name="T13" fmla="*/ 4 h 45"/>
                  <a:gd name="T14" fmla="*/ 2 w 10"/>
                  <a:gd name="T15" fmla="*/ 8 h 45"/>
                  <a:gd name="T16" fmla="*/ 3 w 10"/>
                  <a:gd name="T17" fmla="*/ 11 h 4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45"/>
                  <a:gd name="T29" fmla="*/ 10 w 10"/>
                  <a:gd name="T30" fmla="*/ 45 h 4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45">
                    <a:moveTo>
                      <a:pt x="10" y="45"/>
                    </a:moveTo>
                    <a:lnTo>
                      <a:pt x="9" y="36"/>
                    </a:lnTo>
                    <a:lnTo>
                      <a:pt x="10" y="21"/>
                    </a:lnTo>
                    <a:lnTo>
                      <a:pt x="8" y="7"/>
                    </a:lnTo>
                    <a:lnTo>
                      <a:pt x="3" y="0"/>
                    </a:lnTo>
                    <a:lnTo>
                      <a:pt x="0" y="6"/>
                    </a:lnTo>
                    <a:lnTo>
                      <a:pt x="2" y="18"/>
                    </a:lnTo>
                    <a:lnTo>
                      <a:pt x="7" y="35"/>
                    </a:lnTo>
                    <a:lnTo>
                      <a:pt x="10" y="45"/>
                    </a:lnTo>
                    <a:close/>
                  </a:path>
                </a:pathLst>
              </a:custGeom>
              <a:solidFill>
                <a:srgbClr val="006600"/>
              </a:solidFill>
              <a:ln w="9525">
                <a:noFill/>
                <a:round/>
                <a:headEnd/>
                <a:tailEnd/>
              </a:ln>
            </p:spPr>
            <p:txBody>
              <a:bodyPr/>
              <a:lstStyle/>
              <a:p>
                <a:endParaRPr lang="en-US"/>
              </a:p>
            </p:txBody>
          </p:sp>
          <p:sp>
            <p:nvSpPr>
              <p:cNvPr id="6411" name="Freeform 137"/>
              <p:cNvSpPr>
                <a:spLocks/>
              </p:cNvSpPr>
              <p:nvPr/>
            </p:nvSpPr>
            <p:spPr bwMode="auto">
              <a:xfrm>
                <a:off x="2784" y="205"/>
                <a:ext cx="17" cy="20"/>
              </a:xfrm>
              <a:custGeom>
                <a:avLst/>
                <a:gdLst>
                  <a:gd name="T0" fmla="*/ 0 w 34"/>
                  <a:gd name="T1" fmla="*/ 10 h 40"/>
                  <a:gd name="T2" fmla="*/ 1 w 34"/>
                  <a:gd name="T3" fmla="*/ 9 h 40"/>
                  <a:gd name="T4" fmla="*/ 1 w 34"/>
                  <a:gd name="T5" fmla="*/ 7 h 40"/>
                  <a:gd name="T6" fmla="*/ 3 w 34"/>
                  <a:gd name="T7" fmla="*/ 5 h 40"/>
                  <a:gd name="T8" fmla="*/ 4 w 34"/>
                  <a:gd name="T9" fmla="*/ 3 h 40"/>
                  <a:gd name="T10" fmla="*/ 6 w 34"/>
                  <a:gd name="T11" fmla="*/ 1 h 40"/>
                  <a:gd name="T12" fmla="*/ 7 w 34"/>
                  <a:gd name="T13" fmla="*/ 1 h 40"/>
                  <a:gd name="T14" fmla="*/ 8 w 34"/>
                  <a:gd name="T15" fmla="*/ 0 h 40"/>
                  <a:gd name="T16" fmla="*/ 9 w 34"/>
                  <a:gd name="T17" fmla="*/ 1 h 40"/>
                  <a:gd name="T18" fmla="*/ 9 w 34"/>
                  <a:gd name="T19" fmla="*/ 1 h 40"/>
                  <a:gd name="T20" fmla="*/ 8 w 34"/>
                  <a:gd name="T21" fmla="*/ 3 h 40"/>
                  <a:gd name="T22" fmla="*/ 7 w 34"/>
                  <a:gd name="T23" fmla="*/ 3 h 40"/>
                  <a:gd name="T24" fmla="*/ 5 w 34"/>
                  <a:gd name="T25" fmla="*/ 5 h 40"/>
                  <a:gd name="T26" fmla="*/ 4 w 34"/>
                  <a:gd name="T27" fmla="*/ 7 h 40"/>
                  <a:gd name="T28" fmla="*/ 2 w 34"/>
                  <a:gd name="T29" fmla="*/ 8 h 40"/>
                  <a:gd name="T30" fmla="*/ 1 w 34"/>
                  <a:gd name="T31" fmla="*/ 9 h 40"/>
                  <a:gd name="T32" fmla="*/ 0 w 34"/>
                  <a:gd name="T33" fmla="*/ 1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40"/>
                  <a:gd name="T53" fmla="*/ 34 w 34"/>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40">
                    <a:moveTo>
                      <a:pt x="0" y="40"/>
                    </a:moveTo>
                    <a:lnTo>
                      <a:pt x="3" y="34"/>
                    </a:lnTo>
                    <a:lnTo>
                      <a:pt x="6" y="28"/>
                    </a:lnTo>
                    <a:lnTo>
                      <a:pt x="11" y="20"/>
                    </a:lnTo>
                    <a:lnTo>
                      <a:pt x="17" y="13"/>
                    </a:lnTo>
                    <a:lnTo>
                      <a:pt x="23" y="6"/>
                    </a:lnTo>
                    <a:lnTo>
                      <a:pt x="27" y="2"/>
                    </a:lnTo>
                    <a:lnTo>
                      <a:pt x="31" y="0"/>
                    </a:lnTo>
                    <a:lnTo>
                      <a:pt x="34" y="1"/>
                    </a:lnTo>
                    <a:lnTo>
                      <a:pt x="34" y="4"/>
                    </a:lnTo>
                    <a:lnTo>
                      <a:pt x="32" y="9"/>
                    </a:lnTo>
                    <a:lnTo>
                      <a:pt x="27" y="14"/>
                    </a:lnTo>
                    <a:lnTo>
                      <a:pt x="20" y="20"/>
                    </a:lnTo>
                    <a:lnTo>
                      <a:pt x="15" y="27"/>
                    </a:lnTo>
                    <a:lnTo>
                      <a:pt x="8" y="32"/>
                    </a:lnTo>
                    <a:lnTo>
                      <a:pt x="3" y="36"/>
                    </a:lnTo>
                    <a:lnTo>
                      <a:pt x="0" y="40"/>
                    </a:lnTo>
                    <a:close/>
                  </a:path>
                </a:pathLst>
              </a:custGeom>
              <a:solidFill>
                <a:srgbClr val="006600"/>
              </a:solidFill>
              <a:ln w="9525">
                <a:noFill/>
                <a:round/>
                <a:headEnd/>
                <a:tailEnd/>
              </a:ln>
            </p:spPr>
            <p:txBody>
              <a:bodyPr/>
              <a:lstStyle/>
              <a:p>
                <a:endParaRPr lang="en-US"/>
              </a:p>
            </p:txBody>
          </p:sp>
          <p:sp>
            <p:nvSpPr>
              <p:cNvPr id="6412" name="Freeform 138"/>
              <p:cNvSpPr>
                <a:spLocks/>
              </p:cNvSpPr>
              <p:nvPr/>
            </p:nvSpPr>
            <p:spPr bwMode="auto">
              <a:xfrm>
                <a:off x="2768" y="329"/>
                <a:ext cx="28" cy="6"/>
              </a:xfrm>
              <a:custGeom>
                <a:avLst/>
                <a:gdLst>
                  <a:gd name="T0" fmla="*/ 0 w 57"/>
                  <a:gd name="T1" fmla="*/ 0 h 13"/>
                  <a:gd name="T2" fmla="*/ 1 w 57"/>
                  <a:gd name="T3" fmla="*/ 0 h 13"/>
                  <a:gd name="T4" fmla="*/ 3 w 57"/>
                  <a:gd name="T5" fmla="*/ 0 h 13"/>
                  <a:gd name="T6" fmla="*/ 6 w 57"/>
                  <a:gd name="T7" fmla="*/ 0 h 13"/>
                  <a:gd name="T8" fmla="*/ 8 w 57"/>
                  <a:gd name="T9" fmla="*/ 0 h 13"/>
                  <a:gd name="T10" fmla="*/ 10 w 57"/>
                  <a:gd name="T11" fmla="*/ 0 h 13"/>
                  <a:gd name="T12" fmla="*/ 12 w 57"/>
                  <a:gd name="T13" fmla="*/ 0 h 13"/>
                  <a:gd name="T14" fmla="*/ 13 w 57"/>
                  <a:gd name="T15" fmla="*/ 1 h 13"/>
                  <a:gd name="T16" fmla="*/ 14 w 57"/>
                  <a:gd name="T17" fmla="*/ 2 h 13"/>
                  <a:gd name="T18" fmla="*/ 14 w 57"/>
                  <a:gd name="T19" fmla="*/ 3 h 13"/>
                  <a:gd name="T20" fmla="*/ 12 w 57"/>
                  <a:gd name="T21" fmla="*/ 3 h 13"/>
                  <a:gd name="T22" fmla="*/ 10 w 57"/>
                  <a:gd name="T23" fmla="*/ 3 h 13"/>
                  <a:gd name="T24" fmla="*/ 8 w 57"/>
                  <a:gd name="T25" fmla="*/ 2 h 13"/>
                  <a:gd name="T26" fmla="*/ 6 w 57"/>
                  <a:gd name="T27" fmla="*/ 1 h 13"/>
                  <a:gd name="T28" fmla="*/ 3 w 57"/>
                  <a:gd name="T29" fmla="*/ 1 h 13"/>
                  <a:gd name="T30" fmla="*/ 1 w 57"/>
                  <a:gd name="T31" fmla="*/ 0 h 13"/>
                  <a:gd name="T32" fmla="*/ 0 w 57"/>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13"/>
                  <a:gd name="T53" fmla="*/ 57 w 57"/>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13">
                    <a:moveTo>
                      <a:pt x="0" y="1"/>
                    </a:moveTo>
                    <a:lnTo>
                      <a:pt x="7" y="1"/>
                    </a:lnTo>
                    <a:lnTo>
                      <a:pt x="15" y="0"/>
                    </a:lnTo>
                    <a:lnTo>
                      <a:pt x="25" y="0"/>
                    </a:lnTo>
                    <a:lnTo>
                      <a:pt x="34" y="0"/>
                    </a:lnTo>
                    <a:lnTo>
                      <a:pt x="42" y="0"/>
                    </a:lnTo>
                    <a:lnTo>
                      <a:pt x="50" y="3"/>
                    </a:lnTo>
                    <a:lnTo>
                      <a:pt x="54" y="5"/>
                    </a:lnTo>
                    <a:lnTo>
                      <a:pt x="57" y="8"/>
                    </a:lnTo>
                    <a:lnTo>
                      <a:pt x="56" y="12"/>
                    </a:lnTo>
                    <a:lnTo>
                      <a:pt x="50" y="13"/>
                    </a:lnTo>
                    <a:lnTo>
                      <a:pt x="43" y="12"/>
                    </a:lnTo>
                    <a:lnTo>
                      <a:pt x="34" y="9"/>
                    </a:lnTo>
                    <a:lnTo>
                      <a:pt x="25" y="7"/>
                    </a:lnTo>
                    <a:lnTo>
                      <a:pt x="15" y="5"/>
                    </a:lnTo>
                    <a:lnTo>
                      <a:pt x="7" y="3"/>
                    </a:lnTo>
                    <a:lnTo>
                      <a:pt x="0" y="1"/>
                    </a:lnTo>
                    <a:close/>
                  </a:path>
                </a:pathLst>
              </a:custGeom>
              <a:solidFill>
                <a:srgbClr val="006600"/>
              </a:solidFill>
              <a:ln w="9525">
                <a:noFill/>
                <a:round/>
                <a:headEnd/>
                <a:tailEnd/>
              </a:ln>
            </p:spPr>
            <p:txBody>
              <a:bodyPr/>
              <a:lstStyle/>
              <a:p>
                <a:endParaRPr lang="en-US"/>
              </a:p>
            </p:txBody>
          </p:sp>
          <p:sp>
            <p:nvSpPr>
              <p:cNvPr id="6413" name="Freeform 139"/>
              <p:cNvSpPr>
                <a:spLocks/>
              </p:cNvSpPr>
              <p:nvPr/>
            </p:nvSpPr>
            <p:spPr bwMode="auto">
              <a:xfrm>
                <a:off x="2763" y="337"/>
                <a:ext cx="28" cy="9"/>
              </a:xfrm>
              <a:custGeom>
                <a:avLst/>
                <a:gdLst>
                  <a:gd name="T0" fmla="*/ 0 w 55"/>
                  <a:gd name="T1" fmla="*/ 0 h 20"/>
                  <a:gd name="T2" fmla="*/ 2 w 55"/>
                  <a:gd name="T3" fmla="*/ 0 h 20"/>
                  <a:gd name="T4" fmla="*/ 4 w 55"/>
                  <a:gd name="T5" fmla="*/ 0 h 20"/>
                  <a:gd name="T6" fmla="*/ 6 w 55"/>
                  <a:gd name="T7" fmla="*/ 0 h 20"/>
                  <a:gd name="T8" fmla="*/ 8 w 55"/>
                  <a:gd name="T9" fmla="*/ 1 h 20"/>
                  <a:gd name="T10" fmla="*/ 10 w 55"/>
                  <a:gd name="T11" fmla="*/ 1 h 20"/>
                  <a:gd name="T12" fmla="*/ 12 w 55"/>
                  <a:gd name="T13" fmla="*/ 2 h 20"/>
                  <a:gd name="T14" fmla="*/ 14 w 55"/>
                  <a:gd name="T15" fmla="*/ 3 h 20"/>
                  <a:gd name="T16" fmla="*/ 14 w 55"/>
                  <a:gd name="T17" fmla="*/ 4 h 20"/>
                  <a:gd name="T18" fmla="*/ 14 w 55"/>
                  <a:gd name="T19" fmla="*/ 4 h 20"/>
                  <a:gd name="T20" fmla="*/ 12 w 55"/>
                  <a:gd name="T21" fmla="*/ 4 h 20"/>
                  <a:gd name="T22" fmla="*/ 10 w 55"/>
                  <a:gd name="T23" fmla="*/ 4 h 20"/>
                  <a:gd name="T24" fmla="*/ 8 w 55"/>
                  <a:gd name="T25" fmla="*/ 3 h 20"/>
                  <a:gd name="T26" fmla="*/ 6 w 55"/>
                  <a:gd name="T27" fmla="*/ 2 h 20"/>
                  <a:gd name="T28" fmla="*/ 3 w 55"/>
                  <a:gd name="T29" fmla="*/ 1 h 20"/>
                  <a:gd name="T30" fmla="*/ 2 w 55"/>
                  <a:gd name="T31" fmla="*/ 0 h 20"/>
                  <a:gd name="T32" fmla="*/ 0 w 55"/>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20"/>
                  <a:gd name="T53" fmla="*/ 55 w 5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20">
                    <a:moveTo>
                      <a:pt x="0" y="0"/>
                    </a:moveTo>
                    <a:lnTo>
                      <a:pt x="6" y="0"/>
                    </a:lnTo>
                    <a:lnTo>
                      <a:pt x="14" y="1"/>
                    </a:lnTo>
                    <a:lnTo>
                      <a:pt x="22" y="3"/>
                    </a:lnTo>
                    <a:lnTo>
                      <a:pt x="31" y="5"/>
                    </a:lnTo>
                    <a:lnTo>
                      <a:pt x="40" y="7"/>
                    </a:lnTo>
                    <a:lnTo>
                      <a:pt x="47" y="9"/>
                    </a:lnTo>
                    <a:lnTo>
                      <a:pt x="53" y="13"/>
                    </a:lnTo>
                    <a:lnTo>
                      <a:pt x="55" y="18"/>
                    </a:lnTo>
                    <a:lnTo>
                      <a:pt x="53" y="20"/>
                    </a:lnTo>
                    <a:lnTo>
                      <a:pt x="48" y="20"/>
                    </a:lnTo>
                    <a:lnTo>
                      <a:pt x="40" y="18"/>
                    </a:lnTo>
                    <a:lnTo>
                      <a:pt x="31" y="14"/>
                    </a:lnTo>
                    <a:lnTo>
                      <a:pt x="21" y="11"/>
                    </a:lnTo>
                    <a:lnTo>
                      <a:pt x="12" y="6"/>
                    </a:lnTo>
                    <a:lnTo>
                      <a:pt x="5" y="3"/>
                    </a:lnTo>
                    <a:lnTo>
                      <a:pt x="0" y="0"/>
                    </a:lnTo>
                    <a:close/>
                  </a:path>
                </a:pathLst>
              </a:custGeom>
              <a:solidFill>
                <a:srgbClr val="006600"/>
              </a:solidFill>
              <a:ln w="9525">
                <a:noFill/>
                <a:round/>
                <a:headEnd/>
                <a:tailEnd/>
              </a:ln>
            </p:spPr>
            <p:txBody>
              <a:bodyPr/>
              <a:lstStyle/>
              <a:p>
                <a:endParaRPr lang="en-US"/>
              </a:p>
            </p:txBody>
          </p:sp>
          <p:sp>
            <p:nvSpPr>
              <p:cNvPr id="6414" name="Freeform 140"/>
              <p:cNvSpPr>
                <a:spLocks/>
              </p:cNvSpPr>
              <p:nvPr/>
            </p:nvSpPr>
            <p:spPr bwMode="auto">
              <a:xfrm>
                <a:off x="2777" y="315"/>
                <a:ext cx="27" cy="6"/>
              </a:xfrm>
              <a:custGeom>
                <a:avLst/>
                <a:gdLst>
                  <a:gd name="T0" fmla="*/ 0 w 54"/>
                  <a:gd name="T1" fmla="*/ 1 h 13"/>
                  <a:gd name="T2" fmla="*/ 1 w 54"/>
                  <a:gd name="T3" fmla="*/ 1 h 13"/>
                  <a:gd name="T4" fmla="*/ 2 w 54"/>
                  <a:gd name="T5" fmla="*/ 0 h 13"/>
                  <a:gd name="T6" fmla="*/ 4 w 54"/>
                  <a:gd name="T7" fmla="*/ 0 h 13"/>
                  <a:gd name="T8" fmla="*/ 7 w 54"/>
                  <a:gd name="T9" fmla="*/ 0 h 13"/>
                  <a:gd name="T10" fmla="*/ 9 w 54"/>
                  <a:gd name="T11" fmla="*/ 0 h 13"/>
                  <a:gd name="T12" fmla="*/ 11 w 54"/>
                  <a:gd name="T13" fmla="*/ 0 h 13"/>
                  <a:gd name="T14" fmla="*/ 13 w 54"/>
                  <a:gd name="T15" fmla="*/ 1 h 13"/>
                  <a:gd name="T16" fmla="*/ 14 w 54"/>
                  <a:gd name="T17" fmla="*/ 2 h 13"/>
                  <a:gd name="T18" fmla="*/ 14 w 54"/>
                  <a:gd name="T19" fmla="*/ 3 h 13"/>
                  <a:gd name="T20" fmla="*/ 13 w 54"/>
                  <a:gd name="T21" fmla="*/ 3 h 13"/>
                  <a:gd name="T22" fmla="*/ 11 w 54"/>
                  <a:gd name="T23" fmla="*/ 3 h 13"/>
                  <a:gd name="T24" fmla="*/ 9 w 54"/>
                  <a:gd name="T25" fmla="*/ 2 h 13"/>
                  <a:gd name="T26" fmla="*/ 7 w 54"/>
                  <a:gd name="T27" fmla="*/ 2 h 13"/>
                  <a:gd name="T28" fmla="*/ 4 w 54"/>
                  <a:gd name="T29" fmla="*/ 2 h 13"/>
                  <a:gd name="T30" fmla="*/ 2 w 54"/>
                  <a:gd name="T31" fmla="*/ 1 h 13"/>
                  <a:gd name="T32" fmla="*/ 0 w 54"/>
                  <a:gd name="T33" fmla="*/ 1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13"/>
                  <a:gd name="T53" fmla="*/ 54 w 54"/>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13">
                    <a:moveTo>
                      <a:pt x="0" y="7"/>
                    </a:moveTo>
                    <a:lnTo>
                      <a:pt x="2" y="5"/>
                    </a:lnTo>
                    <a:lnTo>
                      <a:pt x="8" y="3"/>
                    </a:lnTo>
                    <a:lnTo>
                      <a:pt x="16" y="2"/>
                    </a:lnTo>
                    <a:lnTo>
                      <a:pt x="25" y="0"/>
                    </a:lnTo>
                    <a:lnTo>
                      <a:pt x="34" y="2"/>
                    </a:lnTo>
                    <a:lnTo>
                      <a:pt x="44" y="3"/>
                    </a:lnTo>
                    <a:lnTo>
                      <a:pt x="50" y="5"/>
                    </a:lnTo>
                    <a:lnTo>
                      <a:pt x="54" y="8"/>
                    </a:lnTo>
                    <a:lnTo>
                      <a:pt x="54" y="12"/>
                    </a:lnTo>
                    <a:lnTo>
                      <a:pt x="50" y="13"/>
                    </a:lnTo>
                    <a:lnTo>
                      <a:pt x="44" y="13"/>
                    </a:lnTo>
                    <a:lnTo>
                      <a:pt x="34" y="11"/>
                    </a:lnTo>
                    <a:lnTo>
                      <a:pt x="25" y="10"/>
                    </a:lnTo>
                    <a:lnTo>
                      <a:pt x="16" y="8"/>
                    </a:lnTo>
                    <a:lnTo>
                      <a:pt x="7" y="7"/>
                    </a:lnTo>
                    <a:lnTo>
                      <a:pt x="0" y="7"/>
                    </a:lnTo>
                    <a:close/>
                  </a:path>
                </a:pathLst>
              </a:custGeom>
              <a:solidFill>
                <a:srgbClr val="006600"/>
              </a:solidFill>
              <a:ln w="9525">
                <a:noFill/>
                <a:round/>
                <a:headEnd/>
                <a:tailEnd/>
              </a:ln>
            </p:spPr>
            <p:txBody>
              <a:bodyPr/>
              <a:lstStyle/>
              <a:p>
                <a:endParaRPr lang="en-US"/>
              </a:p>
            </p:txBody>
          </p:sp>
          <p:sp>
            <p:nvSpPr>
              <p:cNvPr id="6415" name="Freeform 141"/>
              <p:cNvSpPr>
                <a:spLocks/>
              </p:cNvSpPr>
              <p:nvPr/>
            </p:nvSpPr>
            <p:spPr bwMode="auto">
              <a:xfrm>
                <a:off x="2780" y="299"/>
                <a:ext cx="32" cy="8"/>
              </a:xfrm>
              <a:custGeom>
                <a:avLst/>
                <a:gdLst>
                  <a:gd name="T0" fmla="*/ 0 w 63"/>
                  <a:gd name="T1" fmla="*/ 4 h 17"/>
                  <a:gd name="T2" fmla="*/ 2 w 63"/>
                  <a:gd name="T3" fmla="*/ 3 h 17"/>
                  <a:gd name="T4" fmla="*/ 4 w 63"/>
                  <a:gd name="T5" fmla="*/ 2 h 17"/>
                  <a:gd name="T6" fmla="*/ 7 w 63"/>
                  <a:gd name="T7" fmla="*/ 1 h 17"/>
                  <a:gd name="T8" fmla="*/ 10 w 63"/>
                  <a:gd name="T9" fmla="*/ 0 h 17"/>
                  <a:gd name="T10" fmla="*/ 12 w 63"/>
                  <a:gd name="T11" fmla="*/ 0 h 17"/>
                  <a:gd name="T12" fmla="*/ 14 w 63"/>
                  <a:gd name="T13" fmla="*/ 0 h 17"/>
                  <a:gd name="T14" fmla="*/ 16 w 63"/>
                  <a:gd name="T15" fmla="*/ 0 h 17"/>
                  <a:gd name="T16" fmla="*/ 16 w 63"/>
                  <a:gd name="T17" fmla="*/ 1 h 17"/>
                  <a:gd name="T18" fmla="*/ 16 w 63"/>
                  <a:gd name="T19" fmla="*/ 2 h 17"/>
                  <a:gd name="T20" fmla="*/ 14 w 63"/>
                  <a:gd name="T21" fmla="*/ 3 h 17"/>
                  <a:gd name="T22" fmla="*/ 12 w 63"/>
                  <a:gd name="T23" fmla="*/ 3 h 17"/>
                  <a:gd name="T24" fmla="*/ 10 w 63"/>
                  <a:gd name="T25" fmla="*/ 3 h 17"/>
                  <a:gd name="T26" fmla="*/ 7 w 63"/>
                  <a:gd name="T27" fmla="*/ 3 h 17"/>
                  <a:gd name="T28" fmla="*/ 4 w 63"/>
                  <a:gd name="T29" fmla="*/ 3 h 17"/>
                  <a:gd name="T30" fmla="*/ 2 w 63"/>
                  <a:gd name="T31" fmla="*/ 4 h 17"/>
                  <a:gd name="T32" fmla="*/ 0 w 63"/>
                  <a:gd name="T33" fmla="*/ 4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7"/>
                  <a:gd name="T53" fmla="*/ 63 w 63"/>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7">
                    <a:moveTo>
                      <a:pt x="0" y="17"/>
                    </a:moveTo>
                    <a:lnTo>
                      <a:pt x="7" y="14"/>
                    </a:lnTo>
                    <a:lnTo>
                      <a:pt x="16" y="9"/>
                    </a:lnTo>
                    <a:lnTo>
                      <a:pt x="26" y="6"/>
                    </a:lnTo>
                    <a:lnTo>
                      <a:pt x="37" y="2"/>
                    </a:lnTo>
                    <a:lnTo>
                      <a:pt x="46" y="1"/>
                    </a:lnTo>
                    <a:lnTo>
                      <a:pt x="54" y="0"/>
                    </a:lnTo>
                    <a:lnTo>
                      <a:pt x="61" y="1"/>
                    </a:lnTo>
                    <a:lnTo>
                      <a:pt x="63" y="5"/>
                    </a:lnTo>
                    <a:lnTo>
                      <a:pt x="62" y="8"/>
                    </a:lnTo>
                    <a:lnTo>
                      <a:pt x="56" y="12"/>
                    </a:lnTo>
                    <a:lnTo>
                      <a:pt x="48" y="13"/>
                    </a:lnTo>
                    <a:lnTo>
                      <a:pt x="38" y="14"/>
                    </a:lnTo>
                    <a:lnTo>
                      <a:pt x="26" y="15"/>
                    </a:lnTo>
                    <a:lnTo>
                      <a:pt x="16" y="15"/>
                    </a:lnTo>
                    <a:lnTo>
                      <a:pt x="7" y="16"/>
                    </a:lnTo>
                    <a:lnTo>
                      <a:pt x="0" y="17"/>
                    </a:lnTo>
                    <a:close/>
                  </a:path>
                </a:pathLst>
              </a:custGeom>
              <a:solidFill>
                <a:srgbClr val="006600"/>
              </a:solidFill>
              <a:ln w="9525">
                <a:noFill/>
                <a:round/>
                <a:headEnd/>
                <a:tailEnd/>
              </a:ln>
            </p:spPr>
            <p:txBody>
              <a:bodyPr/>
              <a:lstStyle/>
              <a:p>
                <a:endParaRPr lang="en-US"/>
              </a:p>
            </p:txBody>
          </p:sp>
          <p:sp>
            <p:nvSpPr>
              <p:cNvPr id="6416" name="Freeform 142"/>
              <p:cNvSpPr>
                <a:spLocks/>
              </p:cNvSpPr>
              <p:nvPr/>
            </p:nvSpPr>
            <p:spPr bwMode="auto">
              <a:xfrm>
                <a:off x="2786" y="283"/>
                <a:ext cx="35" cy="10"/>
              </a:xfrm>
              <a:custGeom>
                <a:avLst/>
                <a:gdLst>
                  <a:gd name="T0" fmla="*/ 0 w 69"/>
                  <a:gd name="T1" fmla="*/ 5 h 20"/>
                  <a:gd name="T2" fmla="*/ 2 w 69"/>
                  <a:gd name="T3" fmla="*/ 5 h 20"/>
                  <a:gd name="T4" fmla="*/ 4 w 69"/>
                  <a:gd name="T5" fmla="*/ 3 h 20"/>
                  <a:gd name="T6" fmla="*/ 7 w 69"/>
                  <a:gd name="T7" fmla="*/ 2 h 20"/>
                  <a:gd name="T8" fmla="*/ 10 w 69"/>
                  <a:gd name="T9" fmla="*/ 1 h 20"/>
                  <a:gd name="T10" fmla="*/ 13 w 69"/>
                  <a:gd name="T11" fmla="*/ 1 h 20"/>
                  <a:gd name="T12" fmla="*/ 15 w 69"/>
                  <a:gd name="T13" fmla="*/ 0 h 20"/>
                  <a:gd name="T14" fmla="*/ 17 w 69"/>
                  <a:gd name="T15" fmla="*/ 0 h 20"/>
                  <a:gd name="T16" fmla="*/ 18 w 69"/>
                  <a:gd name="T17" fmla="*/ 1 h 20"/>
                  <a:gd name="T18" fmla="*/ 17 w 69"/>
                  <a:gd name="T19" fmla="*/ 2 h 20"/>
                  <a:gd name="T20" fmla="*/ 15 w 69"/>
                  <a:gd name="T21" fmla="*/ 3 h 20"/>
                  <a:gd name="T22" fmla="*/ 13 w 69"/>
                  <a:gd name="T23" fmla="*/ 3 h 20"/>
                  <a:gd name="T24" fmla="*/ 10 w 69"/>
                  <a:gd name="T25" fmla="*/ 4 h 20"/>
                  <a:gd name="T26" fmla="*/ 7 w 69"/>
                  <a:gd name="T27" fmla="*/ 5 h 20"/>
                  <a:gd name="T28" fmla="*/ 4 w 69"/>
                  <a:gd name="T29" fmla="*/ 5 h 20"/>
                  <a:gd name="T30" fmla="*/ 2 w 69"/>
                  <a:gd name="T31" fmla="*/ 5 h 20"/>
                  <a:gd name="T32" fmla="*/ 0 w 69"/>
                  <a:gd name="T33" fmla="*/ 5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20"/>
                  <a:gd name="T53" fmla="*/ 69 w 69"/>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20">
                    <a:moveTo>
                      <a:pt x="0" y="20"/>
                    </a:moveTo>
                    <a:lnTo>
                      <a:pt x="6" y="17"/>
                    </a:lnTo>
                    <a:lnTo>
                      <a:pt x="16" y="13"/>
                    </a:lnTo>
                    <a:lnTo>
                      <a:pt x="28" y="8"/>
                    </a:lnTo>
                    <a:lnTo>
                      <a:pt x="39" y="5"/>
                    </a:lnTo>
                    <a:lnTo>
                      <a:pt x="51" y="1"/>
                    </a:lnTo>
                    <a:lnTo>
                      <a:pt x="60" y="0"/>
                    </a:lnTo>
                    <a:lnTo>
                      <a:pt x="67" y="0"/>
                    </a:lnTo>
                    <a:lnTo>
                      <a:pt x="69" y="4"/>
                    </a:lnTo>
                    <a:lnTo>
                      <a:pt x="66" y="8"/>
                    </a:lnTo>
                    <a:lnTo>
                      <a:pt x="59" y="12"/>
                    </a:lnTo>
                    <a:lnTo>
                      <a:pt x="49" y="14"/>
                    </a:lnTo>
                    <a:lnTo>
                      <a:pt x="37" y="16"/>
                    </a:lnTo>
                    <a:lnTo>
                      <a:pt x="26" y="17"/>
                    </a:lnTo>
                    <a:lnTo>
                      <a:pt x="14" y="18"/>
                    </a:lnTo>
                    <a:lnTo>
                      <a:pt x="6" y="18"/>
                    </a:lnTo>
                    <a:lnTo>
                      <a:pt x="0" y="20"/>
                    </a:lnTo>
                    <a:close/>
                  </a:path>
                </a:pathLst>
              </a:custGeom>
              <a:solidFill>
                <a:srgbClr val="006600"/>
              </a:solidFill>
              <a:ln w="9525">
                <a:noFill/>
                <a:round/>
                <a:headEnd/>
                <a:tailEnd/>
              </a:ln>
            </p:spPr>
            <p:txBody>
              <a:bodyPr/>
              <a:lstStyle/>
              <a:p>
                <a:endParaRPr lang="en-US"/>
              </a:p>
            </p:txBody>
          </p:sp>
          <p:sp>
            <p:nvSpPr>
              <p:cNvPr id="6417" name="Freeform 143"/>
              <p:cNvSpPr>
                <a:spLocks/>
              </p:cNvSpPr>
              <p:nvPr/>
            </p:nvSpPr>
            <p:spPr bwMode="auto">
              <a:xfrm>
                <a:off x="2787" y="249"/>
                <a:ext cx="37" cy="18"/>
              </a:xfrm>
              <a:custGeom>
                <a:avLst/>
                <a:gdLst>
                  <a:gd name="T0" fmla="*/ 0 w 74"/>
                  <a:gd name="T1" fmla="*/ 9 h 36"/>
                  <a:gd name="T2" fmla="*/ 2 w 74"/>
                  <a:gd name="T3" fmla="*/ 7 h 36"/>
                  <a:gd name="T4" fmla="*/ 5 w 74"/>
                  <a:gd name="T5" fmla="*/ 6 h 36"/>
                  <a:gd name="T6" fmla="*/ 7 w 74"/>
                  <a:gd name="T7" fmla="*/ 4 h 36"/>
                  <a:gd name="T8" fmla="*/ 10 w 74"/>
                  <a:gd name="T9" fmla="*/ 2 h 36"/>
                  <a:gd name="T10" fmla="*/ 13 w 74"/>
                  <a:gd name="T11" fmla="*/ 1 h 36"/>
                  <a:gd name="T12" fmla="*/ 16 w 74"/>
                  <a:gd name="T13" fmla="*/ 1 h 36"/>
                  <a:gd name="T14" fmla="*/ 18 w 74"/>
                  <a:gd name="T15" fmla="*/ 0 h 36"/>
                  <a:gd name="T16" fmla="*/ 19 w 74"/>
                  <a:gd name="T17" fmla="*/ 1 h 36"/>
                  <a:gd name="T18" fmla="*/ 19 w 74"/>
                  <a:gd name="T19" fmla="*/ 1 h 36"/>
                  <a:gd name="T20" fmla="*/ 17 w 74"/>
                  <a:gd name="T21" fmla="*/ 2 h 36"/>
                  <a:gd name="T22" fmla="*/ 13 w 74"/>
                  <a:gd name="T23" fmla="*/ 4 h 36"/>
                  <a:gd name="T24" fmla="*/ 10 w 74"/>
                  <a:gd name="T25" fmla="*/ 5 h 36"/>
                  <a:gd name="T26" fmla="*/ 7 w 74"/>
                  <a:gd name="T27" fmla="*/ 6 h 36"/>
                  <a:gd name="T28" fmla="*/ 4 w 74"/>
                  <a:gd name="T29" fmla="*/ 7 h 36"/>
                  <a:gd name="T30" fmla="*/ 1 w 74"/>
                  <a:gd name="T31" fmla="*/ 8 h 36"/>
                  <a:gd name="T32" fmla="*/ 0 w 74"/>
                  <a:gd name="T33" fmla="*/ 9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36"/>
                  <a:gd name="T53" fmla="*/ 74 w 74"/>
                  <a:gd name="T54" fmla="*/ 36 h 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36">
                    <a:moveTo>
                      <a:pt x="0" y="36"/>
                    </a:moveTo>
                    <a:lnTo>
                      <a:pt x="7" y="30"/>
                    </a:lnTo>
                    <a:lnTo>
                      <a:pt x="18" y="23"/>
                    </a:lnTo>
                    <a:lnTo>
                      <a:pt x="28" y="16"/>
                    </a:lnTo>
                    <a:lnTo>
                      <a:pt x="41" y="9"/>
                    </a:lnTo>
                    <a:lnTo>
                      <a:pt x="52" y="5"/>
                    </a:lnTo>
                    <a:lnTo>
                      <a:pt x="63" y="1"/>
                    </a:lnTo>
                    <a:lnTo>
                      <a:pt x="71" y="0"/>
                    </a:lnTo>
                    <a:lnTo>
                      <a:pt x="74" y="2"/>
                    </a:lnTo>
                    <a:lnTo>
                      <a:pt x="73" y="6"/>
                    </a:lnTo>
                    <a:lnTo>
                      <a:pt x="66" y="10"/>
                    </a:lnTo>
                    <a:lnTo>
                      <a:pt x="54" y="15"/>
                    </a:lnTo>
                    <a:lnTo>
                      <a:pt x="42" y="19"/>
                    </a:lnTo>
                    <a:lnTo>
                      <a:pt x="28" y="23"/>
                    </a:lnTo>
                    <a:lnTo>
                      <a:pt x="15" y="28"/>
                    </a:lnTo>
                    <a:lnTo>
                      <a:pt x="6" y="32"/>
                    </a:lnTo>
                    <a:lnTo>
                      <a:pt x="0" y="36"/>
                    </a:lnTo>
                    <a:close/>
                  </a:path>
                </a:pathLst>
              </a:custGeom>
              <a:solidFill>
                <a:srgbClr val="006600"/>
              </a:solidFill>
              <a:ln w="9525">
                <a:noFill/>
                <a:round/>
                <a:headEnd/>
                <a:tailEnd/>
              </a:ln>
            </p:spPr>
            <p:txBody>
              <a:bodyPr/>
              <a:lstStyle/>
              <a:p>
                <a:endParaRPr lang="en-US"/>
              </a:p>
            </p:txBody>
          </p:sp>
          <p:sp>
            <p:nvSpPr>
              <p:cNvPr id="6418" name="Freeform 144"/>
              <p:cNvSpPr>
                <a:spLocks/>
              </p:cNvSpPr>
              <p:nvPr/>
            </p:nvSpPr>
            <p:spPr bwMode="auto">
              <a:xfrm>
                <a:off x="2784" y="216"/>
                <a:ext cx="34" cy="22"/>
              </a:xfrm>
              <a:custGeom>
                <a:avLst/>
                <a:gdLst>
                  <a:gd name="T0" fmla="*/ 0 w 68"/>
                  <a:gd name="T1" fmla="*/ 11 h 43"/>
                  <a:gd name="T2" fmla="*/ 1 w 68"/>
                  <a:gd name="T3" fmla="*/ 10 h 43"/>
                  <a:gd name="T4" fmla="*/ 3 w 68"/>
                  <a:gd name="T5" fmla="*/ 8 h 43"/>
                  <a:gd name="T6" fmla="*/ 6 w 68"/>
                  <a:gd name="T7" fmla="*/ 6 h 43"/>
                  <a:gd name="T8" fmla="*/ 9 w 68"/>
                  <a:gd name="T9" fmla="*/ 4 h 43"/>
                  <a:gd name="T10" fmla="*/ 12 w 68"/>
                  <a:gd name="T11" fmla="*/ 2 h 43"/>
                  <a:gd name="T12" fmla="*/ 14 w 68"/>
                  <a:gd name="T13" fmla="*/ 1 h 43"/>
                  <a:gd name="T14" fmla="*/ 16 w 68"/>
                  <a:gd name="T15" fmla="*/ 0 h 43"/>
                  <a:gd name="T16" fmla="*/ 17 w 68"/>
                  <a:gd name="T17" fmla="*/ 1 h 43"/>
                  <a:gd name="T18" fmla="*/ 17 w 68"/>
                  <a:gd name="T19" fmla="*/ 2 h 43"/>
                  <a:gd name="T20" fmla="*/ 15 w 68"/>
                  <a:gd name="T21" fmla="*/ 4 h 43"/>
                  <a:gd name="T22" fmla="*/ 12 w 68"/>
                  <a:gd name="T23" fmla="*/ 5 h 43"/>
                  <a:gd name="T24" fmla="*/ 9 w 68"/>
                  <a:gd name="T25" fmla="*/ 7 h 43"/>
                  <a:gd name="T26" fmla="*/ 6 w 68"/>
                  <a:gd name="T27" fmla="*/ 8 h 43"/>
                  <a:gd name="T28" fmla="*/ 3 w 68"/>
                  <a:gd name="T29" fmla="*/ 9 h 43"/>
                  <a:gd name="T30" fmla="*/ 1 w 68"/>
                  <a:gd name="T31" fmla="*/ 10 h 43"/>
                  <a:gd name="T32" fmla="*/ 0 w 68"/>
                  <a:gd name="T33" fmla="*/ 11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43"/>
                  <a:gd name="T53" fmla="*/ 68 w 68"/>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43">
                    <a:moveTo>
                      <a:pt x="0" y="43"/>
                    </a:moveTo>
                    <a:lnTo>
                      <a:pt x="5" y="38"/>
                    </a:lnTo>
                    <a:lnTo>
                      <a:pt x="14" y="30"/>
                    </a:lnTo>
                    <a:lnTo>
                      <a:pt x="24" y="22"/>
                    </a:lnTo>
                    <a:lnTo>
                      <a:pt x="35" y="14"/>
                    </a:lnTo>
                    <a:lnTo>
                      <a:pt x="47" y="7"/>
                    </a:lnTo>
                    <a:lnTo>
                      <a:pt x="56" y="3"/>
                    </a:lnTo>
                    <a:lnTo>
                      <a:pt x="64" y="0"/>
                    </a:lnTo>
                    <a:lnTo>
                      <a:pt x="68" y="3"/>
                    </a:lnTo>
                    <a:lnTo>
                      <a:pt x="67" y="7"/>
                    </a:lnTo>
                    <a:lnTo>
                      <a:pt x="60" y="13"/>
                    </a:lnTo>
                    <a:lnTo>
                      <a:pt x="50" y="19"/>
                    </a:lnTo>
                    <a:lnTo>
                      <a:pt x="38" y="25"/>
                    </a:lnTo>
                    <a:lnTo>
                      <a:pt x="25" y="30"/>
                    </a:lnTo>
                    <a:lnTo>
                      <a:pt x="14" y="36"/>
                    </a:lnTo>
                    <a:lnTo>
                      <a:pt x="4" y="40"/>
                    </a:lnTo>
                    <a:lnTo>
                      <a:pt x="0" y="43"/>
                    </a:lnTo>
                    <a:close/>
                  </a:path>
                </a:pathLst>
              </a:custGeom>
              <a:solidFill>
                <a:srgbClr val="006600"/>
              </a:solidFill>
              <a:ln w="9525">
                <a:noFill/>
                <a:round/>
                <a:headEnd/>
                <a:tailEnd/>
              </a:ln>
            </p:spPr>
            <p:txBody>
              <a:bodyPr/>
              <a:lstStyle/>
              <a:p>
                <a:endParaRPr lang="en-US"/>
              </a:p>
            </p:txBody>
          </p:sp>
          <p:sp>
            <p:nvSpPr>
              <p:cNvPr id="6419" name="Freeform 145"/>
              <p:cNvSpPr>
                <a:spLocks/>
              </p:cNvSpPr>
              <p:nvPr/>
            </p:nvSpPr>
            <p:spPr bwMode="auto">
              <a:xfrm>
                <a:off x="2788" y="262"/>
                <a:ext cx="31" cy="18"/>
              </a:xfrm>
              <a:custGeom>
                <a:avLst/>
                <a:gdLst>
                  <a:gd name="T0" fmla="*/ 0 w 62"/>
                  <a:gd name="T1" fmla="*/ 9 h 35"/>
                  <a:gd name="T2" fmla="*/ 2 w 62"/>
                  <a:gd name="T3" fmla="*/ 8 h 35"/>
                  <a:gd name="T4" fmla="*/ 4 w 62"/>
                  <a:gd name="T5" fmla="*/ 7 h 35"/>
                  <a:gd name="T6" fmla="*/ 6 w 62"/>
                  <a:gd name="T7" fmla="*/ 5 h 35"/>
                  <a:gd name="T8" fmla="*/ 9 w 62"/>
                  <a:gd name="T9" fmla="*/ 3 h 35"/>
                  <a:gd name="T10" fmla="*/ 12 w 62"/>
                  <a:gd name="T11" fmla="*/ 1 h 35"/>
                  <a:gd name="T12" fmla="*/ 14 w 62"/>
                  <a:gd name="T13" fmla="*/ 1 h 35"/>
                  <a:gd name="T14" fmla="*/ 15 w 62"/>
                  <a:gd name="T15" fmla="*/ 0 h 35"/>
                  <a:gd name="T16" fmla="*/ 16 w 62"/>
                  <a:gd name="T17" fmla="*/ 1 h 35"/>
                  <a:gd name="T18" fmla="*/ 15 w 62"/>
                  <a:gd name="T19" fmla="*/ 2 h 35"/>
                  <a:gd name="T20" fmla="*/ 14 w 62"/>
                  <a:gd name="T21" fmla="*/ 3 h 35"/>
                  <a:gd name="T22" fmla="*/ 12 w 62"/>
                  <a:gd name="T23" fmla="*/ 5 h 35"/>
                  <a:gd name="T24" fmla="*/ 9 w 62"/>
                  <a:gd name="T25" fmla="*/ 6 h 35"/>
                  <a:gd name="T26" fmla="*/ 6 w 62"/>
                  <a:gd name="T27" fmla="*/ 7 h 35"/>
                  <a:gd name="T28" fmla="*/ 3 w 62"/>
                  <a:gd name="T29" fmla="*/ 8 h 35"/>
                  <a:gd name="T30" fmla="*/ 1 w 62"/>
                  <a:gd name="T31" fmla="*/ 9 h 35"/>
                  <a:gd name="T32" fmla="*/ 0 w 62"/>
                  <a:gd name="T33" fmla="*/ 9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2"/>
                  <a:gd name="T52" fmla="*/ 0 h 35"/>
                  <a:gd name="T53" fmla="*/ 62 w 6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2" h="35">
                    <a:moveTo>
                      <a:pt x="0" y="35"/>
                    </a:moveTo>
                    <a:lnTo>
                      <a:pt x="5" y="31"/>
                    </a:lnTo>
                    <a:lnTo>
                      <a:pt x="13" y="25"/>
                    </a:lnTo>
                    <a:lnTo>
                      <a:pt x="24" y="17"/>
                    </a:lnTo>
                    <a:lnTo>
                      <a:pt x="34" y="10"/>
                    </a:lnTo>
                    <a:lnTo>
                      <a:pt x="45" y="4"/>
                    </a:lnTo>
                    <a:lnTo>
                      <a:pt x="53" y="1"/>
                    </a:lnTo>
                    <a:lnTo>
                      <a:pt x="60" y="0"/>
                    </a:lnTo>
                    <a:lnTo>
                      <a:pt x="62" y="2"/>
                    </a:lnTo>
                    <a:lnTo>
                      <a:pt x="60" y="8"/>
                    </a:lnTo>
                    <a:lnTo>
                      <a:pt x="54" y="12"/>
                    </a:lnTo>
                    <a:lnTo>
                      <a:pt x="45" y="17"/>
                    </a:lnTo>
                    <a:lnTo>
                      <a:pt x="34" y="21"/>
                    </a:lnTo>
                    <a:lnTo>
                      <a:pt x="23" y="26"/>
                    </a:lnTo>
                    <a:lnTo>
                      <a:pt x="12" y="30"/>
                    </a:lnTo>
                    <a:lnTo>
                      <a:pt x="4" y="33"/>
                    </a:lnTo>
                    <a:lnTo>
                      <a:pt x="0" y="35"/>
                    </a:lnTo>
                    <a:close/>
                  </a:path>
                </a:pathLst>
              </a:custGeom>
              <a:solidFill>
                <a:srgbClr val="006600"/>
              </a:solidFill>
              <a:ln w="9525">
                <a:noFill/>
                <a:round/>
                <a:headEnd/>
                <a:tailEnd/>
              </a:ln>
            </p:spPr>
            <p:txBody>
              <a:bodyPr/>
              <a:lstStyle/>
              <a:p>
                <a:endParaRPr lang="en-US"/>
              </a:p>
            </p:txBody>
          </p:sp>
          <p:sp>
            <p:nvSpPr>
              <p:cNvPr id="6420" name="Freeform 146"/>
              <p:cNvSpPr>
                <a:spLocks/>
              </p:cNvSpPr>
              <p:nvPr/>
            </p:nvSpPr>
            <p:spPr bwMode="auto">
              <a:xfrm>
                <a:off x="2746" y="250"/>
                <a:ext cx="44" cy="28"/>
              </a:xfrm>
              <a:custGeom>
                <a:avLst/>
                <a:gdLst>
                  <a:gd name="T0" fmla="*/ 0 w 88"/>
                  <a:gd name="T1" fmla="*/ 0 h 58"/>
                  <a:gd name="T2" fmla="*/ 1 w 88"/>
                  <a:gd name="T3" fmla="*/ 0 h 58"/>
                  <a:gd name="T4" fmla="*/ 4 w 88"/>
                  <a:gd name="T5" fmla="*/ 0 h 58"/>
                  <a:gd name="T6" fmla="*/ 7 w 88"/>
                  <a:gd name="T7" fmla="*/ 2 h 58"/>
                  <a:gd name="T8" fmla="*/ 11 w 88"/>
                  <a:gd name="T9" fmla="*/ 4 h 58"/>
                  <a:gd name="T10" fmla="*/ 14 w 88"/>
                  <a:gd name="T11" fmla="*/ 6 h 58"/>
                  <a:gd name="T12" fmla="*/ 18 w 88"/>
                  <a:gd name="T13" fmla="*/ 9 h 58"/>
                  <a:gd name="T14" fmla="*/ 21 w 88"/>
                  <a:gd name="T15" fmla="*/ 12 h 58"/>
                  <a:gd name="T16" fmla="*/ 22 w 88"/>
                  <a:gd name="T17" fmla="*/ 14 h 58"/>
                  <a:gd name="T18" fmla="*/ 21 w 88"/>
                  <a:gd name="T19" fmla="*/ 13 h 58"/>
                  <a:gd name="T20" fmla="*/ 18 w 88"/>
                  <a:gd name="T21" fmla="*/ 11 h 58"/>
                  <a:gd name="T22" fmla="*/ 14 w 88"/>
                  <a:gd name="T23" fmla="*/ 9 h 58"/>
                  <a:gd name="T24" fmla="*/ 10 w 88"/>
                  <a:gd name="T25" fmla="*/ 7 h 58"/>
                  <a:gd name="T26" fmla="*/ 6 w 88"/>
                  <a:gd name="T27" fmla="*/ 5 h 58"/>
                  <a:gd name="T28" fmla="*/ 3 w 88"/>
                  <a:gd name="T29" fmla="*/ 3 h 58"/>
                  <a:gd name="T30" fmla="*/ 1 w 88"/>
                  <a:gd name="T31" fmla="*/ 1 h 58"/>
                  <a:gd name="T32" fmla="*/ 0 w 88"/>
                  <a:gd name="T33" fmla="*/ 0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8"/>
                  <a:gd name="T52" fmla="*/ 0 h 58"/>
                  <a:gd name="T53" fmla="*/ 88 w 88"/>
                  <a:gd name="T54" fmla="*/ 58 h 5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8" h="58">
                    <a:moveTo>
                      <a:pt x="0" y="1"/>
                    </a:moveTo>
                    <a:lnTo>
                      <a:pt x="4" y="0"/>
                    </a:lnTo>
                    <a:lnTo>
                      <a:pt x="15" y="3"/>
                    </a:lnTo>
                    <a:lnTo>
                      <a:pt x="27" y="8"/>
                    </a:lnTo>
                    <a:lnTo>
                      <a:pt x="42" y="18"/>
                    </a:lnTo>
                    <a:lnTo>
                      <a:pt x="57" y="27"/>
                    </a:lnTo>
                    <a:lnTo>
                      <a:pt x="71" y="37"/>
                    </a:lnTo>
                    <a:lnTo>
                      <a:pt x="82" y="49"/>
                    </a:lnTo>
                    <a:lnTo>
                      <a:pt x="88" y="58"/>
                    </a:lnTo>
                    <a:lnTo>
                      <a:pt x="81" y="54"/>
                    </a:lnTo>
                    <a:lnTo>
                      <a:pt x="70" y="47"/>
                    </a:lnTo>
                    <a:lnTo>
                      <a:pt x="55" y="39"/>
                    </a:lnTo>
                    <a:lnTo>
                      <a:pt x="39" y="30"/>
                    </a:lnTo>
                    <a:lnTo>
                      <a:pt x="24" y="21"/>
                    </a:lnTo>
                    <a:lnTo>
                      <a:pt x="11" y="12"/>
                    </a:lnTo>
                    <a:lnTo>
                      <a:pt x="2" y="5"/>
                    </a:lnTo>
                    <a:lnTo>
                      <a:pt x="0" y="1"/>
                    </a:lnTo>
                    <a:close/>
                  </a:path>
                </a:pathLst>
              </a:custGeom>
              <a:solidFill>
                <a:srgbClr val="006600"/>
              </a:solidFill>
              <a:ln w="9525">
                <a:noFill/>
                <a:round/>
                <a:headEnd/>
                <a:tailEnd/>
              </a:ln>
            </p:spPr>
            <p:txBody>
              <a:bodyPr/>
              <a:lstStyle/>
              <a:p>
                <a:endParaRPr lang="en-US"/>
              </a:p>
            </p:txBody>
          </p:sp>
          <p:sp>
            <p:nvSpPr>
              <p:cNvPr id="6421" name="Freeform 147"/>
              <p:cNvSpPr>
                <a:spLocks/>
              </p:cNvSpPr>
              <p:nvPr/>
            </p:nvSpPr>
            <p:spPr bwMode="auto">
              <a:xfrm>
                <a:off x="2754" y="231"/>
                <a:ext cx="34" cy="24"/>
              </a:xfrm>
              <a:custGeom>
                <a:avLst/>
                <a:gdLst>
                  <a:gd name="T0" fmla="*/ 0 w 69"/>
                  <a:gd name="T1" fmla="*/ 0 h 50"/>
                  <a:gd name="T2" fmla="*/ 0 w 69"/>
                  <a:gd name="T3" fmla="*/ 0 h 50"/>
                  <a:gd name="T4" fmla="*/ 2 w 69"/>
                  <a:gd name="T5" fmla="*/ 0 h 50"/>
                  <a:gd name="T6" fmla="*/ 5 w 69"/>
                  <a:gd name="T7" fmla="*/ 1 h 50"/>
                  <a:gd name="T8" fmla="*/ 8 w 69"/>
                  <a:gd name="T9" fmla="*/ 3 h 50"/>
                  <a:gd name="T10" fmla="*/ 10 w 69"/>
                  <a:gd name="T11" fmla="*/ 5 h 50"/>
                  <a:gd name="T12" fmla="*/ 13 w 69"/>
                  <a:gd name="T13" fmla="*/ 7 h 50"/>
                  <a:gd name="T14" fmla="*/ 15 w 69"/>
                  <a:gd name="T15" fmla="*/ 9 h 50"/>
                  <a:gd name="T16" fmla="*/ 17 w 69"/>
                  <a:gd name="T17" fmla="*/ 12 h 50"/>
                  <a:gd name="T18" fmla="*/ 15 w 69"/>
                  <a:gd name="T19" fmla="*/ 10 h 50"/>
                  <a:gd name="T20" fmla="*/ 13 w 69"/>
                  <a:gd name="T21" fmla="*/ 9 h 50"/>
                  <a:gd name="T22" fmla="*/ 10 w 69"/>
                  <a:gd name="T23" fmla="*/ 7 h 50"/>
                  <a:gd name="T24" fmla="*/ 6 w 69"/>
                  <a:gd name="T25" fmla="*/ 5 h 50"/>
                  <a:gd name="T26" fmla="*/ 4 w 69"/>
                  <a:gd name="T27" fmla="*/ 3 h 50"/>
                  <a:gd name="T28" fmla="*/ 2 w 69"/>
                  <a:gd name="T29" fmla="*/ 2 h 50"/>
                  <a:gd name="T30" fmla="*/ 0 w 69"/>
                  <a:gd name="T31" fmla="*/ 1 h 50"/>
                  <a:gd name="T32" fmla="*/ 0 w 69"/>
                  <a:gd name="T33" fmla="*/ 0 h 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50"/>
                  <a:gd name="T53" fmla="*/ 69 w 69"/>
                  <a:gd name="T54" fmla="*/ 50 h 5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50">
                    <a:moveTo>
                      <a:pt x="0" y="0"/>
                    </a:moveTo>
                    <a:lnTo>
                      <a:pt x="3" y="0"/>
                    </a:lnTo>
                    <a:lnTo>
                      <a:pt x="10" y="3"/>
                    </a:lnTo>
                    <a:lnTo>
                      <a:pt x="20" y="7"/>
                    </a:lnTo>
                    <a:lnTo>
                      <a:pt x="32" y="13"/>
                    </a:lnTo>
                    <a:lnTo>
                      <a:pt x="43" y="21"/>
                    </a:lnTo>
                    <a:lnTo>
                      <a:pt x="54" y="30"/>
                    </a:lnTo>
                    <a:lnTo>
                      <a:pt x="63" y="39"/>
                    </a:lnTo>
                    <a:lnTo>
                      <a:pt x="69" y="50"/>
                    </a:lnTo>
                    <a:lnTo>
                      <a:pt x="62" y="44"/>
                    </a:lnTo>
                    <a:lnTo>
                      <a:pt x="52" y="37"/>
                    </a:lnTo>
                    <a:lnTo>
                      <a:pt x="40" y="29"/>
                    </a:lnTo>
                    <a:lnTo>
                      <a:pt x="27" y="21"/>
                    </a:lnTo>
                    <a:lnTo>
                      <a:pt x="17" y="14"/>
                    </a:lnTo>
                    <a:lnTo>
                      <a:pt x="8" y="8"/>
                    </a:lnTo>
                    <a:lnTo>
                      <a:pt x="1" y="4"/>
                    </a:lnTo>
                    <a:lnTo>
                      <a:pt x="0" y="0"/>
                    </a:lnTo>
                    <a:close/>
                  </a:path>
                </a:pathLst>
              </a:custGeom>
              <a:solidFill>
                <a:srgbClr val="006600"/>
              </a:solidFill>
              <a:ln w="9525">
                <a:noFill/>
                <a:round/>
                <a:headEnd/>
                <a:tailEnd/>
              </a:ln>
            </p:spPr>
            <p:txBody>
              <a:bodyPr/>
              <a:lstStyle/>
              <a:p>
                <a:endParaRPr lang="en-US"/>
              </a:p>
            </p:txBody>
          </p:sp>
          <p:sp>
            <p:nvSpPr>
              <p:cNvPr id="6422" name="Freeform 148"/>
              <p:cNvSpPr>
                <a:spLocks/>
              </p:cNvSpPr>
              <p:nvPr/>
            </p:nvSpPr>
            <p:spPr bwMode="auto">
              <a:xfrm>
                <a:off x="2786" y="231"/>
                <a:ext cx="35" cy="21"/>
              </a:xfrm>
              <a:custGeom>
                <a:avLst/>
                <a:gdLst>
                  <a:gd name="T0" fmla="*/ 0 w 69"/>
                  <a:gd name="T1" fmla="*/ 10 h 43"/>
                  <a:gd name="T2" fmla="*/ 2 w 69"/>
                  <a:gd name="T3" fmla="*/ 9 h 43"/>
                  <a:gd name="T4" fmla="*/ 4 w 69"/>
                  <a:gd name="T5" fmla="*/ 7 h 43"/>
                  <a:gd name="T6" fmla="*/ 7 w 69"/>
                  <a:gd name="T7" fmla="*/ 5 h 43"/>
                  <a:gd name="T8" fmla="*/ 10 w 69"/>
                  <a:gd name="T9" fmla="*/ 3 h 43"/>
                  <a:gd name="T10" fmla="*/ 12 w 69"/>
                  <a:gd name="T11" fmla="*/ 1 h 43"/>
                  <a:gd name="T12" fmla="*/ 15 w 69"/>
                  <a:gd name="T13" fmla="*/ 0 h 43"/>
                  <a:gd name="T14" fmla="*/ 17 w 69"/>
                  <a:gd name="T15" fmla="*/ 0 h 43"/>
                  <a:gd name="T16" fmla="*/ 18 w 69"/>
                  <a:gd name="T17" fmla="*/ 0 h 43"/>
                  <a:gd name="T18" fmla="*/ 17 w 69"/>
                  <a:gd name="T19" fmla="*/ 1 h 43"/>
                  <a:gd name="T20" fmla="*/ 16 w 69"/>
                  <a:gd name="T21" fmla="*/ 3 h 43"/>
                  <a:gd name="T22" fmla="*/ 13 w 69"/>
                  <a:gd name="T23" fmla="*/ 4 h 43"/>
                  <a:gd name="T24" fmla="*/ 10 w 69"/>
                  <a:gd name="T25" fmla="*/ 6 h 43"/>
                  <a:gd name="T26" fmla="*/ 7 w 69"/>
                  <a:gd name="T27" fmla="*/ 7 h 43"/>
                  <a:gd name="T28" fmla="*/ 4 w 69"/>
                  <a:gd name="T29" fmla="*/ 8 h 43"/>
                  <a:gd name="T30" fmla="*/ 2 w 69"/>
                  <a:gd name="T31" fmla="*/ 10 h 43"/>
                  <a:gd name="T32" fmla="*/ 0 w 69"/>
                  <a:gd name="T33" fmla="*/ 10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9"/>
                  <a:gd name="T52" fmla="*/ 0 h 43"/>
                  <a:gd name="T53" fmla="*/ 69 w 69"/>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9" h="43">
                    <a:moveTo>
                      <a:pt x="0" y="43"/>
                    </a:moveTo>
                    <a:lnTo>
                      <a:pt x="6" y="37"/>
                    </a:lnTo>
                    <a:lnTo>
                      <a:pt x="14" y="30"/>
                    </a:lnTo>
                    <a:lnTo>
                      <a:pt x="26" y="22"/>
                    </a:lnTo>
                    <a:lnTo>
                      <a:pt x="37" y="14"/>
                    </a:lnTo>
                    <a:lnTo>
                      <a:pt x="47" y="7"/>
                    </a:lnTo>
                    <a:lnTo>
                      <a:pt x="58" y="3"/>
                    </a:lnTo>
                    <a:lnTo>
                      <a:pt x="65" y="0"/>
                    </a:lnTo>
                    <a:lnTo>
                      <a:pt x="69" y="3"/>
                    </a:lnTo>
                    <a:lnTo>
                      <a:pt x="68" y="7"/>
                    </a:lnTo>
                    <a:lnTo>
                      <a:pt x="61" y="13"/>
                    </a:lnTo>
                    <a:lnTo>
                      <a:pt x="51" y="19"/>
                    </a:lnTo>
                    <a:lnTo>
                      <a:pt x="38" y="25"/>
                    </a:lnTo>
                    <a:lnTo>
                      <a:pt x="26" y="29"/>
                    </a:lnTo>
                    <a:lnTo>
                      <a:pt x="14" y="35"/>
                    </a:lnTo>
                    <a:lnTo>
                      <a:pt x="5" y="40"/>
                    </a:lnTo>
                    <a:lnTo>
                      <a:pt x="0" y="43"/>
                    </a:lnTo>
                    <a:close/>
                  </a:path>
                </a:pathLst>
              </a:custGeom>
              <a:solidFill>
                <a:srgbClr val="006600"/>
              </a:solidFill>
              <a:ln w="9525">
                <a:noFill/>
                <a:round/>
                <a:headEnd/>
                <a:tailEnd/>
              </a:ln>
            </p:spPr>
            <p:txBody>
              <a:bodyPr/>
              <a:lstStyle/>
              <a:p>
                <a:endParaRPr lang="en-US"/>
              </a:p>
            </p:txBody>
          </p:sp>
          <p:sp>
            <p:nvSpPr>
              <p:cNvPr id="6423" name="Freeform 149"/>
              <p:cNvSpPr>
                <a:spLocks/>
              </p:cNvSpPr>
              <p:nvPr/>
            </p:nvSpPr>
            <p:spPr bwMode="auto">
              <a:xfrm>
                <a:off x="2063" y="1221"/>
                <a:ext cx="150" cy="58"/>
              </a:xfrm>
              <a:custGeom>
                <a:avLst/>
                <a:gdLst>
                  <a:gd name="T0" fmla="*/ 75 w 301"/>
                  <a:gd name="T1" fmla="*/ 6 h 116"/>
                  <a:gd name="T2" fmla="*/ 75 w 301"/>
                  <a:gd name="T3" fmla="*/ 6 h 116"/>
                  <a:gd name="T4" fmla="*/ 74 w 301"/>
                  <a:gd name="T5" fmla="*/ 6 h 116"/>
                  <a:gd name="T6" fmla="*/ 73 w 301"/>
                  <a:gd name="T7" fmla="*/ 7 h 116"/>
                  <a:gd name="T8" fmla="*/ 73 w 301"/>
                  <a:gd name="T9" fmla="*/ 7 h 116"/>
                  <a:gd name="T10" fmla="*/ 67 w 301"/>
                  <a:gd name="T11" fmla="*/ 5 h 116"/>
                  <a:gd name="T12" fmla="*/ 61 w 301"/>
                  <a:gd name="T13" fmla="*/ 4 h 116"/>
                  <a:gd name="T14" fmla="*/ 55 w 301"/>
                  <a:gd name="T15" fmla="*/ 4 h 116"/>
                  <a:gd name="T16" fmla="*/ 50 w 301"/>
                  <a:gd name="T17" fmla="*/ 4 h 116"/>
                  <a:gd name="T18" fmla="*/ 45 w 301"/>
                  <a:gd name="T19" fmla="*/ 5 h 116"/>
                  <a:gd name="T20" fmla="*/ 39 w 301"/>
                  <a:gd name="T21" fmla="*/ 6 h 116"/>
                  <a:gd name="T22" fmla="*/ 34 w 301"/>
                  <a:gd name="T23" fmla="*/ 7 h 116"/>
                  <a:gd name="T24" fmla="*/ 30 w 301"/>
                  <a:gd name="T25" fmla="*/ 10 h 116"/>
                  <a:gd name="T26" fmla="*/ 25 w 301"/>
                  <a:gd name="T27" fmla="*/ 12 h 116"/>
                  <a:gd name="T28" fmla="*/ 20 w 301"/>
                  <a:gd name="T29" fmla="*/ 14 h 116"/>
                  <a:gd name="T30" fmla="*/ 16 w 301"/>
                  <a:gd name="T31" fmla="*/ 17 h 116"/>
                  <a:gd name="T32" fmla="*/ 13 w 301"/>
                  <a:gd name="T33" fmla="*/ 20 h 116"/>
                  <a:gd name="T34" fmla="*/ 9 w 301"/>
                  <a:gd name="T35" fmla="*/ 22 h 116"/>
                  <a:gd name="T36" fmla="*/ 5 w 301"/>
                  <a:gd name="T37" fmla="*/ 25 h 116"/>
                  <a:gd name="T38" fmla="*/ 3 w 301"/>
                  <a:gd name="T39" fmla="*/ 27 h 116"/>
                  <a:gd name="T40" fmla="*/ 0 w 301"/>
                  <a:gd name="T41" fmla="*/ 29 h 116"/>
                  <a:gd name="T42" fmla="*/ 1 w 301"/>
                  <a:gd name="T43" fmla="*/ 27 h 116"/>
                  <a:gd name="T44" fmla="*/ 3 w 301"/>
                  <a:gd name="T45" fmla="*/ 24 h 116"/>
                  <a:gd name="T46" fmla="*/ 6 w 301"/>
                  <a:gd name="T47" fmla="*/ 21 h 116"/>
                  <a:gd name="T48" fmla="*/ 9 w 301"/>
                  <a:gd name="T49" fmla="*/ 17 h 116"/>
                  <a:gd name="T50" fmla="*/ 14 w 301"/>
                  <a:gd name="T51" fmla="*/ 14 h 116"/>
                  <a:gd name="T52" fmla="*/ 19 w 301"/>
                  <a:gd name="T53" fmla="*/ 11 h 116"/>
                  <a:gd name="T54" fmla="*/ 24 w 301"/>
                  <a:gd name="T55" fmla="*/ 8 h 116"/>
                  <a:gd name="T56" fmla="*/ 30 w 301"/>
                  <a:gd name="T57" fmla="*/ 6 h 116"/>
                  <a:gd name="T58" fmla="*/ 36 w 301"/>
                  <a:gd name="T59" fmla="*/ 4 h 116"/>
                  <a:gd name="T60" fmla="*/ 42 w 301"/>
                  <a:gd name="T61" fmla="*/ 2 h 116"/>
                  <a:gd name="T62" fmla="*/ 48 w 301"/>
                  <a:gd name="T63" fmla="*/ 1 h 116"/>
                  <a:gd name="T64" fmla="*/ 54 w 301"/>
                  <a:gd name="T65" fmla="*/ 0 h 116"/>
                  <a:gd name="T66" fmla="*/ 60 w 301"/>
                  <a:gd name="T67" fmla="*/ 0 h 116"/>
                  <a:gd name="T68" fmla="*/ 65 w 301"/>
                  <a:gd name="T69" fmla="*/ 1 h 116"/>
                  <a:gd name="T70" fmla="*/ 70 w 301"/>
                  <a:gd name="T71" fmla="*/ 3 h 116"/>
                  <a:gd name="T72" fmla="*/ 75 w 301"/>
                  <a:gd name="T73" fmla="*/ 6 h 1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01"/>
                  <a:gd name="T112" fmla="*/ 0 h 116"/>
                  <a:gd name="T113" fmla="*/ 301 w 301"/>
                  <a:gd name="T114" fmla="*/ 116 h 11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01" h="116">
                    <a:moveTo>
                      <a:pt x="301" y="21"/>
                    </a:moveTo>
                    <a:lnTo>
                      <a:pt x="301" y="22"/>
                    </a:lnTo>
                    <a:lnTo>
                      <a:pt x="297" y="24"/>
                    </a:lnTo>
                    <a:lnTo>
                      <a:pt x="294" y="25"/>
                    </a:lnTo>
                    <a:lnTo>
                      <a:pt x="294" y="28"/>
                    </a:lnTo>
                    <a:lnTo>
                      <a:pt x="270" y="20"/>
                    </a:lnTo>
                    <a:lnTo>
                      <a:pt x="246" y="15"/>
                    </a:lnTo>
                    <a:lnTo>
                      <a:pt x="223" y="14"/>
                    </a:lnTo>
                    <a:lnTo>
                      <a:pt x="200" y="14"/>
                    </a:lnTo>
                    <a:lnTo>
                      <a:pt x="180" y="17"/>
                    </a:lnTo>
                    <a:lnTo>
                      <a:pt x="159" y="22"/>
                    </a:lnTo>
                    <a:lnTo>
                      <a:pt x="138" y="29"/>
                    </a:lnTo>
                    <a:lnTo>
                      <a:pt x="120" y="37"/>
                    </a:lnTo>
                    <a:lnTo>
                      <a:pt x="101" y="46"/>
                    </a:lnTo>
                    <a:lnTo>
                      <a:pt x="83" y="55"/>
                    </a:lnTo>
                    <a:lnTo>
                      <a:pt x="67" y="66"/>
                    </a:lnTo>
                    <a:lnTo>
                      <a:pt x="52" y="77"/>
                    </a:lnTo>
                    <a:lnTo>
                      <a:pt x="37" y="88"/>
                    </a:lnTo>
                    <a:lnTo>
                      <a:pt x="23" y="98"/>
                    </a:lnTo>
                    <a:lnTo>
                      <a:pt x="12" y="107"/>
                    </a:lnTo>
                    <a:lnTo>
                      <a:pt x="0" y="116"/>
                    </a:lnTo>
                    <a:lnTo>
                      <a:pt x="5" y="105"/>
                    </a:lnTo>
                    <a:lnTo>
                      <a:pt x="13" y="93"/>
                    </a:lnTo>
                    <a:lnTo>
                      <a:pt x="24" y="81"/>
                    </a:lnTo>
                    <a:lnTo>
                      <a:pt x="39" y="68"/>
                    </a:lnTo>
                    <a:lnTo>
                      <a:pt x="57" y="56"/>
                    </a:lnTo>
                    <a:lnTo>
                      <a:pt x="76" y="44"/>
                    </a:lnTo>
                    <a:lnTo>
                      <a:pt x="98" y="32"/>
                    </a:lnTo>
                    <a:lnTo>
                      <a:pt x="121" y="23"/>
                    </a:lnTo>
                    <a:lnTo>
                      <a:pt x="145" y="14"/>
                    </a:lnTo>
                    <a:lnTo>
                      <a:pt x="169" y="7"/>
                    </a:lnTo>
                    <a:lnTo>
                      <a:pt x="194" y="2"/>
                    </a:lnTo>
                    <a:lnTo>
                      <a:pt x="218" y="0"/>
                    </a:lnTo>
                    <a:lnTo>
                      <a:pt x="241" y="0"/>
                    </a:lnTo>
                    <a:lnTo>
                      <a:pt x="263" y="3"/>
                    </a:lnTo>
                    <a:lnTo>
                      <a:pt x="282" y="10"/>
                    </a:lnTo>
                    <a:lnTo>
                      <a:pt x="301" y="21"/>
                    </a:lnTo>
                    <a:close/>
                  </a:path>
                </a:pathLst>
              </a:custGeom>
              <a:solidFill>
                <a:srgbClr val="006600"/>
              </a:solidFill>
              <a:ln w="9525">
                <a:noFill/>
                <a:round/>
                <a:headEnd/>
                <a:tailEnd/>
              </a:ln>
            </p:spPr>
            <p:txBody>
              <a:bodyPr/>
              <a:lstStyle/>
              <a:p>
                <a:endParaRPr lang="en-US"/>
              </a:p>
            </p:txBody>
          </p:sp>
          <p:sp>
            <p:nvSpPr>
              <p:cNvPr id="6424" name="Freeform 150"/>
              <p:cNvSpPr>
                <a:spLocks/>
              </p:cNvSpPr>
              <p:nvPr/>
            </p:nvSpPr>
            <p:spPr bwMode="auto">
              <a:xfrm>
                <a:off x="2086" y="1250"/>
                <a:ext cx="10" cy="50"/>
              </a:xfrm>
              <a:custGeom>
                <a:avLst/>
                <a:gdLst>
                  <a:gd name="T0" fmla="*/ 1 w 21"/>
                  <a:gd name="T1" fmla="*/ 25 h 100"/>
                  <a:gd name="T2" fmla="*/ 0 w 21"/>
                  <a:gd name="T3" fmla="*/ 22 h 100"/>
                  <a:gd name="T4" fmla="*/ 0 w 21"/>
                  <a:gd name="T5" fmla="*/ 14 h 100"/>
                  <a:gd name="T6" fmla="*/ 1 w 21"/>
                  <a:gd name="T7" fmla="*/ 6 h 100"/>
                  <a:gd name="T8" fmla="*/ 5 w 21"/>
                  <a:gd name="T9" fmla="*/ 0 h 100"/>
                  <a:gd name="T10" fmla="*/ 4 w 21"/>
                  <a:gd name="T11" fmla="*/ 6 h 100"/>
                  <a:gd name="T12" fmla="*/ 3 w 21"/>
                  <a:gd name="T13" fmla="*/ 14 h 100"/>
                  <a:gd name="T14" fmla="*/ 2 w 21"/>
                  <a:gd name="T15" fmla="*/ 22 h 100"/>
                  <a:gd name="T16" fmla="*/ 1 w 21"/>
                  <a:gd name="T17" fmla="*/ 25 h 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00"/>
                  <a:gd name="T29" fmla="*/ 21 w 21"/>
                  <a:gd name="T30" fmla="*/ 100 h 1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00">
                    <a:moveTo>
                      <a:pt x="4" y="100"/>
                    </a:moveTo>
                    <a:lnTo>
                      <a:pt x="0" y="87"/>
                    </a:lnTo>
                    <a:lnTo>
                      <a:pt x="0" y="58"/>
                    </a:lnTo>
                    <a:lnTo>
                      <a:pt x="7" y="26"/>
                    </a:lnTo>
                    <a:lnTo>
                      <a:pt x="21" y="0"/>
                    </a:lnTo>
                    <a:lnTo>
                      <a:pt x="16" y="25"/>
                    </a:lnTo>
                    <a:lnTo>
                      <a:pt x="12" y="58"/>
                    </a:lnTo>
                    <a:lnTo>
                      <a:pt x="8" y="87"/>
                    </a:lnTo>
                    <a:lnTo>
                      <a:pt x="4" y="100"/>
                    </a:lnTo>
                    <a:close/>
                  </a:path>
                </a:pathLst>
              </a:custGeom>
              <a:solidFill>
                <a:srgbClr val="006600"/>
              </a:solidFill>
              <a:ln w="9525">
                <a:noFill/>
                <a:round/>
                <a:headEnd/>
                <a:tailEnd/>
              </a:ln>
            </p:spPr>
            <p:txBody>
              <a:bodyPr/>
              <a:lstStyle/>
              <a:p>
                <a:endParaRPr lang="en-US"/>
              </a:p>
            </p:txBody>
          </p:sp>
          <p:sp>
            <p:nvSpPr>
              <p:cNvPr id="6425" name="Freeform 151"/>
              <p:cNvSpPr>
                <a:spLocks/>
              </p:cNvSpPr>
              <p:nvPr/>
            </p:nvSpPr>
            <p:spPr bwMode="auto">
              <a:xfrm>
                <a:off x="2095" y="1241"/>
                <a:ext cx="15" cy="60"/>
              </a:xfrm>
              <a:custGeom>
                <a:avLst/>
                <a:gdLst>
                  <a:gd name="T0" fmla="*/ 1 w 28"/>
                  <a:gd name="T1" fmla="*/ 30 h 120"/>
                  <a:gd name="T2" fmla="*/ 1 w 28"/>
                  <a:gd name="T3" fmla="*/ 29 h 120"/>
                  <a:gd name="T4" fmla="*/ 0 w 28"/>
                  <a:gd name="T5" fmla="*/ 27 h 120"/>
                  <a:gd name="T6" fmla="*/ 1 w 28"/>
                  <a:gd name="T7" fmla="*/ 23 h 120"/>
                  <a:gd name="T8" fmla="*/ 1 w 28"/>
                  <a:gd name="T9" fmla="*/ 18 h 120"/>
                  <a:gd name="T10" fmla="*/ 2 w 28"/>
                  <a:gd name="T11" fmla="*/ 13 h 120"/>
                  <a:gd name="T12" fmla="*/ 4 w 28"/>
                  <a:gd name="T13" fmla="*/ 8 h 120"/>
                  <a:gd name="T14" fmla="*/ 6 w 28"/>
                  <a:gd name="T15" fmla="*/ 4 h 120"/>
                  <a:gd name="T16" fmla="*/ 8 w 28"/>
                  <a:gd name="T17" fmla="*/ 0 h 120"/>
                  <a:gd name="T18" fmla="*/ 7 w 28"/>
                  <a:gd name="T19" fmla="*/ 7 h 120"/>
                  <a:gd name="T20" fmla="*/ 5 w 28"/>
                  <a:gd name="T21" fmla="*/ 17 h 120"/>
                  <a:gd name="T22" fmla="*/ 3 w 28"/>
                  <a:gd name="T23" fmla="*/ 26 h 120"/>
                  <a:gd name="T24" fmla="*/ 1 w 28"/>
                  <a:gd name="T25" fmla="*/ 3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120"/>
                  <a:gd name="T41" fmla="*/ 28 w 28"/>
                  <a:gd name="T42" fmla="*/ 120 h 1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120">
                    <a:moveTo>
                      <a:pt x="4" y="120"/>
                    </a:moveTo>
                    <a:lnTo>
                      <a:pt x="1" y="116"/>
                    </a:lnTo>
                    <a:lnTo>
                      <a:pt x="0" y="105"/>
                    </a:lnTo>
                    <a:lnTo>
                      <a:pt x="1" y="89"/>
                    </a:lnTo>
                    <a:lnTo>
                      <a:pt x="3" y="69"/>
                    </a:lnTo>
                    <a:lnTo>
                      <a:pt x="8" y="50"/>
                    </a:lnTo>
                    <a:lnTo>
                      <a:pt x="13" y="30"/>
                    </a:lnTo>
                    <a:lnTo>
                      <a:pt x="20" y="13"/>
                    </a:lnTo>
                    <a:lnTo>
                      <a:pt x="28" y="0"/>
                    </a:lnTo>
                    <a:lnTo>
                      <a:pt x="24" y="26"/>
                    </a:lnTo>
                    <a:lnTo>
                      <a:pt x="18" y="66"/>
                    </a:lnTo>
                    <a:lnTo>
                      <a:pt x="12" y="104"/>
                    </a:lnTo>
                    <a:lnTo>
                      <a:pt x="4" y="120"/>
                    </a:lnTo>
                    <a:close/>
                  </a:path>
                </a:pathLst>
              </a:custGeom>
              <a:solidFill>
                <a:srgbClr val="006600"/>
              </a:solidFill>
              <a:ln w="9525">
                <a:noFill/>
                <a:round/>
                <a:headEnd/>
                <a:tailEnd/>
              </a:ln>
            </p:spPr>
            <p:txBody>
              <a:bodyPr/>
              <a:lstStyle/>
              <a:p>
                <a:endParaRPr lang="en-US"/>
              </a:p>
            </p:txBody>
          </p:sp>
          <p:sp>
            <p:nvSpPr>
              <p:cNvPr id="6426" name="Freeform 152"/>
              <p:cNvSpPr>
                <a:spLocks/>
              </p:cNvSpPr>
              <p:nvPr/>
            </p:nvSpPr>
            <p:spPr bwMode="auto">
              <a:xfrm>
                <a:off x="2120" y="1231"/>
                <a:ext cx="11" cy="63"/>
              </a:xfrm>
              <a:custGeom>
                <a:avLst/>
                <a:gdLst>
                  <a:gd name="T0" fmla="*/ 1 w 22"/>
                  <a:gd name="T1" fmla="*/ 32 h 125"/>
                  <a:gd name="T2" fmla="*/ 0 w 22"/>
                  <a:gd name="T3" fmla="*/ 27 h 125"/>
                  <a:gd name="T4" fmla="*/ 1 w 22"/>
                  <a:gd name="T5" fmla="*/ 18 h 125"/>
                  <a:gd name="T6" fmla="*/ 3 w 22"/>
                  <a:gd name="T7" fmla="*/ 7 h 125"/>
                  <a:gd name="T8" fmla="*/ 6 w 22"/>
                  <a:gd name="T9" fmla="*/ 0 h 125"/>
                  <a:gd name="T10" fmla="*/ 5 w 22"/>
                  <a:gd name="T11" fmla="*/ 7 h 125"/>
                  <a:gd name="T12" fmla="*/ 4 w 22"/>
                  <a:gd name="T13" fmla="*/ 17 h 125"/>
                  <a:gd name="T14" fmla="*/ 3 w 22"/>
                  <a:gd name="T15" fmla="*/ 27 h 125"/>
                  <a:gd name="T16" fmla="*/ 1 w 22"/>
                  <a:gd name="T17" fmla="*/ 32 h 1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125"/>
                  <a:gd name="T29" fmla="*/ 22 w 22"/>
                  <a:gd name="T30" fmla="*/ 125 h 1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125">
                    <a:moveTo>
                      <a:pt x="6" y="125"/>
                    </a:moveTo>
                    <a:lnTo>
                      <a:pt x="0" y="108"/>
                    </a:lnTo>
                    <a:lnTo>
                      <a:pt x="2" y="70"/>
                    </a:lnTo>
                    <a:lnTo>
                      <a:pt x="9" y="28"/>
                    </a:lnTo>
                    <a:lnTo>
                      <a:pt x="22" y="0"/>
                    </a:lnTo>
                    <a:lnTo>
                      <a:pt x="20" y="25"/>
                    </a:lnTo>
                    <a:lnTo>
                      <a:pt x="16" y="68"/>
                    </a:lnTo>
                    <a:lnTo>
                      <a:pt x="12" y="108"/>
                    </a:lnTo>
                    <a:lnTo>
                      <a:pt x="6" y="125"/>
                    </a:lnTo>
                    <a:close/>
                  </a:path>
                </a:pathLst>
              </a:custGeom>
              <a:solidFill>
                <a:srgbClr val="006600"/>
              </a:solidFill>
              <a:ln w="9525">
                <a:noFill/>
                <a:round/>
                <a:headEnd/>
                <a:tailEnd/>
              </a:ln>
            </p:spPr>
            <p:txBody>
              <a:bodyPr/>
              <a:lstStyle/>
              <a:p>
                <a:endParaRPr lang="en-US"/>
              </a:p>
            </p:txBody>
          </p:sp>
          <p:sp>
            <p:nvSpPr>
              <p:cNvPr id="6427" name="Freeform 153"/>
              <p:cNvSpPr>
                <a:spLocks/>
              </p:cNvSpPr>
              <p:nvPr/>
            </p:nvSpPr>
            <p:spPr bwMode="auto">
              <a:xfrm>
                <a:off x="2136" y="1227"/>
                <a:ext cx="9" cy="56"/>
              </a:xfrm>
              <a:custGeom>
                <a:avLst/>
                <a:gdLst>
                  <a:gd name="T0" fmla="*/ 1 w 18"/>
                  <a:gd name="T1" fmla="*/ 28 h 111"/>
                  <a:gd name="T2" fmla="*/ 0 w 18"/>
                  <a:gd name="T3" fmla="*/ 24 h 111"/>
                  <a:gd name="T4" fmla="*/ 1 w 18"/>
                  <a:gd name="T5" fmla="*/ 16 h 111"/>
                  <a:gd name="T6" fmla="*/ 2 w 18"/>
                  <a:gd name="T7" fmla="*/ 6 h 111"/>
                  <a:gd name="T8" fmla="*/ 5 w 18"/>
                  <a:gd name="T9" fmla="*/ 0 h 111"/>
                  <a:gd name="T10" fmla="*/ 4 w 18"/>
                  <a:gd name="T11" fmla="*/ 7 h 111"/>
                  <a:gd name="T12" fmla="*/ 4 w 18"/>
                  <a:gd name="T13" fmla="*/ 16 h 111"/>
                  <a:gd name="T14" fmla="*/ 3 w 18"/>
                  <a:gd name="T15" fmla="*/ 25 h 111"/>
                  <a:gd name="T16" fmla="*/ 1 w 18"/>
                  <a:gd name="T17" fmla="*/ 28 h 1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11"/>
                  <a:gd name="T29" fmla="*/ 18 w 18"/>
                  <a:gd name="T30" fmla="*/ 111 h 1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11">
                    <a:moveTo>
                      <a:pt x="4" y="111"/>
                    </a:moveTo>
                    <a:lnTo>
                      <a:pt x="0" y="96"/>
                    </a:lnTo>
                    <a:lnTo>
                      <a:pt x="1" y="61"/>
                    </a:lnTo>
                    <a:lnTo>
                      <a:pt x="7" y="23"/>
                    </a:lnTo>
                    <a:lnTo>
                      <a:pt x="18" y="0"/>
                    </a:lnTo>
                    <a:lnTo>
                      <a:pt x="16" y="25"/>
                    </a:lnTo>
                    <a:lnTo>
                      <a:pt x="15" y="63"/>
                    </a:lnTo>
                    <a:lnTo>
                      <a:pt x="12" y="98"/>
                    </a:lnTo>
                    <a:lnTo>
                      <a:pt x="4" y="111"/>
                    </a:lnTo>
                    <a:close/>
                  </a:path>
                </a:pathLst>
              </a:custGeom>
              <a:solidFill>
                <a:srgbClr val="006600"/>
              </a:solidFill>
              <a:ln w="9525">
                <a:noFill/>
                <a:round/>
                <a:headEnd/>
                <a:tailEnd/>
              </a:ln>
            </p:spPr>
            <p:txBody>
              <a:bodyPr/>
              <a:lstStyle/>
              <a:p>
                <a:endParaRPr lang="en-US"/>
              </a:p>
            </p:txBody>
          </p:sp>
          <p:sp>
            <p:nvSpPr>
              <p:cNvPr id="6428" name="Freeform 154"/>
              <p:cNvSpPr>
                <a:spLocks/>
              </p:cNvSpPr>
              <p:nvPr/>
            </p:nvSpPr>
            <p:spPr bwMode="auto">
              <a:xfrm>
                <a:off x="2162" y="1223"/>
                <a:ext cx="8" cy="48"/>
              </a:xfrm>
              <a:custGeom>
                <a:avLst/>
                <a:gdLst>
                  <a:gd name="T0" fmla="*/ 3 w 15"/>
                  <a:gd name="T1" fmla="*/ 25 h 94"/>
                  <a:gd name="T2" fmla="*/ 1 w 15"/>
                  <a:gd name="T3" fmla="*/ 21 h 94"/>
                  <a:gd name="T4" fmla="*/ 0 w 15"/>
                  <a:gd name="T5" fmla="*/ 15 h 94"/>
                  <a:gd name="T6" fmla="*/ 1 w 15"/>
                  <a:gd name="T7" fmla="*/ 7 h 94"/>
                  <a:gd name="T8" fmla="*/ 4 w 15"/>
                  <a:gd name="T9" fmla="*/ 0 h 94"/>
                  <a:gd name="T10" fmla="*/ 4 w 15"/>
                  <a:gd name="T11" fmla="*/ 6 h 94"/>
                  <a:gd name="T12" fmla="*/ 4 w 15"/>
                  <a:gd name="T13" fmla="*/ 14 h 94"/>
                  <a:gd name="T14" fmla="*/ 4 w 15"/>
                  <a:gd name="T15" fmla="*/ 21 h 94"/>
                  <a:gd name="T16" fmla="*/ 3 w 15"/>
                  <a:gd name="T17" fmla="*/ 25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94"/>
                  <a:gd name="T29" fmla="*/ 15 w 15"/>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94">
                    <a:moveTo>
                      <a:pt x="10" y="94"/>
                    </a:moveTo>
                    <a:lnTo>
                      <a:pt x="4" y="83"/>
                    </a:lnTo>
                    <a:lnTo>
                      <a:pt x="0" y="56"/>
                    </a:lnTo>
                    <a:lnTo>
                      <a:pt x="2" y="25"/>
                    </a:lnTo>
                    <a:lnTo>
                      <a:pt x="14" y="0"/>
                    </a:lnTo>
                    <a:lnTo>
                      <a:pt x="14" y="23"/>
                    </a:lnTo>
                    <a:lnTo>
                      <a:pt x="15" y="54"/>
                    </a:lnTo>
                    <a:lnTo>
                      <a:pt x="15" y="83"/>
                    </a:lnTo>
                    <a:lnTo>
                      <a:pt x="10" y="94"/>
                    </a:lnTo>
                    <a:close/>
                  </a:path>
                </a:pathLst>
              </a:custGeom>
              <a:solidFill>
                <a:srgbClr val="006600"/>
              </a:solidFill>
              <a:ln w="9525">
                <a:noFill/>
                <a:round/>
                <a:headEnd/>
                <a:tailEnd/>
              </a:ln>
            </p:spPr>
            <p:txBody>
              <a:bodyPr/>
              <a:lstStyle/>
              <a:p>
                <a:endParaRPr lang="en-US"/>
              </a:p>
            </p:txBody>
          </p:sp>
          <p:sp>
            <p:nvSpPr>
              <p:cNvPr id="6429" name="Freeform 155"/>
              <p:cNvSpPr>
                <a:spLocks/>
              </p:cNvSpPr>
              <p:nvPr/>
            </p:nvSpPr>
            <p:spPr bwMode="auto">
              <a:xfrm>
                <a:off x="2201" y="1228"/>
                <a:ext cx="8" cy="24"/>
              </a:xfrm>
              <a:custGeom>
                <a:avLst/>
                <a:gdLst>
                  <a:gd name="T0" fmla="*/ 3 w 18"/>
                  <a:gd name="T1" fmla="*/ 13 h 46"/>
                  <a:gd name="T2" fmla="*/ 2 w 18"/>
                  <a:gd name="T3" fmla="*/ 11 h 46"/>
                  <a:gd name="T4" fmla="*/ 0 w 18"/>
                  <a:gd name="T5" fmla="*/ 7 h 46"/>
                  <a:gd name="T6" fmla="*/ 0 w 18"/>
                  <a:gd name="T7" fmla="*/ 3 h 46"/>
                  <a:gd name="T8" fmla="*/ 1 w 18"/>
                  <a:gd name="T9" fmla="*/ 0 h 46"/>
                  <a:gd name="T10" fmla="*/ 1 w 18"/>
                  <a:gd name="T11" fmla="*/ 4 h 46"/>
                  <a:gd name="T12" fmla="*/ 2 w 18"/>
                  <a:gd name="T13" fmla="*/ 8 h 46"/>
                  <a:gd name="T14" fmla="*/ 4 w 18"/>
                  <a:gd name="T15" fmla="*/ 11 h 46"/>
                  <a:gd name="T16" fmla="*/ 3 w 18"/>
                  <a:gd name="T17" fmla="*/ 13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46"/>
                  <a:gd name="T29" fmla="*/ 18 w 18"/>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46">
                    <a:moveTo>
                      <a:pt x="15" y="46"/>
                    </a:moveTo>
                    <a:lnTo>
                      <a:pt x="8" y="40"/>
                    </a:lnTo>
                    <a:lnTo>
                      <a:pt x="3" y="26"/>
                    </a:lnTo>
                    <a:lnTo>
                      <a:pt x="0" y="10"/>
                    </a:lnTo>
                    <a:lnTo>
                      <a:pt x="5" y="0"/>
                    </a:lnTo>
                    <a:lnTo>
                      <a:pt x="5" y="15"/>
                    </a:lnTo>
                    <a:lnTo>
                      <a:pt x="12" y="30"/>
                    </a:lnTo>
                    <a:lnTo>
                      <a:pt x="18" y="41"/>
                    </a:lnTo>
                    <a:lnTo>
                      <a:pt x="15" y="46"/>
                    </a:lnTo>
                    <a:close/>
                  </a:path>
                </a:pathLst>
              </a:custGeom>
              <a:solidFill>
                <a:srgbClr val="006600"/>
              </a:solidFill>
              <a:ln w="9525">
                <a:noFill/>
                <a:round/>
                <a:headEnd/>
                <a:tailEnd/>
              </a:ln>
            </p:spPr>
            <p:txBody>
              <a:bodyPr/>
              <a:lstStyle/>
              <a:p>
                <a:endParaRPr lang="en-US"/>
              </a:p>
            </p:txBody>
          </p:sp>
          <p:sp>
            <p:nvSpPr>
              <p:cNvPr id="6430" name="Freeform 156"/>
              <p:cNvSpPr>
                <a:spLocks/>
              </p:cNvSpPr>
              <p:nvPr/>
            </p:nvSpPr>
            <p:spPr bwMode="auto">
              <a:xfrm>
                <a:off x="2072" y="1261"/>
                <a:ext cx="10" cy="42"/>
              </a:xfrm>
              <a:custGeom>
                <a:avLst/>
                <a:gdLst>
                  <a:gd name="T0" fmla="*/ 1 w 21"/>
                  <a:gd name="T1" fmla="*/ 21 h 86"/>
                  <a:gd name="T2" fmla="*/ 0 w 21"/>
                  <a:gd name="T3" fmla="*/ 19 h 86"/>
                  <a:gd name="T4" fmla="*/ 0 w 21"/>
                  <a:gd name="T5" fmla="*/ 12 h 86"/>
                  <a:gd name="T6" fmla="*/ 1 w 21"/>
                  <a:gd name="T7" fmla="*/ 6 h 86"/>
                  <a:gd name="T8" fmla="*/ 5 w 21"/>
                  <a:gd name="T9" fmla="*/ 0 h 86"/>
                  <a:gd name="T10" fmla="*/ 4 w 21"/>
                  <a:gd name="T11" fmla="*/ 6 h 86"/>
                  <a:gd name="T12" fmla="*/ 3 w 21"/>
                  <a:gd name="T13" fmla="*/ 12 h 86"/>
                  <a:gd name="T14" fmla="*/ 2 w 21"/>
                  <a:gd name="T15" fmla="*/ 19 h 86"/>
                  <a:gd name="T16" fmla="*/ 1 w 21"/>
                  <a:gd name="T17" fmla="*/ 21 h 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86"/>
                  <a:gd name="T29" fmla="*/ 21 w 21"/>
                  <a:gd name="T30" fmla="*/ 86 h 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86">
                    <a:moveTo>
                      <a:pt x="4" y="86"/>
                    </a:moveTo>
                    <a:lnTo>
                      <a:pt x="0" y="77"/>
                    </a:lnTo>
                    <a:lnTo>
                      <a:pt x="0" y="52"/>
                    </a:lnTo>
                    <a:lnTo>
                      <a:pt x="7" y="25"/>
                    </a:lnTo>
                    <a:lnTo>
                      <a:pt x="21" y="0"/>
                    </a:lnTo>
                    <a:lnTo>
                      <a:pt x="16" y="25"/>
                    </a:lnTo>
                    <a:lnTo>
                      <a:pt x="12" y="52"/>
                    </a:lnTo>
                    <a:lnTo>
                      <a:pt x="8" y="77"/>
                    </a:lnTo>
                    <a:lnTo>
                      <a:pt x="4" y="86"/>
                    </a:lnTo>
                    <a:close/>
                  </a:path>
                </a:pathLst>
              </a:custGeom>
              <a:solidFill>
                <a:srgbClr val="006600"/>
              </a:solidFill>
              <a:ln w="9525">
                <a:noFill/>
                <a:round/>
                <a:headEnd/>
                <a:tailEnd/>
              </a:ln>
            </p:spPr>
            <p:txBody>
              <a:bodyPr/>
              <a:lstStyle/>
              <a:p>
                <a:endParaRPr lang="en-US"/>
              </a:p>
            </p:txBody>
          </p:sp>
          <p:sp>
            <p:nvSpPr>
              <p:cNvPr id="6431" name="Freeform 157"/>
              <p:cNvSpPr>
                <a:spLocks/>
              </p:cNvSpPr>
              <p:nvPr/>
            </p:nvSpPr>
            <p:spPr bwMode="auto">
              <a:xfrm>
                <a:off x="2108" y="1237"/>
                <a:ext cx="11" cy="60"/>
              </a:xfrm>
              <a:custGeom>
                <a:avLst/>
                <a:gdLst>
                  <a:gd name="T0" fmla="*/ 1 w 23"/>
                  <a:gd name="T1" fmla="*/ 30 h 121"/>
                  <a:gd name="T2" fmla="*/ 0 w 23"/>
                  <a:gd name="T3" fmla="*/ 26 h 121"/>
                  <a:gd name="T4" fmla="*/ 0 w 23"/>
                  <a:gd name="T5" fmla="*/ 17 h 121"/>
                  <a:gd name="T6" fmla="*/ 2 w 23"/>
                  <a:gd name="T7" fmla="*/ 7 h 121"/>
                  <a:gd name="T8" fmla="*/ 5 w 23"/>
                  <a:gd name="T9" fmla="*/ 0 h 121"/>
                  <a:gd name="T10" fmla="*/ 5 w 23"/>
                  <a:gd name="T11" fmla="*/ 6 h 121"/>
                  <a:gd name="T12" fmla="*/ 4 w 23"/>
                  <a:gd name="T13" fmla="*/ 16 h 121"/>
                  <a:gd name="T14" fmla="*/ 2 w 23"/>
                  <a:gd name="T15" fmla="*/ 26 h 121"/>
                  <a:gd name="T16" fmla="*/ 1 w 23"/>
                  <a:gd name="T17" fmla="*/ 30 h 1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121"/>
                  <a:gd name="T29" fmla="*/ 23 w 23"/>
                  <a:gd name="T30" fmla="*/ 121 h 1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121">
                    <a:moveTo>
                      <a:pt x="6" y="121"/>
                    </a:moveTo>
                    <a:lnTo>
                      <a:pt x="0" y="105"/>
                    </a:lnTo>
                    <a:lnTo>
                      <a:pt x="2" y="68"/>
                    </a:lnTo>
                    <a:lnTo>
                      <a:pt x="9" y="28"/>
                    </a:lnTo>
                    <a:lnTo>
                      <a:pt x="23" y="0"/>
                    </a:lnTo>
                    <a:lnTo>
                      <a:pt x="21" y="24"/>
                    </a:lnTo>
                    <a:lnTo>
                      <a:pt x="17" y="66"/>
                    </a:lnTo>
                    <a:lnTo>
                      <a:pt x="11" y="105"/>
                    </a:lnTo>
                    <a:lnTo>
                      <a:pt x="6" y="121"/>
                    </a:lnTo>
                    <a:close/>
                  </a:path>
                </a:pathLst>
              </a:custGeom>
              <a:solidFill>
                <a:srgbClr val="006600"/>
              </a:solidFill>
              <a:ln w="9525">
                <a:noFill/>
                <a:round/>
                <a:headEnd/>
                <a:tailEnd/>
              </a:ln>
            </p:spPr>
            <p:txBody>
              <a:bodyPr/>
              <a:lstStyle/>
              <a:p>
                <a:endParaRPr lang="en-US"/>
              </a:p>
            </p:txBody>
          </p:sp>
          <p:sp>
            <p:nvSpPr>
              <p:cNvPr id="6432" name="Freeform 158"/>
              <p:cNvSpPr>
                <a:spLocks/>
              </p:cNvSpPr>
              <p:nvPr/>
            </p:nvSpPr>
            <p:spPr bwMode="auto">
              <a:xfrm>
                <a:off x="2151" y="1224"/>
                <a:ext cx="7" cy="55"/>
              </a:xfrm>
              <a:custGeom>
                <a:avLst/>
                <a:gdLst>
                  <a:gd name="T0" fmla="*/ 3 w 14"/>
                  <a:gd name="T1" fmla="*/ 28 h 109"/>
                  <a:gd name="T2" fmla="*/ 1 w 14"/>
                  <a:gd name="T3" fmla="*/ 24 h 109"/>
                  <a:gd name="T4" fmla="*/ 0 w 14"/>
                  <a:gd name="T5" fmla="*/ 16 h 109"/>
                  <a:gd name="T6" fmla="*/ 1 w 14"/>
                  <a:gd name="T7" fmla="*/ 7 h 109"/>
                  <a:gd name="T8" fmla="*/ 4 w 14"/>
                  <a:gd name="T9" fmla="*/ 0 h 109"/>
                  <a:gd name="T10" fmla="*/ 4 w 14"/>
                  <a:gd name="T11" fmla="*/ 7 h 109"/>
                  <a:gd name="T12" fmla="*/ 4 w 14"/>
                  <a:gd name="T13" fmla="*/ 16 h 109"/>
                  <a:gd name="T14" fmla="*/ 4 w 14"/>
                  <a:gd name="T15" fmla="*/ 24 h 109"/>
                  <a:gd name="T16" fmla="*/ 3 w 14"/>
                  <a:gd name="T17" fmla="*/ 28 h 1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109"/>
                  <a:gd name="T29" fmla="*/ 14 w 14"/>
                  <a:gd name="T30" fmla="*/ 109 h 1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109">
                    <a:moveTo>
                      <a:pt x="11" y="109"/>
                    </a:moveTo>
                    <a:lnTo>
                      <a:pt x="4" y="96"/>
                    </a:lnTo>
                    <a:lnTo>
                      <a:pt x="0" y="63"/>
                    </a:lnTo>
                    <a:lnTo>
                      <a:pt x="3" y="28"/>
                    </a:lnTo>
                    <a:lnTo>
                      <a:pt x="13" y="0"/>
                    </a:lnTo>
                    <a:lnTo>
                      <a:pt x="13" y="25"/>
                    </a:lnTo>
                    <a:lnTo>
                      <a:pt x="14" y="62"/>
                    </a:lnTo>
                    <a:lnTo>
                      <a:pt x="14" y="96"/>
                    </a:lnTo>
                    <a:lnTo>
                      <a:pt x="11" y="109"/>
                    </a:lnTo>
                    <a:close/>
                  </a:path>
                </a:pathLst>
              </a:custGeom>
              <a:solidFill>
                <a:srgbClr val="006600"/>
              </a:solidFill>
              <a:ln w="9525">
                <a:noFill/>
                <a:round/>
                <a:headEnd/>
                <a:tailEnd/>
              </a:ln>
            </p:spPr>
            <p:txBody>
              <a:bodyPr/>
              <a:lstStyle/>
              <a:p>
                <a:endParaRPr lang="en-US"/>
              </a:p>
            </p:txBody>
          </p:sp>
          <p:sp>
            <p:nvSpPr>
              <p:cNvPr id="6433" name="Freeform 159"/>
              <p:cNvSpPr>
                <a:spLocks/>
              </p:cNvSpPr>
              <p:nvPr/>
            </p:nvSpPr>
            <p:spPr bwMode="auto">
              <a:xfrm>
                <a:off x="2175" y="1224"/>
                <a:ext cx="5" cy="44"/>
              </a:xfrm>
              <a:custGeom>
                <a:avLst/>
                <a:gdLst>
                  <a:gd name="T0" fmla="*/ 1 w 12"/>
                  <a:gd name="T1" fmla="*/ 22 h 88"/>
                  <a:gd name="T2" fmla="*/ 0 w 12"/>
                  <a:gd name="T3" fmla="*/ 19 h 88"/>
                  <a:gd name="T4" fmla="*/ 0 w 12"/>
                  <a:gd name="T5" fmla="*/ 12 h 88"/>
                  <a:gd name="T6" fmla="*/ 1 w 12"/>
                  <a:gd name="T7" fmla="*/ 4 h 88"/>
                  <a:gd name="T8" fmla="*/ 2 w 12"/>
                  <a:gd name="T9" fmla="*/ 0 h 88"/>
                  <a:gd name="T10" fmla="*/ 2 w 12"/>
                  <a:gd name="T11" fmla="*/ 5 h 88"/>
                  <a:gd name="T12" fmla="*/ 2 w 12"/>
                  <a:gd name="T13" fmla="*/ 12 h 88"/>
                  <a:gd name="T14" fmla="*/ 2 w 12"/>
                  <a:gd name="T15" fmla="*/ 19 h 88"/>
                  <a:gd name="T16" fmla="*/ 1 w 12"/>
                  <a:gd name="T17" fmla="*/ 22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88"/>
                  <a:gd name="T29" fmla="*/ 12 w 12"/>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88">
                    <a:moveTo>
                      <a:pt x="5" y="88"/>
                    </a:moveTo>
                    <a:lnTo>
                      <a:pt x="0" y="76"/>
                    </a:lnTo>
                    <a:lnTo>
                      <a:pt x="0" y="47"/>
                    </a:lnTo>
                    <a:lnTo>
                      <a:pt x="5" y="16"/>
                    </a:lnTo>
                    <a:lnTo>
                      <a:pt x="12" y="0"/>
                    </a:lnTo>
                    <a:lnTo>
                      <a:pt x="11" y="19"/>
                    </a:lnTo>
                    <a:lnTo>
                      <a:pt x="11" y="48"/>
                    </a:lnTo>
                    <a:lnTo>
                      <a:pt x="9" y="75"/>
                    </a:lnTo>
                    <a:lnTo>
                      <a:pt x="5" y="88"/>
                    </a:lnTo>
                    <a:close/>
                  </a:path>
                </a:pathLst>
              </a:custGeom>
              <a:solidFill>
                <a:srgbClr val="006600"/>
              </a:solidFill>
              <a:ln w="9525">
                <a:noFill/>
                <a:round/>
                <a:headEnd/>
                <a:tailEnd/>
              </a:ln>
            </p:spPr>
            <p:txBody>
              <a:bodyPr/>
              <a:lstStyle/>
              <a:p>
                <a:endParaRPr lang="en-US"/>
              </a:p>
            </p:txBody>
          </p:sp>
          <p:sp>
            <p:nvSpPr>
              <p:cNvPr id="6434" name="Freeform 160"/>
              <p:cNvSpPr>
                <a:spLocks/>
              </p:cNvSpPr>
              <p:nvPr/>
            </p:nvSpPr>
            <p:spPr bwMode="auto">
              <a:xfrm>
                <a:off x="2188" y="1226"/>
                <a:ext cx="7" cy="27"/>
              </a:xfrm>
              <a:custGeom>
                <a:avLst/>
                <a:gdLst>
                  <a:gd name="T0" fmla="*/ 2 w 15"/>
                  <a:gd name="T1" fmla="*/ 14 h 54"/>
                  <a:gd name="T2" fmla="*/ 1 w 15"/>
                  <a:gd name="T3" fmla="*/ 12 h 54"/>
                  <a:gd name="T4" fmla="*/ 0 w 15"/>
                  <a:gd name="T5" fmla="*/ 7 h 54"/>
                  <a:gd name="T6" fmla="*/ 0 w 15"/>
                  <a:gd name="T7" fmla="*/ 3 h 54"/>
                  <a:gd name="T8" fmla="*/ 1 w 15"/>
                  <a:gd name="T9" fmla="*/ 0 h 54"/>
                  <a:gd name="T10" fmla="*/ 1 w 15"/>
                  <a:gd name="T11" fmla="*/ 4 h 54"/>
                  <a:gd name="T12" fmla="*/ 2 w 15"/>
                  <a:gd name="T13" fmla="*/ 9 h 54"/>
                  <a:gd name="T14" fmla="*/ 3 w 15"/>
                  <a:gd name="T15" fmla="*/ 13 h 54"/>
                  <a:gd name="T16" fmla="*/ 2 w 15"/>
                  <a:gd name="T17" fmla="*/ 14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54"/>
                  <a:gd name="T29" fmla="*/ 15 w 15"/>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54">
                    <a:moveTo>
                      <a:pt x="11" y="54"/>
                    </a:moveTo>
                    <a:lnTo>
                      <a:pt x="6" y="47"/>
                    </a:lnTo>
                    <a:lnTo>
                      <a:pt x="1" y="30"/>
                    </a:lnTo>
                    <a:lnTo>
                      <a:pt x="0" y="12"/>
                    </a:lnTo>
                    <a:lnTo>
                      <a:pt x="6" y="0"/>
                    </a:lnTo>
                    <a:lnTo>
                      <a:pt x="6" y="15"/>
                    </a:lnTo>
                    <a:lnTo>
                      <a:pt x="10" y="34"/>
                    </a:lnTo>
                    <a:lnTo>
                      <a:pt x="15" y="49"/>
                    </a:lnTo>
                    <a:lnTo>
                      <a:pt x="11" y="54"/>
                    </a:lnTo>
                    <a:close/>
                  </a:path>
                </a:pathLst>
              </a:custGeom>
              <a:solidFill>
                <a:srgbClr val="006600"/>
              </a:solidFill>
              <a:ln w="9525">
                <a:noFill/>
                <a:round/>
                <a:headEnd/>
                <a:tailEnd/>
              </a:ln>
            </p:spPr>
            <p:txBody>
              <a:bodyPr/>
              <a:lstStyle/>
              <a:p>
                <a:endParaRPr lang="en-US"/>
              </a:p>
            </p:txBody>
          </p:sp>
          <p:sp>
            <p:nvSpPr>
              <p:cNvPr id="6435" name="Freeform 161"/>
              <p:cNvSpPr>
                <a:spLocks/>
              </p:cNvSpPr>
              <p:nvPr/>
            </p:nvSpPr>
            <p:spPr bwMode="auto">
              <a:xfrm>
                <a:off x="2059" y="1270"/>
                <a:ext cx="11" cy="27"/>
              </a:xfrm>
              <a:custGeom>
                <a:avLst/>
                <a:gdLst>
                  <a:gd name="T0" fmla="*/ 6 w 22"/>
                  <a:gd name="T1" fmla="*/ 0 h 54"/>
                  <a:gd name="T2" fmla="*/ 6 w 22"/>
                  <a:gd name="T3" fmla="*/ 3 h 54"/>
                  <a:gd name="T4" fmla="*/ 5 w 22"/>
                  <a:gd name="T5" fmla="*/ 8 h 54"/>
                  <a:gd name="T6" fmla="*/ 3 w 22"/>
                  <a:gd name="T7" fmla="*/ 12 h 54"/>
                  <a:gd name="T8" fmla="*/ 1 w 22"/>
                  <a:gd name="T9" fmla="*/ 14 h 54"/>
                  <a:gd name="T10" fmla="*/ 0 w 22"/>
                  <a:gd name="T11" fmla="*/ 12 h 54"/>
                  <a:gd name="T12" fmla="*/ 1 w 22"/>
                  <a:gd name="T13" fmla="*/ 7 h 54"/>
                  <a:gd name="T14" fmla="*/ 4 w 22"/>
                  <a:gd name="T15" fmla="*/ 3 h 54"/>
                  <a:gd name="T16" fmla="*/ 6 w 2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54"/>
                  <a:gd name="T29" fmla="*/ 22 w 2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54">
                    <a:moveTo>
                      <a:pt x="22" y="0"/>
                    </a:moveTo>
                    <a:lnTo>
                      <a:pt x="21" y="11"/>
                    </a:lnTo>
                    <a:lnTo>
                      <a:pt x="17" y="31"/>
                    </a:lnTo>
                    <a:lnTo>
                      <a:pt x="12" y="48"/>
                    </a:lnTo>
                    <a:lnTo>
                      <a:pt x="3" y="54"/>
                    </a:lnTo>
                    <a:lnTo>
                      <a:pt x="0" y="45"/>
                    </a:lnTo>
                    <a:lnTo>
                      <a:pt x="6" y="29"/>
                    </a:lnTo>
                    <a:lnTo>
                      <a:pt x="15" y="13"/>
                    </a:lnTo>
                    <a:lnTo>
                      <a:pt x="22" y="0"/>
                    </a:lnTo>
                    <a:close/>
                  </a:path>
                </a:pathLst>
              </a:custGeom>
              <a:solidFill>
                <a:srgbClr val="006600"/>
              </a:solidFill>
              <a:ln w="9525">
                <a:noFill/>
                <a:round/>
                <a:headEnd/>
                <a:tailEnd/>
              </a:ln>
            </p:spPr>
            <p:txBody>
              <a:bodyPr/>
              <a:lstStyle/>
              <a:p>
                <a:endParaRPr lang="en-US"/>
              </a:p>
            </p:txBody>
          </p:sp>
          <p:sp>
            <p:nvSpPr>
              <p:cNvPr id="6436" name="Freeform 162"/>
              <p:cNvSpPr>
                <a:spLocks/>
              </p:cNvSpPr>
              <p:nvPr/>
            </p:nvSpPr>
            <p:spPr bwMode="auto">
              <a:xfrm>
                <a:off x="2046" y="1268"/>
                <a:ext cx="26" cy="5"/>
              </a:xfrm>
              <a:custGeom>
                <a:avLst/>
                <a:gdLst>
                  <a:gd name="T0" fmla="*/ 13 w 51"/>
                  <a:gd name="T1" fmla="*/ 0 h 11"/>
                  <a:gd name="T2" fmla="*/ 12 w 51"/>
                  <a:gd name="T3" fmla="*/ 0 h 11"/>
                  <a:gd name="T4" fmla="*/ 11 w 51"/>
                  <a:gd name="T5" fmla="*/ 0 h 11"/>
                  <a:gd name="T6" fmla="*/ 9 w 51"/>
                  <a:gd name="T7" fmla="*/ 0 h 11"/>
                  <a:gd name="T8" fmla="*/ 6 w 51"/>
                  <a:gd name="T9" fmla="*/ 0 h 11"/>
                  <a:gd name="T10" fmla="*/ 4 w 51"/>
                  <a:gd name="T11" fmla="*/ 0 h 11"/>
                  <a:gd name="T12" fmla="*/ 2 w 51"/>
                  <a:gd name="T13" fmla="*/ 0 h 11"/>
                  <a:gd name="T14" fmla="*/ 1 w 51"/>
                  <a:gd name="T15" fmla="*/ 0 h 11"/>
                  <a:gd name="T16" fmla="*/ 0 w 51"/>
                  <a:gd name="T17" fmla="*/ 1 h 11"/>
                  <a:gd name="T18" fmla="*/ 1 w 51"/>
                  <a:gd name="T19" fmla="*/ 2 h 11"/>
                  <a:gd name="T20" fmla="*/ 2 w 51"/>
                  <a:gd name="T21" fmla="*/ 2 h 11"/>
                  <a:gd name="T22" fmla="*/ 3 w 51"/>
                  <a:gd name="T23" fmla="*/ 2 h 11"/>
                  <a:gd name="T24" fmla="*/ 5 w 51"/>
                  <a:gd name="T25" fmla="*/ 2 h 11"/>
                  <a:gd name="T26" fmla="*/ 8 w 51"/>
                  <a:gd name="T27" fmla="*/ 2 h 11"/>
                  <a:gd name="T28" fmla="*/ 10 w 51"/>
                  <a:gd name="T29" fmla="*/ 1 h 11"/>
                  <a:gd name="T30" fmla="*/ 12 w 51"/>
                  <a:gd name="T31" fmla="*/ 1 h 11"/>
                  <a:gd name="T32" fmla="*/ 13 w 51"/>
                  <a:gd name="T33" fmla="*/ 0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11"/>
                  <a:gd name="T53" fmla="*/ 51 w 51"/>
                  <a:gd name="T54" fmla="*/ 11 h 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11">
                    <a:moveTo>
                      <a:pt x="51" y="3"/>
                    </a:moveTo>
                    <a:lnTo>
                      <a:pt x="48" y="3"/>
                    </a:lnTo>
                    <a:lnTo>
                      <a:pt x="41" y="1"/>
                    </a:lnTo>
                    <a:lnTo>
                      <a:pt x="33" y="1"/>
                    </a:lnTo>
                    <a:lnTo>
                      <a:pt x="24" y="0"/>
                    </a:lnTo>
                    <a:lnTo>
                      <a:pt x="15" y="0"/>
                    </a:lnTo>
                    <a:lnTo>
                      <a:pt x="8" y="0"/>
                    </a:lnTo>
                    <a:lnTo>
                      <a:pt x="2" y="3"/>
                    </a:lnTo>
                    <a:lnTo>
                      <a:pt x="0" y="6"/>
                    </a:lnTo>
                    <a:lnTo>
                      <a:pt x="1" y="10"/>
                    </a:lnTo>
                    <a:lnTo>
                      <a:pt x="5" y="11"/>
                    </a:lnTo>
                    <a:lnTo>
                      <a:pt x="12" y="11"/>
                    </a:lnTo>
                    <a:lnTo>
                      <a:pt x="20" y="10"/>
                    </a:lnTo>
                    <a:lnTo>
                      <a:pt x="29" y="8"/>
                    </a:lnTo>
                    <a:lnTo>
                      <a:pt x="39" y="6"/>
                    </a:lnTo>
                    <a:lnTo>
                      <a:pt x="46" y="4"/>
                    </a:lnTo>
                    <a:lnTo>
                      <a:pt x="51" y="3"/>
                    </a:lnTo>
                    <a:close/>
                  </a:path>
                </a:pathLst>
              </a:custGeom>
              <a:solidFill>
                <a:srgbClr val="006600"/>
              </a:solidFill>
              <a:ln w="9525">
                <a:noFill/>
                <a:round/>
                <a:headEnd/>
                <a:tailEnd/>
              </a:ln>
            </p:spPr>
            <p:txBody>
              <a:bodyPr/>
              <a:lstStyle/>
              <a:p>
                <a:endParaRPr lang="en-US"/>
              </a:p>
            </p:txBody>
          </p:sp>
          <p:sp>
            <p:nvSpPr>
              <p:cNvPr id="6437" name="Freeform 163"/>
              <p:cNvSpPr>
                <a:spLocks/>
              </p:cNvSpPr>
              <p:nvPr/>
            </p:nvSpPr>
            <p:spPr bwMode="auto">
              <a:xfrm>
                <a:off x="2042" y="1278"/>
                <a:ext cx="22" cy="16"/>
              </a:xfrm>
              <a:custGeom>
                <a:avLst/>
                <a:gdLst>
                  <a:gd name="T0" fmla="*/ 11 w 44"/>
                  <a:gd name="T1" fmla="*/ 0 h 32"/>
                  <a:gd name="T2" fmla="*/ 11 w 44"/>
                  <a:gd name="T3" fmla="*/ 1 h 32"/>
                  <a:gd name="T4" fmla="*/ 9 w 44"/>
                  <a:gd name="T5" fmla="*/ 1 h 32"/>
                  <a:gd name="T6" fmla="*/ 7 w 44"/>
                  <a:gd name="T7" fmla="*/ 2 h 32"/>
                  <a:gd name="T8" fmla="*/ 5 w 44"/>
                  <a:gd name="T9" fmla="*/ 3 h 32"/>
                  <a:gd name="T10" fmla="*/ 3 w 44"/>
                  <a:gd name="T11" fmla="*/ 4 h 32"/>
                  <a:gd name="T12" fmla="*/ 1 w 44"/>
                  <a:gd name="T13" fmla="*/ 5 h 32"/>
                  <a:gd name="T14" fmla="*/ 0 w 44"/>
                  <a:gd name="T15" fmla="*/ 6 h 32"/>
                  <a:gd name="T16" fmla="*/ 0 w 44"/>
                  <a:gd name="T17" fmla="*/ 7 h 32"/>
                  <a:gd name="T18" fmla="*/ 1 w 44"/>
                  <a:gd name="T19" fmla="*/ 8 h 32"/>
                  <a:gd name="T20" fmla="*/ 3 w 44"/>
                  <a:gd name="T21" fmla="*/ 8 h 32"/>
                  <a:gd name="T22" fmla="*/ 3 w 44"/>
                  <a:gd name="T23" fmla="*/ 7 h 32"/>
                  <a:gd name="T24" fmla="*/ 6 w 44"/>
                  <a:gd name="T25" fmla="*/ 5 h 32"/>
                  <a:gd name="T26" fmla="*/ 7 w 44"/>
                  <a:gd name="T27" fmla="*/ 4 h 32"/>
                  <a:gd name="T28" fmla="*/ 9 w 44"/>
                  <a:gd name="T29" fmla="*/ 2 h 32"/>
                  <a:gd name="T30" fmla="*/ 11 w 44"/>
                  <a:gd name="T31" fmla="*/ 1 h 32"/>
                  <a:gd name="T32" fmla="*/ 11 w 44"/>
                  <a:gd name="T33" fmla="*/ 0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32"/>
                  <a:gd name="T53" fmla="*/ 44 w 44"/>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32">
                    <a:moveTo>
                      <a:pt x="44" y="0"/>
                    </a:moveTo>
                    <a:lnTo>
                      <a:pt x="41" y="2"/>
                    </a:lnTo>
                    <a:lnTo>
                      <a:pt x="35" y="5"/>
                    </a:lnTo>
                    <a:lnTo>
                      <a:pt x="28" y="8"/>
                    </a:lnTo>
                    <a:lnTo>
                      <a:pt x="19" y="12"/>
                    </a:lnTo>
                    <a:lnTo>
                      <a:pt x="11" y="16"/>
                    </a:lnTo>
                    <a:lnTo>
                      <a:pt x="5" y="21"/>
                    </a:lnTo>
                    <a:lnTo>
                      <a:pt x="0" y="25"/>
                    </a:lnTo>
                    <a:lnTo>
                      <a:pt x="0" y="30"/>
                    </a:lnTo>
                    <a:lnTo>
                      <a:pt x="3" y="32"/>
                    </a:lnTo>
                    <a:lnTo>
                      <a:pt x="9" y="31"/>
                    </a:lnTo>
                    <a:lnTo>
                      <a:pt x="14" y="28"/>
                    </a:lnTo>
                    <a:lnTo>
                      <a:pt x="21" y="22"/>
                    </a:lnTo>
                    <a:lnTo>
                      <a:pt x="28" y="16"/>
                    </a:lnTo>
                    <a:lnTo>
                      <a:pt x="35" y="9"/>
                    </a:lnTo>
                    <a:lnTo>
                      <a:pt x="41" y="5"/>
                    </a:lnTo>
                    <a:lnTo>
                      <a:pt x="44" y="0"/>
                    </a:lnTo>
                    <a:close/>
                  </a:path>
                </a:pathLst>
              </a:custGeom>
              <a:solidFill>
                <a:srgbClr val="006600"/>
              </a:solidFill>
              <a:ln w="9525">
                <a:noFill/>
                <a:round/>
                <a:headEnd/>
                <a:tailEnd/>
              </a:ln>
            </p:spPr>
            <p:txBody>
              <a:bodyPr/>
              <a:lstStyle/>
              <a:p>
                <a:endParaRPr lang="en-US"/>
              </a:p>
            </p:txBody>
          </p:sp>
          <p:sp>
            <p:nvSpPr>
              <p:cNvPr id="6438" name="Freeform 164"/>
              <p:cNvSpPr>
                <a:spLocks/>
              </p:cNvSpPr>
              <p:nvPr/>
            </p:nvSpPr>
            <p:spPr bwMode="auto">
              <a:xfrm>
                <a:off x="2186" y="1194"/>
                <a:ext cx="7" cy="34"/>
              </a:xfrm>
              <a:custGeom>
                <a:avLst/>
                <a:gdLst>
                  <a:gd name="T0" fmla="*/ 3 w 14"/>
                  <a:gd name="T1" fmla="*/ 17 h 68"/>
                  <a:gd name="T2" fmla="*/ 1 w 14"/>
                  <a:gd name="T3" fmla="*/ 13 h 68"/>
                  <a:gd name="T4" fmla="*/ 0 w 14"/>
                  <a:gd name="T5" fmla="*/ 7 h 68"/>
                  <a:gd name="T6" fmla="*/ 1 w 14"/>
                  <a:gd name="T7" fmla="*/ 2 h 68"/>
                  <a:gd name="T8" fmla="*/ 2 w 14"/>
                  <a:gd name="T9" fmla="*/ 0 h 68"/>
                  <a:gd name="T10" fmla="*/ 4 w 14"/>
                  <a:gd name="T11" fmla="*/ 2 h 68"/>
                  <a:gd name="T12" fmla="*/ 4 w 14"/>
                  <a:gd name="T13" fmla="*/ 6 h 68"/>
                  <a:gd name="T14" fmla="*/ 3 w 14"/>
                  <a:gd name="T15" fmla="*/ 12 h 68"/>
                  <a:gd name="T16" fmla="*/ 3 w 14"/>
                  <a:gd name="T17" fmla="*/ 17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68"/>
                  <a:gd name="T29" fmla="*/ 14 w 14"/>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68">
                    <a:moveTo>
                      <a:pt x="12" y="68"/>
                    </a:moveTo>
                    <a:lnTo>
                      <a:pt x="4" y="52"/>
                    </a:lnTo>
                    <a:lnTo>
                      <a:pt x="0" y="30"/>
                    </a:lnTo>
                    <a:lnTo>
                      <a:pt x="1" y="10"/>
                    </a:lnTo>
                    <a:lnTo>
                      <a:pt x="8" y="0"/>
                    </a:lnTo>
                    <a:lnTo>
                      <a:pt x="14" y="7"/>
                    </a:lnTo>
                    <a:lnTo>
                      <a:pt x="14" y="26"/>
                    </a:lnTo>
                    <a:lnTo>
                      <a:pt x="12" y="49"/>
                    </a:lnTo>
                    <a:lnTo>
                      <a:pt x="12" y="68"/>
                    </a:lnTo>
                    <a:close/>
                  </a:path>
                </a:pathLst>
              </a:custGeom>
              <a:solidFill>
                <a:srgbClr val="006600"/>
              </a:solidFill>
              <a:ln w="9525">
                <a:noFill/>
                <a:round/>
                <a:headEnd/>
                <a:tailEnd/>
              </a:ln>
            </p:spPr>
            <p:txBody>
              <a:bodyPr/>
              <a:lstStyle/>
              <a:p>
                <a:endParaRPr lang="en-US"/>
              </a:p>
            </p:txBody>
          </p:sp>
          <p:sp>
            <p:nvSpPr>
              <p:cNvPr id="6439" name="Freeform 165"/>
              <p:cNvSpPr>
                <a:spLocks/>
              </p:cNvSpPr>
              <p:nvPr/>
            </p:nvSpPr>
            <p:spPr bwMode="auto">
              <a:xfrm>
                <a:off x="2205" y="1201"/>
                <a:ext cx="13" cy="33"/>
              </a:xfrm>
              <a:custGeom>
                <a:avLst/>
                <a:gdLst>
                  <a:gd name="T0" fmla="*/ 0 w 28"/>
                  <a:gd name="T1" fmla="*/ 17 h 64"/>
                  <a:gd name="T2" fmla="*/ 0 w 28"/>
                  <a:gd name="T3" fmla="*/ 13 h 64"/>
                  <a:gd name="T4" fmla="*/ 2 w 28"/>
                  <a:gd name="T5" fmla="*/ 7 h 64"/>
                  <a:gd name="T6" fmla="*/ 3 w 28"/>
                  <a:gd name="T7" fmla="*/ 3 h 64"/>
                  <a:gd name="T8" fmla="*/ 5 w 28"/>
                  <a:gd name="T9" fmla="*/ 0 h 64"/>
                  <a:gd name="T10" fmla="*/ 6 w 28"/>
                  <a:gd name="T11" fmla="*/ 1 h 64"/>
                  <a:gd name="T12" fmla="*/ 6 w 28"/>
                  <a:gd name="T13" fmla="*/ 3 h 64"/>
                  <a:gd name="T14" fmla="*/ 5 w 28"/>
                  <a:gd name="T15" fmla="*/ 5 h 64"/>
                  <a:gd name="T16" fmla="*/ 4 w 28"/>
                  <a:gd name="T17" fmla="*/ 8 h 64"/>
                  <a:gd name="T18" fmla="*/ 3 w 28"/>
                  <a:gd name="T19" fmla="*/ 11 h 64"/>
                  <a:gd name="T20" fmla="*/ 2 w 28"/>
                  <a:gd name="T21" fmla="*/ 14 h 64"/>
                  <a:gd name="T22" fmla="*/ 1 w 28"/>
                  <a:gd name="T23" fmla="*/ 16 h 64"/>
                  <a:gd name="T24" fmla="*/ 0 w 28"/>
                  <a:gd name="T25" fmla="*/ 17 h 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64"/>
                  <a:gd name="T41" fmla="*/ 28 w 28"/>
                  <a:gd name="T42" fmla="*/ 64 h 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64">
                    <a:moveTo>
                      <a:pt x="0" y="64"/>
                    </a:moveTo>
                    <a:lnTo>
                      <a:pt x="3" y="49"/>
                    </a:lnTo>
                    <a:lnTo>
                      <a:pt x="8" y="27"/>
                    </a:lnTo>
                    <a:lnTo>
                      <a:pt x="15" y="9"/>
                    </a:lnTo>
                    <a:lnTo>
                      <a:pt x="24" y="0"/>
                    </a:lnTo>
                    <a:lnTo>
                      <a:pt x="28" y="2"/>
                    </a:lnTo>
                    <a:lnTo>
                      <a:pt x="27" y="9"/>
                    </a:lnTo>
                    <a:lnTo>
                      <a:pt x="24" y="18"/>
                    </a:lnTo>
                    <a:lnTo>
                      <a:pt x="20" y="30"/>
                    </a:lnTo>
                    <a:lnTo>
                      <a:pt x="14" y="41"/>
                    </a:lnTo>
                    <a:lnTo>
                      <a:pt x="8" y="52"/>
                    </a:lnTo>
                    <a:lnTo>
                      <a:pt x="4" y="60"/>
                    </a:lnTo>
                    <a:lnTo>
                      <a:pt x="0" y="64"/>
                    </a:lnTo>
                    <a:close/>
                  </a:path>
                </a:pathLst>
              </a:custGeom>
              <a:solidFill>
                <a:srgbClr val="006600"/>
              </a:solidFill>
              <a:ln w="9525">
                <a:noFill/>
                <a:round/>
                <a:headEnd/>
                <a:tailEnd/>
              </a:ln>
            </p:spPr>
            <p:txBody>
              <a:bodyPr/>
              <a:lstStyle/>
              <a:p>
                <a:endParaRPr lang="en-US"/>
              </a:p>
            </p:txBody>
          </p:sp>
          <p:sp>
            <p:nvSpPr>
              <p:cNvPr id="6440" name="Freeform 166"/>
              <p:cNvSpPr>
                <a:spLocks/>
              </p:cNvSpPr>
              <p:nvPr/>
            </p:nvSpPr>
            <p:spPr bwMode="auto">
              <a:xfrm>
                <a:off x="2173" y="1194"/>
                <a:ext cx="7" cy="31"/>
              </a:xfrm>
              <a:custGeom>
                <a:avLst/>
                <a:gdLst>
                  <a:gd name="T0" fmla="*/ 3 w 15"/>
                  <a:gd name="T1" fmla="*/ 16 h 62"/>
                  <a:gd name="T2" fmla="*/ 1 w 15"/>
                  <a:gd name="T3" fmla="*/ 14 h 62"/>
                  <a:gd name="T4" fmla="*/ 0 w 15"/>
                  <a:gd name="T5" fmla="*/ 9 h 62"/>
                  <a:gd name="T6" fmla="*/ 0 w 15"/>
                  <a:gd name="T7" fmla="*/ 3 h 62"/>
                  <a:gd name="T8" fmla="*/ 1 w 15"/>
                  <a:gd name="T9" fmla="*/ 0 h 62"/>
                  <a:gd name="T10" fmla="*/ 3 w 15"/>
                  <a:gd name="T11" fmla="*/ 1 h 62"/>
                  <a:gd name="T12" fmla="*/ 3 w 15"/>
                  <a:gd name="T13" fmla="*/ 6 h 62"/>
                  <a:gd name="T14" fmla="*/ 3 w 15"/>
                  <a:gd name="T15" fmla="*/ 11 h 62"/>
                  <a:gd name="T16" fmla="*/ 3 w 15"/>
                  <a:gd name="T17" fmla="*/ 16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62"/>
                  <a:gd name="T29" fmla="*/ 15 w 15"/>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62">
                    <a:moveTo>
                      <a:pt x="15" y="62"/>
                    </a:moveTo>
                    <a:lnTo>
                      <a:pt x="6" y="54"/>
                    </a:lnTo>
                    <a:lnTo>
                      <a:pt x="0" y="34"/>
                    </a:lnTo>
                    <a:lnTo>
                      <a:pt x="0" y="12"/>
                    </a:lnTo>
                    <a:lnTo>
                      <a:pt x="6" y="0"/>
                    </a:lnTo>
                    <a:lnTo>
                      <a:pt x="12" y="3"/>
                    </a:lnTo>
                    <a:lnTo>
                      <a:pt x="14" y="21"/>
                    </a:lnTo>
                    <a:lnTo>
                      <a:pt x="14" y="44"/>
                    </a:lnTo>
                    <a:lnTo>
                      <a:pt x="15" y="62"/>
                    </a:lnTo>
                    <a:close/>
                  </a:path>
                </a:pathLst>
              </a:custGeom>
              <a:solidFill>
                <a:srgbClr val="006600"/>
              </a:solidFill>
              <a:ln w="9525">
                <a:noFill/>
                <a:round/>
                <a:headEnd/>
                <a:tailEnd/>
              </a:ln>
            </p:spPr>
            <p:txBody>
              <a:bodyPr/>
              <a:lstStyle/>
              <a:p>
                <a:endParaRPr lang="en-US"/>
              </a:p>
            </p:txBody>
          </p:sp>
          <p:sp>
            <p:nvSpPr>
              <p:cNvPr id="6441" name="Freeform 167"/>
              <p:cNvSpPr>
                <a:spLocks/>
              </p:cNvSpPr>
              <p:nvPr/>
            </p:nvSpPr>
            <p:spPr bwMode="auto">
              <a:xfrm>
                <a:off x="2159" y="1192"/>
                <a:ext cx="10" cy="33"/>
              </a:xfrm>
              <a:custGeom>
                <a:avLst/>
                <a:gdLst>
                  <a:gd name="T0" fmla="*/ 5 w 20"/>
                  <a:gd name="T1" fmla="*/ 16 h 67"/>
                  <a:gd name="T2" fmla="*/ 3 w 20"/>
                  <a:gd name="T3" fmla="*/ 13 h 67"/>
                  <a:gd name="T4" fmla="*/ 1 w 20"/>
                  <a:gd name="T5" fmla="*/ 8 h 67"/>
                  <a:gd name="T6" fmla="*/ 0 w 20"/>
                  <a:gd name="T7" fmla="*/ 3 h 67"/>
                  <a:gd name="T8" fmla="*/ 1 w 20"/>
                  <a:gd name="T9" fmla="*/ 0 h 67"/>
                  <a:gd name="T10" fmla="*/ 3 w 20"/>
                  <a:gd name="T11" fmla="*/ 1 h 67"/>
                  <a:gd name="T12" fmla="*/ 3 w 20"/>
                  <a:gd name="T13" fmla="*/ 5 h 67"/>
                  <a:gd name="T14" fmla="*/ 4 w 20"/>
                  <a:gd name="T15" fmla="*/ 11 h 67"/>
                  <a:gd name="T16" fmla="*/ 5 w 20"/>
                  <a:gd name="T17" fmla="*/ 16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67"/>
                  <a:gd name="T29" fmla="*/ 20 w 20"/>
                  <a:gd name="T30" fmla="*/ 67 h 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67">
                    <a:moveTo>
                      <a:pt x="20" y="67"/>
                    </a:moveTo>
                    <a:lnTo>
                      <a:pt x="10" y="54"/>
                    </a:lnTo>
                    <a:lnTo>
                      <a:pt x="3" y="34"/>
                    </a:lnTo>
                    <a:lnTo>
                      <a:pt x="0" y="13"/>
                    </a:lnTo>
                    <a:lnTo>
                      <a:pt x="4" y="0"/>
                    </a:lnTo>
                    <a:lnTo>
                      <a:pt x="10" y="5"/>
                    </a:lnTo>
                    <a:lnTo>
                      <a:pt x="12" y="22"/>
                    </a:lnTo>
                    <a:lnTo>
                      <a:pt x="15" y="45"/>
                    </a:lnTo>
                    <a:lnTo>
                      <a:pt x="20" y="67"/>
                    </a:lnTo>
                    <a:close/>
                  </a:path>
                </a:pathLst>
              </a:custGeom>
              <a:solidFill>
                <a:srgbClr val="006600"/>
              </a:solidFill>
              <a:ln w="9525">
                <a:noFill/>
                <a:round/>
                <a:headEnd/>
                <a:tailEnd/>
              </a:ln>
            </p:spPr>
            <p:txBody>
              <a:bodyPr/>
              <a:lstStyle/>
              <a:p>
                <a:endParaRPr lang="en-US"/>
              </a:p>
            </p:txBody>
          </p:sp>
          <p:sp>
            <p:nvSpPr>
              <p:cNvPr id="6442" name="Freeform 168"/>
              <p:cNvSpPr>
                <a:spLocks/>
              </p:cNvSpPr>
              <p:nvPr/>
            </p:nvSpPr>
            <p:spPr bwMode="auto">
              <a:xfrm>
                <a:off x="2145" y="1194"/>
                <a:ext cx="14" cy="32"/>
              </a:xfrm>
              <a:custGeom>
                <a:avLst/>
                <a:gdLst>
                  <a:gd name="T0" fmla="*/ 7 w 27"/>
                  <a:gd name="T1" fmla="*/ 16 h 64"/>
                  <a:gd name="T2" fmla="*/ 5 w 27"/>
                  <a:gd name="T3" fmla="*/ 15 h 64"/>
                  <a:gd name="T4" fmla="*/ 4 w 27"/>
                  <a:gd name="T5" fmla="*/ 13 h 64"/>
                  <a:gd name="T6" fmla="*/ 3 w 27"/>
                  <a:gd name="T7" fmla="*/ 10 h 64"/>
                  <a:gd name="T8" fmla="*/ 2 w 27"/>
                  <a:gd name="T9" fmla="*/ 7 h 64"/>
                  <a:gd name="T10" fmla="*/ 1 w 27"/>
                  <a:gd name="T11" fmla="*/ 5 h 64"/>
                  <a:gd name="T12" fmla="*/ 0 w 27"/>
                  <a:gd name="T13" fmla="*/ 2 h 64"/>
                  <a:gd name="T14" fmla="*/ 1 w 27"/>
                  <a:gd name="T15" fmla="*/ 1 h 64"/>
                  <a:gd name="T16" fmla="*/ 1 w 27"/>
                  <a:gd name="T17" fmla="*/ 0 h 64"/>
                  <a:gd name="T18" fmla="*/ 3 w 27"/>
                  <a:gd name="T19" fmla="*/ 1 h 64"/>
                  <a:gd name="T20" fmla="*/ 4 w 27"/>
                  <a:gd name="T21" fmla="*/ 6 h 64"/>
                  <a:gd name="T22" fmla="*/ 6 w 27"/>
                  <a:gd name="T23" fmla="*/ 11 h 64"/>
                  <a:gd name="T24" fmla="*/ 7 w 27"/>
                  <a:gd name="T25" fmla="*/ 16 h 6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64"/>
                  <a:gd name="T41" fmla="*/ 27 w 27"/>
                  <a:gd name="T42" fmla="*/ 64 h 6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64">
                    <a:moveTo>
                      <a:pt x="27" y="64"/>
                    </a:moveTo>
                    <a:lnTo>
                      <a:pt x="20" y="59"/>
                    </a:lnTo>
                    <a:lnTo>
                      <a:pt x="15" y="51"/>
                    </a:lnTo>
                    <a:lnTo>
                      <a:pt x="9" y="40"/>
                    </a:lnTo>
                    <a:lnTo>
                      <a:pt x="5" y="30"/>
                    </a:lnTo>
                    <a:lnTo>
                      <a:pt x="2" y="19"/>
                    </a:lnTo>
                    <a:lnTo>
                      <a:pt x="0" y="10"/>
                    </a:lnTo>
                    <a:lnTo>
                      <a:pt x="1" y="3"/>
                    </a:lnTo>
                    <a:lnTo>
                      <a:pt x="3" y="0"/>
                    </a:lnTo>
                    <a:lnTo>
                      <a:pt x="10" y="6"/>
                    </a:lnTo>
                    <a:lnTo>
                      <a:pt x="16" y="24"/>
                    </a:lnTo>
                    <a:lnTo>
                      <a:pt x="22" y="46"/>
                    </a:lnTo>
                    <a:lnTo>
                      <a:pt x="27" y="64"/>
                    </a:lnTo>
                    <a:close/>
                  </a:path>
                </a:pathLst>
              </a:custGeom>
              <a:solidFill>
                <a:srgbClr val="006600"/>
              </a:solidFill>
              <a:ln w="9525">
                <a:noFill/>
                <a:round/>
                <a:headEnd/>
                <a:tailEnd/>
              </a:ln>
            </p:spPr>
            <p:txBody>
              <a:bodyPr/>
              <a:lstStyle/>
              <a:p>
                <a:endParaRPr lang="en-US"/>
              </a:p>
            </p:txBody>
          </p:sp>
          <p:sp>
            <p:nvSpPr>
              <p:cNvPr id="6443" name="Freeform 169"/>
              <p:cNvSpPr>
                <a:spLocks/>
              </p:cNvSpPr>
              <p:nvPr/>
            </p:nvSpPr>
            <p:spPr bwMode="auto">
              <a:xfrm>
                <a:off x="2127" y="1196"/>
                <a:ext cx="20" cy="32"/>
              </a:xfrm>
              <a:custGeom>
                <a:avLst/>
                <a:gdLst>
                  <a:gd name="T0" fmla="*/ 10 w 40"/>
                  <a:gd name="T1" fmla="*/ 16 h 66"/>
                  <a:gd name="T2" fmla="*/ 9 w 40"/>
                  <a:gd name="T3" fmla="*/ 14 h 66"/>
                  <a:gd name="T4" fmla="*/ 6 w 40"/>
                  <a:gd name="T5" fmla="*/ 12 h 66"/>
                  <a:gd name="T6" fmla="*/ 5 w 40"/>
                  <a:gd name="T7" fmla="*/ 10 h 66"/>
                  <a:gd name="T8" fmla="*/ 3 w 40"/>
                  <a:gd name="T9" fmla="*/ 7 h 66"/>
                  <a:gd name="T10" fmla="*/ 1 w 40"/>
                  <a:gd name="T11" fmla="*/ 5 h 66"/>
                  <a:gd name="T12" fmla="*/ 1 w 40"/>
                  <a:gd name="T13" fmla="*/ 3 h 66"/>
                  <a:gd name="T14" fmla="*/ 0 w 40"/>
                  <a:gd name="T15" fmla="*/ 1 h 66"/>
                  <a:gd name="T16" fmla="*/ 1 w 40"/>
                  <a:gd name="T17" fmla="*/ 0 h 66"/>
                  <a:gd name="T18" fmla="*/ 2 w 40"/>
                  <a:gd name="T19" fmla="*/ 0 h 66"/>
                  <a:gd name="T20" fmla="*/ 3 w 40"/>
                  <a:gd name="T21" fmla="*/ 1 h 66"/>
                  <a:gd name="T22" fmla="*/ 5 w 40"/>
                  <a:gd name="T23" fmla="*/ 3 h 66"/>
                  <a:gd name="T24" fmla="*/ 6 w 40"/>
                  <a:gd name="T25" fmla="*/ 6 h 66"/>
                  <a:gd name="T26" fmla="*/ 7 w 40"/>
                  <a:gd name="T27" fmla="*/ 9 h 66"/>
                  <a:gd name="T28" fmla="*/ 8 w 40"/>
                  <a:gd name="T29" fmla="*/ 12 h 66"/>
                  <a:gd name="T30" fmla="*/ 10 w 40"/>
                  <a:gd name="T31" fmla="*/ 14 h 66"/>
                  <a:gd name="T32" fmla="*/ 10 w 40"/>
                  <a:gd name="T33" fmla="*/ 16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66"/>
                  <a:gd name="T53" fmla="*/ 40 w 4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66">
                    <a:moveTo>
                      <a:pt x="40" y="66"/>
                    </a:moveTo>
                    <a:lnTo>
                      <a:pt x="33" y="59"/>
                    </a:lnTo>
                    <a:lnTo>
                      <a:pt x="26" y="51"/>
                    </a:lnTo>
                    <a:lnTo>
                      <a:pt x="18" y="41"/>
                    </a:lnTo>
                    <a:lnTo>
                      <a:pt x="11" y="30"/>
                    </a:lnTo>
                    <a:lnTo>
                      <a:pt x="4" y="21"/>
                    </a:lnTo>
                    <a:lnTo>
                      <a:pt x="1" y="12"/>
                    </a:lnTo>
                    <a:lnTo>
                      <a:pt x="0" y="5"/>
                    </a:lnTo>
                    <a:lnTo>
                      <a:pt x="3" y="0"/>
                    </a:lnTo>
                    <a:lnTo>
                      <a:pt x="8" y="0"/>
                    </a:lnTo>
                    <a:lnTo>
                      <a:pt x="14" y="6"/>
                    </a:lnTo>
                    <a:lnTo>
                      <a:pt x="18" y="15"/>
                    </a:lnTo>
                    <a:lnTo>
                      <a:pt x="24" y="26"/>
                    </a:lnTo>
                    <a:lnTo>
                      <a:pt x="29" y="38"/>
                    </a:lnTo>
                    <a:lnTo>
                      <a:pt x="32" y="50"/>
                    </a:lnTo>
                    <a:lnTo>
                      <a:pt x="37" y="59"/>
                    </a:lnTo>
                    <a:lnTo>
                      <a:pt x="40" y="66"/>
                    </a:lnTo>
                    <a:close/>
                  </a:path>
                </a:pathLst>
              </a:custGeom>
              <a:solidFill>
                <a:srgbClr val="006600"/>
              </a:solidFill>
              <a:ln w="9525">
                <a:noFill/>
                <a:round/>
                <a:headEnd/>
                <a:tailEnd/>
              </a:ln>
            </p:spPr>
            <p:txBody>
              <a:bodyPr/>
              <a:lstStyle/>
              <a:p>
                <a:endParaRPr lang="en-US"/>
              </a:p>
            </p:txBody>
          </p:sp>
          <p:sp>
            <p:nvSpPr>
              <p:cNvPr id="6444" name="Freeform 170"/>
              <p:cNvSpPr>
                <a:spLocks/>
              </p:cNvSpPr>
              <p:nvPr/>
            </p:nvSpPr>
            <p:spPr bwMode="auto">
              <a:xfrm>
                <a:off x="2106" y="1201"/>
                <a:ext cx="27" cy="33"/>
              </a:xfrm>
              <a:custGeom>
                <a:avLst/>
                <a:gdLst>
                  <a:gd name="T0" fmla="*/ 13 w 56"/>
                  <a:gd name="T1" fmla="*/ 17 h 65"/>
                  <a:gd name="T2" fmla="*/ 12 w 56"/>
                  <a:gd name="T3" fmla="*/ 15 h 65"/>
                  <a:gd name="T4" fmla="*/ 9 w 56"/>
                  <a:gd name="T5" fmla="*/ 13 h 65"/>
                  <a:gd name="T6" fmla="*/ 7 w 56"/>
                  <a:gd name="T7" fmla="*/ 11 h 65"/>
                  <a:gd name="T8" fmla="*/ 4 w 56"/>
                  <a:gd name="T9" fmla="*/ 8 h 65"/>
                  <a:gd name="T10" fmla="*/ 2 w 56"/>
                  <a:gd name="T11" fmla="*/ 5 h 65"/>
                  <a:gd name="T12" fmla="*/ 0 w 56"/>
                  <a:gd name="T13" fmla="*/ 3 h 65"/>
                  <a:gd name="T14" fmla="*/ 0 w 56"/>
                  <a:gd name="T15" fmla="*/ 1 h 65"/>
                  <a:gd name="T16" fmla="*/ 0 w 56"/>
                  <a:gd name="T17" fmla="*/ 0 h 65"/>
                  <a:gd name="T18" fmla="*/ 2 w 56"/>
                  <a:gd name="T19" fmla="*/ 1 h 65"/>
                  <a:gd name="T20" fmla="*/ 4 w 56"/>
                  <a:gd name="T21" fmla="*/ 2 h 65"/>
                  <a:gd name="T22" fmla="*/ 6 w 56"/>
                  <a:gd name="T23" fmla="*/ 5 h 65"/>
                  <a:gd name="T24" fmla="*/ 8 w 56"/>
                  <a:gd name="T25" fmla="*/ 8 h 65"/>
                  <a:gd name="T26" fmla="*/ 9 w 56"/>
                  <a:gd name="T27" fmla="*/ 11 h 65"/>
                  <a:gd name="T28" fmla="*/ 11 w 56"/>
                  <a:gd name="T29" fmla="*/ 13 h 65"/>
                  <a:gd name="T30" fmla="*/ 12 w 56"/>
                  <a:gd name="T31" fmla="*/ 16 h 65"/>
                  <a:gd name="T32" fmla="*/ 13 w 56"/>
                  <a:gd name="T33" fmla="*/ 17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65"/>
                  <a:gd name="T53" fmla="*/ 56 w 56"/>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65">
                    <a:moveTo>
                      <a:pt x="56" y="65"/>
                    </a:moveTo>
                    <a:lnTo>
                      <a:pt x="49" y="60"/>
                    </a:lnTo>
                    <a:lnTo>
                      <a:pt x="39" y="52"/>
                    </a:lnTo>
                    <a:lnTo>
                      <a:pt x="29" y="41"/>
                    </a:lnTo>
                    <a:lnTo>
                      <a:pt x="19" y="31"/>
                    </a:lnTo>
                    <a:lnTo>
                      <a:pt x="9" y="19"/>
                    </a:lnTo>
                    <a:lnTo>
                      <a:pt x="3" y="10"/>
                    </a:lnTo>
                    <a:lnTo>
                      <a:pt x="0" y="3"/>
                    </a:lnTo>
                    <a:lnTo>
                      <a:pt x="3" y="0"/>
                    </a:lnTo>
                    <a:lnTo>
                      <a:pt x="8" y="1"/>
                    </a:lnTo>
                    <a:lnTo>
                      <a:pt x="16" y="8"/>
                    </a:lnTo>
                    <a:lnTo>
                      <a:pt x="24" y="17"/>
                    </a:lnTo>
                    <a:lnTo>
                      <a:pt x="33" y="29"/>
                    </a:lnTo>
                    <a:lnTo>
                      <a:pt x="39" y="41"/>
                    </a:lnTo>
                    <a:lnTo>
                      <a:pt x="46" y="52"/>
                    </a:lnTo>
                    <a:lnTo>
                      <a:pt x="52" y="61"/>
                    </a:lnTo>
                    <a:lnTo>
                      <a:pt x="56" y="65"/>
                    </a:lnTo>
                    <a:close/>
                  </a:path>
                </a:pathLst>
              </a:custGeom>
              <a:solidFill>
                <a:srgbClr val="006600"/>
              </a:solidFill>
              <a:ln w="9525">
                <a:noFill/>
                <a:round/>
                <a:headEnd/>
                <a:tailEnd/>
              </a:ln>
            </p:spPr>
            <p:txBody>
              <a:bodyPr/>
              <a:lstStyle/>
              <a:p>
                <a:endParaRPr lang="en-US"/>
              </a:p>
            </p:txBody>
          </p:sp>
          <p:sp>
            <p:nvSpPr>
              <p:cNvPr id="6445" name="Freeform 171"/>
              <p:cNvSpPr>
                <a:spLocks/>
              </p:cNvSpPr>
              <p:nvPr/>
            </p:nvSpPr>
            <p:spPr bwMode="auto">
              <a:xfrm>
                <a:off x="2085" y="1206"/>
                <a:ext cx="32" cy="34"/>
              </a:xfrm>
              <a:custGeom>
                <a:avLst/>
                <a:gdLst>
                  <a:gd name="T0" fmla="*/ 16 w 63"/>
                  <a:gd name="T1" fmla="*/ 17 h 68"/>
                  <a:gd name="T2" fmla="*/ 14 w 63"/>
                  <a:gd name="T3" fmla="*/ 16 h 68"/>
                  <a:gd name="T4" fmla="*/ 12 w 63"/>
                  <a:gd name="T5" fmla="*/ 14 h 68"/>
                  <a:gd name="T6" fmla="*/ 9 w 63"/>
                  <a:gd name="T7" fmla="*/ 11 h 68"/>
                  <a:gd name="T8" fmla="*/ 6 w 63"/>
                  <a:gd name="T9" fmla="*/ 9 h 68"/>
                  <a:gd name="T10" fmla="*/ 3 w 63"/>
                  <a:gd name="T11" fmla="*/ 6 h 68"/>
                  <a:gd name="T12" fmla="*/ 1 w 63"/>
                  <a:gd name="T13" fmla="*/ 3 h 68"/>
                  <a:gd name="T14" fmla="*/ 0 w 63"/>
                  <a:gd name="T15" fmla="*/ 1 h 68"/>
                  <a:gd name="T16" fmla="*/ 1 w 63"/>
                  <a:gd name="T17" fmla="*/ 0 h 68"/>
                  <a:gd name="T18" fmla="*/ 2 w 63"/>
                  <a:gd name="T19" fmla="*/ 0 h 68"/>
                  <a:gd name="T20" fmla="*/ 4 w 63"/>
                  <a:gd name="T21" fmla="*/ 1 h 68"/>
                  <a:gd name="T22" fmla="*/ 6 w 63"/>
                  <a:gd name="T23" fmla="*/ 4 h 68"/>
                  <a:gd name="T24" fmla="*/ 9 w 63"/>
                  <a:gd name="T25" fmla="*/ 7 h 68"/>
                  <a:gd name="T26" fmla="*/ 11 w 63"/>
                  <a:gd name="T27" fmla="*/ 10 h 68"/>
                  <a:gd name="T28" fmla="*/ 13 w 63"/>
                  <a:gd name="T29" fmla="*/ 13 h 68"/>
                  <a:gd name="T30" fmla="*/ 15 w 63"/>
                  <a:gd name="T31" fmla="*/ 15 h 68"/>
                  <a:gd name="T32" fmla="*/ 16 w 63"/>
                  <a:gd name="T33" fmla="*/ 17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68"/>
                  <a:gd name="T53" fmla="*/ 63 w 63"/>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68">
                    <a:moveTo>
                      <a:pt x="63" y="68"/>
                    </a:moveTo>
                    <a:lnTo>
                      <a:pt x="55" y="63"/>
                    </a:lnTo>
                    <a:lnTo>
                      <a:pt x="46" y="55"/>
                    </a:lnTo>
                    <a:lnTo>
                      <a:pt x="33" y="46"/>
                    </a:lnTo>
                    <a:lnTo>
                      <a:pt x="22" y="35"/>
                    </a:lnTo>
                    <a:lnTo>
                      <a:pt x="12" y="24"/>
                    </a:lnTo>
                    <a:lnTo>
                      <a:pt x="3" y="14"/>
                    </a:lnTo>
                    <a:lnTo>
                      <a:pt x="0" y="6"/>
                    </a:lnTo>
                    <a:lnTo>
                      <a:pt x="2" y="0"/>
                    </a:lnTo>
                    <a:lnTo>
                      <a:pt x="8" y="0"/>
                    </a:lnTo>
                    <a:lnTo>
                      <a:pt x="16" y="6"/>
                    </a:lnTo>
                    <a:lnTo>
                      <a:pt x="24" y="15"/>
                    </a:lnTo>
                    <a:lnTo>
                      <a:pt x="33" y="27"/>
                    </a:lnTo>
                    <a:lnTo>
                      <a:pt x="41" y="40"/>
                    </a:lnTo>
                    <a:lnTo>
                      <a:pt x="49" y="52"/>
                    </a:lnTo>
                    <a:lnTo>
                      <a:pt x="58" y="62"/>
                    </a:lnTo>
                    <a:lnTo>
                      <a:pt x="63" y="68"/>
                    </a:lnTo>
                    <a:close/>
                  </a:path>
                </a:pathLst>
              </a:custGeom>
              <a:solidFill>
                <a:srgbClr val="006600"/>
              </a:solidFill>
              <a:ln w="9525">
                <a:noFill/>
                <a:round/>
                <a:headEnd/>
                <a:tailEnd/>
              </a:ln>
            </p:spPr>
            <p:txBody>
              <a:bodyPr/>
              <a:lstStyle/>
              <a:p>
                <a:endParaRPr lang="en-US"/>
              </a:p>
            </p:txBody>
          </p:sp>
          <p:sp>
            <p:nvSpPr>
              <p:cNvPr id="6446" name="Freeform 172"/>
              <p:cNvSpPr>
                <a:spLocks/>
              </p:cNvSpPr>
              <p:nvPr/>
            </p:nvSpPr>
            <p:spPr bwMode="auto">
              <a:xfrm>
                <a:off x="2069" y="1215"/>
                <a:ext cx="37" cy="32"/>
              </a:xfrm>
              <a:custGeom>
                <a:avLst/>
                <a:gdLst>
                  <a:gd name="T0" fmla="*/ 19 w 73"/>
                  <a:gd name="T1" fmla="*/ 16 h 64"/>
                  <a:gd name="T2" fmla="*/ 16 w 73"/>
                  <a:gd name="T3" fmla="*/ 15 h 64"/>
                  <a:gd name="T4" fmla="*/ 14 w 73"/>
                  <a:gd name="T5" fmla="*/ 14 h 64"/>
                  <a:gd name="T6" fmla="*/ 10 w 73"/>
                  <a:gd name="T7" fmla="*/ 12 h 64"/>
                  <a:gd name="T8" fmla="*/ 7 w 73"/>
                  <a:gd name="T9" fmla="*/ 10 h 64"/>
                  <a:gd name="T10" fmla="*/ 5 w 73"/>
                  <a:gd name="T11" fmla="*/ 8 h 64"/>
                  <a:gd name="T12" fmla="*/ 2 w 73"/>
                  <a:gd name="T13" fmla="*/ 5 h 64"/>
                  <a:gd name="T14" fmla="*/ 1 w 73"/>
                  <a:gd name="T15" fmla="*/ 3 h 64"/>
                  <a:gd name="T16" fmla="*/ 0 w 73"/>
                  <a:gd name="T17" fmla="*/ 1 h 64"/>
                  <a:gd name="T18" fmla="*/ 1 w 73"/>
                  <a:gd name="T19" fmla="*/ 0 h 64"/>
                  <a:gd name="T20" fmla="*/ 3 w 73"/>
                  <a:gd name="T21" fmla="*/ 1 h 64"/>
                  <a:gd name="T22" fmla="*/ 5 w 73"/>
                  <a:gd name="T23" fmla="*/ 3 h 64"/>
                  <a:gd name="T24" fmla="*/ 9 w 73"/>
                  <a:gd name="T25" fmla="*/ 6 h 64"/>
                  <a:gd name="T26" fmla="*/ 12 w 73"/>
                  <a:gd name="T27" fmla="*/ 9 h 64"/>
                  <a:gd name="T28" fmla="*/ 15 w 73"/>
                  <a:gd name="T29" fmla="*/ 12 h 64"/>
                  <a:gd name="T30" fmla="*/ 17 w 73"/>
                  <a:gd name="T31" fmla="*/ 14 h 64"/>
                  <a:gd name="T32" fmla="*/ 19 w 73"/>
                  <a:gd name="T33" fmla="*/ 16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64"/>
                  <a:gd name="T53" fmla="*/ 73 w 7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64">
                    <a:moveTo>
                      <a:pt x="73" y="64"/>
                    </a:moveTo>
                    <a:lnTo>
                      <a:pt x="64" y="60"/>
                    </a:lnTo>
                    <a:lnTo>
                      <a:pt x="53" y="55"/>
                    </a:lnTo>
                    <a:lnTo>
                      <a:pt x="40" y="49"/>
                    </a:lnTo>
                    <a:lnTo>
                      <a:pt x="28" y="41"/>
                    </a:lnTo>
                    <a:lnTo>
                      <a:pt x="17" y="32"/>
                    </a:lnTo>
                    <a:lnTo>
                      <a:pt x="8" y="22"/>
                    </a:lnTo>
                    <a:lnTo>
                      <a:pt x="2" y="13"/>
                    </a:lnTo>
                    <a:lnTo>
                      <a:pt x="0" y="3"/>
                    </a:lnTo>
                    <a:lnTo>
                      <a:pt x="2" y="0"/>
                    </a:lnTo>
                    <a:lnTo>
                      <a:pt x="10" y="5"/>
                    </a:lnTo>
                    <a:lnTo>
                      <a:pt x="20" y="13"/>
                    </a:lnTo>
                    <a:lnTo>
                      <a:pt x="33" y="23"/>
                    </a:lnTo>
                    <a:lnTo>
                      <a:pt x="46" y="36"/>
                    </a:lnTo>
                    <a:lnTo>
                      <a:pt x="57" y="48"/>
                    </a:lnTo>
                    <a:lnTo>
                      <a:pt x="68" y="57"/>
                    </a:lnTo>
                    <a:lnTo>
                      <a:pt x="73" y="64"/>
                    </a:lnTo>
                    <a:close/>
                  </a:path>
                </a:pathLst>
              </a:custGeom>
              <a:solidFill>
                <a:srgbClr val="006600"/>
              </a:solidFill>
              <a:ln w="9525">
                <a:noFill/>
                <a:round/>
                <a:headEnd/>
                <a:tailEnd/>
              </a:ln>
            </p:spPr>
            <p:txBody>
              <a:bodyPr/>
              <a:lstStyle/>
              <a:p>
                <a:endParaRPr lang="en-US"/>
              </a:p>
            </p:txBody>
          </p:sp>
          <p:sp>
            <p:nvSpPr>
              <p:cNvPr id="6447" name="Freeform 173"/>
              <p:cNvSpPr>
                <a:spLocks/>
              </p:cNvSpPr>
              <p:nvPr/>
            </p:nvSpPr>
            <p:spPr bwMode="auto">
              <a:xfrm>
                <a:off x="2056" y="1235"/>
                <a:ext cx="40" cy="16"/>
              </a:xfrm>
              <a:custGeom>
                <a:avLst/>
                <a:gdLst>
                  <a:gd name="T0" fmla="*/ 0 w 81"/>
                  <a:gd name="T1" fmla="*/ 1 h 31"/>
                  <a:gd name="T2" fmla="*/ 1 w 81"/>
                  <a:gd name="T3" fmla="*/ 0 h 31"/>
                  <a:gd name="T4" fmla="*/ 3 w 81"/>
                  <a:gd name="T5" fmla="*/ 1 h 31"/>
                  <a:gd name="T6" fmla="*/ 5 w 81"/>
                  <a:gd name="T7" fmla="*/ 2 h 31"/>
                  <a:gd name="T8" fmla="*/ 9 w 81"/>
                  <a:gd name="T9" fmla="*/ 3 h 31"/>
                  <a:gd name="T10" fmla="*/ 12 w 81"/>
                  <a:gd name="T11" fmla="*/ 4 h 31"/>
                  <a:gd name="T12" fmla="*/ 15 w 81"/>
                  <a:gd name="T13" fmla="*/ 6 h 31"/>
                  <a:gd name="T14" fmla="*/ 18 w 81"/>
                  <a:gd name="T15" fmla="*/ 7 h 31"/>
                  <a:gd name="T16" fmla="*/ 20 w 81"/>
                  <a:gd name="T17" fmla="*/ 8 h 31"/>
                  <a:gd name="T18" fmla="*/ 17 w 81"/>
                  <a:gd name="T19" fmla="*/ 8 h 31"/>
                  <a:gd name="T20" fmla="*/ 14 w 81"/>
                  <a:gd name="T21" fmla="*/ 8 h 31"/>
                  <a:gd name="T22" fmla="*/ 10 w 81"/>
                  <a:gd name="T23" fmla="*/ 7 h 31"/>
                  <a:gd name="T24" fmla="*/ 7 w 81"/>
                  <a:gd name="T25" fmla="*/ 6 h 31"/>
                  <a:gd name="T26" fmla="*/ 3 w 81"/>
                  <a:gd name="T27" fmla="*/ 5 h 31"/>
                  <a:gd name="T28" fmla="*/ 1 w 81"/>
                  <a:gd name="T29" fmla="*/ 4 h 31"/>
                  <a:gd name="T30" fmla="*/ 0 w 81"/>
                  <a:gd name="T31" fmla="*/ 2 h 31"/>
                  <a:gd name="T32" fmla="*/ 0 w 81"/>
                  <a:gd name="T33" fmla="*/ 1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1"/>
                  <a:gd name="T52" fmla="*/ 0 h 31"/>
                  <a:gd name="T53" fmla="*/ 81 w 81"/>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1" h="31">
                    <a:moveTo>
                      <a:pt x="0" y="1"/>
                    </a:moveTo>
                    <a:lnTo>
                      <a:pt x="5" y="0"/>
                    </a:lnTo>
                    <a:lnTo>
                      <a:pt x="13" y="2"/>
                    </a:lnTo>
                    <a:lnTo>
                      <a:pt x="23" y="6"/>
                    </a:lnTo>
                    <a:lnTo>
                      <a:pt x="36" y="11"/>
                    </a:lnTo>
                    <a:lnTo>
                      <a:pt x="49" y="16"/>
                    </a:lnTo>
                    <a:lnTo>
                      <a:pt x="61" y="22"/>
                    </a:lnTo>
                    <a:lnTo>
                      <a:pt x="73" y="26"/>
                    </a:lnTo>
                    <a:lnTo>
                      <a:pt x="81" y="29"/>
                    </a:lnTo>
                    <a:lnTo>
                      <a:pt x="69" y="31"/>
                    </a:lnTo>
                    <a:lnTo>
                      <a:pt x="57" y="30"/>
                    </a:lnTo>
                    <a:lnTo>
                      <a:pt x="42" y="27"/>
                    </a:lnTo>
                    <a:lnTo>
                      <a:pt x="28" y="24"/>
                    </a:lnTo>
                    <a:lnTo>
                      <a:pt x="15" y="19"/>
                    </a:lnTo>
                    <a:lnTo>
                      <a:pt x="5" y="14"/>
                    </a:lnTo>
                    <a:lnTo>
                      <a:pt x="0" y="8"/>
                    </a:lnTo>
                    <a:lnTo>
                      <a:pt x="0" y="1"/>
                    </a:lnTo>
                    <a:close/>
                  </a:path>
                </a:pathLst>
              </a:custGeom>
              <a:solidFill>
                <a:srgbClr val="006600"/>
              </a:solidFill>
              <a:ln w="9525">
                <a:noFill/>
                <a:round/>
                <a:headEnd/>
                <a:tailEnd/>
              </a:ln>
            </p:spPr>
            <p:txBody>
              <a:bodyPr/>
              <a:lstStyle/>
              <a:p>
                <a:endParaRPr lang="en-US"/>
              </a:p>
            </p:txBody>
          </p:sp>
          <p:sp>
            <p:nvSpPr>
              <p:cNvPr id="6448" name="Freeform 174"/>
              <p:cNvSpPr>
                <a:spLocks/>
              </p:cNvSpPr>
              <p:nvPr/>
            </p:nvSpPr>
            <p:spPr bwMode="auto">
              <a:xfrm>
                <a:off x="2043" y="1247"/>
                <a:ext cx="40" cy="15"/>
              </a:xfrm>
              <a:custGeom>
                <a:avLst/>
                <a:gdLst>
                  <a:gd name="T0" fmla="*/ 0 w 78"/>
                  <a:gd name="T1" fmla="*/ 0 h 30"/>
                  <a:gd name="T2" fmla="*/ 2 w 78"/>
                  <a:gd name="T3" fmla="*/ 0 h 30"/>
                  <a:gd name="T4" fmla="*/ 4 w 78"/>
                  <a:gd name="T5" fmla="*/ 1 h 30"/>
                  <a:gd name="T6" fmla="*/ 6 w 78"/>
                  <a:gd name="T7" fmla="*/ 2 h 30"/>
                  <a:gd name="T8" fmla="*/ 9 w 78"/>
                  <a:gd name="T9" fmla="*/ 3 h 30"/>
                  <a:gd name="T10" fmla="*/ 13 w 78"/>
                  <a:gd name="T11" fmla="*/ 4 h 30"/>
                  <a:gd name="T12" fmla="*/ 16 w 78"/>
                  <a:gd name="T13" fmla="*/ 6 h 30"/>
                  <a:gd name="T14" fmla="*/ 18 w 78"/>
                  <a:gd name="T15" fmla="*/ 7 h 30"/>
                  <a:gd name="T16" fmla="*/ 21 w 78"/>
                  <a:gd name="T17" fmla="*/ 7 h 30"/>
                  <a:gd name="T18" fmla="*/ 18 w 78"/>
                  <a:gd name="T19" fmla="*/ 8 h 30"/>
                  <a:gd name="T20" fmla="*/ 14 w 78"/>
                  <a:gd name="T21" fmla="*/ 8 h 30"/>
                  <a:gd name="T22" fmla="*/ 11 w 78"/>
                  <a:gd name="T23" fmla="*/ 7 h 30"/>
                  <a:gd name="T24" fmla="*/ 7 w 78"/>
                  <a:gd name="T25" fmla="*/ 6 h 30"/>
                  <a:gd name="T26" fmla="*/ 4 w 78"/>
                  <a:gd name="T27" fmla="*/ 5 h 30"/>
                  <a:gd name="T28" fmla="*/ 2 w 78"/>
                  <a:gd name="T29" fmla="*/ 4 h 30"/>
                  <a:gd name="T30" fmla="*/ 0 w 78"/>
                  <a:gd name="T31" fmla="*/ 2 h 30"/>
                  <a:gd name="T32" fmla="*/ 0 w 78"/>
                  <a:gd name="T33" fmla="*/ 0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8"/>
                  <a:gd name="T52" fmla="*/ 0 h 30"/>
                  <a:gd name="T53" fmla="*/ 78 w 78"/>
                  <a:gd name="T54" fmla="*/ 30 h 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8" h="30">
                    <a:moveTo>
                      <a:pt x="0" y="0"/>
                    </a:moveTo>
                    <a:lnTo>
                      <a:pt x="5" y="0"/>
                    </a:lnTo>
                    <a:lnTo>
                      <a:pt x="13" y="1"/>
                    </a:lnTo>
                    <a:lnTo>
                      <a:pt x="23" y="6"/>
                    </a:lnTo>
                    <a:lnTo>
                      <a:pt x="36" y="10"/>
                    </a:lnTo>
                    <a:lnTo>
                      <a:pt x="49" y="16"/>
                    </a:lnTo>
                    <a:lnTo>
                      <a:pt x="61" y="21"/>
                    </a:lnTo>
                    <a:lnTo>
                      <a:pt x="71" y="25"/>
                    </a:lnTo>
                    <a:lnTo>
                      <a:pt x="78" y="28"/>
                    </a:lnTo>
                    <a:lnTo>
                      <a:pt x="68" y="30"/>
                    </a:lnTo>
                    <a:lnTo>
                      <a:pt x="55" y="29"/>
                    </a:lnTo>
                    <a:lnTo>
                      <a:pt x="40" y="28"/>
                    </a:lnTo>
                    <a:lnTo>
                      <a:pt x="28" y="24"/>
                    </a:lnTo>
                    <a:lnTo>
                      <a:pt x="15" y="18"/>
                    </a:lnTo>
                    <a:lnTo>
                      <a:pt x="6" y="13"/>
                    </a:lnTo>
                    <a:lnTo>
                      <a:pt x="0" y="7"/>
                    </a:lnTo>
                    <a:lnTo>
                      <a:pt x="0" y="0"/>
                    </a:lnTo>
                    <a:close/>
                  </a:path>
                </a:pathLst>
              </a:custGeom>
              <a:solidFill>
                <a:srgbClr val="006600"/>
              </a:solidFill>
              <a:ln w="9525">
                <a:noFill/>
                <a:round/>
                <a:headEnd/>
                <a:tailEnd/>
              </a:ln>
            </p:spPr>
            <p:txBody>
              <a:bodyPr/>
              <a:lstStyle/>
              <a:p>
                <a:endParaRPr lang="en-US"/>
              </a:p>
            </p:txBody>
          </p:sp>
          <p:sp>
            <p:nvSpPr>
              <p:cNvPr id="6449" name="Freeform 175"/>
              <p:cNvSpPr>
                <a:spLocks/>
              </p:cNvSpPr>
              <p:nvPr/>
            </p:nvSpPr>
            <p:spPr bwMode="auto">
              <a:xfrm>
                <a:off x="1925" y="1187"/>
                <a:ext cx="197" cy="44"/>
              </a:xfrm>
              <a:custGeom>
                <a:avLst/>
                <a:gdLst>
                  <a:gd name="T0" fmla="*/ 97 w 394"/>
                  <a:gd name="T1" fmla="*/ 3 h 88"/>
                  <a:gd name="T2" fmla="*/ 98 w 394"/>
                  <a:gd name="T3" fmla="*/ 3 h 88"/>
                  <a:gd name="T4" fmla="*/ 98 w 394"/>
                  <a:gd name="T5" fmla="*/ 2 h 88"/>
                  <a:gd name="T6" fmla="*/ 99 w 394"/>
                  <a:gd name="T7" fmla="*/ 1 h 88"/>
                  <a:gd name="T8" fmla="*/ 99 w 394"/>
                  <a:gd name="T9" fmla="*/ 0 h 88"/>
                  <a:gd name="T10" fmla="*/ 91 w 394"/>
                  <a:gd name="T11" fmla="*/ 4 h 88"/>
                  <a:gd name="T12" fmla="*/ 84 w 394"/>
                  <a:gd name="T13" fmla="*/ 7 h 88"/>
                  <a:gd name="T14" fmla="*/ 77 w 394"/>
                  <a:gd name="T15" fmla="*/ 11 h 88"/>
                  <a:gd name="T16" fmla="*/ 70 w 394"/>
                  <a:gd name="T17" fmla="*/ 13 h 88"/>
                  <a:gd name="T18" fmla="*/ 63 w 394"/>
                  <a:gd name="T19" fmla="*/ 15 h 88"/>
                  <a:gd name="T20" fmla="*/ 56 w 394"/>
                  <a:gd name="T21" fmla="*/ 17 h 88"/>
                  <a:gd name="T22" fmla="*/ 49 w 394"/>
                  <a:gd name="T23" fmla="*/ 18 h 88"/>
                  <a:gd name="T24" fmla="*/ 44 w 394"/>
                  <a:gd name="T25" fmla="*/ 19 h 88"/>
                  <a:gd name="T26" fmla="*/ 37 w 394"/>
                  <a:gd name="T27" fmla="*/ 19 h 88"/>
                  <a:gd name="T28" fmla="*/ 31 w 394"/>
                  <a:gd name="T29" fmla="*/ 19 h 88"/>
                  <a:gd name="T30" fmla="*/ 25 w 394"/>
                  <a:gd name="T31" fmla="*/ 20 h 88"/>
                  <a:gd name="T32" fmla="*/ 20 w 394"/>
                  <a:gd name="T33" fmla="*/ 20 h 88"/>
                  <a:gd name="T34" fmla="*/ 14 w 394"/>
                  <a:gd name="T35" fmla="*/ 20 h 88"/>
                  <a:gd name="T36" fmla="*/ 10 w 394"/>
                  <a:gd name="T37" fmla="*/ 20 h 88"/>
                  <a:gd name="T38" fmla="*/ 5 w 394"/>
                  <a:gd name="T39" fmla="*/ 19 h 88"/>
                  <a:gd name="T40" fmla="*/ 0 w 394"/>
                  <a:gd name="T41" fmla="*/ 19 h 88"/>
                  <a:gd name="T42" fmla="*/ 3 w 394"/>
                  <a:gd name="T43" fmla="*/ 20 h 88"/>
                  <a:gd name="T44" fmla="*/ 7 w 394"/>
                  <a:gd name="T45" fmla="*/ 21 h 88"/>
                  <a:gd name="T46" fmla="*/ 12 w 394"/>
                  <a:gd name="T47" fmla="*/ 22 h 88"/>
                  <a:gd name="T48" fmla="*/ 18 w 394"/>
                  <a:gd name="T49" fmla="*/ 22 h 88"/>
                  <a:gd name="T50" fmla="*/ 24 w 394"/>
                  <a:gd name="T51" fmla="*/ 22 h 88"/>
                  <a:gd name="T52" fmla="*/ 30 w 394"/>
                  <a:gd name="T53" fmla="*/ 22 h 88"/>
                  <a:gd name="T54" fmla="*/ 38 w 394"/>
                  <a:gd name="T55" fmla="*/ 22 h 88"/>
                  <a:gd name="T56" fmla="*/ 46 w 394"/>
                  <a:gd name="T57" fmla="*/ 21 h 88"/>
                  <a:gd name="T58" fmla="*/ 52 w 394"/>
                  <a:gd name="T59" fmla="*/ 20 h 88"/>
                  <a:gd name="T60" fmla="*/ 60 w 394"/>
                  <a:gd name="T61" fmla="*/ 19 h 88"/>
                  <a:gd name="T62" fmla="*/ 68 w 394"/>
                  <a:gd name="T63" fmla="*/ 17 h 88"/>
                  <a:gd name="T64" fmla="*/ 75 w 394"/>
                  <a:gd name="T65" fmla="*/ 15 h 88"/>
                  <a:gd name="T66" fmla="*/ 81 w 394"/>
                  <a:gd name="T67" fmla="*/ 13 h 88"/>
                  <a:gd name="T68" fmla="*/ 87 w 394"/>
                  <a:gd name="T69" fmla="*/ 10 h 88"/>
                  <a:gd name="T70" fmla="*/ 93 w 394"/>
                  <a:gd name="T71" fmla="*/ 7 h 88"/>
                  <a:gd name="T72" fmla="*/ 97 w 394"/>
                  <a:gd name="T73" fmla="*/ 3 h 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4"/>
                  <a:gd name="T112" fmla="*/ 0 h 88"/>
                  <a:gd name="T113" fmla="*/ 394 w 394"/>
                  <a:gd name="T114" fmla="*/ 88 h 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4" h="88">
                    <a:moveTo>
                      <a:pt x="388" y="13"/>
                    </a:moveTo>
                    <a:lnTo>
                      <a:pt x="390" y="10"/>
                    </a:lnTo>
                    <a:lnTo>
                      <a:pt x="391" y="7"/>
                    </a:lnTo>
                    <a:lnTo>
                      <a:pt x="393" y="3"/>
                    </a:lnTo>
                    <a:lnTo>
                      <a:pt x="394" y="0"/>
                    </a:lnTo>
                    <a:lnTo>
                      <a:pt x="364" y="16"/>
                    </a:lnTo>
                    <a:lnTo>
                      <a:pt x="335" y="30"/>
                    </a:lnTo>
                    <a:lnTo>
                      <a:pt x="307" y="41"/>
                    </a:lnTo>
                    <a:lnTo>
                      <a:pt x="279" y="51"/>
                    </a:lnTo>
                    <a:lnTo>
                      <a:pt x="251" y="59"/>
                    </a:lnTo>
                    <a:lnTo>
                      <a:pt x="224" y="65"/>
                    </a:lnTo>
                    <a:lnTo>
                      <a:pt x="198" y="69"/>
                    </a:lnTo>
                    <a:lnTo>
                      <a:pt x="173" y="73"/>
                    </a:lnTo>
                    <a:lnTo>
                      <a:pt x="148" y="75"/>
                    </a:lnTo>
                    <a:lnTo>
                      <a:pt x="124" y="76"/>
                    </a:lnTo>
                    <a:lnTo>
                      <a:pt x="101" y="77"/>
                    </a:lnTo>
                    <a:lnTo>
                      <a:pt x="79" y="77"/>
                    </a:lnTo>
                    <a:lnTo>
                      <a:pt x="57" y="77"/>
                    </a:lnTo>
                    <a:lnTo>
                      <a:pt x="38" y="77"/>
                    </a:lnTo>
                    <a:lnTo>
                      <a:pt x="18" y="76"/>
                    </a:lnTo>
                    <a:lnTo>
                      <a:pt x="0" y="76"/>
                    </a:lnTo>
                    <a:lnTo>
                      <a:pt x="13" y="79"/>
                    </a:lnTo>
                    <a:lnTo>
                      <a:pt x="28" y="83"/>
                    </a:lnTo>
                    <a:lnTo>
                      <a:pt x="47" y="85"/>
                    </a:lnTo>
                    <a:lnTo>
                      <a:pt x="70" y="86"/>
                    </a:lnTo>
                    <a:lnTo>
                      <a:pt x="95" y="88"/>
                    </a:lnTo>
                    <a:lnTo>
                      <a:pt x="122" y="88"/>
                    </a:lnTo>
                    <a:lnTo>
                      <a:pt x="151" y="85"/>
                    </a:lnTo>
                    <a:lnTo>
                      <a:pt x="181" y="83"/>
                    </a:lnTo>
                    <a:lnTo>
                      <a:pt x="209" y="79"/>
                    </a:lnTo>
                    <a:lnTo>
                      <a:pt x="239" y="75"/>
                    </a:lnTo>
                    <a:lnTo>
                      <a:pt x="269" y="68"/>
                    </a:lnTo>
                    <a:lnTo>
                      <a:pt x="297" y="60"/>
                    </a:lnTo>
                    <a:lnTo>
                      <a:pt x="323" y="51"/>
                    </a:lnTo>
                    <a:lnTo>
                      <a:pt x="348" y="40"/>
                    </a:lnTo>
                    <a:lnTo>
                      <a:pt x="369" y="28"/>
                    </a:lnTo>
                    <a:lnTo>
                      <a:pt x="388" y="13"/>
                    </a:lnTo>
                    <a:close/>
                  </a:path>
                </a:pathLst>
              </a:custGeom>
              <a:solidFill>
                <a:srgbClr val="006600"/>
              </a:solidFill>
              <a:ln w="9525">
                <a:noFill/>
                <a:round/>
                <a:headEnd/>
                <a:tailEnd/>
              </a:ln>
            </p:spPr>
            <p:txBody>
              <a:bodyPr/>
              <a:lstStyle/>
              <a:p>
                <a:endParaRPr lang="en-US"/>
              </a:p>
            </p:txBody>
          </p:sp>
          <p:sp>
            <p:nvSpPr>
              <p:cNvPr id="6450" name="Freeform 176"/>
              <p:cNvSpPr>
                <a:spLocks/>
              </p:cNvSpPr>
              <p:nvPr/>
            </p:nvSpPr>
            <p:spPr bwMode="auto">
              <a:xfrm>
                <a:off x="1938" y="1199"/>
                <a:ext cx="28" cy="29"/>
              </a:xfrm>
              <a:custGeom>
                <a:avLst/>
                <a:gdLst>
                  <a:gd name="T0" fmla="*/ 0 w 57"/>
                  <a:gd name="T1" fmla="*/ 0 h 59"/>
                  <a:gd name="T2" fmla="*/ 0 w 57"/>
                  <a:gd name="T3" fmla="*/ 0 h 59"/>
                  <a:gd name="T4" fmla="*/ 0 w 57"/>
                  <a:gd name="T5" fmla="*/ 2 h 59"/>
                  <a:gd name="T6" fmla="*/ 1 w 57"/>
                  <a:gd name="T7" fmla="*/ 4 h 59"/>
                  <a:gd name="T8" fmla="*/ 3 w 57"/>
                  <a:gd name="T9" fmla="*/ 7 h 59"/>
                  <a:gd name="T10" fmla="*/ 5 w 57"/>
                  <a:gd name="T11" fmla="*/ 9 h 59"/>
                  <a:gd name="T12" fmla="*/ 7 w 57"/>
                  <a:gd name="T13" fmla="*/ 11 h 59"/>
                  <a:gd name="T14" fmla="*/ 10 w 57"/>
                  <a:gd name="T15" fmla="*/ 13 h 59"/>
                  <a:gd name="T16" fmla="*/ 14 w 57"/>
                  <a:gd name="T17" fmla="*/ 14 h 59"/>
                  <a:gd name="T18" fmla="*/ 12 w 57"/>
                  <a:gd name="T19" fmla="*/ 13 h 59"/>
                  <a:gd name="T20" fmla="*/ 10 w 57"/>
                  <a:gd name="T21" fmla="*/ 11 h 59"/>
                  <a:gd name="T22" fmla="*/ 8 w 57"/>
                  <a:gd name="T23" fmla="*/ 8 h 59"/>
                  <a:gd name="T24" fmla="*/ 6 w 57"/>
                  <a:gd name="T25" fmla="*/ 5 h 59"/>
                  <a:gd name="T26" fmla="*/ 4 w 57"/>
                  <a:gd name="T27" fmla="*/ 3 h 59"/>
                  <a:gd name="T28" fmla="*/ 2 w 57"/>
                  <a:gd name="T29" fmla="*/ 1 h 59"/>
                  <a:gd name="T30" fmla="*/ 1 w 57"/>
                  <a:gd name="T31" fmla="*/ 0 h 59"/>
                  <a:gd name="T32" fmla="*/ 0 w 57"/>
                  <a:gd name="T33" fmla="*/ 0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59"/>
                  <a:gd name="T53" fmla="*/ 57 w 57"/>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59">
                    <a:moveTo>
                      <a:pt x="1" y="0"/>
                    </a:moveTo>
                    <a:lnTo>
                      <a:pt x="0" y="3"/>
                    </a:lnTo>
                    <a:lnTo>
                      <a:pt x="1" y="9"/>
                    </a:lnTo>
                    <a:lnTo>
                      <a:pt x="5" y="17"/>
                    </a:lnTo>
                    <a:lnTo>
                      <a:pt x="12" y="28"/>
                    </a:lnTo>
                    <a:lnTo>
                      <a:pt x="20" y="38"/>
                    </a:lnTo>
                    <a:lnTo>
                      <a:pt x="31" y="47"/>
                    </a:lnTo>
                    <a:lnTo>
                      <a:pt x="43" y="54"/>
                    </a:lnTo>
                    <a:lnTo>
                      <a:pt x="57" y="59"/>
                    </a:lnTo>
                    <a:lnTo>
                      <a:pt x="50" y="53"/>
                    </a:lnTo>
                    <a:lnTo>
                      <a:pt x="43" y="44"/>
                    </a:lnTo>
                    <a:lnTo>
                      <a:pt x="35" y="33"/>
                    </a:lnTo>
                    <a:lnTo>
                      <a:pt x="26" y="23"/>
                    </a:lnTo>
                    <a:lnTo>
                      <a:pt x="19" y="14"/>
                    </a:lnTo>
                    <a:lnTo>
                      <a:pt x="11" y="6"/>
                    </a:lnTo>
                    <a:lnTo>
                      <a:pt x="5" y="1"/>
                    </a:lnTo>
                    <a:lnTo>
                      <a:pt x="1" y="0"/>
                    </a:lnTo>
                    <a:close/>
                  </a:path>
                </a:pathLst>
              </a:custGeom>
              <a:solidFill>
                <a:srgbClr val="006600"/>
              </a:solidFill>
              <a:ln w="9525">
                <a:noFill/>
                <a:round/>
                <a:headEnd/>
                <a:tailEnd/>
              </a:ln>
            </p:spPr>
            <p:txBody>
              <a:bodyPr/>
              <a:lstStyle/>
              <a:p>
                <a:endParaRPr lang="en-US"/>
              </a:p>
            </p:txBody>
          </p:sp>
          <p:sp>
            <p:nvSpPr>
              <p:cNvPr id="6451" name="Freeform 177"/>
              <p:cNvSpPr>
                <a:spLocks/>
              </p:cNvSpPr>
              <p:nvPr/>
            </p:nvSpPr>
            <p:spPr bwMode="auto">
              <a:xfrm>
                <a:off x="1965" y="1195"/>
                <a:ext cx="36" cy="34"/>
              </a:xfrm>
              <a:custGeom>
                <a:avLst/>
                <a:gdLst>
                  <a:gd name="T0" fmla="*/ 0 w 73"/>
                  <a:gd name="T1" fmla="*/ 0 h 68"/>
                  <a:gd name="T2" fmla="*/ 0 w 73"/>
                  <a:gd name="T3" fmla="*/ 1 h 68"/>
                  <a:gd name="T4" fmla="*/ 0 w 73"/>
                  <a:gd name="T5" fmla="*/ 3 h 68"/>
                  <a:gd name="T6" fmla="*/ 2 w 73"/>
                  <a:gd name="T7" fmla="*/ 5 h 68"/>
                  <a:gd name="T8" fmla="*/ 4 w 73"/>
                  <a:gd name="T9" fmla="*/ 9 h 68"/>
                  <a:gd name="T10" fmla="*/ 7 w 73"/>
                  <a:gd name="T11" fmla="*/ 11 h 68"/>
                  <a:gd name="T12" fmla="*/ 11 w 73"/>
                  <a:gd name="T13" fmla="*/ 14 h 68"/>
                  <a:gd name="T14" fmla="*/ 14 w 73"/>
                  <a:gd name="T15" fmla="*/ 16 h 68"/>
                  <a:gd name="T16" fmla="*/ 18 w 73"/>
                  <a:gd name="T17" fmla="*/ 17 h 68"/>
                  <a:gd name="T18" fmla="*/ 16 w 73"/>
                  <a:gd name="T19" fmla="*/ 16 h 68"/>
                  <a:gd name="T20" fmla="*/ 14 w 73"/>
                  <a:gd name="T21" fmla="*/ 13 h 68"/>
                  <a:gd name="T22" fmla="*/ 12 w 73"/>
                  <a:gd name="T23" fmla="*/ 11 h 68"/>
                  <a:gd name="T24" fmla="*/ 9 w 73"/>
                  <a:gd name="T25" fmla="*/ 7 h 68"/>
                  <a:gd name="T26" fmla="*/ 7 w 73"/>
                  <a:gd name="T27" fmla="*/ 4 h 68"/>
                  <a:gd name="T28" fmla="*/ 4 w 73"/>
                  <a:gd name="T29" fmla="*/ 2 h 68"/>
                  <a:gd name="T30" fmla="*/ 2 w 73"/>
                  <a:gd name="T31" fmla="*/ 1 h 68"/>
                  <a:gd name="T32" fmla="*/ 0 w 73"/>
                  <a:gd name="T33" fmla="*/ 0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68"/>
                  <a:gd name="T53" fmla="*/ 73 w 73"/>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68">
                    <a:moveTo>
                      <a:pt x="3" y="0"/>
                    </a:moveTo>
                    <a:lnTo>
                      <a:pt x="0" y="5"/>
                    </a:lnTo>
                    <a:lnTo>
                      <a:pt x="3" y="12"/>
                    </a:lnTo>
                    <a:lnTo>
                      <a:pt x="9" y="22"/>
                    </a:lnTo>
                    <a:lnTo>
                      <a:pt x="19" y="34"/>
                    </a:lnTo>
                    <a:lnTo>
                      <a:pt x="31" y="45"/>
                    </a:lnTo>
                    <a:lnTo>
                      <a:pt x="44" y="55"/>
                    </a:lnTo>
                    <a:lnTo>
                      <a:pt x="59" y="63"/>
                    </a:lnTo>
                    <a:lnTo>
                      <a:pt x="73" y="68"/>
                    </a:lnTo>
                    <a:lnTo>
                      <a:pt x="67" y="63"/>
                    </a:lnTo>
                    <a:lnTo>
                      <a:pt x="59" y="54"/>
                    </a:lnTo>
                    <a:lnTo>
                      <a:pt x="50" y="43"/>
                    </a:lnTo>
                    <a:lnTo>
                      <a:pt x="38" y="30"/>
                    </a:lnTo>
                    <a:lnTo>
                      <a:pt x="28" y="17"/>
                    </a:lnTo>
                    <a:lnTo>
                      <a:pt x="17" y="8"/>
                    </a:lnTo>
                    <a:lnTo>
                      <a:pt x="8" y="1"/>
                    </a:lnTo>
                    <a:lnTo>
                      <a:pt x="3" y="0"/>
                    </a:lnTo>
                    <a:close/>
                  </a:path>
                </a:pathLst>
              </a:custGeom>
              <a:solidFill>
                <a:srgbClr val="006600"/>
              </a:solidFill>
              <a:ln w="9525">
                <a:noFill/>
                <a:round/>
                <a:headEnd/>
                <a:tailEnd/>
              </a:ln>
            </p:spPr>
            <p:txBody>
              <a:bodyPr/>
              <a:lstStyle/>
              <a:p>
                <a:endParaRPr lang="en-US"/>
              </a:p>
            </p:txBody>
          </p:sp>
          <p:sp>
            <p:nvSpPr>
              <p:cNvPr id="6452" name="Freeform 178"/>
              <p:cNvSpPr>
                <a:spLocks/>
              </p:cNvSpPr>
              <p:nvPr/>
            </p:nvSpPr>
            <p:spPr bwMode="auto">
              <a:xfrm>
                <a:off x="1987" y="1189"/>
                <a:ext cx="32" cy="38"/>
              </a:xfrm>
              <a:custGeom>
                <a:avLst/>
                <a:gdLst>
                  <a:gd name="T0" fmla="*/ 1 w 63"/>
                  <a:gd name="T1" fmla="*/ 0 h 76"/>
                  <a:gd name="T2" fmla="*/ 0 w 63"/>
                  <a:gd name="T3" fmla="*/ 1 h 76"/>
                  <a:gd name="T4" fmla="*/ 1 w 63"/>
                  <a:gd name="T5" fmla="*/ 3 h 76"/>
                  <a:gd name="T6" fmla="*/ 2 w 63"/>
                  <a:gd name="T7" fmla="*/ 6 h 76"/>
                  <a:gd name="T8" fmla="*/ 4 w 63"/>
                  <a:gd name="T9" fmla="*/ 10 h 76"/>
                  <a:gd name="T10" fmla="*/ 7 w 63"/>
                  <a:gd name="T11" fmla="*/ 13 h 76"/>
                  <a:gd name="T12" fmla="*/ 10 w 63"/>
                  <a:gd name="T13" fmla="*/ 16 h 76"/>
                  <a:gd name="T14" fmla="*/ 13 w 63"/>
                  <a:gd name="T15" fmla="*/ 18 h 76"/>
                  <a:gd name="T16" fmla="*/ 16 w 63"/>
                  <a:gd name="T17" fmla="*/ 19 h 76"/>
                  <a:gd name="T18" fmla="*/ 15 w 63"/>
                  <a:gd name="T19" fmla="*/ 18 h 76"/>
                  <a:gd name="T20" fmla="*/ 14 w 63"/>
                  <a:gd name="T21" fmla="*/ 15 h 76"/>
                  <a:gd name="T22" fmla="*/ 12 w 63"/>
                  <a:gd name="T23" fmla="*/ 12 h 76"/>
                  <a:gd name="T24" fmla="*/ 9 w 63"/>
                  <a:gd name="T25" fmla="*/ 9 h 76"/>
                  <a:gd name="T26" fmla="*/ 6 w 63"/>
                  <a:gd name="T27" fmla="*/ 5 h 76"/>
                  <a:gd name="T28" fmla="*/ 4 w 63"/>
                  <a:gd name="T29" fmla="*/ 2 h 76"/>
                  <a:gd name="T30" fmla="*/ 2 w 63"/>
                  <a:gd name="T31" fmla="*/ 1 h 76"/>
                  <a:gd name="T32" fmla="*/ 1 w 63"/>
                  <a:gd name="T33" fmla="*/ 0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76"/>
                  <a:gd name="T53" fmla="*/ 63 w 63"/>
                  <a:gd name="T54" fmla="*/ 76 h 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76">
                    <a:moveTo>
                      <a:pt x="2" y="0"/>
                    </a:moveTo>
                    <a:lnTo>
                      <a:pt x="0" y="5"/>
                    </a:lnTo>
                    <a:lnTo>
                      <a:pt x="1" y="14"/>
                    </a:lnTo>
                    <a:lnTo>
                      <a:pt x="7" y="26"/>
                    </a:lnTo>
                    <a:lnTo>
                      <a:pt x="16" y="38"/>
                    </a:lnTo>
                    <a:lnTo>
                      <a:pt x="27" y="51"/>
                    </a:lnTo>
                    <a:lnTo>
                      <a:pt x="38" y="63"/>
                    </a:lnTo>
                    <a:lnTo>
                      <a:pt x="51" y="72"/>
                    </a:lnTo>
                    <a:lnTo>
                      <a:pt x="63" y="76"/>
                    </a:lnTo>
                    <a:lnTo>
                      <a:pt x="60" y="71"/>
                    </a:lnTo>
                    <a:lnTo>
                      <a:pt x="53" y="60"/>
                    </a:lnTo>
                    <a:lnTo>
                      <a:pt x="45" y="48"/>
                    </a:lnTo>
                    <a:lnTo>
                      <a:pt x="35" y="33"/>
                    </a:lnTo>
                    <a:lnTo>
                      <a:pt x="24" y="20"/>
                    </a:lnTo>
                    <a:lnTo>
                      <a:pt x="15" y="8"/>
                    </a:lnTo>
                    <a:lnTo>
                      <a:pt x="7" y="2"/>
                    </a:lnTo>
                    <a:lnTo>
                      <a:pt x="2" y="0"/>
                    </a:lnTo>
                    <a:close/>
                  </a:path>
                </a:pathLst>
              </a:custGeom>
              <a:solidFill>
                <a:srgbClr val="006600"/>
              </a:solidFill>
              <a:ln w="9525">
                <a:noFill/>
                <a:round/>
                <a:headEnd/>
                <a:tailEnd/>
              </a:ln>
            </p:spPr>
            <p:txBody>
              <a:bodyPr/>
              <a:lstStyle/>
              <a:p>
                <a:endParaRPr lang="en-US"/>
              </a:p>
            </p:txBody>
          </p:sp>
          <p:sp>
            <p:nvSpPr>
              <p:cNvPr id="6453" name="Freeform 179"/>
              <p:cNvSpPr>
                <a:spLocks/>
              </p:cNvSpPr>
              <p:nvPr/>
            </p:nvSpPr>
            <p:spPr bwMode="auto">
              <a:xfrm>
                <a:off x="2024" y="1187"/>
                <a:ext cx="28" cy="35"/>
              </a:xfrm>
              <a:custGeom>
                <a:avLst/>
                <a:gdLst>
                  <a:gd name="T0" fmla="*/ 1 w 55"/>
                  <a:gd name="T1" fmla="*/ 0 h 70"/>
                  <a:gd name="T2" fmla="*/ 0 w 55"/>
                  <a:gd name="T3" fmla="*/ 1 h 70"/>
                  <a:gd name="T4" fmla="*/ 1 w 55"/>
                  <a:gd name="T5" fmla="*/ 3 h 70"/>
                  <a:gd name="T6" fmla="*/ 2 w 55"/>
                  <a:gd name="T7" fmla="*/ 6 h 70"/>
                  <a:gd name="T8" fmla="*/ 4 w 55"/>
                  <a:gd name="T9" fmla="*/ 9 h 70"/>
                  <a:gd name="T10" fmla="*/ 6 w 55"/>
                  <a:gd name="T11" fmla="*/ 12 h 70"/>
                  <a:gd name="T12" fmla="*/ 9 w 55"/>
                  <a:gd name="T13" fmla="*/ 15 h 70"/>
                  <a:gd name="T14" fmla="*/ 12 w 55"/>
                  <a:gd name="T15" fmla="*/ 17 h 70"/>
                  <a:gd name="T16" fmla="*/ 14 w 55"/>
                  <a:gd name="T17" fmla="*/ 18 h 70"/>
                  <a:gd name="T18" fmla="*/ 13 w 55"/>
                  <a:gd name="T19" fmla="*/ 16 h 70"/>
                  <a:gd name="T20" fmla="*/ 12 w 55"/>
                  <a:gd name="T21" fmla="*/ 13 h 70"/>
                  <a:gd name="T22" fmla="*/ 10 w 55"/>
                  <a:gd name="T23" fmla="*/ 10 h 70"/>
                  <a:gd name="T24" fmla="*/ 8 w 55"/>
                  <a:gd name="T25" fmla="*/ 7 h 70"/>
                  <a:gd name="T26" fmla="*/ 6 w 55"/>
                  <a:gd name="T27" fmla="*/ 4 h 70"/>
                  <a:gd name="T28" fmla="*/ 4 w 55"/>
                  <a:gd name="T29" fmla="*/ 2 h 70"/>
                  <a:gd name="T30" fmla="*/ 2 w 55"/>
                  <a:gd name="T31" fmla="*/ 1 h 70"/>
                  <a:gd name="T32" fmla="*/ 1 w 55"/>
                  <a:gd name="T33" fmla="*/ 0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70"/>
                  <a:gd name="T53" fmla="*/ 55 w 55"/>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70">
                    <a:moveTo>
                      <a:pt x="1" y="0"/>
                    </a:moveTo>
                    <a:lnTo>
                      <a:pt x="0" y="3"/>
                    </a:lnTo>
                    <a:lnTo>
                      <a:pt x="2" y="13"/>
                    </a:lnTo>
                    <a:lnTo>
                      <a:pt x="8" y="23"/>
                    </a:lnTo>
                    <a:lnTo>
                      <a:pt x="15" y="36"/>
                    </a:lnTo>
                    <a:lnTo>
                      <a:pt x="24" y="48"/>
                    </a:lnTo>
                    <a:lnTo>
                      <a:pt x="34" y="59"/>
                    </a:lnTo>
                    <a:lnTo>
                      <a:pt x="45" y="67"/>
                    </a:lnTo>
                    <a:lnTo>
                      <a:pt x="55" y="70"/>
                    </a:lnTo>
                    <a:lnTo>
                      <a:pt x="51" y="63"/>
                    </a:lnTo>
                    <a:lnTo>
                      <a:pt x="45" y="54"/>
                    </a:lnTo>
                    <a:lnTo>
                      <a:pt x="38" y="41"/>
                    </a:lnTo>
                    <a:lnTo>
                      <a:pt x="31" y="29"/>
                    </a:lnTo>
                    <a:lnTo>
                      <a:pt x="23" y="16"/>
                    </a:lnTo>
                    <a:lnTo>
                      <a:pt x="15" y="7"/>
                    </a:lnTo>
                    <a:lnTo>
                      <a:pt x="8" y="1"/>
                    </a:lnTo>
                    <a:lnTo>
                      <a:pt x="1" y="0"/>
                    </a:lnTo>
                    <a:close/>
                  </a:path>
                </a:pathLst>
              </a:custGeom>
              <a:solidFill>
                <a:srgbClr val="006600"/>
              </a:solidFill>
              <a:ln w="9525">
                <a:noFill/>
                <a:round/>
                <a:headEnd/>
                <a:tailEnd/>
              </a:ln>
            </p:spPr>
            <p:txBody>
              <a:bodyPr/>
              <a:lstStyle/>
              <a:p>
                <a:endParaRPr lang="en-US"/>
              </a:p>
            </p:txBody>
          </p:sp>
          <p:sp>
            <p:nvSpPr>
              <p:cNvPr id="6454" name="Freeform 180"/>
              <p:cNvSpPr>
                <a:spLocks/>
              </p:cNvSpPr>
              <p:nvPr/>
            </p:nvSpPr>
            <p:spPr bwMode="auto">
              <a:xfrm>
                <a:off x="2046" y="1186"/>
                <a:ext cx="20" cy="32"/>
              </a:xfrm>
              <a:custGeom>
                <a:avLst/>
                <a:gdLst>
                  <a:gd name="T0" fmla="*/ 1 w 39"/>
                  <a:gd name="T1" fmla="*/ 0 h 63"/>
                  <a:gd name="T2" fmla="*/ 1 w 39"/>
                  <a:gd name="T3" fmla="*/ 1 h 63"/>
                  <a:gd name="T4" fmla="*/ 0 w 39"/>
                  <a:gd name="T5" fmla="*/ 3 h 63"/>
                  <a:gd name="T6" fmla="*/ 1 w 39"/>
                  <a:gd name="T7" fmla="*/ 5 h 63"/>
                  <a:gd name="T8" fmla="*/ 1 w 39"/>
                  <a:gd name="T9" fmla="*/ 8 h 63"/>
                  <a:gd name="T10" fmla="*/ 3 w 39"/>
                  <a:gd name="T11" fmla="*/ 11 h 63"/>
                  <a:gd name="T12" fmla="*/ 5 w 39"/>
                  <a:gd name="T13" fmla="*/ 13 h 63"/>
                  <a:gd name="T14" fmla="*/ 7 w 39"/>
                  <a:gd name="T15" fmla="*/ 15 h 63"/>
                  <a:gd name="T16" fmla="*/ 10 w 39"/>
                  <a:gd name="T17" fmla="*/ 16 h 63"/>
                  <a:gd name="T18" fmla="*/ 9 w 39"/>
                  <a:gd name="T19" fmla="*/ 14 h 63"/>
                  <a:gd name="T20" fmla="*/ 8 w 39"/>
                  <a:gd name="T21" fmla="*/ 12 h 63"/>
                  <a:gd name="T22" fmla="*/ 7 w 39"/>
                  <a:gd name="T23" fmla="*/ 10 h 63"/>
                  <a:gd name="T24" fmla="*/ 6 w 39"/>
                  <a:gd name="T25" fmla="*/ 7 h 63"/>
                  <a:gd name="T26" fmla="*/ 5 w 39"/>
                  <a:gd name="T27" fmla="*/ 4 h 63"/>
                  <a:gd name="T28" fmla="*/ 3 w 39"/>
                  <a:gd name="T29" fmla="*/ 2 h 63"/>
                  <a:gd name="T30" fmla="*/ 2 w 39"/>
                  <a:gd name="T31" fmla="*/ 1 h 63"/>
                  <a:gd name="T32" fmla="*/ 1 w 39"/>
                  <a:gd name="T33" fmla="*/ 0 h 6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9"/>
                  <a:gd name="T52" fmla="*/ 0 h 63"/>
                  <a:gd name="T53" fmla="*/ 39 w 39"/>
                  <a:gd name="T54" fmla="*/ 63 h 6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9" h="63">
                    <a:moveTo>
                      <a:pt x="3" y="0"/>
                    </a:moveTo>
                    <a:lnTo>
                      <a:pt x="1" y="3"/>
                    </a:lnTo>
                    <a:lnTo>
                      <a:pt x="0" y="10"/>
                    </a:lnTo>
                    <a:lnTo>
                      <a:pt x="1" y="19"/>
                    </a:lnTo>
                    <a:lnTo>
                      <a:pt x="4" y="30"/>
                    </a:lnTo>
                    <a:lnTo>
                      <a:pt x="10" y="41"/>
                    </a:lnTo>
                    <a:lnTo>
                      <a:pt x="17" y="50"/>
                    </a:lnTo>
                    <a:lnTo>
                      <a:pt x="27" y="58"/>
                    </a:lnTo>
                    <a:lnTo>
                      <a:pt x="39" y="63"/>
                    </a:lnTo>
                    <a:lnTo>
                      <a:pt x="35" y="56"/>
                    </a:lnTo>
                    <a:lnTo>
                      <a:pt x="31" y="47"/>
                    </a:lnTo>
                    <a:lnTo>
                      <a:pt x="26" y="37"/>
                    </a:lnTo>
                    <a:lnTo>
                      <a:pt x="22" y="25"/>
                    </a:lnTo>
                    <a:lnTo>
                      <a:pt x="17" y="15"/>
                    </a:lnTo>
                    <a:lnTo>
                      <a:pt x="12" y="5"/>
                    </a:lnTo>
                    <a:lnTo>
                      <a:pt x="8" y="1"/>
                    </a:lnTo>
                    <a:lnTo>
                      <a:pt x="3" y="0"/>
                    </a:lnTo>
                    <a:close/>
                  </a:path>
                </a:pathLst>
              </a:custGeom>
              <a:solidFill>
                <a:srgbClr val="006600"/>
              </a:solidFill>
              <a:ln w="9525">
                <a:noFill/>
                <a:round/>
                <a:headEnd/>
                <a:tailEnd/>
              </a:ln>
            </p:spPr>
            <p:txBody>
              <a:bodyPr/>
              <a:lstStyle/>
              <a:p>
                <a:endParaRPr lang="en-US"/>
              </a:p>
            </p:txBody>
          </p:sp>
          <p:sp>
            <p:nvSpPr>
              <p:cNvPr id="6455" name="Freeform 181"/>
              <p:cNvSpPr>
                <a:spLocks/>
              </p:cNvSpPr>
              <p:nvPr/>
            </p:nvSpPr>
            <p:spPr bwMode="auto">
              <a:xfrm>
                <a:off x="2081" y="1181"/>
                <a:ext cx="15" cy="24"/>
              </a:xfrm>
              <a:custGeom>
                <a:avLst/>
                <a:gdLst>
                  <a:gd name="T0" fmla="*/ 1 w 30"/>
                  <a:gd name="T1" fmla="*/ 0 h 49"/>
                  <a:gd name="T2" fmla="*/ 0 w 30"/>
                  <a:gd name="T3" fmla="*/ 1 h 49"/>
                  <a:gd name="T4" fmla="*/ 0 w 30"/>
                  <a:gd name="T5" fmla="*/ 2 h 49"/>
                  <a:gd name="T6" fmla="*/ 1 w 30"/>
                  <a:gd name="T7" fmla="*/ 4 h 49"/>
                  <a:gd name="T8" fmla="*/ 2 w 30"/>
                  <a:gd name="T9" fmla="*/ 6 h 49"/>
                  <a:gd name="T10" fmla="*/ 3 w 30"/>
                  <a:gd name="T11" fmla="*/ 8 h 49"/>
                  <a:gd name="T12" fmla="*/ 5 w 30"/>
                  <a:gd name="T13" fmla="*/ 10 h 49"/>
                  <a:gd name="T14" fmla="*/ 6 w 30"/>
                  <a:gd name="T15" fmla="*/ 11 h 49"/>
                  <a:gd name="T16" fmla="*/ 8 w 30"/>
                  <a:gd name="T17" fmla="*/ 12 h 49"/>
                  <a:gd name="T18" fmla="*/ 6 w 30"/>
                  <a:gd name="T19" fmla="*/ 9 h 49"/>
                  <a:gd name="T20" fmla="*/ 5 w 30"/>
                  <a:gd name="T21" fmla="*/ 5 h 49"/>
                  <a:gd name="T22" fmla="*/ 3 w 30"/>
                  <a:gd name="T23" fmla="*/ 1 h 49"/>
                  <a:gd name="T24" fmla="*/ 1 w 30"/>
                  <a:gd name="T25" fmla="*/ 0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49"/>
                  <a:gd name="T41" fmla="*/ 30 w 30"/>
                  <a:gd name="T42" fmla="*/ 49 h 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49">
                    <a:moveTo>
                      <a:pt x="2" y="0"/>
                    </a:moveTo>
                    <a:lnTo>
                      <a:pt x="0" y="4"/>
                    </a:lnTo>
                    <a:lnTo>
                      <a:pt x="0" y="10"/>
                    </a:lnTo>
                    <a:lnTo>
                      <a:pt x="2" y="18"/>
                    </a:lnTo>
                    <a:lnTo>
                      <a:pt x="6" y="26"/>
                    </a:lnTo>
                    <a:lnTo>
                      <a:pt x="11" y="35"/>
                    </a:lnTo>
                    <a:lnTo>
                      <a:pt x="17" y="42"/>
                    </a:lnTo>
                    <a:lnTo>
                      <a:pt x="24" y="47"/>
                    </a:lnTo>
                    <a:lnTo>
                      <a:pt x="30" y="49"/>
                    </a:lnTo>
                    <a:lnTo>
                      <a:pt x="24" y="37"/>
                    </a:lnTo>
                    <a:lnTo>
                      <a:pt x="17" y="21"/>
                    </a:lnTo>
                    <a:lnTo>
                      <a:pt x="10" y="7"/>
                    </a:lnTo>
                    <a:lnTo>
                      <a:pt x="2" y="0"/>
                    </a:lnTo>
                    <a:close/>
                  </a:path>
                </a:pathLst>
              </a:custGeom>
              <a:solidFill>
                <a:srgbClr val="006600"/>
              </a:solidFill>
              <a:ln w="9525">
                <a:noFill/>
                <a:round/>
                <a:headEnd/>
                <a:tailEnd/>
              </a:ln>
            </p:spPr>
            <p:txBody>
              <a:bodyPr/>
              <a:lstStyle/>
              <a:p>
                <a:endParaRPr lang="en-US"/>
              </a:p>
            </p:txBody>
          </p:sp>
          <p:sp>
            <p:nvSpPr>
              <p:cNvPr id="6456" name="Freeform 182"/>
              <p:cNvSpPr>
                <a:spLocks/>
              </p:cNvSpPr>
              <p:nvPr/>
            </p:nvSpPr>
            <p:spPr bwMode="auto">
              <a:xfrm>
                <a:off x="2099" y="1184"/>
                <a:ext cx="11" cy="15"/>
              </a:xfrm>
              <a:custGeom>
                <a:avLst/>
                <a:gdLst>
                  <a:gd name="T0" fmla="*/ 1 w 22"/>
                  <a:gd name="T1" fmla="*/ 0 h 31"/>
                  <a:gd name="T2" fmla="*/ 0 w 22"/>
                  <a:gd name="T3" fmla="*/ 2 h 31"/>
                  <a:gd name="T4" fmla="*/ 1 w 22"/>
                  <a:gd name="T5" fmla="*/ 5 h 31"/>
                  <a:gd name="T6" fmla="*/ 3 w 22"/>
                  <a:gd name="T7" fmla="*/ 7 h 31"/>
                  <a:gd name="T8" fmla="*/ 6 w 22"/>
                  <a:gd name="T9" fmla="*/ 7 h 31"/>
                  <a:gd name="T10" fmla="*/ 3 w 22"/>
                  <a:gd name="T11" fmla="*/ 6 h 31"/>
                  <a:gd name="T12" fmla="*/ 3 w 22"/>
                  <a:gd name="T13" fmla="*/ 2 h 31"/>
                  <a:gd name="T14" fmla="*/ 2 w 22"/>
                  <a:gd name="T15" fmla="*/ 0 h 31"/>
                  <a:gd name="T16" fmla="*/ 1 w 22"/>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31"/>
                  <a:gd name="T29" fmla="*/ 22 w 2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31">
                    <a:moveTo>
                      <a:pt x="2" y="1"/>
                    </a:moveTo>
                    <a:lnTo>
                      <a:pt x="0" y="10"/>
                    </a:lnTo>
                    <a:lnTo>
                      <a:pt x="4" y="22"/>
                    </a:lnTo>
                    <a:lnTo>
                      <a:pt x="12" y="31"/>
                    </a:lnTo>
                    <a:lnTo>
                      <a:pt x="22" y="30"/>
                    </a:lnTo>
                    <a:lnTo>
                      <a:pt x="13" y="24"/>
                    </a:lnTo>
                    <a:lnTo>
                      <a:pt x="10" y="10"/>
                    </a:lnTo>
                    <a:lnTo>
                      <a:pt x="7" y="0"/>
                    </a:lnTo>
                    <a:lnTo>
                      <a:pt x="2" y="1"/>
                    </a:lnTo>
                    <a:close/>
                  </a:path>
                </a:pathLst>
              </a:custGeom>
              <a:solidFill>
                <a:srgbClr val="006600"/>
              </a:solidFill>
              <a:ln w="9525">
                <a:noFill/>
                <a:round/>
                <a:headEnd/>
                <a:tailEnd/>
              </a:ln>
            </p:spPr>
            <p:txBody>
              <a:bodyPr/>
              <a:lstStyle/>
              <a:p>
                <a:endParaRPr lang="en-US"/>
              </a:p>
            </p:txBody>
          </p:sp>
          <p:sp>
            <p:nvSpPr>
              <p:cNvPr id="6457" name="Freeform 183"/>
              <p:cNvSpPr>
                <a:spLocks/>
              </p:cNvSpPr>
              <p:nvPr/>
            </p:nvSpPr>
            <p:spPr bwMode="auto">
              <a:xfrm>
                <a:off x="1952" y="1197"/>
                <a:ext cx="32" cy="32"/>
              </a:xfrm>
              <a:custGeom>
                <a:avLst/>
                <a:gdLst>
                  <a:gd name="T0" fmla="*/ 1 w 64"/>
                  <a:gd name="T1" fmla="*/ 0 h 64"/>
                  <a:gd name="T2" fmla="*/ 0 w 64"/>
                  <a:gd name="T3" fmla="*/ 1 h 64"/>
                  <a:gd name="T4" fmla="*/ 1 w 64"/>
                  <a:gd name="T5" fmla="*/ 3 h 64"/>
                  <a:gd name="T6" fmla="*/ 2 w 64"/>
                  <a:gd name="T7" fmla="*/ 5 h 64"/>
                  <a:gd name="T8" fmla="*/ 4 w 64"/>
                  <a:gd name="T9" fmla="*/ 8 h 64"/>
                  <a:gd name="T10" fmla="*/ 6 w 64"/>
                  <a:gd name="T11" fmla="*/ 10 h 64"/>
                  <a:gd name="T12" fmla="*/ 9 w 64"/>
                  <a:gd name="T13" fmla="*/ 13 h 64"/>
                  <a:gd name="T14" fmla="*/ 13 w 64"/>
                  <a:gd name="T15" fmla="*/ 15 h 64"/>
                  <a:gd name="T16" fmla="*/ 16 w 64"/>
                  <a:gd name="T17" fmla="*/ 16 h 64"/>
                  <a:gd name="T18" fmla="*/ 15 w 64"/>
                  <a:gd name="T19" fmla="*/ 14 h 64"/>
                  <a:gd name="T20" fmla="*/ 13 w 64"/>
                  <a:gd name="T21" fmla="*/ 12 h 64"/>
                  <a:gd name="T22" fmla="*/ 11 w 64"/>
                  <a:gd name="T23" fmla="*/ 10 h 64"/>
                  <a:gd name="T24" fmla="*/ 8 w 64"/>
                  <a:gd name="T25" fmla="*/ 7 h 64"/>
                  <a:gd name="T26" fmla="*/ 6 w 64"/>
                  <a:gd name="T27" fmla="*/ 4 h 64"/>
                  <a:gd name="T28" fmla="*/ 4 w 64"/>
                  <a:gd name="T29" fmla="*/ 1 h 64"/>
                  <a:gd name="T30" fmla="*/ 2 w 64"/>
                  <a:gd name="T31" fmla="*/ 1 h 64"/>
                  <a:gd name="T32" fmla="*/ 1 w 64"/>
                  <a:gd name="T33" fmla="*/ 0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64"/>
                  <a:gd name="T53" fmla="*/ 64 w 64"/>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64">
                    <a:moveTo>
                      <a:pt x="2" y="0"/>
                    </a:moveTo>
                    <a:lnTo>
                      <a:pt x="0" y="4"/>
                    </a:lnTo>
                    <a:lnTo>
                      <a:pt x="1" y="11"/>
                    </a:lnTo>
                    <a:lnTo>
                      <a:pt x="7" y="20"/>
                    </a:lnTo>
                    <a:lnTo>
                      <a:pt x="15" y="31"/>
                    </a:lnTo>
                    <a:lnTo>
                      <a:pt x="25" y="42"/>
                    </a:lnTo>
                    <a:lnTo>
                      <a:pt x="38" y="51"/>
                    </a:lnTo>
                    <a:lnTo>
                      <a:pt x="51" y="59"/>
                    </a:lnTo>
                    <a:lnTo>
                      <a:pt x="64" y="64"/>
                    </a:lnTo>
                    <a:lnTo>
                      <a:pt x="60" y="58"/>
                    </a:lnTo>
                    <a:lnTo>
                      <a:pt x="52" y="50"/>
                    </a:lnTo>
                    <a:lnTo>
                      <a:pt x="44" y="39"/>
                    </a:lnTo>
                    <a:lnTo>
                      <a:pt x="34" y="27"/>
                    </a:lnTo>
                    <a:lnTo>
                      <a:pt x="25" y="16"/>
                    </a:lnTo>
                    <a:lnTo>
                      <a:pt x="16" y="6"/>
                    </a:lnTo>
                    <a:lnTo>
                      <a:pt x="8" y="1"/>
                    </a:lnTo>
                    <a:lnTo>
                      <a:pt x="2" y="0"/>
                    </a:lnTo>
                    <a:close/>
                  </a:path>
                </a:pathLst>
              </a:custGeom>
              <a:solidFill>
                <a:srgbClr val="006600"/>
              </a:solidFill>
              <a:ln w="9525">
                <a:noFill/>
                <a:round/>
                <a:headEnd/>
                <a:tailEnd/>
              </a:ln>
            </p:spPr>
            <p:txBody>
              <a:bodyPr/>
              <a:lstStyle/>
              <a:p>
                <a:endParaRPr lang="en-US"/>
              </a:p>
            </p:txBody>
          </p:sp>
          <p:sp>
            <p:nvSpPr>
              <p:cNvPr id="6458" name="Freeform 184"/>
              <p:cNvSpPr>
                <a:spLocks/>
              </p:cNvSpPr>
              <p:nvPr/>
            </p:nvSpPr>
            <p:spPr bwMode="auto">
              <a:xfrm>
                <a:off x="1923" y="1203"/>
                <a:ext cx="26" cy="25"/>
              </a:xfrm>
              <a:custGeom>
                <a:avLst/>
                <a:gdLst>
                  <a:gd name="T0" fmla="*/ 1 w 52"/>
                  <a:gd name="T1" fmla="*/ 0 h 51"/>
                  <a:gd name="T2" fmla="*/ 0 w 52"/>
                  <a:gd name="T3" fmla="*/ 1 h 51"/>
                  <a:gd name="T4" fmla="*/ 1 w 52"/>
                  <a:gd name="T5" fmla="*/ 2 h 51"/>
                  <a:gd name="T6" fmla="*/ 2 w 52"/>
                  <a:gd name="T7" fmla="*/ 4 h 51"/>
                  <a:gd name="T8" fmla="*/ 3 w 52"/>
                  <a:gd name="T9" fmla="*/ 6 h 51"/>
                  <a:gd name="T10" fmla="*/ 5 w 52"/>
                  <a:gd name="T11" fmla="*/ 8 h 51"/>
                  <a:gd name="T12" fmla="*/ 7 w 52"/>
                  <a:gd name="T13" fmla="*/ 10 h 51"/>
                  <a:gd name="T14" fmla="*/ 10 w 52"/>
                  <a:gd name="T15" fmla="*/ 11 h 51"/>
                  <a:gd name="T16" fmla="*/ 13 w 52"/>
                  <a:gd name="T17" fmla="*/ 12 h 51"/>
                  <a:gd name="T18" fmla="*/ 12 w 52"/>
                  <a:gd name="T19" fmla="*/ 11 h 51"/>
                  <a:gd name="T20" fmla="*/ 10 w 52"/>
                  <a:gd name="T21" fmla="*/ 9 h 51"/>
                  <a:gd name="T22" fmla="*/ 8 w 52"/>
                  <a:gd name="T23" fmla="*/ 7 h 51"/>
                  <a:gd name="T24" fmla="*/ 6 w 52"/>
                  <a:gd name="T25" fmla="*/ 5 h 51"/>
                  <a:gd name="T26" fmla="*/ 5 w 52"/>
                  <a:gd name="T27" fmla="*/ 3 h 51"/>
                  <a:gd name="T28" fmla="*/ 3 w 52"/>
                  <a:gd name="T29" fmla="*/ 1 h 51"/>
                  <a:gd name="T30" fmla="*/ 2 w 52"/>
                  <a:gd name="T31" fmla="*/ 0 h 51"/>
                  <a:gd name="T32" fmla="*/ 1 w 52"/>
                  <a:gd name="T33" fmla="*/ 0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1"/>
                  <a:gd name="T53" fmla="*/ 52 w 52"/>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1">
                    <a:moveTo>
                      <a:pt x="3" y="0"/>
                    </a:moveTo>
                    <a:lnTo>
                      <a:pt x="0" y="4"/>
                    </a:lnTo>
                    <a:lnTo>
                      <a:pt x="1" y="8"/>
                    </a:lnTo>
                    <a:lnTo>
                      <a:pt x="5" y="16"/>
                    </a:lnTo>
                    <a:lnTo>
                      <a:pt x="11" y="24"/>
                    </a:lnTo>
                    <a:lnTo>
                      <a:pt x="18" y="32"/>
                    </a:lnTo>
                    <a:lnTo>
                      <a:pt x="27" y="40"/>
                    </a:lnTo>
                    <a:lnTo>
                      <a:pt x="38" y="47"/>
                    </a:lnTo>
                    <a:lnTo>
                      <a:pt x="52" y="51"/>
                    </a:lnTo>
                    <a:lnTo>
                      <a:pt x="45" y="45"/>
                    </a:lnTo>
                    <a:lnTo>
                      <a:pt x="38" y="37"/>
                    </a:lnTo>
                    <a:lnTo>
                      <a:pt x="31" y="28"/>
                    </a:lnTo>
                    <a:lnTo>
                      <a:pt x="24" y="20"/>
                    </a:lnTo>
                    <a:lnTo>
                      <a:pt x="18" y="12"/>
                    </a:lnTo>
                    <a:lnTo>
                      <a:pt x="12" y="5"/>
                    </a:lnTo>
                    <a:lnTo>
                      <a:pt x="6" y="1"/>
                    </a:lnTo>
                    <a:lnTo>
                      <a:pt x="3" y="0"/>
                    </a:lnTo>
                    <a:close/>
                  </a:path>
                </a:pathLst>
              </a:custGeom>
              <a:solidFill>
                <a:srgbClr val="006600"/>
              </a:solidFill>
              <a:ln w="9525">
                <a:noFill/>
                <a:round/>
                <a:headEnd/>
                <a:tailEnd/>
              </a:ln>
            </p:spPr>
            <p:txBody>
              <a:bodyPr/>
              <a:lstStyle/>
              <a:p>
                <a:endParaRPr lang="en-US"/>
              </a:p>
            </p:txBody>
          </p:sp>
          <p:sp>
            <p:nvSpPr>
              <p:cNvPr id="6459" name="Freeform 185"/>
              <p:cNvSpPr>
                <a:spLocks/>
              </p:cNvSpPr>
              <p:nvPr/>
            </p:nvSpPr>
            <p:spPr bwMode="auto">
              <a:xfrm>
                <a:off x="2011" y="1191"/>
                <a:ext cx="27" cy="35"/>
              </a:xfrm>
              <a:custGeom>
                <a:avLst/>
                <a:gdLst>
                  <a:gd name="T0" fmla="*/ 0 w 56"/>
                  <a:gd name="T1" fmla="*/ 0 h 69"/>
                  <a:gd name="T2" fmla="*/ 0 w 56"/>
                  <a:gd name="T3" fmla="*/ 1 h 69"/>
                  <a:gd name="T4" fmla="*/ 0 w 56"/>
                  <a:gd name="T5" fmla="*/ 3 h 69"/>
                  <a:gd name="T6" fmla="*/ 1 w 56"/>
                  <a:gd name="T7" fmla="*/ 6 h 69"/>
                  <a:gd name="T8" fmla="*/ 3 w 56"/>
                  <a:gd name="T9" fmla="*/ 9 h 69"/>
                  <a:gd name="T10" fmla="*/ 6 w 56"/>
                  <a:gd name="T11" fmla="*/ 12 h 69"/>
                  <a:gd name="T12" fmla="*/ 8 w 56"/>
                  <a:gd name="T13" fmla="*/ 15 h 69"/>
                  <a:gd name="T14" fmla="*/ 11 w 56"/>
                  <a:gd name="T15" fmla="*/ 17 h 69"/>
                  <a:gd name="T16" fmla="*/ 13 w 56"/>
                  <a:gd name="T17" fmla="*/ 18 h 69"/>
                  <a:gd name="T18" fmla="*/ 12 w 56"/>
                  <a:gd name="T19" fmla="*/ 16 h 69"/>
                  <a:gd name="T20" fmla="*/ 11 w 56"/>
                  <a:gd name="T21" fmla="*/ 14 h 69"/>
                  <a:gd name="T22" fmla="*/ 9 w 56"/>
                  <a:gd name="T23" fmla="*/ 10 h 69"/>
                  <a:gd name="T24" fmla="*/ 7 w 56"/>
                  <a:gd name="T25" fmla="*/ 7 h 69"/>
                  <a:gd name="T26" fmla="*/ 5 w 56"/>
                  <a:gd name="T27" fmla="*/ 4 h 69"/>
                  <a:gd name="T28" fmla="*/ 3 w 56"/>
                  <a:gd name="T29" fmla="*/ 2 h 69"/>
                  <a:gd name="T30" fmla="*/ 2 w 56"/>
                  <a:gd name="T31" fmla="*/ 0 h 69"/>
                  <a:gd name="T32" fmla="*/ 0 w 56"/>
                  <a:gd name="T33" fmla="*/ 0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69"/>
                  <a:gd name="T53" fmla="*/ 56 w 56"/>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69">
                    <a:moveTo>
                      <a:pt x="1" y="0"/>
                    </a:moveTo>
                    <a:lnTo>
                      <a:pt x="0" y="3"/>
                    </a:lnTo>
                    <a:lnTo>
                      <a:pt x="1" y="12"/>
                    </a:lnTo>
                    <a:lnTo>
                      <a:pt x="7" y="23"/>
                    </a:lnTo>
                    <a:lnTo>
                      <a:pt x="15" y="36"/>
                    </a:lnTo>
                    <a:lnTo>
                      <a:pt x="24" y="47"/>
                    </a:lnTo>
                    <a:lnTo>
                      <a:pt x="35" y="59"/>
                    </a:lnTo>
                    <a:lnTo>
                      <a:pt x="45" y="66"/>
                    </a:lnTo>
                    <a:lnTo>
                      <a:pt x="56" y="69"/>
                    </a:lnTo>
                    <a:lnTo>
                      <a:pt x="51" y="62"/>
                    </a:lnTo>
                    <a:lnTo>
                      <a:pt x="45" y="53"/>
                    </a:lnTo>
                    <a:lnTo>
                      <a:pt x="38" y="40"/>
                    </a:lnTo>
                    <a:lnTo>
                      <a:pt x="31" y="28"/>
                    </a:lnTo>
                    <a:lnTo>
                      <a:pt x="23" y="16"/>
                    </a:lnTo>
                    <a:lnTo>
                      <a:pt x="15" y="6"/>
                    </a:lnTo>
                    <a:lnTo>
                      <a:pt x="8" y="0"/>
                    </a:lnTo>
                    <a:lnTo>
                      <a:pt x="1" y="0"/>
                    </a:lnTo>
                    <a:close/>
                  </a:path>
                </a:pathLst>
              </a:custGeom>
              <a:solidFill>
                <a:srgbClr val="006600"/>
              </a:solidFill>
              <a:ln w="9525">
                <a:noFill/>
                <a:round/>
                <a:headEnd/>
                <a:tailEnd/>
              </a:ln>
            </p:spPr>
            <p:txBody>
              <a:bodyPr/>
              <a:lstStyle/>
              <a:p>
                <a:endParaRPr lang="en-US"/>
              </a:p>
            </p:txBody>
          </p:sp>
          <p:sp>
            <p:nvSpPr>
              <p:cNvPr id="6460" name="Freeform 186"/>
              <p:cNvSpPr>
                <a:spLocks/>
              </p:cNvSpPr>
              <p:nvPr/>
            </p:nvSpPr>
            <p:spPr bwMode="auto">
              <a:xfrm>
                <a:off x="2061" y="1184"/>
                <a:ext cx="20" cy="29"/>
              </a:xfrm>
              <a:custGeom>
                <a:avLst/>
                <a:gdLst>
                  <a:gd name="T0" fmla="*/ 1 w 40"/>
                  <a:gd name="T1" fmla="*/ 0 h 59"/>
                  <a:gd name="T2" fmla="*/ 0 w 40"/>
                  <a:gd name="T3" fmla="*/ 1 h 59"/>
                  <a:gd name="T4" fmla="*/ 1 w 40"/>
                  <a:gd name="T5" fmla="*/ 2 h 59"/>
                  <a:gd name="T6" fmla="*/ 1 w 40"/>
                  <a:gd name="T7" fmla="*/ 5 h 59"/>
                  <a:gd name="T8" fmla="*/ 3 w 40"/>
                  <a:gd name="T9" fmla="*/ 7 h 59"/>
                  <a:gd name="T10" fmla="*/ 5 w 40"/>
                  <a:gd name="T11" fmla="*/ 10 h 59"/>
                  <a:gd name="T12" fmla="*/ 6 w 40"/>
                  <a:gd name="T13" fmla="*/ 12 h 59"/>
                  <a:gd name="T14" fmla="*/ 9 w 40"/>
                  <a:gd name="T15" fmla="*/ 14 h 59"/>
                  <a:gd name="T16" fmla="*/ 10 w 40"/>
                  <a:gd name="T17" fmla="*/ 14 h 59"/>
                  <a:gd name="T18" fmla="*/ 10 w 40"/>
                  <a:gd name="T19" fmla="*/ 13 h 59"/>
                  <a:gd name="T20" fmla="*/ 9 w 40"/>
                  <a:gd name="T21" fmla="*/ 11 h 59"/>
                  <a:gd name="T22" fmla="*/ 7 w 40"/>
                  <a:gd name="T23" fmla="*/ 9 h 59"/>
                  <a:gd name="T24" fmla="*/ 6 w 40"/>
                  <a:gd name="T25" fmla="*/ 6 h 59"/>
                  <a:gd name="T26" fmla="*/ 5 w 40"/>
                  <a:gd name="T27" fmla="*/ 4 h 59"/>
                  <a:gd name="T28" fmla="*/ 3 w 40"/>
                  <a:gd name="T29" fmla="*/ 2 h 59"/>
                  <a:gd name="T30" fmla="*/ 2 w 40"/>
                  <a:gd name="T31" fmla="*/ 0 h 59"/>
                  <a:gd name="T32" fmla="*/ 1 w 40"/>
                  <a:gd name="T33" fmla="*/ 0 h 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59"/>
                  <a:gd name="T53" fmla="*/ 40 w 40"/>
                  <a:gd name="T54" fmla="*/ 59 h 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59">
                    <a:moveTo>
                      <a:pt x="2" y="0"/>
                    </a:moveTo>
                    <a:lnTo>
                      <a:pt x="0" y="4"/>
                    </a:lnTo>
                    <a:lnTo>
                      <a:pt x="1" y="10"/>
                    </a:lnTo>
                    <a:lnTo>
                      <a:pt x="5" y="20"/>
                    </a:lnTo>
                    <a:lnTo>
                      <a:pt x="11" y="31"/>
                    </a:lnTo>
                    <a:lnTo>
                      <a:pt x="18" y="42"/>
                    </a:lnTo>
                    <a:lnTo>
                      <a:pt x="26" y="50"/>
                    </a:lnTo>
                    <a:lnTo>
                      <a:pt x="33" y="57"/>
                    </a:lnTo>
                    <a:lnTo>
                      <a:pt x="40" y="59"/>
                    </a:lnTo>
                    <a:lnTo>
                      <a:pt x="38" y="53"/>
                    </a:lnTo>
                    <a:lnTo>
                      <a:pt x="33" y="45"/>
                    </a:lnTo>
                    <a:lnTo>
                      <a:pt x="28" y="36"/>
                    </a:lnTo>
                    <a:lnTo>
                      <a:pt x="23" y="25"/>
                    </a:lnTo>
                    <a:lnTo>
                      <a:pt x="17" y="16"/>
                    </a:lnTo>
                    <a:lnTo>
                      <a:pt x="11" y="8"/>
                    </a:lnTo>
                    <a:lnTo>
                      <a:pt x="7" y="2"/>
                    </a:lnTo>
                    <a:lnTo>
                      <a:pt x="2" y="0"/>
                    </a:lnTo>
                    <a:close/>
                  </a:path>
                </a:pathLst>
              </a:custGeom>
              <a:solidFill>
                <a:srgbClr val="006600"/>
              </a:solidFill>
              <a:ln w="9525">
                <a:noFill/>
                <a:round/>
                <a:headEnd/>
                <a:tailEnd/>
              </a:ln>
            </p:spPr>
            <p:txBody>
              <a:bodyPr/>
              <a:lstStyle/>
              <a:p>
                <a:endParaRPr lang="en-US"/>
              </a:p>
            </p:txBody>
          </p:sp>
          <p:sp>
            <p:nvSpPr>
              <p:cNvPr id="6461" name="Freeform 187"/>
              <p:cNvSpPr>
                <a:spLocks/>
              </p:cNvSpPr>
              <p:nvPr/>
            </p:nvSpPr>
            <p:spPr bwMode="auto">
              <a:xfrm>
                <a:off x="1906" y="1223"/>
                <a:ext cx="30" cy="5"/>
              </a:xfrm>
              <a:custGeom>
                <a:avLst/>
                <a:gdLst>
                  <a:gd name="T0" fmla="*/ 15 w 61"/>
                  <a:gd name="T1" fmla="*/ 1 h 9"/>
                  <a:gd name="T2" fmla="*/ 14 w 61"/>
                  <a:gd name="T3" fmla="*/ 1 h 9"/>
                  <a:gd name="T4" fmla="*/ 12 w 61"/>
                  <a:gd name="T5" fmla="*/ 2 h 9"/>
                  <a:gd name="T6" fmla="*/ 9 w 61"/>
                  <a:gd name="T7" fmla="*/ 2 h 9"/>
                  <a:gd name="T8" fmla="*/ 6 w 61"/>
                  <a:gd name="T9" fmla="*/ 2 h 9"/>
                  <a:gd name="T10" fmla="*/ 4 w 61"/>
                  <a:gd name="T11" fmla="*/ 3 h 9"/>
                  <a:gd name="T12" fmla="*/ 2 w 61"/>
                  <a:gd name="T13" fmla="*/ 3 h 9"/>
                  <a:gd name="T14" fmla="*/ 0 w 61"/>
                  <a:gd name="T15" fmla="*/ 2 h 9"/>
                  <a:gd name="T16" fmla="*/ 0 w 61"/>
                  <a:gd name="T17" fmla="*/ 2 h 9"/>
                  <a:gd name="T18" fmla="*/ 0 w 61"/>
                  <a:gd name="T19" fmla="*/ 1 h 9"/>
                  <a:gd name="T20" fmla="*/ 2 w 61"/>
                  <a:gd name="T21" fmla="*/ 1 h 9"/>
                  <a:gd name="T22" fmla="*/ 4 w 61"/>
                  <a:gd name="T23" fmla="*/ 0 h 9"/>
                  <a:gd name="T24" fmla="*/ 6 w 61"/>
                  <a:gd name="T25" fmla="*/ 0 h 9"/>
                  <a:gd name="T26" fmla="*/ 9 w 61"/>
                  <a:gd name="T27" fmla="*/ 1 h 9"/>
                  <a:gd name="T28" fmla="*/ 11 w 61"/>
                  <a:gd name="T29" fmla="*/ 1 h 9"/>
                  <a:gd name="T30" fmla="*/ 13 w 61"/>
                  <a:gd name="T31" fmla="*/ 1 h 9"/>
                  <a:gd name="T32" fmla="*/ 15 w 61"/>
                  <a:gd name="T33" fmla="*/ 1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9"/>
                  <a:gd name="T53" fmla="*/ 61 w 61"/>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9">
                    <a:moveTo>
                      <a:pt x="61" y="4"/>
                    </a:moveTo>
                    <a:lnTo>
                      <a:pt x="56" y="4"/>
                    </a:lnTo>
                    <a:lnTo>
                      <a:pt x="48" y="5"/>
                    </a:lnTo>
                    <a:lnTo>
                      <a:pt x="38" y="6"/>
                    </a:lnTo>
                    <a:lnTo>
                      <a:pt x="27" y="8"/>
                    </a:lnTo>
                    <a:lnTo>
                      <a:pt x="17" y="9"/>
                    </a:lnTo>
                    <a:lnTo>
                      <a:pt x="8" y="9"/>
                    </a:lnTo>
                    <a:lnTo>
                      <a:pt x="2" y="8"/>
                    </a:lnTo>
                    <a:lnTo>
                      <a:pt x="0" y="5"/>
                    </a:lnTo>
                    <a:lnTo>
                      <a:pt x="2" y="2"/>
                    </a:lnTo>
                    <a:lnTo>
                      <a:pt x="9" y="1"/>
                    </a:lnTo>
                    <a:lnTo>
                      <a:pt x="17" y="0"/>
                    </a:lnTo>
                    <a:lnTo>
                      <a:pt x="26" y="0"/>
                    </a:lnTo>
                    <a:lnTo>
                      <a:pt x="37" y="1"/>
                    </a:lnTo>
                    <a:lnTo>
                      <a:pt x="46" y="2"/>
                    </a:lnTo>
                    <a:lnTo>
                      <a:pt x="55" y="3"/>
                    </a:lnTo>
                    <a:lnTo>
                      <a:pt x="61" y="4"/>
                    </a:lnTo>
                    <a:close/>
                  </a:path>
                </a:pathLst>
              </a:custGeom>
              <a:solidFill>
                <a:srgbClr val="006600"/>
              </a:solidFill>
              <a:ln w="9525">
                <a:noFill/>
                <a:round/>
                <a:headEnd/>
                <a:tailEnd/>
              </a:ln>
            </p:spPr>
            <p:txBody>
              <a:bodyPr/>
              <a:lstStyle/>
              <a:p>
                <a:endParaRPr lang="en-US"/>
              </a:p>
            </p:txBody>
          </p:sp>
          <p:sp>
            <p:nvSpPr>
              <p:cNvPr id="6462" name="Freeform 188"/>
              <p:cNvSpPr>
                <a:spLocks/>
              </p:cNvSpPr>
              <p:nvPr/>
            </p:nvSpPr>
            <p:spPr bwMode="auto">
              <a:xfrm>
                <a:off x="1928" y="1229"/>
                <a:ext cx="42" cy="33"/>
              </a:xfrm>
              <a:custGeom>
                <a:avLst/>
                <a:gdLst>
                  <a:gd name="T0" fmla="*/ 21 w 84"/>
                  <a:gd name="T1" fmla="*/ 0 h 66"/>
                  <a:gd name="T2" fmla="*/ 19 w 84"/>
                  <a:gd name="T3" fmla="*/ 1 h 66"/>
                  <a:gd name="T4" fmla="*/ 15 w 84"/>
                  <a:gd name="T5" fmla="*/ 3 h 66"/>
                  <a:gd name="T6" fmla="*/ 11 w 84"/>
                  <a:gd name="T7" fmla="*/ 5 h 66"/>
                  <a:gd name="T8" fmla="*/ 7 w 84"/>
                  <a:gd name="T9" fmla="*/ 8 h 66"/>
                  <a:gd name="T10" fmla="*/ 4 w 84"/>
                  <a:gd name="T11" fmla="*/ 11 h 66"/>
                  <a:gd name="T12" fmla="*/ 1 w 84"/>
                  <a:gd name="T13" fmla="*/ 13 h 66"/>
                  <a:gd name="T14" fmla="*/ 0 w 84"/>
                  <a:gd name="T15" fmla="*/ 15 h 66"/>
                  <a:gd name="T16" fmla="*/ 1 w 84"/>
                  <a:gd name="T17" fmla="*/ 17 h 66"/>
                  <a:gd name="T18" fmla="*/ 2 w 84"/>
                  <a:gd name="T19" fmla="*/ 17 h 66"/>
                  <a:gd name="T20" fmla="*/ 5 w 84"/>
                  <a:gd name="T21" fmla="*/ 15 h 66"/>
                  <a:gd name="T22" fmla="*/ 7 w 84"/>
                  <a:gd name="T23" fmla="*/ 13 h 66"/>
                  <a:gd name="T24" fmla="*/ 11 w 84"/>
                  <a:gd name="T25" fmla="*/ 10 h 66"/>
                  <a:gd name="T26" fmla="*/ 13 w 84"/>
                  <a:gd name="T27" fmla="*/ 7 h 66"/>
                  <a:gd name="T28" fmla="*/ 17 w 84"/>
                  <a:gd name="T29" fmla="*/ 4 h 66"/>
                  <a:gd name="T30" fmla="*/ 19 w 84"/>
                  <a:gd name="T31" fmla="*/ 1 h 66"/>
                  <a:gd name="T32" fmla="*/ 21 w 84"/>
                  <a:gd name="T33" fmla="*/ 0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66"/>
                  <a:gd name="T53" fmla="*/ 84 w 84"/>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66">
                    <a:moveTo>
                      <a:pt x="84" y="0"/>
                    </a:moveTo>
                    <a:lnTo>
                      <a:pt x="75" y="5"/>
                    </a:lnTo>
                    <a:lnTo>
                      <a:pt x="61" y="12"/>
                    </a:lnTo>
                    <a:lnTo>
                      <a:pt x="46" y="21"/>
                    </a:lnTo>
                    <a:lnTo>
                      <a:pt x="30" y="31"/>
                    </a:lnTo>
                    <a:lnTo>
                      <a:pt x="16" y="43"/>
                    </a:lnTo>
                    <a:lnTo>
                      <a:pt x="5" y="52"/>
                    </a:lnTo>
                    <a:lnTo>
                      <a:pt x="0" y="60"/>
                    </a:lnTo>
                    <a:lnTo>
                      <a:pt x="1" y="66"/>
                    </a:lnTo>
                    <a:lnTo>
                      <a:pt x="8" y="66"/>
                    </a:lnTo>
                    <a:lnTo>
                      <a:pt x="17" y="60"/>
                    </a:lnTo>
                    <a:lnTo>
                      <a:pt x="28" y="51"/>
                    </a:lnTo>
                    <a:lnTo>
                      <a:pt x="41" y="39"/>
                    </a:lnTo>
                    <a:lnTo>
                      <a:pt x="53" y="27"/>
                    </a:lnTo>
                    <a:lnTo>
                      <a:pt x="65" y="15"/>
                    </a:lnTo>
                    <a:lnTo>
                      <a:pt x="76" y="6"/>
                    </a:lnTo>
                    <a:lnTo>
                      <a:pt x="84" y="0"/>
                    </a:lnTo>
                    <a:close/>
                  </a:path>
                </a:pathLst>
              </a:custGeom>
              <a:solidFill>
                <a:srgbClr val="006600"/>
              </a:solidFill>
              <a:ln w="9525">
                <a:noFill/>
                <a:round/>
                <a:headEnd/>
                <a:tailEnd/>
              </a:ln>
            </p:spPr>
            <p:txBody>
              <a:bodyPr/>
              <a:lstStyle/>
              <a:p>
                <a:endParaRPr lang="en-US"/>
              </a:p>
            </p:txBody>
          </p:sp>
          <p:sp>
            <p:nvSpPr>
              <p:cNvPr id="6463" name="Freeform 189"/>
              <p:cNvSpPr>
                <a:spLocks/>
              </p:cNvSpPr>
              <p:nvPr/>
            </p:nvSpPr>
            <p:spPr bwMode="auto">
              <a:xfrm>
                <a:off x="1947" y="1228"/>
                <a:ext cx="38" cy="35"/>
              </a:xfrm>
              <a:custGeom>
                <a:avLst/>
                <a:gdLst>
                  <a:gd name="T0" fmla="*/ 19 w 76"/>
                  <a:gd name="T1" fmla="*/ 0 h 70"/>
                  <a:gd name="T2" fmla="*/ 17 w 76"/>
                  <a:gd name="T3" fmla="*/ 1 h 70"/>
                  <a:gd name="T4" fmla="*/ 13 w 76"/>
                  <a:gd name="T5" fmla="*/ 4 h 70"/>
                  <a:gd name="T6" fmla="*/ 10 w 76"/>
                  <a:gd name="T7" fmla="*/ 6 h 70"/>
                  <a:gd name="T8" fmla="*/ 6 w 76"/>
                  <a:gd name="T9" fmla="*/ 9 h 70"/>
                  <a:gd name="T10" fmla="*/ 3 w 76"/>
                  <a:gd name="T11" fmla="*/ 12 h 70"/>
                  <a:gd name="T12" fmla="*/ 1 w 76"/>
                  <a:gd name="T13" fmla="*/ 15 h 70"/>
                  <a:gd name="T14" fmla="*/ 0 w 76"/>
                  <a:gd name="T15" fmla="*/ 17 h 70"/>
                  <a:gd name="T16" fmla="*/ 1 w 76"/>
                  <a:gd name="T17" fmla="*/ 18 h 70"/>
                  <a:gd name="T18" fmla="*/ 2 w 76"/>
                  <a:gd name="T19" fmla="*/ 17 h 70"/>
                  <a:gd name="T20" fmla="*/ 5 w 76"/>
                  <a:gd name="T21" fmla="*/ 15 h 70"/>
                  <a:gd name="T22" fmla="*/ 7 w 76"/>
                  <a:gd name="T23" fmla="*/ 12 h 70"/>
                  <a:gd name="T24" fmla="*/ 10 w 76"/>
                  <a:gd name="T25" fmla="*/ 9 h 70"/>
                  <a:gd name="T26" fmla="*/ 13 w 76"/>
                  <a:gd name="T27" fmla="*/ 6 h 70"/>
                  <a:gd name="T28" fmla="*/ 15 w 76"/>
                  <a:gd name="T29" fmla="*/ 3 h 70"/>
                  <a:gd name="T30" fmla="*/ 18 w 76"/>
                  <a:gd name="T31" fmla="*/ 1 h 70"/>
                  <a:gd name="T32" fmla="*/ 19 w 76"/>
                  <a:gd name="T33" fmla="*/ 0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6"/>
                  <a:gd name="T52" fmla="*/ 0 h 70"/>
                  <a:gd name="T53" fmla="*/ 76 w 76"/>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6" h="70">
                    <a:moveTo>
                      <a:pt x="76" y="0"/>
                    </a:moveTo>
                    <a:lnTo>
                      <a:pt x="66" y="6"/>
                    </a:lnTo>
                    <a:lnTo>
                      <a:pt x="54" y="15"/>
                    </a:lnTo>
                    <a:lnTo>
                      <a:pt x="40" y="25"/>
                    </a:lnTo>
                    <a:lnTo>
                      <a:pt x="25" y="38"/>
                    </a:lnTo>
                    <a:lnTo>
                      <a:pt x="13" y="49"/>
                    </a:lnTo>
                    <a:lnTo>
                      <a:pt x="4" y="59"/>
                    </a:lnTo>
                    <a:lnTo>
                      <a:pt x="0" y="67"/>
                    </a:lnTo>
                    <a:lnTo>
                      <a:pt x="2" y="70"/>
                    </a:lnTo>
                    <a:lnTo>
                      <a:pt x="9" y="68"/>
                    </a:lnTo>
                    <a:lnTo>
                      <a:pt x="18" y="61"/>
                    </a:lnTo>
                    <a:lnTo>
                      <a:pt x="29" y="50"/>
                    </a:lnTo>
                    <a:lnTo>
                      <a:pt x="40" y="38"/>
                    </a:lnTo>
                    <a:lnTo>
                      <a:pt x="51" y="25"/>
                    </a:lnTo>
                    <a:lnTo>
                      <a:pt x="61" y="14"/>
                    </a:lnTo>
                    <a:lnTo>
                      <a:pt x="70" y="4"/>
                    </a:lnTo>
                    <a:lnTo>
                      <a:pt x="76" y="0"/>
                    </a:lnTo>
                    <a:close/>
                  </a:path>
                </a:pathLst>
              </a:custGeom>
              <a:solidFill>
                <a:srgbClr val="006600"/>
              </a:solidFill>
              <a:ln w="9525">
                <a:noFill/>
                <a:round/>
                <a:headEnd/>
                <a:tailEnd/>
              </a:ln>
            </p:spPr>
            <p:txBody>
              <a:bodyPr/>
              <a:lstStyle/>
              <a:p>
                <a:endParaRPr lang="en-US"/>
              </a:p>
            </p:txBody>
          </p:sp>
          <p:sp>
            <p:nvSpPr>
              <p:cNvPr id="6464" name="Freeform 190"/>
              <p:cNvSpPr>
                <a:spLocks/>
              </p:cNvSpPr>
              <p:nvPr/>
            </p:nvSpPr>
            <p:spPr bwMode="auto">
              <a:xfrm>
                <a:off x="1967" y="1227"/>
                <a:ext cx="34" cy="38"/>
              </a:xfrm>
              <a:custGeom>
                <a:avLst/>
                <a:gdLst>
                  <a:gd name="T0" fmla="*/ 17 w 68"/>
                  <a:gd name="T1" fmla="*/ 0 h 75"/>
                  <a:gd name="T2" fmla="*/ 14 w 68"/>
                  <a:gd name="T3" fmla="*/ 2 h 75"/>
                  <a:gd name="T4" fmla="*/ 11 w 68"/>
                  <a:gd name="T5" fmla="*/ 5 h 75"/>
                  <a:gd name="T6" fmla="*/ 9 w 68"/>
                  <a:gd name="T7" fmla="*/ 7 h 75"/>
                  <a:gd name="T8" fmla="*/ 5 w 68"/>
                  <a:gd name="T9" fmla="*/ 11 h 75"/>
                  <a:gd name="T10" fmla="*/ 2 w 68"/>
                  <a:gd name="T11" fmla="*/ 14 h 75"/>
                  <a:gd name="T12" fmla="*/ 1 w 68"/>
                  <a:gd name="T13" fmla="*/ 16 h 75"/>
                  <a:gd name="T14" fmla="*/ 0 w 68"/>
                  <a:gd name="T15" fmla="*/ 18 h 75"/>
                  <a:gd name="T16" fmla="*/ 1 w 68"/>
                  <a:gd name="T17" fmla="*/ 19 h 75"/>
                  <a:gd name="T18" fmla="*/ 2 w 68"/>
                  <a:gd name="T19" fmla="*/ 18 h 75"/>
                  <a:gd name="T20" fmla="*/ 4 w 68"/>
                  <a:gd name="T21" fmla="*/ 17 h 75"/>
                  <a:gd name="T22" fmla="*/ 6 w 68"/>
                  <a:gd name="T23" fmla="*/ 14 h 75"/>
                  <a:gd name="T24" fmla="*/ 9 w 68"/>
                  <a:gd name="T25" fmla="*/ 11 h 75"/>
                  <a:gd name="T26" fmla="*/ 11 w 68"/>
                  <a:gd name="T27" fmla="*/ 7 h 75"/>
                  <a:gd name="T28" fmla="*/ 13 w 68"/>
                  <a:gd name="T29" fmla="*/ 4 h 75"/>
                  <a:gd name="T30" fmla="*/ 15 w 68"/>
                  <a:gd name="T31" fmla="*/ 2 h 75"/>
                  <a:gd name="T32" fmla="*/ 17 w 68"/>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8"/>
                  <a:gd name="T52" fmla="*/ 0 h 75"/>
                  <a:gd name="T53" fmla="*/ 68 w 68"/>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8" h="75">
                    <a:moveTo>
                      <a:pt x="68" y="0"/>
                    </a:moveTo>
                    <a:lnTo>
                      <a:pt x="58" y="7"/>
                    </a:lnTo>
                    <a:lnTo>
                      <a:pt x="46" y="17"/>
                    </a:lnTo>
                    <a:lnTo>
                      <a:pt x="33" y="28"/>
                    </a:lnTo>
                    <a:lnTo>
                      <a:pt x="21" y="41"/>
                    </a:lnTo>
                    <a:lnTo>
                      <a:pt x="10" y="54"/>
                    </a:lnTo>
                    <a:lnTo>
                      <a:pt x="3" y="63"/>
                    </a:lnTo>
                    <a:lnTo>
                      <a:pt x="0" y="71"/>
                    </a:lnTo>
                    <a:lnTo>
                      <a:pt x="2" y="75"/>
                    </a:lnTo>
                    <a:lnTo>
                      <a:pt x="8" y="72"/>
                    </a:lnTo>
                    <a:lnTo>
                      <a:pt x="16" y="65"/>
                    </a:lnTo>
                    <a:lnTo>
                      <a:pt x="25" y="54"/>
                    </a:lnTo>
                    <a:lnTo>
                      <a:pt x="35" y="41"/>
                    </a:lnTo>
                    <a:lnTo>
                      <a:pt x="44" y="27"/>
                    </a:lnTo>
                    <a:lnTo>
                      <a:pt x="53" y="15"/>
                    </a:lnTo>
                    <a:lnTo>
                      <a:pt x="61" y="5"/>
                    </a:lnTo>
                    <a:lnTo>
                      <a:pt x="68" y="0"/>
                    </a:lnTo>
                    <a:close/>
                  </a:path>
                </a:pathLst>
              </a:custGeom>
              <a:solidFill>
                <a:srgbClr val="006600"/>
              </a:solidFill>
              <a:ln w="9525">
                <a:noFill/>
                <a:round/>
                <a:headEnd/>
                <a:tailEnd/>
              </a:ln>
            </p:spPr>
            <p:txBody>
              <a:bodyPr/>
              <a:lstStyle/>
              <a:p>
                <a:endParaRPr lang="en-US"/>
              </a:p>
            </p:txBody>
          </p:sp>
          <p:sp>
            <p:nvSpPr>
              <p:cNvPr id="6465" name="Freeform 191"/>
              <p:cNvSpPr>
                <a:spLocks/>
              </p:cNvSpPr>
              <p:nvPr/>
            </p:nvSpPr>
            <p:spPr bwMode="auto">
              <a:xfrm>
                <a:off x="1992" y="1224"/>
                <a:ext cx="26" cy="36"/>
              </a:xfrm>
              <a:custGeom>
                <a:avLst/>
                <a:gdLst>
                  <a:gd name="T0" fmla="*/ 13 w 52"/>
                  <a:gd name="T1" fmla="*/ 0 h 70"/>
                  <a:gd name="T2" fmla="*/ 12 w 52"/>
                  <a:gd name="T3" fmla="*/ 2 h 70"/>
                  <a:gd name="T4" fmla="*/ 9 w 52"/>
                  <a:gd name="T5" fmla="*/ 4 h 70"/>
                  <a:gd name="T6" fmla="*/ 7 w 52"/>
                  <a:gd name="T7" fmla="*/ 7 h 70"/>
                  <a:gd name="T8" fmla="*/ 4 w 52"/>
                  <a:gd name="T9" fmla="*/ 10 h 70"/>
                  <a:gd name="T10" fmla="*/ 2 w 52"/>
                  <a:gd name="T11" fmla="*/ 13 h 70"/>
                  <a:gd name="T12" fmla="*/ 1 w 52"/>
                  <a:gd name="T13" fmla="*/ 16 h 70"/>
                  <a:gd name="T14" fmla="*/ 0 w 52"/>
                  <a:gd name="T15" fmla="*/ 18 h 70"/>
                  <a:gd name="T16" fmla="*/ 2 w 52"/>
                  <a:gd name="T17" fmla="*/ 19 h 70"/>
                  <a:gd name="T18" fmla="*/ 3 w 52"/>
                  <a:gd name="T19" fmla="*/ 18 h 70"/>
                  <a:gd name="T20" fmla="*/ 5 w 52"/>
                  <a:gd name="T21" fmla="*/ 16 h 70"/>
                  <a:gd name="T22" fmla="*/ 7 w 52"/>
                  <a:gd name="T23" fmla="*/ 14 h 70"/>
                  <a:gd name="T24" fmla="*/ 8 w 52"/>
                  <a:gd name="T25" fmla="*/ 11 h 70"/>
                  <a:gd name="T26" fmla="*/ 10 w 52"/>
                  <a:gd name="T27" fmla="*/ 7 h 70"/>
                  <a:gd name="T28" fmla="*/ 11 w 52"/>
                  <a:gd name="T29" fmla="*/ 4 h 70"/>
                  <a:gd name="T30" fmla="*/ 12 w 52"/>
                  <a:gd name="T31" fmla="*/ 2 h 70"/>
                  <a:gd name="T32" fmla="*/ 13 w 52"/>
                  <a:gd name="T33" fmla="*/ 0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70"/>
                  <a:gd name="T53" fmla="*/ 52 w 52"/>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70">
                    <a:moveTo>
                      <a:pt x="52" y="0"/>
                    </a:moveTo>
                    <a:lnTo>
                      <a:pt x="45" y="7"/>
                    </a:lnTo>
                    <a:lnTo>
                      <a:pt x="35" y="16"/>
                    </a:lnTo>
                    <a:lnTo>
                      <a:pt x="25" y="28"/>
                    </a:lnTo>
                    <a:lnTo>
                      <a:pt x="15" y="39"/>
                    </a:lnTo>
                    <a:lnTo>
                      <a:pt x="7" y="51"/>
                    </a:lnTo>
                    <a:lnTo>
                      <a:pt x="2" y="61"/>
                    </a:lnTo>
                    <a:lnTo>
                      <a:pt x="0" y="68"/>
                    </a:lnTo>
                    <a:lnTo>
                      <a:pt x="5" y="70"/>
                    </a:lnTo>
                    <a:lnTo>
                      <a:pt x="12" y="68"/>
                    </a:lnTo>
                    <a:lnTo>
                      <a:pt x="19" y="61"/>
                    </a:lnTo>
                    <a:lnTo>
                      <a:pt x="26" y="52"/>
                    </a:lnTo>
                    <a:lnTo>
                      <a:pt x="32" y="40"/>
                    </a:lnTo>
                    <a:lnTo>
                      <a:pt x="37" y="28"/>
                    </a:lnTo>
                    <a:lnTo>
                      <a:pt x="42" y="16"/>
                    </a:lnTo>
                    <a:lnTo>
                      <a:pt x="48" y="7"/>
                    </a:lnTo>
                    <a:lnTo>
                      <a:pt x="52" y="0"/>
                    </a:lnTo>
                    <a:close/>
                  </a:path>
                </a:pathLst>
              </a:custGeom>
              <a:solidFill>
                <a:srgbClr val="006600"/>
              </a:solidFill>
              <a:ln w="9525">
                <a:noFill/>
                <a:round/>
                <a:headEnd/>
                <a:tailEnd/>
              </a:ln>
            </p:spPr>
            <p:txBody>
              <a:bodyPr/>
              <a:lstStyle/>
              <a:p>
                <a:endParaRPr lang="en-US"/>
              </a:p>
            </p:txBody>
          </p:sp>
          <p:sp>
            <p:nvSpPr>
              <p:cNvPr id="6466" name="Freeform 192"/>
              <p:cNvSpPr>
                <a:spLocks/>
              </p:cNvSpPr>
              <p:nvPr/>
            </p:nvSpPr>
            <p:spPr bwMode="auto">
              <a:xfrm>
                <a:off x="2014" y="1222"/>
                <a:ext cx="23" cy="35"/>
              </a:xfrm>
              <a:custGeom>
                <a:avLst/>
                <a:gdLst>
                  <a:gd name="T0" fmla="*/ 11 w 47"/>
                  <a:gd name="T1" fmla="*/ 0 h 69"/>
                  <a:gd name="T2" fmla="*/ 10 w 47"/>
                  <a:gd name="T3" fmla="*/ 2 h 69"/>
                  <a:gd name="T4" fmla="*/ 8 w 47"/>
                  <a:gd name="T5" fmla="*/ 4 h 69"/>
                  <a:gd name="T6" fmla="*/ 5 w 47"/>
                  <a:gd name="T7" fmla="*/ 8 h 69"/>
                  <a:gd name="T8" fmla="*/ 3 w 47"/>
                  <a:gd name="T9" fmla="*/ 11 h 69"/>
                  <a:gd name="T10" fmla="*/ 1 w 47"/>
                  <a:gd name="T11" fmla="*/ 13 h 69"/>
                  <a:gd name="T12" fmla="*/ 0 w 47"/>
                  <a:gd name="T13" fmla="*/ 16 h 69"/>
                  <a:gd name="T14" fmla="*/ 0 w 47"/>
                  <a:gd name="T15" fmla="*/ 17 h 69"/>
                  <a:gd name="T16" fmla="*/ 1 w 47"/>
                  <a:gd name="T17" fmla="*/ 18 h 69"/>
                  <a:gd name="T18" fmla="*/ 3 w 47"/>
                  <a:gd name="T19" fmla="*/ 17 h 69"/>
                  <a:gd name="T20" fmla="*/ 4 w 47"/>
                  <a:gd name="T21" fmla="*/ 15 h 69"/>
                  <a:gd name="T22" fmla="*/ 6 w 47"/>
                  <a:gd name="T23" fmla="*/ 13 h 69"/>
                  <a:gd name="T24" fmla="*/ 7 w 47"/>
                  <a:gd name="T25" fmla="*/ 9 h 69"/>
                  <a:gd name="T26" fmla="*/ 9 w 47"/>
                  <a:gd name="T27" fmla="*/ 6 h 69"/>
                  <a:gd name="T28" fmla="*/ 10 w 47"/>
                  <a:gd name="T29" fmla="*/ 4 h 69"/>
                  <a:gd name="T30" fmla="*/ 11 w 47"/>
                  <a:gd name="T31" fmla="*/ 2 h 69"/>
                  <a:gd name="T32" fmla="*/ 11 w 47"/>
                  <a:gd name="T33" fmla="*/ 0 h 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69"/>
                  <a:gd name="T53" fmla="*/ 47 w 47"/>
                  <a:gd name="T54" fmla="*/ 69 h 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69">
                    <a:moveTo>
                      <a:pt x="47" y="0"/>
                    </a:moveTo>
                    <a:lnTo>
                      <a:pt x="42" y="7"/>
                    </a:lnTo>
                    <a:lnTo>
                      <a:pt x="32" y="16"/>
                    </a:lnTo>
                    <a:lnTo>
                      <a:pt x="23" y="29"/>
                    </a:lnTo>
                    <a:lnTo>
                      <a:pt x="14" y="41"/>
                    </a:lnTo>
                    <a:lnTo>
                      <a:pt x="6" y="52"/>
                    </a:lnTo>
                    <a:lnTo>
                      <a:pt x="1" y="61"/>
                    </a:lnTo>
                    <a:lnTo>
                      <a:pt x="0" y="68"/>
                    </a:lnTo>
                    <a:lnTo>
                      <a:pt x="5" y="69"/>
                    </a:lnTo>
                    <a:lnTo>
                      <a:pt x="12" y="66"/>
                    </a:lnTo>
                    <a:lnTo>
                      <a:pt x="18" y="58"/>
                    </a:lnTo>
                    <a:lnTo>
                      <a:pt x="25" y="49"/>
                    </a:lnTo>
                    <a:lnTo>
                      <a:pt x="31" y="36"/>
                    </a:lnTo>
                    <a:lnTo>
                      <a:pt x="36" y="24"/>
                    </a:lnTo>
                    <a:lnTo>
                      <a:pt x="40" y="14"/>
                    </a:lnTo>
                    <a:lnTo>
                      <a:pt x="44" y="5"/>
                    </a:lnTo>
                    <a:lnTo>
                      <a:pt x="47" y="0"/>
                    </a:lnTo>
                    <a:close/>
                  </a:path>
                </a:pathLst>
              </a:custGeom>
              <a:solidFill>
                <a:srgbClr val="006600"/>
              </a:solidFill>
              <a:ln w="9525">
                <a:noFill/>
                <a:round/>
                <a:headEnd/>
                <a:tailEnd/>
              </a:ln>
            </p:spPr>
            <p:txBody>
              <a:bodyPr/>
              <a:lstStyle/>
              <a:p>
                <a:endParaRPr lang="en-US"/>
              </a:p>
            </p:txBody>
          </p:sp>
          <p:sp>
            <p:nvSpPr>
              <p:cNvPr id="6467" name="Freeform 193"/>
              <p:cNvSpPr>
                <a:spLocks/>
              </p:cNvSpPr>
              <p:nvPr/>
            </p:nvSpPr>
            <p:spPr bwMode="auto">
              <a:xfrm>
                <a:off x="2042" y="1219"/>
                <a:ext cx="12" cy="30"/>
              </a:xfrm>
              <a:custGeom>
                <a:avLst/>
                <a:gdLst>
                  <a:gd name="T0" fmla="*/ 6 w 26"/>
                  <a:gd name="T1" fmla="*/ 0 h 59"/>
                  <a:gd name="T2" fmla="*/ 4 w 26"/>
                  <a:gd name="T3" fmla="*/ 2 h 59"/>
                  <a:gd name="T4" fmla="*/ 3 w 26"/>
                  <a:gd name="T5" fmla="*/ 4 h 59"/>
                  <a:gd name="T6" fmla="*/ 2 w 26"/>
                  <a:gd name="T7" fmla="*/ 7 h 59"/>
                  <a:gd name="T8" fmla="*/ 1 w 26"/>
                  <a:gd name="T9" fmla="*/ 9 h 59"/>
                  <a:gd name="T10" fmla="*/ 0 w 26"/>
                  <a:gd name="T11" fmla="*/ 12 h 59"/>
                  <a:gd name="T12" fmla="*/ 0 w 26"/>
                  <a:gd name="T13" fmla="*/ 14 h 59"/>
                  <a:gd name="T14" fmla="*/ 0 w 26"/>
                  <a:gd name="T15" fmla="*/ 15 h 59"/>
                  <a:gd name="T16" fmla="*/ 2 w 26"/>
                  <a:gd name="T17" fmla="*/ 15 h 59"/>
                  <a:gd name="T18" fmla="*/ 4 w 26"/>
                  <a:gd name="T19" fmla="*/ 13 h 59"/>
                  <a:gd name="T20" fmla="*/ 5 w 26"/>
                  <a:gd name="T21" fmla="*/ 9 h 59"/>
                  <a:gd name="T22" fmla="*/ 5 w 26"/>
                  <a:gd name="T23" fmla="*/ 4 h 59"/>
                  <a:gd name="T24" fmla="*/ 6 w 26"/>
                  <a:gd name="T25" fmla="*/ 0 h 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59"/>
                  <a:gd name="T41" fmla="*/ 26 w 26"/>
                  <a:gd name="T42" fmla="*/ 59 h 5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59">
                    <a:moveTo>
                      <a:pt x="26" y="0"/>
                    </a:moveTo>
                    <a:lnTo>
                      <a:pt x="20" y="6"/>
                    </a:lnTo>
                    <a:lnTo>
                      <a:pt x="14" y="16"/>
                    </a:lnTo>
                    <a:lnTo>
                      <a:pt x="9" y="26"/>
                    </a:lnTo>
                    <a:lnTo>
                      <a:pt x="5" y="36"/>
                    </a:lnTo>
                    <a:lnTo>
                      <a:pt x="2" y="46"/>
                    </a:lnTo>
                    <a:lnTo>
                      <a:pt x="0" y="53"/>
                    </a:lnTo>
                    <a:lnTo>
                      <a:pt x="3" y="58"/>
                    </a:lnTo>
                    <a:lnTo>
                      <a:pt x="9" y="59"/>
                    </a:lnTo>
                    <a:lnTo>
                      <a:pt x="19" y="51"/>
                    </a:lnTo>
                    <a:lnTo>
                      <a:pt x="21" y="33"/>
                    </a:lnTo>
                    <a:lnTo>
                      <a:pt x="22" y="13"/>
                    </a:lnTo>
                    <a:lnTo>
                      <a:pt x="26" y="0"/>
                    </a:lnTo>
                    <a:close/>
                  </a:path>
                </a:pathLst>
              </a:custGeom>
              <a:solidFill>
                <a:srgbClr val="006600"/>
              </a:solidFill>
              <a:ln w="9525">
                <a:noFill/>
                <a:round/>
                <a:headEnd/>
                <a:tailEnd/>
              </a:ln>
            </p:spPr>
            <p:txBody>
              <a:bodyPr/>
              <a:lstStyle/>
              <a:p>
                <a:endParaRPr lang="en-US"/>
              </a:p>
            </p:txBody>
          </p:sp>
          <p:sp>
            <p:nvSpPr>
              <p:cNvPr id="6468" name="Freeform 194"/>
              <p:cNvSpPr>
                <a:spLocks/>
              </p:cNvSpPr>
              <p:nvPr/>
            </p:nvSpPr>
            <p:spPr bwMode="auto">
              <a:xfrm>
                <a:off x="2062" y="1216"/>
                <a:ext cx="6" cy="26"/>
              </a:xfrm>
              <a:custGeom>
                <a:avLst/>
                <a:gdLst>
                  <a:gd name="T0" fmla="*/ 3 w 11"/>
                  <a:gd name="T1" fmla="*/ 0 h 51"/>
                  <a:gd name="T2" fmla="*/ 2 w 11"/>
                  <a:gd name="T3" fmla="*/ 3 h 51"/>
                  <a:gd name="T4" fmla="*/ 1 w 11"/>
                  <a:gd name="T5" fmla="*/ 8 h 51"/>
                  <a:gd name="T6" fmla="*/ 0 w 11"/>
                  <a:gd name="T7" fmla="*/ 12 h 51"/>
                  <a:gd name="T8" fmla="*/ 2 w 11"/>
                  <a:gd name="T9" fmla="*/ 13 h 51"/>
                  <a:gd name="T10" fmla="*/ 3 w 11"/>
                  <a:gd name="T11" fmla="*/ 12 h 51"/>
                  <a:gd name="T12" fmla="*/ 3 w 11"/>
                  <a:gd name="T13" fmla="*/ 8 h 51"/>
                  <a:gd name="T14" fmla="*/ 3 w 11"/>
                  <a:gd name="T15" fmla="*/ 4 h 51"/>
                  <a:gd name="T16" fmla="*/ 3 w 11"/>
                  <a:gd name="T17" fmla="*/ 0 h 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51"/>
                  <a:gd name="T29" fmla="*/ 11 w 11"/>
                  <a:gd name="T30" fmla="*/ 51 h 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51">
                    <a:moveTo>
                      <a:pt x="11" y="0"/>
                    </a:moveTo>
                    <a:lnTo>
                      <a:pt x="6" y="12"/>
                    </a:lnTo>
                    <a:lnTo>
                      <a:pt x="1" y="31"/>
                    </a:lnTo>
                    <a:lnTo>
                      <a:pt x="0" y="46"/>
                    </a:lnTo>
                    <a:lnTo>
                      <a:pt x="6" y="51"/>
                    </a:lnTo>
                    <a:lnTo>
                      <a:pt x="11" y="45"/>
                    </a:lnTo>
                    <a:lnTo>
                      <a:pt x="11" y="31"/>
                    </a:lnTo>
                    <a:lnTo>
                      <a:pt x="10" y="15"/>
                    </a:lnTo>
                    <a:lnTo>
                      <a:pt x="11" y="0"/>
                    </a:lnTo>
                    <a:close/>
                  </a:path>
                </a:pathLst>
              </a:custGeom>
              <a:solidFill>
                <a:srgbClr val="006600"/>
              </a:solidFill>
              <a:ln w="9525">
                <a:noFill/>
                <a:round/>
                <a:headEnd/>
                <a:tailEnd/>
              </a:ln>
            </p:spPr>
            <p:txBody>
              <a:bodyPr/>
              <a:lstStyle/>
              <a:p>
                <a:endParaRPr lang="en-US"/>
              </a:p>
            </p:txBody>
          </p:sp>
          <p:sp>
            <p:nvSpPr>
              <p:cNvPr id="6469" name="Freeform 195"/>
              <p:cNvSpPr>
                <a:spLocks/>
              </p:cNvSpPr>
              <p:nvPr/>
            </p:nvSpPr>
            <p:spPr bwMode="auto">
              <a:xfrm>
                <a:off x="2077" y="1212"/>
                <a:ext cx="8" cy="25"/>
              </a:xfrm>
              <a:custGeom>
                <a:avLst/>
                <a:gdLst>
                  <a:gd name="T0" fmla="*/ 2 w 15"/>
                  <a:gd name="T1" fmla="*/ 0 h 50"/>
                  <a:gd name="T2" fmla="*/ 1 w 15"/>
                  <a:gd name="T3" fmla="*/ 3 h 50"/>
                  <a:gd name="T4" fmla="*/ 0 w 15"/>
                  <a:gd name="T5" fmla="*/ 7 h 50"/>
                  <a:gd name="T6" fmla="*/ 1 w 15"/>
                  <a:gd name="T7" fmla="*/ 11 h 50"/>
                  <a:gd name="T8" fmla="*/ 3 w 15"/>
                  <a:gd name="T9" fmla="*/ 13 h 50"/>
                  <a:gd name="T10" fmla="*/ 4 w 15"/>
                  <a:gd name="T11" fmla="*/ 12 h 50"/>
                  <a:gd name="T12" fmla="*/ 4 w 15"/>
                  <a:gd name="T13" fmla="*/ 9 h 50"/>
                  <a:gd name="T14" fmla="*/ 2 w 15"/>
                  <a:gd name="T15" fmla="*/ 4 h 50"/>
                  <a:gd name="T16" fmla="*/ 2 w 15"/>
                  <a:gd name="T17" fmla="*/ 0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50"/>
                  <a:gd name="T29" fmla="*/ 15 w 15"/>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50">
                    <a:moveTo>
                      <a:pt x="7" y="0"/>
                    </a:moveTo>
                    <a:lnTo>
                      <a:pt x="2" y="11"/>
                    </a:lnTo>
                    <a:lnTo>
                      <a:pt x="0" y="28"/>
                    </a:lnTo>
                    <a:lnTo>
                      <a:pt x="2" y="43"/>
                    </a:lnTo>
                    <a:lnTo>
                      <a:pt x="9" y="50"/>
                    </a:lnTo>
                    <a:lnTo>
                      <a:pt x="15" y="46"/>
                    </a:lnTo>
                    <a:lnTo>
                      <a:pt x="13" y="33"/>
                    </a:lnTo>
                    <a:lnTo>
                      <a:pt x="8" y="16"/>
                    </a:lnTo>
                    <a:lnTo>
                      <a:pt x="7" y="0"/>
                    </a:lnTo>
                    <a:close/>
                  </a:path>
                </a:pathLst>
              </a:custGeom>
              <a:solidFill>
                <a:srgbClr val="006600"/>
              </a:solidFill>
              <a:ln w="9525">
                <a:noFill/>
                <a:round/>
                <a:headEnd/>
                <a:tailEnd/>
              </a:ln>
            </p:spPr>
            <p:txBody>
              <a:bodyPr/>
              <a:lstStyle/>
              <a:p>
                <a:endParaRPr lang="en-US"/>
              </a:p>
            </p:txBody>
          </p:sp>
          <p:sp>
            <p:nvSpPr>
              <p:cNvPr id="6470" name="Freeform 196"/>
              <p:cNvSpPr>
                <a:spLocks/>
              </p:cNvSpPr>
              <p:nvPr/>
            </p:nvSpPr>
            <p:spPr bwMode="auto">
              <a:xfrm>
                <a:off x="2090" y="1204"/>
                <a:ext cx="8" cy="25"/>
              </a:xfrm>
              <a:custGeom>
                <a:avLst/>
                <a:gdLst>
                  <a:gd name="T0" fmla="*/ 4 w 16"/>
                  <a:gd name="T1" fmla="*/ 0 h 49"/>
                  <a:gd name="T2" fmla="*/ 2 w 16"/>
                  <a:gd name="T3" fmla="*/ 2 h 49"/>
                  <a:gd name="T4" fmla="*/ 1 w 16"/>
                  <a:gd name="T5" fmla="*/ 6 h 49"/>
                  <a:gd name="T6" fmla="*/ 0 w 16"/>
                  <a:gd name="T7" fmla="*/ 10 h 49"/>
                  <a:gd name="T8" fmla="*/ 2 w 16"/>
                  <a:gd name="T9" fmla="*/ 13 h 49"/>
                  <a:gd name="T10" fmla="*/ 4 w 16"/>
                  <a:gd name="T11" fmla="*/ 12 h 49"/>
                  <a:gd name="T12" fmla="*/ 4 w 16"/>
                  <a:gd name="T13" fmla="*/ 8 h 49"/>
                  <a:gd name="T14" fmla="*/ 4 w 16"/>
                  <a:gd name="T15" fmla="*/ 4 h 49"/>
                  <a:gd name="T16" fmla="*/ 4 w 16"/>
                  <a:gd name="T17" fmla="*/ 0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
                  <a:gd name="T28" fmla="*/ 0 h 49"/>
                  <a:gd name="T29" fmla="*/ 16 w 16"/>
                  <a:gd name="T30" fmla="*/ 49 h 4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 h="49">
                    <a:moveTo>
                      <a:pt x="15" y="0"/>
                    </a:moveTo>
                    <a:lnTo>
                      <a:pt x="8" y="6"/>
                    </a:lnTo>
                    <a:lnTo>
                      <a:pt x="1" y="21"/>
                    </a:lnTo>
                    <a:lnTo>
                      <a:pt x="0" y="39"/>
                    </a:lnTo>
                    <a:lnTo>
                      <a:pt x="7" y="49"/>
                    </a:lnTo>
                    <a:lnTo>
                      <a:pt x="15" y="46"/>
                    </a:lnTo>
                    <a:lnTo>
                      <a:pt x="16" y="32"/>
                    </a:lnTo>
                    <a:lnTo>
                      <a:pt x="15" y="13"/>
                    </a:lnTo>
                    <a:lnTo>
                      <a:pt x="15" y="0"/>
                    </a:lnTo>
                    <a:close/>
                  </a:path>
                </a:pathLst>
              </a:custGeom>
              <a:solidFill>
                <a:srgbClr val="006600"/>
              </a:solidFill>
              <a:ln w="9525">
                <a:noFill/>
                <a:round/>
                <a:headEnd/>
                <a:tailEnd/>
              </a:ln>
            </p:spPr>
            <p:txBody>
              <a:bodyPr/>
              <a:lstStyle/>
              <a:p>
                <a:endParaRPr lang="en-US"/>
              </a:p>
            </p:txBody>
          </p:sp>
          <p:sp>
            <p:nvSpPr>
              <p:cNvPr id="6471" name="Freeform 197"/>
              <p:cNvSpPr>
                <a:spLocks/>
              </p:cNvSpPr>
              <p:nvPr/>
            </p:nvSpPr>
            <p:spPr bwMode="auto">
              <a:xfrm>
                <a:off x="2100" y="1199"/>
                <a:ext cx="7" cy="27"/>
              </a:xfrm>
              <a:custGeom>
                <a:avLst/>
                <a:gdLst>
                  <a:gd name="T0" fmla="*/ 2 w 15"/>
                  <a:gd name="T1" fmla="*/ 0 h 54"/>
                  <a:gd name="T2" fmla="*/ 1 w 15"/>
                  <a:gd name="T3" fmla="*/ 3 h 54"/>
                  <a:gd name="T4" fmla="*/ 0 w 15"/>
                  <a:gd name="T5" fmla="*/ 7 h 54"/>
                  <a:gd name="T6" fmla="*/ 0 w 15"/>
                  <a:gd name="T7" fmla="*/ 11 h 54"/>
                  <a:gd name="T8" fmla="*/ 1 w 15"/>
                  <a:gd name="T9" fmla="*/ 14 h 54"/>
                  <a:gd name="T10" fmla="*/ 3 w 15"/>
                  <a:gd name="T11" fmla="*/ 13 h 54"/>
                  <a:gd name="T12" fmla="*/ 3 w 15"/>
                  <a:gd name="T13" fmla="*/ 9 h 54"/>
                  <a:gd name="T14" fmla="*/ 3 w 15"/>
                  <a:gd name="T15" fmla="*/ 3 h 54"/>
                  <a:gd name="T16" fmla="*/ 2 w 15"/>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54"/>
                  <a:gd name="T29" fmla="*/ 15 w 15"/>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54">
                    <a:moveTo>
                      <a:pt x="11" y="0"/>
                    </a:moveTo>
                    <a:lnTo>
                      <a:pt x="7" y="12"/>
                    </a:lnTo>
                    <a:lnTo>
                      <a:pt x="2" y="27"/>
                    </a:lnTo>
                    <a:lnTo>
                      <a:pt x="0" y="43"/>
                    </a:lnTo>
                    <a:lnTo>
                      <a:pt x="6" y="54"/>
                    </a:lnTo>
                    <a:lnTo>
                      <a:pt x="12" y="51"/>
                    </a:lnTo>
                    <a:lnTo>
                      <a:pt x="15" y="34"/>
                    </a:lnTo>
                    <a:lnTo>
                      <a:pt x="14" y="14"/>
                    </a:lnTo>
                    <a:lnTo>
                      <a:pt x="11" y="0"/>
                    </a:lnTo>
                    <a:close/>
                  </a:path>
                </a:pathLst>
              </a:custGeom>
              <a:solidFill>
                <a:srgbClr val="006600"/>
              </a:solidFill>
              <a:ln w="9525">
                <a:noFill/>
                <a:round/>
                <a:headEnd/>
                <a:tailEnd/>
              </a:ln>
            </p:spPr>
            <p:txBody>
              <a:bodyPr/>
              <a:lstStyle/>
              <a:p>
                <a:endParaRPr lang="en-US"/>
              </a:p>
            </p:txBody>
          </p:sp>
          <p:sp>
            <p:nvSpPr>
              <p:cNvPr id="6472" name="Freeform 198"/>
              <p:cNvSpPr>
                <a:spLocks/>
              </p:cNvSpPr>
              <p:nvPr/>
            </p:nvSpPr>
            <p:spPr bwMode="auto">
              <a:xfrm>
                <a:off x="1912" y="1228"/>
                <a:ext cx="42" cy="27"/>
              </a:xfrm>
              <a:custGeom>
                <a:avLst/>
                <a:gdLst>
                  <a:gd name="T0" fmla="*/ 0 w 85"/>
                  <a:gd name="T1" fmla="*/ 14 h 54"/>
                  <a:gd name="T2" fmla="*/ 1 w 85"/>
                  <a:gd name="T3" fmla="*/ 13 h 54"/>
                  <a:gd name="T4" fmla="*/ 3 w 85"/>
                  <a:gd name="T5" fmla="*/ 12 h 54"/>
                  <a:gd name="T6" fmla="*/ 6 w 85"/>
                  <a:gd name="T7" fmla="*/ 10 h 54"/>
                  <a:gd name="T8" fmla="*/ 9 w 85"/>
                  <a:gd name="T9" fmla="*/ 7 h 54"/>
                  <a:gd name="T10" fmla="*/ 12 w 85"/>
                  <a:gd name="T11" fmla="*/ 5 h 54"/>
                  <a:gd name="T12" fmla="*/ 15 w 85"/>
                  <a:gd name="T13" fmla="*/ 3 h 54"/>
                  <a:gd name="T14" fmla="*/ 18 w 85"/>
                  <a:gd name="T15" fmla="*/ 1 h 54"/>
                  <a:gd name="T16" fmla="*/ 21 w 85"/>
                  <a:gd name="T17" fmla="*/ 0 h 54"/>
                  <a:gd name="T18" fmla="*/ 18 w 85"/>
                  <a:gd name="T19" fmla="*/ 1 h 54"/>
                  <a:gd name="T20" fmla="*/ 14 w 85"/>
                  <a:gd name="T21" fmla="*/ 3 h 54"/>
                  <a:gd name="T22" fmla="*/ 10 w 85"/>
                  <a:gd name="T23" fmla="*/ 5 h 54"/>
                  <a:gd name="T24" fmla="*/ 6 w 85"/>
                  <a:gd name="T25" fmla="*/ 7 h 54"/>
                  <a:gd name="T26" fmla="*/ 3 w 85"/>
                  <a:gd name="T27" fmla="*/ 9 h 54"/>
                  <a:gd name="T28" fmla="*/ 1 w 85"/>
                  <a:gd name="T29" fmla="*/ 11 h 54"/>
                  <a:gd name="T30" fmla="*/ 0 w 85"/>
                  <a:gd name="T31" fmla="*/ 13 h 54"/>
                  <a:gd name="T32" fmla="*/ 0 w 85"/>
                  <a:gd name="T33" fmla="*/ 14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
                  <a:gd name="T52" fmla="*/ 0 h 54"/>
                  <a:gd name="T53" fmla="*/ 85 w 85"/>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 h="54">
                    <a:moveTo>
                      <a:pt x="3" y="54"/>
                    </a:moveTo>
                    <a:lnTo>
                      <a:pt x="7" y="52"/>
                    </a:lnTo>
                    <a:lnTo>
                      <a:pt x="15" y="46"/>
                    </a:lnTo>
                    <a:lnTo>
                      <a:pt x="24" y="38"/>
                    </a:lnTo>
                    <a:lnTo>
                      <a:pt x="37" y="29"/>
                    </a:lnTo>
                    <a:lnTo>
                      <a:pt x="50" y="18"/>
                    </a:lnTo>
                    <a:lnTo>
                      <a:pt x="62" y="9"/>
                    </a:lnTo>
                    <a:lnTo>
                      <a:pt x="75" y="3"/>
                    </a:lnTo>
                    <a:lnTo>
                      <a:pt x="85" y="0"/>
                    </a:lnTo>
                    <a:lnTo>
                      <a:pt x="72" y="3"/>
                    </a:lnTo>
                    <a:lnTo>
                      <a:pt x="57" y="9"/>
                    </a:lnTo>
                    <a:lnTo>
                      <a:pt x="41" y="17"/>
                    </a:lnTo>
                    <a:lnTo>
                      <a:pt x="26" y="25"/>
                    </a:lnTo>
                    <a:lnTo>
                      <a:pt x="13" y="34"/>
                    </a:lnTo>
                    <a:lnTo>
                      <a:pt x="4" y="42"/>
                    </a:lnTo>
                    <a:lnTo>
                      <a:pt x="0" y="49"/>
                    </a:lnTo>
                    <a:lnTo>
                      <a:pt x="3" y="54"/>
                    </a:lnTo>
                    <a:close/>
                  </a:path>
                </a:pathLst>
              </a:custGeom>
              <a:solidFill>
                <a:srgbClr val="006600"/>
              </a:solidFill>
              <a:ln w="9525">
                <a:noFill/>
                <a:round/>
                <a:headEnd/>
                <a:tailEnd/>
              </a:ln>
            </p:spPr>
            <p:txBody>
              <a:bodyPr/>
              <a:lstStyle/>
              <a:p>
                <a:endParaRPr lang="en-US"/>
              </a:p>
            </p:txBody>
          </p:sp>
          <p:sp>
            <p:nvSpPr>
              <p:cNvPr id="6473" name="Freeform 199"/>
              <p:cNvSpPr>
                <a:spLocks/>
              </p:cNvSpPr>
              <p:nvPr/>
            </p:nvSpPr>
            <p:spPr bwMode="auto">
              <a:xfrm>
                <a:off x="1905" y="1226"/>
                <a:ext cx="31" cy="17"/>
              </a:xfrm>
              <a:custGeom>
                <a:avLst/>
                <a:gdLst>
                  <a:gd name="T0" fmla="*/ 15 w 63"/>
                  <a:gd name="T1" fmla="*/ 0 h 35"/>
                  <a:gd name="T2" fmla="*/ 13 w 63"/>
                  <a:gd name="T3" fmla="*/ 1 h 35"/>
                  <a:gd name="T4" fmla="*/ 11 w 63"/>
                  <a:gd name="T5" fmla="*/ 2 h 35"/>
                  <a:gd name="T6" fmla="*/ 8 w 63"/>
                  <a:gd name="T7" fmla="*/ 3 h 35"/>
                  <a:gd name="T8" fmla="*/ 5 w 63"/>
                  <a:gd name="T9" fmla="*/ 4 h 35"/>
                  <a:gd name="T10" fmla="*/ 3 w 63"/>
                  <a:gd name="T11" fmla="*/ 6 h 35"/>
                  <a:gd name="T12" fmla="*/ 1 w 63"/>
                  <a:gd name="T13" fmla="*/ 7 h 35"/>
                  <a:gd name="T14" fmla="*/ 0 w 63"/>
                  <a:gd name="T15" fmla="*/ 8 h 35"/>
                  <a:gd name="T16" fmla="*/ 0 w 63"/>
                  <a:gd name="T17" fmla="*/ 8 h 35"/>
                  <a:gd name="T18" fmla="*/ 1 w 63"/>
                  <a:gd name="T19" fmla="*/ 8 h 35"/>
                  <a:gd name="T20" fmla="*/ 3 w 63"/>
                  <a:gd name="T21" fmla="*/ 7 h 35"/>
                  <a:gd name="T22" fmla="*/ 5 w 63"/>
                  <a:gd name="T23" fmla="*/ 6 h 35"/>
                  <a:gd name="T24" fmla="*/ 8 w 63"/>
                  <a:gd name="T25" fmla="*/ 5 h 35"/>
                  <a:gd name="T26" fmla="*/ 10 w 63"/>
                  <a:gd name="T27" fmla="*/ 3 h 35"/>
                  <a:gd name="T28" fmla="*/ 12 w 63"/>
                  <a:gd name="T29" fmla="*/ 2 h 35"/>
                  <a:gd name="T30" fmla="*/ 14 w 63"/>
                  <a:gd name="T31" fmla="*/ 1 h 35"/>
                  <a:gd name="T32" fmla="*/ 15 w 63"/>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35"/>
                  <a:gd name="T53" fmla="*/ 63 w 63"/>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35">
                    <a:moveTo>
                      <a:pt x="63" y="0"/>
                    </a:moveTo>
                    <a:lnTo>
                      <a:pt x="55" y="4"/>
                    </a:lnTo>
                    <a:lnTo>
                      <a:pt x="44" y="8"/>
                    </a:lnTo>
                    <a:lnTo>
                      <a:pt x="33" y="14"/>
                    </a:lnTo>
                    <a:lnTo>
                      <a:pt x="22" y="19"/>
                    </a:lnTo>
                    <a:lnTo>
                      <a:pt x="12" y="24"/>
                    </a:lnTo>
                    <a:lnTo>
                      <a:pt x="5" y="29"/>
                    </a:lnTo>
                    <a:lnTo>
                      <a:pt x="0" y="32"/>
                    </a:lnTo>
                    <a:lnTo>
                      <a:pt x="2" y="35"/>
                    </a:lnTo>
                    <a:lnTo>
                      <a:pt x="6" y="35"/>
                    </a:lnTo>
                    <a:lnTo>
                      <a:pt x="13" y="31"/>
                    </a:lnTo>
                    <a:lnTo>
                      <a:pt x="22" y="27"/>
                    </a:lnTo>
                    <a:lnTo>
                      <a:pt x="32" y="21"/>
                    </a:lnTo>
                    <a:lnTo>
                      <a:pt x="42" y="14"/>
                    </a:lnTo>
                    <a:lnTo>
                      <a:pt x="50" y="8"/>
                    </a:lnTo>
                    <a:lnTo>
                      <a:pt x="58" y="4"/>
                    </a:lnTo>
                    <a:lnTo>
                      <a:pt x="63" y="0"/>
                    </a:lnTo>
                    <a:close/>
                  </a:path>
                </a:pathLst>
              </a:custGeom>
              <a:solidFill>
                <a:srgbClr val="006600"/>
              </a:solidFill>
              <a:ln w="9525">
                <a:noFill/>
                <a:round/>
                <a:headEnd/>
                <a:tailEnd/>
              </a:ln>
            </p:spPr>
            <p:txBody>
              <a:bodyPr/>
              <a:lstStyle/>
              <a:p>
                <a:endParaRPr lang="en-US"/>
              </a:p>
            </p:txBody>
          </p:sp>
          <p:sp>
            <p:nvSpPr>
              <p:cNvPr id="6474" name="Freeform 200"/>
              <p:cNvSpPr>
                <a:spLocks/>
              </p:cNvSpPr>
              <p:nvPr/>
            </p:nvSpPr>
            <p:spPr bwMode="auto">
              <a:xfrm>
                <a:off x="2019" y="1102"/>
                <a:ext cx="166" cy="46"/>
              </a:xfrm>
              <a:custGeom>
                <a:avLst/>
                <a:gdLst>
                  <a:gd name="T0" fmla="*/ 83 w 331"/>
                  <a:gd name="T1" fmla="*/ 20 h 91"/>
                  <a:gd name="T2" fmla="*/ 83 w 331"/>
                  <a:gd name="T3" fmla="*/ 20 h 91"/>
                  <a:gd name="T4" fmla="*/ 83 w 331"/>
                  <a:gd name="T5" fmla="*/ 21 h 91"/>
                  <a:gd name="T6" fmla="*/ 83 w 331"/>
                  <a:gd name="T7" fmla="*/ 22 h 91"/>
                  <a:gd name="T8" fmla="*/ 83 w 331"/>
                  <a:gd name="T9" fmla="*/ 23 h 91"/>
                  <a:gd name="T10" fmla="*/ 78 w 331"/>
                  <a:gd name="T11" fmla="*/ 18 h 91"/>
                  <a:gd name="T12" fmla="*/ 73 w 331"/>
                  <a:gd name="T13" fmla="*/ 14 h 91"/>
                  <a:gd name="T14" fmla="*/ 67 w 331"/>
                  <a:gd name="T15" fmla="*/ 11 h 91"/>
                  <a:gd name="T16" fmla="*/ 62 w 331"/>
                  <a:gd name="T17" fmla="*/ 8 h 91"/>
                  <a:gd name="T18" fmla="*/ 56 w 331"/>
                  <a:gd name="T19" fmla="*/ 6 h 91"/>
                  <a:gd name="T20" fmla="*/ 50 w 331"/>
                  <a:gd name="T21" fmla="*/ 5 h 91"/>
                  <a:gd name="T22" fmla="*/ 45 w 331"/>
                  <a:gd name="T23" fmla="*/ 4 h 91"/>
                  <a:gd name="T24" fmla="*/ 39 w 331"/>
                  <a:gd name="T25" fmla="*/ 3 h 91"/>
                  <a:gd name="T26" fmla="*/ 33 w 331"/>
                  <a:gd name="T27" fmla="*/ 3 h 91"/>
                  <a:gd name="T28" fmla="*/ 28 w 331"/>
                  <a:gd name="T29" fmla="*/ 3 h 91"/>
                  <a:gd name="T30" fmla="*/ 22 w 331"/>
                  <a:gd name="T31" fmla="*/ 3 h 91"/>
                  <a:gd name="T32" fmla="*/ 18 w 331"/>
                  <a:gd name="T33" fmla="*/ 4 h 91"/>
                  <a:gd name="T34" fmla="*/ 13 w 331"/>
                  <a:gd name="T35" fmla="*/ 4 h 91"/>
                  <a:gd name="T36" fmla="*/ 8 w 331"/>
                  <a:gd name="T37" fmla="*/ 5 h 91"/>
                  <a:gd name="T38" fmla="*/ 4 w 331"/>
                  <a:gd name="T39" fmla="*/ 5 h 91"/>
                  <a:gd name="T40" fmla="*/ 0 w 331"/>
                  <a:gd name="T41" fmla="*/ 6 h 91"/>
                  <a:gd name="T42" fmla="*/ 3 w 331"/>
                  <a:gd name="T43" fmla="*/ 4 h 91"/>
                  <a:gd name="T44" fmla="*/ 7 w 331"/>
                  <a:gd name="T45" fmla="*/ 3 h 91"/>
                  <a:gd name="T46" fmla="*/ 11 w 331"/>
                  <a:gd name="T47" fmla="*/ 2 h 91"/>
                  <a:gd name="T48" fmla="*/ 16 w 331"/>
                  <a:gd name="T49" fmla="*/ 1 h 91"/>
                  <a:gd name="T50" fmla="*/ 22 w 331"/>
                  <a:gd name="T51" fmla="*/ 1 h 91"/>
                  <a:gd name="T52" fmla="*/ 28 w 331"/>
                  <a:gd name="T53" fmla="*/ 0 h 91"/>
                  <a:gd name="T54" fmla="*/ 34 w 331"/>
                  <a:gd name="T55" fmla="*/ 1 h 91"/>
                  <a:gd name="T56" fmla="*/ 41 w 331"/>
                  <a:gd name="T57" fmla="*/ 1 h 91"/>
                  <a:gd name="T58" fmla="*/ 47 w 331"/>
                  <a:gd name="T59" fmla="*/ 2 h 91"/>
                  <a:gd name="T60" fmla="*/ 54 w 331"/>
                  <a:gd name="T61" fmla="*/ 3 h 91"/>
                  <a:gd name="T62" fmla="*/ 60 w 331"/>
                  <a:gd name="T63" fmla="*/ 5 h 91"/>
                  <a:gd name="T64" fmla="*/ 66 w 331"/>
                  <a:gd name="T65" fmla="*/ 7 h 91"/>
                  <a:gd name="T66" fmla="*/ 71 w 331"/>
                  <a:gd name="T67" fmla="*/ 9 h 91"/>
                  <a:gd name="T68" fmla="*/ 76 w 331"/>
                  <a:gd name="T69" fmla="*/ 12 h 91"/>
                  <a:gd name="T70" fmla="*/ 80 w 331"/>
                  <a:gd name="T71" fmla="*/ 16 h 91"/>
                  <a:gd name="T72" fmla="*/ 83 w 331"/>
                  <a:gd name="T73" fmla="*/ 20 h 9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31"/>
                  <a:gd name="T112" fmla="*/ 0 h 91"/>
                  <a:gd name="T113" fmla="*/ 331 w 331"/>
                  <a:gd name="T114" fmla="*/ 91 h 9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31" h="91">
                    <a:moveTo>
                      <a:pt x="330" y="77"/>
                    </a:moveTo>
                    <a:lnTo>
                      <a:pt x="331" y="80"/>
                    </a:lnTo>
                    <a:lnTo>
                      <a:pt x="330" y="84"/>
                    </a:lnTo>
                    <a:lnTo>
                      <a:pt x="329" y="87"/>
                    </a:lnTo>
                    <a:lnTo>
                      <a:pt x="329" y="91"/>
                    </a:lnTo>
                    <a:lnTo>
                      <a:pt x="309" y="72"/>
                    </a:lnTo>
                    <a:lnTo>
                      <a:pt x="289" y="56"/>
                    </a:lnTo>
                    <a:lnTo>
                      <a:pt x="267" y="42"/>
                    </a:lnTo>
                    <a:lnTo>
                      <a:pt x="245" y="32"/>
                    </a:lnTo>
                    <a:lnTo>
                      <a:pt x="222" y="24"/>
                    </a:lnTo>
                    <a:lnTo>
                      <a:pt x="199" y="18"/>
                    </a:lnTo>
                    <a:lnTo>
                      <a:pt x="177" y="13"/>
                    </a:lnTo>
                    <a:lnTo>
                      <a:pt x="154" y="11"/>
                    </a:lnTo>
                    <a:lnTo>
                      <a:pt x="132" y="10"/>
                    </a:lnTo>
                    <a:lnTo>
                      <a:pt x="110" y="10"/>
                    </a:lnTo>
                    <a:lnTo>
                      <a:pt x="88" y="11"/>
                    </a:lnTo>
                    <a:lnTo>
                      <a:pt x="69" y="13"/>
                    </a:lnTo>
                    <a:lnTo>
                      <a:pt x="49" y="16"/>
                    </a:lnTo>
                    <a:lnTo>
                      <a:pt x="32" y="18"/>
                    </a:lnTo>
                    <a:lnTo>
                      <a:pt x="15" y="20"/>
                    </a:lnTo>
                    <a:lnTo>
                      <a:pt x="0" y="23"/>
                    </a:lnTo>
                    <a:lnTo>
                      <a:pt x="10" y="16"/>
                    </a:lnTo>
                    <a:lnTo>
                      <a:pt x="25" y="10"/>
                    </a:lnTo>
                    <a:lnTo>
                      <a:pt x="43" y="5"/>
                    </a:lnTo>
                    <a:lnTo>
                      <a:pt x="63" y="3"/>
                    </a:lnTo>
                    <a:lnTo>
                      <a:pt x="86" y="1"/>
                    </a:lnTo>
                    <a:lnTo>
                      <a:pt x="110" y="0"/>
                    </a:lnTo>
                    <a:lnTo>
                      <a:pt x="135" y="1"/>
                    </a:lnTo>
                    <a:lnTo>
                      <a:pt x="162" y="2"/>
                    </a:lnTo>
                    <a:lnTo>
                      <a:pt x="188" y="5"/>
                    </a:lnTo>
                    <a:lnTo>
                      <a:pt x="214" y="11"/>
                    </a:lnTo>
                    <a:lnTo>
                      <a:pt x="238" y="17"/>
                    </a:lnTo>
                    <a:lnTo>
                      <a:pt x="262" y="26"/>
                    </a:lnTo>
                    <a:lnTo>
                      <a:pt x="283" y="35"/>
                    </a:lnTo>
                    <a:lnTo>
                      <a:pt x="302" y="48"/>
                    </a:lnTo>
                    <a:lnTo>
                      <a:pt x="317" y="61"/>
                    </a:lnTo>
                    <a:lnTo>
                      <a:pt x="330" y="77"/>
                    </a:lnTo>
                    <a:close/>
                  </a:path>
                </a:pathLst>
              </a:custGeom>
              <a:solidFill>
                <a:srgbClr val="006600"/>
              </a:solidFill>
              <a:ln w="9525">
                <a:noFill/>
                <a:round/>
                <a:headEnd/>
                <a:tailEnd/>
              </a:ln>
            </p:spPr>
            <p:txBody>
              <a:bodyPr/>
              <a:lstStyle/>
              <a:p>
                <a:endParaRPr lang="en-US"/>
              </a:p>
            </p:txBody>
          </p:sp>
          <p:sp>
            <p:nvSpPr>
              <p:cNvPr id="6475" name="Freeform 201"/>
              <p:cNvSpPr>
                <a:spLocks/>
              </p:cNvSpPr>
              <p:nvPr/>
            </p:nvSpPr>
            <p:spPr bwMode="auto">
              <a:xfrm>
                <a:off x="2024" y="1107"/>
                <a:ext cx="22" cy="33"/>
              </a:xfrm>
              <a:custGeom>
                <a:avLst/>
                <a:gdLst>
                  <a:gd name="T0" fmla="*/ 11 w 44"/>
                  <a:gd name="T1" fmla="*/ 0 h 67"/>
                  <a:gd name="T2" fmla="*/ 9 w 44"/>
                  <a:gd name="T3" fmla="*/ 1 h 67"/>
                  <a:gd name="T4" fmla="*/ 6 w 44"/>
                  <a:gd name="T5" fmla="*/ 3 h 67"/>
                  <a:gd name="T6" fmla="*/ 5 w 44"/>
                  <a:gd name="T7" fmla="*/ 6 h 67"/>
                  <a:gd name="T8" fmla="*/ 3 w 44"/>
                  <a:gd name="T9" fmla="*/ 9 h 67"/>
                  <a:gd name="T10" fmla="*/ 1 w 44"/>
                  <a:gd name="T11" fmla="*/ 11 h 67"/>
                  <a:gd name="T12" fmla="*/ 1 w 44"/>
                  <a:gd name="T13" fmla="*/ 14 h 67"/>
                  <a:gd name="T14" fmla="*/ 0 w 44"/>
                  <a:gd name="T15" fmla="*/ 15 h 67"/>
                  <a:gd name="T16" fmla="*/ 1 w 44"/>
                  <a:gd name="T17" fmla="*/ 16 h 67"/>
                  <a:gd name="T18" fmla="*/ 1 w 44"/>
                  <a:gd name="T19" fmla="*/ 16 h 67"/>
                  <a:gd name="T20" fmla="*/ 3 w 44"/>
                  <a:gd name="T21" fmla="*/ 15 h 67"/>
                  <a:gd name="T22" fmla="*/ 3 w 44"/>
                  <a:gd name="T23" fmla="*/ 13 h 67"/>
                  <a:gd name="T24" fmla="*/ 5 w 44"/>
                  <a:gd name="T25" fmla="*/ 11 h 67"/>
                  <a:gd name="T26" fmla="*/ 6 w 44"/>
                  <a:gd name="T27" fmla="*/ 8 h 67"/>
                  <a:gd name="T28" fmla="*/ 7 w 44"/>
                  <a:gd name="T29" fmla="*/ 5 h 67"/>
                  <a:gd name="T30" fmla="*/ 10 w 44"/>
                  <a:gd name="T31" fmla="*/ 2 h 67"/>
                  <a:gd name="T32" fmla="*/ 11 w 44"/>
                  <a:gd name="T33" fmla="*/ 0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67"/>
                  <a:gd name="T53" fmla="*/ 44 w 44"/>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67">
                    <a:moveTo>
                      <a:pt x="44" y="0"/>
                    </a:moveTo>
                    <a:lnTo>
                      <a:pt x="35" y="7"/>
                    </a:lnTo>
                    <a:lnTo>
                      <a:pt x="26" y="15"/>
                    </a:lnTo>
                    <a:lnTo>
                      <a:pt x="18" y="25"/>
                    </a:lnTo>
                    <a:lnTo>
                      <a:pt x="10" y="37"/>
                    </a:lnTo>
                    <a:lnTo>
                      <a:pt x="4" y="47"/>
                    </a:lnTo>
                    <a:lnTo>
                      <a:pt x="1" y="56"/>
                    </a:lnTo>
                    <a:lnTo>
                      <a:pt x="0" y="63"/>
                    </a:lnTo>
                    <a:lnTo>
                      <a:pt x="1" y="67"/>
                    </a:lnTo>
                    <a:lnTo>
                      <a:pt x="4" y="65"/>
                    </a:lnTo>
                    <a:lnTo>
                      <a:pt x="9" y="61"/>
                    </a:lnTo>
                    <a:lnTo>
                      <a:pt x="14" y="53"/>
                    </a:lnTo>
                    <a:lnTo>
                      <a:pt x="18" y="44"/>
                    </a:lnTo>
                    <a:lnTo>
                      <a:pt x="24" y="32"/>
                    </a:lnTo>
                    <a:lnTo>
                      <a:pt x="30" y="21"/>
                    </a:lnTo>
                    <a:lnTo>
                      <a:pt x="37" y="9"/>
                    </a:lnTo>
                    <a:lnTo>
                      <a:pt x="44" y="0"/>
                    </a:lnTo>
                    <a:close/>
                  </a:path>
                </a:pathLst>
              </a:custGeom>
              <a:solidFill>
                <a:srgbClr val="006600"/>
              </a:solidFill>
              <a:ln w="9525">
                <a:noFill/>
                <a:round/>
                <a:headEnd/>
                <a:tailEnd/>
              </a:ln>
            </p:spPr>
            <p:txBody>
              <a:bodyPr/>
              <a:lstStyle/>
              <a:p>
                <a:endParaRPr lang="en-US"/>
              </a:p>
            </p:txBody>
          </p:sp>
          <p:sp>
            <p:nvSpPr>
              <p:cNvPr id="6476" name="Freeform 202"/>
              <p:cNvSpPr>
                <a:spLocks/>
              </p:cNvSpPr>
              <p:nvPr/>
            </p:nvSpPr>
            <p:spPr bwMode="auto">
              <a:xfrm>
                <a:off x="2029" y="1106"/>
                <a:ext cx="33" cy="39"/>
              </a:xfrm>
              <a:custGeom>
                <a:avLst/>
                <a:gdLst>
                  <a:gd name="T0" fmla="*/ 1 w 66"/>
                  <a:gd name="T1" fmla="*/ 20 h 78"/>
                  <a:gd name="T2" fmla="*/ 0 w 66"/>
                  <a:gd name="T3" fmla="*/ 19 h 78"/>
                  <a:gd name="T4" fmla="*/ 1 w 66"/>
                  <a:gd name="T5" fmla="*/ 17 h 78"/>
                  <a:gd name="T6" fmla="*/ 2 w 66"/>
                  <a:gd name="T7" fmla="*/ 14 h 78"/>
                  <a:gd name="T8" fmla="*/ 4 w 66"/>
                  <a:gd name="T9" fmla="*/ 10 h 78"/>
                  <a:gd name="T10" fmla="*/ 7 w 66"/>
                  <a:gd name="T11" fmla="*/ 7 h 78"/>
                  <a:gd name="T12" fmla="*/ 10 w 66"/>
                  <a:gd name="T13" fmla="*/ 4 h 78"/>
                  <a:gd name="T14" fmla="*/ 13 w 66"/>
                  <a:gd name="T15" fmla="*/ 1 h 78"/>
                  <a:gd name="T16" fmla="*/ 17 w 66"/>
                  <a:gd name="T17" fmla="*/ 0 h 78"/>
                  <a:gd name="T18" fmla="*/ 14 w 66"/>
                  <a:gd name="T19" fmla="*/ 2 h 78"/>
                  <a:gd name="T20" fmla="*/ 12 w 66"/>
                  <a:gd name="T21" fmla="*/ 5 h 78"/>
                  <a:gd name="T22" fmla="*/ 10 w 66"/>
                  <a:gd name="T23" fmla="*/ 9 h 78"/>
                  <a:gd name="T24" fmla="*/ 7 w 66"/>
                  <a:gd name="T25" fmla="*/ 12 h 78"/>
                  <a:gd name="T26" fmla="*/ 5 w 66"/>
                  <a:gd name="T27" fmla="*/ 15 h 78"/>
                  <a:gd name="T28" fmla="*/ 3 w 66"/>
                  <a:gd name="T29" fmla="*/ 18 h 78"/>
                  <a:gd name="T30" fmla="*/ 1 w 66"/>
                  <a:gd name="T31" fmla="*/ 20 h 78"/>
                  <a:gd name="T32" fmla="*/ 1 w 66"/>
                  <a:gd name="T33" fmla="*/ 20 h 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78"/>
                  <a:gd name="T53" fmla="*/ 66 w 66"/>
                  <a:gd name="T54" fmla="*/ 78 h 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78">
                    <a:moveTo>
                      <a:pt x="1" y="78"/>
                    </a:moveTo>
                    <a:lnTo>
                      <a:pt x="0" y="74"/>
                    </a:lnTo>
                    <a:lnTo>
                      <a:pt x="4" y="65"/>
                    </a:lnTo>
                    <a:lnTo>
                      <a:pt x="9" y="55"/>
                    </a:lnTo>
                    <a:lnTo>
                      <a:pt x="17" y="41"/>
                    </a:lnTo>
                    <a:lnTo>
                      <a:pt x="28" y="28"/>
                    </a:lnTo>
                    <a:lnTo>
                      <a:pt x="39" y="16"/>
                    </a:lnTo>
                    <a:lnTo>
                      <a:pt x="52" y="5"/>
                    </a:lnTo>
                    <a:lnTo>
                      <a:pt x="66" y="0"/>
                    </a:lnTo>
                    <a:lnTo>
                      <a:pt x="58" y="8"/>
                    </a:lnTo>
                    <a:lnTo>
                      <a:pt x="50" y="20"/>
                    </a:lnTo>
                    <a:lnTo>
                      <a:pt x="39" y="33"/>
                    </a:lnTo>
                    <a:lnTo>
                      <a:pt x="29" y="47"/>
                    </a:lnTo>
                    <a:lnTo>
                      <a:pt x="20" y="59"/>
                    </a:lnTo>
                    <a:lnTo>
                      <a:pt x="12" y="70"/>
                    </a:lnTo>
                    <a:lnTo>
                      <a:pt x="5" y="77"/>
                    </a:lnTo>
                    <a:lnTo>
                      <a:pt x="1" y="78"/>
                    </a:lnTo>
                    <a:close/>
                  </a:path>
                </a:pathLst>
              </a:custGeom>
              <a:solidFill>
                <a:srgbClr val="006600"/>
              </a:solidFill>
              <a:ln w="9525">
                <a:noFill/>
                <a:round/>
                <a:headEnd/>
                <a:tailEnd/>
              </a:ln>
            </p:spPr>
            <p:txBody>
              <a:bodyPr/>
              <a:lstStyle/>
              <a:p>
                <a:endParaRPr lang="en-US"/>
              </a:p>
            </p:txBody>
          </p:sp>
          <p:sp>
            <p:nvSpPr>
              <p:cNvPr id="6477" name="Freeform 203"/>
              <p:cNvSpPr>
                <a:spLocks/>
              </p:cNvSpPr>
              <p:nvPr/>
            </p:nvSpPr>
            <p:spPr bwMode="auto">
              <a:xfrm>
                <a:off x="2051" y="1105"/>
                <a:ext cx="42" cy="46"/>
              </a:xfrm>
              <a:custGeom>
                <a:avLst/>
                <a:gdLst>
                  <a:gd name="T0" fmla="*/ 1 w 84"/>
                  <a:gd name="T1" fmla="*/ 23 h 92"/>
                  <a:gd name="T2" fmla="*/ 0 w 84"/>
                  <a:gd name="T3" fmla="*/ 22 h 92"/>
                  <a:gd name="T4" fmla="*/ 1 w 84"/>
                  <a:gd name="T5" fmla="*/ 20 h 92"/>
                  <a:gd name="T6" fmla="*/ 3 w 84"/>
                  <a:gd name="T7" fmla="*/ 16 h 92"/>
                  <a:gd name="T8" fmla="*/ 6 w 84"/>
                  <a:gd name="T9" fmla="*/ 12 h 92"/>
                  <a:gd name="T10" fmla="*/ 10 w 84"/>
                  <a:gd name="T11" fmla="*/ 8 h 92"/>
                  <a:gd name="T12" fmla="*/ 13 w 84"/>
                  <a:gd name="T13" fmla="*/ 5 h 92"/>
                  <a:gd name="T14" fmla="*/ 18 w 84"/>
                  <a:gd name="T15" fmla="*/ 2 h 92"/>
                  <a:gd name="T16" fmla="*/ 21 w 84"/>
                  <a:gd name="T17" fmla="*/ 0 h 92"/>
                  <a:gd name="T18" fmla="*/ 20 w 84"/>
                  <a:gd name="T19" fmla="*/ 2 h 92"/>
                  <a:gd name="T20" fmla="*/ 17 w 84"/>
                  <a:gd name="T21" fmla="*/ 5 h 92"/>
                  <a:gd name="T22" fmla="*/ 14 w 84"/>
                  <a:gd name="T23" fmla="*/ 9 h 92"/>
                  <a:gd name="T24" fmla="*/ 11 w 84"/>
                  <a:gd name="T25" fmla="*/ 13 h 92"/>
                  <a:gd name="T26" fmla="*/ 7 w 84"/>
                  <a:gd name="T27" fmla="*/ 17 h 92"/>
                  <a:gd name="T28" fmla="*/ 4 w 84"/>
                  <a:gd name="T29" fmla="*/ 21 h 92"/>
                  <a:gd name="T30" fmla="*/ 2 w 84"/>
                  <a:gd name="T31" fmla="*/ 23 h 92"/>
                  <a:gd name="T32" fmla="*/ 1 w 84"/>
                  <a:gd name="T33" fmla="*/ 23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
                  <a:gd name="T52" fmla="*/ 0 h 92"/>
                  <a:gd name="T53" fmla="*/ 84 w 84"/>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 h="92">
                    <a:moveTo>
                      <a:pt x="1" y="92"/>
                    </a:moveTo>
                    <a:lnTo>
                      <a:pt x="0" y="88"/>
                    </a:lnTo>
                    <a:lnTo>
                      <a:pt x="5" y="77"/>
                    </a:lnTo>
                    <a:lnTo>
                      <a:pt x="14" y="64"/>
                    </a:lnTo>
                    <a:lnTo>
                      <a:pt x="25" y="49"/>
                    </a:lnTo>
                    <a:lnTo>
                      <a:pt x="39" y="32"/>
                    </a:lnTo>
                    <a:lnTo>
                      <a:pt x="54" y="19"/>
                    </a:lnTo>
                    <a:lnTo>
                      <a:pt x="70" y="7"/>
                    </a:lnTo>
                    <a:lnTo>
                      <a:pt x="84" y="0"/>
                    </a:lnTo>
                    <a:lnTo>
                      <a:pt x="77" y="7"/>
                    </a:lnTo>
                    <a:lnTo>
                      <a:pt x="68" y="20"/>
                    </a:lnTo>
                    <a:lnTo>
                      <a:pt x="55" y="35"/>
                    </a:lnTo>
                    <a:lnTo>
                      <a:pt x="41" y="52"/>
                    </a:lnTo>
                    <a:lnTo>
                      <a:pt x="29" y="68"/>
                    </a:lnTo>
                    <a:lnTo>
                      <a:pt x="16" y="82"/>
                    </a:lnTo>
                    <a:lnTo>
                      <a:pt x="7" y="90"/>
                    </a:lnTo>
                    <a:lnTo>
                      <a:pt x="1" y="92"/>
                    </a:lnTo>
                    <a:close/>
                  </a:path>
                </a:pathLst>
              </a:custGeom>
              <a:solidFill>
                <a:srgbClr val="006600"/>
              </a:solidFill>
              <a:ln w="9525">
                <a:noFill/>
                <a:round/>
                <a:headEnd/>
                <a:tailEnd/>
              </a:ln>
            </p:spPr>
            <p:txBody>
              <a:bodyPr/>
              <a:lstStyle/>
              <a:p>
                <a:endParaRPr lang="en-US"/>
              </a:p>
            </p:txBody>
          </p:sp>
          <p:sp>
            <p:nvSpPr>
              <p:cNvPr id="6478" name="Freeform 204"/>
              <p:cNvSpPr>
                <a:spLocks/>
              </p:cNvSpPr>
              <p:nvPr/>
            </p:nvSpPr>
            <p:spPr bwMode="auto">
              <a:xfrm>
                <a:off x="2084" y="1108"/>
                <a:ext cx="39" cy="51"/>
              </a:xfrm>
              <a:custGeom>
                <a:avLst/>
                <a:gdLst>
                  <a:gd name="T0" fmla="*/ 1 w 77"/>
                  <a:gd name="T1" fmla="*/ 26 h 102"/>
                  <a:gd name="T2" fmla="*/ 0 w 77"/>
                  <a:gd name="T3" fmla="*/ 24 h 102"/>
                  <a:gd name="T4" fmla="*/ 1 w 77"/>
                  <a:gd name="T5" fmla="*/ 21 h 102"/>
                  <a:gd name="T6" fmla="*/ 3 w 77"/>
                  <a:gd name="T7" fmla="*/ 17 h 102"/>
                  <a:gd name="T8" fmla="*/ 6 w 77"/>
                  <a:gd name="T9" fmla="*/ 13 h 102"/>
                  <a:gd name="T10" fmla="*/ 10 w 77"/>
                  <a:gd name="T11" fmla="*/ 9 h 102"/>
                  <a:gd name="T12" fmla="*/ 13 w 77"/>
                  <a:gd name="T13" fmla="*/ 5 h 102"/>
                  <a:gd name="T14" fmla="*/ 16 w 77"/>
                  <a:gd name="T15" fmla="*/ 2 h 102"/>
                  <a:gd name="T16" fmla="*/ 20 w 77"/>
                  <a:gd name="T17" fmla="*/ 0 h 102"/>
                  <a:gd name="T18" fmla="*/ 18 w 77"/>
                  <a:gd name="T19" fmla="*/ 2 h 102"/>
                  <a:gd name="T20" fmla="*/ 16 w 77"/>
                  <a:gd name="T21" fmla="*/ 6 h 102"/>
                  <a:gd name="T22" fmla="*/ 13 w 77"/>
                  <a:gd name="T23" fmla="*/ 10 h 102"/>
                  <a:gd name="T24" fmla="*/ 10 w 77"/>
                  <a:gd name="T25" fmla="*/ 14 h 102"/>
                  <a:gd name="T26" fmla="*/ 7 w 77"/>
                  <a:gd name="T27" fmla="*/ 19 h 102"/>
                  <a:gd name="T28" fmla="*/ 4 w 77"/>
                  <a:gd name="T29" fmla="*/ 23 h 102"/>
                  <a:gd name="T30" fmla="*/ 2 w 77"/>
                  <a:gd name="T31" fmla="*/ 25 h 102"/>
                  <a:gd name="T32" fmla="*/ 1 w 77"/>
                  <a:gd name="T33" fmla="*/ 26 h 1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7"/>
                  <a:gd name="T52" fmla="*/ 0 h 102"/>
                  <a:gd name="T53" fmla="*/ 77 w 77"/>
                  <a:gd name="T54" fmla="*/ 102 h 1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7" h="102">
                    <a:moveTo>
                      <a:pt x="1" y="102"/>
                    </a:moveTo>
                    <a:lnTo>
                      <a:pt x="0" y="95"/>
                    </a:lnTo>
                    <a:lnTo>
                      <a:pt x="4" y="83"/>
                    </a:lnTo>
                    <a:lnTo>
                      <a:pt x="12" y="68"/>
                    </a:lnTo>
                    <a:lnTo>
                      <a:pt x="24" y="51"/>
                    </a:lnTo>
                    <a:lnTo>
                      <a:pt x="37" y="34"/>
                    </a:lnTo>
                    <a:lnTo>
                      <a:pt x="50" y="19"/>
                    </a:lnTo>
                    <a:lnTo>
                      <a:pt x="64" y="7"/>
                    </a:lnTo>
                    <a:lnTo>
                      <a:pt x="77" y="0"/>
                    </a:lnTo>
                    <a:lnTo>
                      <a:pt x="72" y="8"/>
                    </a:lnTo>
                    <a:lnTo>
                      <a:pt x="63" y="21"/>
                    </a:lnTo>
                    <a:lnTo>
                      <a:pt x="51" y="38"/>
                    </a:lnTo>
                    <a:lnTo>
                      <a:pt x="39" y="57"/>
                    </a:lnTo>
                    <a:lnTo>
                      <a:pt x="26" y="74"/>
                    </a:lnTo>
                    <a:lnTo>
                      <a:pt x="15" y="89"/>
                    </a:lnTo>
                    <a:lnTo>
                      <a:pt x="7" y="99"/>
                    </a:lnTo>
                    <a:lnTo>
                      <a:pt x="1" y="102"/>
                    </a:lnTo>
                    <a:close/>
                  </a:path>
                </a:pathLst>
              </a:custGeom>
              <a:solidFill>
                <a:srgbClr val="006600"/>
              </a:solidFill>
              <a:ln w="9525">
                <a:noFill/>
                <a:round/>
                <a:headEnd/>
                <a:tailEnd/>
              </a:ln>
            </p:spPr>
            <p:txBody>
              <a:bodyPr/>
              <a:lstStyle/>
              <a:p>
                <a:endParaRPr lang="en-US"/>
              </a:p>
            </p:txBody>
          </p:sp>
          <p:sp>
            <p:nvSpPr>
              <p:cNvPr id="6479" name="Freeform 205"/>
              <p:cNvSpPr>
                <a:spLocks/>
              </p:cNvSpPr>
              <p:nvPr/>
            </p:nvSpPr>
            <p:spPr bwMode="auto">
              <a:xfrm>
                <a:off x="2102" y="1114"/>
                <a:ext cx="33" cy="46"/>
              </a:xfrm>
              <a:custGeom>
                <a:avLst/>
                <a:gdLst>
                  <a:gd name="T0" fmla="*/ 0 w 67"/>
                  <a:gd name="T1" fmla="*/ 23 h 92"/>
                  <a:gd name="T2" fmla="*/ 0 w 67"/>
                  <a:gd name="T3" fmla="*/ 22 h 92"/>
                  <a:gd name="T4" fmla="*/ 1 w 67"/>
                  <a:gd name="T5" fmla="*/ 20 h 92"/>
                  <a:gd name="T6" fmla="*/ 3 w 67"/>
                  <a:gd name="T7" fmla="*/ 15 h 92"/>
                  <a:gd name="T8" fmla="*/ 5 w 67"/>
                  <a:gd name="T9" fmla="*/ 12 h 92"/>
                  <a:gd name="T10" fmla="*/ 8 w 67"/>
                  <a:gd name="T11" fmla="*/ 7 h 92"/>
                  <a:gd name="T12" fmla="*/ 11 w 67"/>
                  <a:gd name="T13" fmla="*/ 4 h 92"/>
                  <a:gd name="T14" fmla="*/ 14 w 67"/>
                  <a:gd name="T15" fmla="*/ 1 h 92"/>
                  <a:gd name="T16" fmla="*/ 16 w 67"/>
                  <a:gd name="T17" fmla="*/ 0 h 92"/>
                  <a:gd name="T18" fmla="*/ 15 w 67"/>
                  <a:gd name="T19" fmla="*/ 2 h 92"/>
                  <a:gd name="T20" fmla="*/ 13 w 67"/>
                  <a:gd name="T21" fmla="*/ 6 h 92"/>
                  <a:gd name="T22" fmla="*/ 11 w 67"/>
                  <a:gd name="T23" fmla="*/ 10 h 92"/>
                  <a:gd name="T24" fmla="*/ 8 w 67"/>
                  <a:gd name="T25" fmla="*/ 13 h 92"/>
                  <a:gd name="T26" fmla="*/ 6 w 67"/>
                  <a:gd name="T27" fmla="*/ 18 h 92"/>
                  <a:gd name="T28" fmla="*/ 3 w 67"/>
                  <a:gd name="T29" fmla="*/ 21 h 92"/>
                  <a:gd name="T30" fmla="*/ 1 w 67"/>
                  <a:gd name="T31" fmla="*/ 23 h 92"/>
                  <a:gd name="T32" fmla="*/ 0 w 67"/>
                  <a:gd name="T33" fmla="*/ 23 h 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92"/>
                  <a:gd name="T53" fmla="*/ 67 w 67"/>
                  <a:gd name="T54" fmla="*/ 92 h 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92">
                    <a:moveTo>
                      <a:pt x="0" y="92"/>
                    </a:moveTo>
                    <a:lnTo>
                      <a:pt x="0" y="87"/>
                    </a:lnTo>
                    <a:lnTo>
                      <a:pt x="4" y="77"/>
                    </a:lnTo>
                    <a:lnTo>
                      <a:pt x="12" y="62"/>
                    </a:lnTo>
                    <a:lnTo>
                      <a:pt x="22" y="46"/>
                    </a:lnTo>
                    <a:lnTo>
                      <a:pt x="34" y="30"/>
                    </a:lnTo>
                    <a:lnTo>
                      <a:pt x="46" y="15"/>
                    </a:lnTo>
                    <a:lnTo>
                      <a:pt x="57" y="4"/>
                    </a:lnTo>
                    <a:lnTo>
                      <a:pt x="67" y="0"/>
                    </a:lnTo>
                    <a:lnTo>
                      <a:pt x="61" y="8"/>
                    </a:lnTo>
                    <a:lnTo>
                      <a:pt x="53" y="22"/>
                    </a:lnTo>
                    <a:lnTo>
                      <a:pt x="44" y="38"/>
                    </a:lnTo>
                    <a:lnTo>
                      <a:pt x="34" y="54"/>
                    </a:lnTo>
                    <a:lnTo>
                      <a:pt x="24" y="70"/>
                    </a:lnTo>
                    <a:lnTo>
                      <a:pt x="14" y="83"/>
                    </a:lnTo>
                    <a:lnTo>
                      <a:pt x="6" y="91"/>
                    </a:lnTo>
                    <a:lnTo>
                      <a:pt x="0" y="92"/>
                    </a:lnTo>
                    <a:close/>
                  </a:path>
                </a:pathLst>
              </a:custGeom>
              <a:solidFill>
                <a:srgbClr val="006600"/>
              </a:solidFill>
              <a:ln w="9525">
                <a:noFill/>
                <a:round/>
                <a:headEnd/>
                <a:tailEnd/>
              </a:ln>
            </p:spPr>
            <p:txBody>
              <a:bodyPr/>
              <a:lstStyle/>
              <a:p>
                <a:endParaRPr lang="en-US"/>
              </a:p>
            </p:txBody>
          </p:sp>
          <p:sp>
            <p:nvSpPr>
              <p:cNvPr id="6480" name="Freeform 206"/>
              <p:cNvSpPr>
                <a:spLocks/>
              </p:cNvSpPr>
              <p:nvPr/>
            </p:nvSpPr>
            <p:spPr bwMode="auto">
              <a:xfrm>
                <a:off x="2130" y="1121"/>
                <a:ext cx="29" cy="38"/>
              </a:xfrm>
              <a:custGeom>
                <a:avLst/>
                <a:gdLst>
                  <a:gd name="T0" fmla="*/ 1 w 56"/>
                  <a:gd name="T1" fmla="*/ 19 h 77"/>
                  <a:gd name="T2" fmla="*/ 0 w 56"/>
                  <a:gd name="T3" fmla="*/ 18 h 77"/>
                  <a:gd name="T4" fmla="*/ 1 w 56"/>
                  <a:gd name="T5" fmla="*/ 16 h 77"/>
                  <a:gd name="T6" fmla="*/ 2 w 56"/>
                  <a:gd name="T7" fmla="*/ 13 h 77"/>
                  <a:gd name="T8" fmla="*/ 4 w 56"/>
                  <a:gd name="T9" fmla="*/ 10 h 77"/>
                  <a:gd name="T10" fmla="*/ 6 w 56"/>
                  <a:gd name="T11" fmla="*/ 6 h 77"/>
                  <a:gd name="T12" fmla="*/ 9 w 56"/>
                  <a:gd name="T13" fmla="*/ 3 h 77"/>
                  <a:gd name="T14" fmla="*/ 12 w 56"/>
                  <a:gd name="T15" fmla="*/ 1 h 77"/>
                  <a:gd name="T16" fmla="*/ 15 w 56"/>
                  <a:gd name="T17" fmla="*/ 0 h 77"/>
                  <a:gd name="T18" fmla="*/ 13 w 56"/>
                  <a:gd name="T19" fmla="*/ 2 h 77"/>
                  <a:gd name="T20" fmla="*/ 12 w 56"/>
                  <a:gd name="T21" fmla="*/ 5 h 77"/>
                  <a:gd name="T22" fmla="*/ 9 w 56"/>
                  <a:gd name="T23" fmla="*/ 8 h 77"/>
                  <a:gd name="T24" fmla="*/ 7 w 56"/>
                  <a:gd name="T25" fmla="*/ 11 h 77"/>
                  <a:gd name="T26" fmla="*/ 5 w 56"/>
                  <a:gd name="T27" fmla="*/ 14 h 77"/>
                  <a:gd name="T28" fmla="*/ 3 w 56"/>
                  <a:gd name="T29" fmla="*/ 17 h 77"/>
                  <a:gd name="T30" fmla="*/ 2 w 56"/>
                  <a:gd name="T31" fmla="*/ 18 h 77"/>
                  <a:gd name="T32" fmla="*/ 1 w 56"/>
                  <a:gd name="T33" fmla="*/ 19 h 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77"/>
                  <a:gd name="T53" fmla="*/ 56 w 56"/>
                  <a:gd name="T54" fmla="*/ 77 h 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77">
                    <a:moveTo>
                      <a:pt x="1" y="77"/>
                    </a:moveTo>
                    <a:lnTo>
                      <a:pt x="0" y="72"/>
                    </a:lnTo>
                    <a:lnTo>
                      <a:pt x="1" y="64"/>
                    </a:lnTo>
                    <a:lnTo>
                      <a:pt x="6" y="52"/>
                    </a:lnTo>
                    <a:lnTo>
                      <a:pt x="14" y="40"/>
                    </a:lnTo>
                    <a:lnTo>
                      <a:pt x="22" y="27"/>
                    </a:lnTo>
                    <a:lnTo>
                      <a:pt x="32" y="15"/>
                    </a:lnTo>
                    <a:lnTo>
                      <a:pt x="44" y="6"/>
                    </a:lnTo>
                    <a:lnTo>
                      <a:pt x="56" y="0"/>
                    </a:lnTo>
                    <a:lnTo>
                      <a:pt x="50" y="9"/>
                    </a:lnTo>
                    <a:lnTo>
                      <a:pt x="44" y="20"/>
                    </a:lnTo>
                    <a:lnTo>
                      <a:pt x="35" y="33"/>
                    </a:lnTo>
                    <a:lnTo>
                      <a:pt x="27" y="47"/>
                    </a:lnTo>
                    <a:lnTo>
                      <a:pt x="18" y="59"/>
                    </a:lnTo>
                    <a:lnTo>
                      <a:pt x="11" y="70"/>
                    </a:lnTo>
                    <a:lnTo>
                      <a:pt x="6" y="75"/>
                    </a:lnTo>
                    <a:lnTo>
                      <a:pt x="1" y="77"/>
                    </a:lnTo>
                    <a:close/>
                  </a:path>
                </a:pathLst>
              </a:custGeom>
              <a:solidFill>
                <a:srgbClr val="006600"/>
              </a:solidFill>
              <a:ln w="9525">
                <a:noFill/>
                <a:round/>
                <a:headEnd/>
                <a:tailEnd/>
              </a:ln>
            </p:spPr>
            <p:txBody>
              <a:bodyPr/>
              <a:lstStyle/>
              <a:p>
                <a:endParaRPr lang="en-US"/>
              </a:p>
            </p:txBody>
          </p:sp>
          <p:sp>
            <p:nvSpPr>
              <p:cNvPr id="6481" name="Freeform 207"/>
              <p:cNvSpPr>
                <a:spLocks/>
              </p:cNvSpPr>
              <p:nvPr/>
            </p:nvSpPr>
            <p:spPr bwMode="auto">
              <a:xfrm>
                <a:off x="2171" y="1143"/>
                <a:ext cx="8" cy="23"/>
              </a:xfrm>
              <a:custGeom>
                <a:avLst/>
                <a:gdLst>
                  <a:gd name="T0" fmla="*/ 1 w 15"/>
                  <a:gd name="T1" fmla="*/ 12 h 46"/>
                  <a:gd name="T2" fmla="*/ 0 w 15"/>
                  <a:gd name="T3" fmla="*/ 10 h 46"/>
                  <a:gd name="T4" fmla="*/ 0 w 15"/>
                  <a:gd name="T5" fmla="*/ 6 h 46"/>
                  <a:gd name="T6" fmla="*/ 1 w 15"/>
                  <a:gd name="T7" fmla="*/ 2 h 46"/>
                  <a:gd name="T8" fmla="*/ 4 w 15"/>
                  <a:gd name="T9" fmla="*/ 0 h 46"/>
                  <a:gd name="T10" fmla="*/ 3 w 15"/>
                  <a:gd name="T11" fmla="*/ 3 h 46"/>
                  <a:gd name="T12" fmla="*/ 3 w 15"/>
                  <a:gd name="T13" fmla="*/ 7 h 46"/>
                  <a:gd name="T14" fmla="*/ 3 w 15"/>
                  <a:gd name="T15" fmla="*/ 11 h 46"/>
                  <a:gd name="T16" fmla="*/ 1 w 15"/>
                  <a:gd name="T17" fmla="*/ 12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46"/>
                  <a:gd name="T29" fmla="*/ 15 w 15"/>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46">
                    <a:moveTo>
                      <a:pt x="4" y="46"/>
                    </a:moveTo>
                    <a:lnTo>
                      <a:pt x="0" y="38"/>
                    </a:lnTo>
                    <a:lnTo>
                      <a:pt x="0" y="23"/>
                    </a:lnTo>
                    <a:lnTo>
                      <a:pt x="4" y="7"/>
                    </a:lnTo>
                    <a:lnTo>
                      <a:pt x="15" y="0"/>
                    </a:lnTo>
                    <a:lnTo>
                      <a:pt x="9" y="13"/>
                    </a:lnTo>
                    <a:lnTo>
                      <a:pt x="9" y="30"/>
                    </a:lnTo>
                    <a:lnTo>
                      <a:pt x="9" y="44"/>
                    </a:lnTo>
                    <a:lnTo>
                      <a:pt x="4" y="46"/>
                    </a:lnTo>
                    <a:close/>
                  </a:path>
                </a:pathLst>
              </a:custGeom>
              <a:solidFill>
                <a:srgbClr val="006600"/>
              </a:solidFill>
              <a:ln w="9525">
                <a:noFill/>
                <a:round/>
                <a:headEnd/>
                <a:tailEnd/>
              </a:ln>
            </p:spPr>
            <p:txBody>
              <a:bodyPr/>
              <a:lstStyle/>
              <a:p>
                <a:endParaRPr lang="en-US"/>
              </a:p>
            </p:txBody>
          </p:sp>
          <p:sp>
            <p:nvSpPr>
              <p:cNvPr id="6482" name="Freeform 208"/>
              <p:cNvSpPr>
                <a:spLocks/>
              </p:cNvSpPr>
              <p:nvPr/>
            </p:nvSpPr>
            <p:spPr bwMode="auto">
              <a:xfrm>
                <a:off x="2042" y="1104"/>
                <a:ext cx="37" cy="43"/>
              </a:xfrm>
              <a:custGeom>
                <a:avLst/>
                <a:gdLst>
                  <a:gd name="T0" fmla="*/ 0 w 75"/>
                  <a:gd name="T1" fmla="*/ 22 h 85"/>
                  <a:gd name="T2" fmla="*/ 0 w 75"/>
                  <a:gd name="T3" fmla="*/ 21 h 85"/>
                  <a:gd name="T4" fmla="*/ 1 w 75"/>
                  <a:gd name="T5" fmla="*/ 18 h 85"/>
                  <a:gd name="T6" fmla="*/ 2 w 75"/>
                  <a:gd name="T7" fmla="*/ 15 h 85"/>
                  <a:gd name="T8" fmla="*/ 5 w 75"/>
                  <a:gd name="T9" fmla="*/ 12 h 85"/>
                  <a:gd name="T10" fmla="*/ 8 w 75"/>
                  <a:gd name="T11" fmla="*/ 8 h 85"/>
                  <a:gd name="T12" fmla="*/ 12 w 75"/>
                  <a:gd name="T13" fmla="*/ 5 h 85"/>
                  <a:gd name="T14" fmla="*/ 15 w 75"/>
                  <a:gd name="T15" fmla="*/ 2 h 85"/>
                  <a:gd name="T16" fmla="*/ 18 w 75"/>
                  <a:gd name="T17" fmla="*/ 0 h 85"/>
                  <a:gd name="T18" fmla="*/ 17 w 75"/>
                  <a:gd name="T19" fmla="*/ 2 h 85"/>
                  <a:gd name="T20" fmla="*/ 15 w 75"/>
                  <a:gd name="T21" fmla="*/ 5 h 85"/>
                  <a:gd name="T22" fmla="*/ 12 w 75"/>
                  <a:gd name="T23" fmla="*/ 9 h 85"/>
                  <a:gd name="T24" fmla="*/ 9 w 75"/>
                  <a:gd name="T25" fmla="*/ 12 h 85"/>
                  <a:gd name="T26" fmla="*/ 6 w 75"/>
                  <a:gd name="T27" fmla="*/ 16 h 85"/>
                  <a:gd name="T28" fmla="*/ 3 w 75"/>
                  <a:gd name="T29" fmla="*/ 19 h 85"/>
                  <a:gd name="T30" fmla="*/ 1 w 75"/>
                  <a:gd name="T31" fmla="*/ 21 h 85"/>
                  <a:gd name="T32" fmla="*/ 0 w 75"/>
                  <a:gd name="T33" fmla="*/ 2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85"/>
                  <a:gd name="T53" fmla="*/ 75 w 75"/>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85">
                    <a:moveTo>
                      <a:pt x="2" y="85"/>
                    </a:moveTo>
                    <a:lnTo>
                      <a:pt x="0" y="81"/>
                    </a:lnTo>
                    <a:lnTo>
                      <a:pt x="4" y="71"/>
                    </a:lnTo>
                    <a:lnTo>
                      <a:pt x="11" y="59"/>
                    </a:lnTo>
                    <a:lnTo>
                      <a:pt x="21" y="45"/>
                    </a:lnTo>
                    <a:lnTo>
                      <a:pt x="34" y="30"/>
                    </a:lnTo>
                    <a:lnTo>
                      <a:pt x="48" y="17"/>
                    </a:lnTo>
                    <a:lnTo>
                      <a:pt x="62" y="7"/>
                    </a:lnTo>
                    <a:lnTo>
                      <a:pt x="75" y="0"/>
                    </a:lnTo>
                    <a:lnTo>
                      <a:pt x="70" y="7"/>
                    </a:lnTo>
                    <a:lnTo>
                      <a:pt x="60" y="18"/>
                    </a:lnTo>
                    <a:lnTo>
                      <a:pt x="50" y="33"/>
                    </a:lnTo>
                    <a:lnTo>
                      <a:pt x="38" y="48"/>
                    </a:lnTo>
                    <a:lnTo>
                      <a:pt x="27" y="63"/>
                    </a:lnTo>
                    <a:lnTo>
                      <a:pt x="15" y="76"/>
                    </a:lnTo>
                    <a:lnTo>
                      <a:pt x="7" y="84"/>
                    </a:lnTo>
                    <a:lnTo>
                      <a:pt x="2" y="85"/>
                    </a:lnTo>
                    <a:close/>
                  </a:path>
                </a:pathLst>
              </a:custGeom>
              <a:solidFill>
                <a:srgbClr val="006600"/>
              </a:solidFill>
              <a:ln w="9525">
                <a:noFill/>
                <a:round/>
                <a:headEnd/>
                <a:tailEnd/>
              </a:ln>
            </p:spPr>
            <p:txBody>
              <a:bodyPr/>
              <a:lstStyle/>
              <a:p>
                <a:endParaRPr lang="en-US"/>
              </a:p>
            </p:txBody>
          </p:sp>
          <p:sp>
            <p:nvSpPr>
              <p:cNvPr id="6483" name="Freeform 209"/>
              <p:cNvSpPr>
                <a:spLocks/>
              </p:cNvSpPr>
              <p:nvPr/>
            </p:nvSpPr>
            <p:spPr bwMode="auto">
              <a:xfrm>
                <a:off x="2070" y="1105"/>
                <a:ext cx="37" cy="50"/>
              </a:xfrm>
              <a:custGeom>
                <a:avLst/>
                <a:gdLst>
                  <a:gd name="T0" fmla="*/ 1 w 74"/>
                  <a:gd name="T1" fmla="*/ 25 h 99"/>
                  <a:gd name="T2" fmla="*/ 0 w 74"/>
                  <a:gd name="T3" fmla="*/ 24 h 99"/>
                  <a:gd name="T4" fmla="*/ 1 w 74"/>
                  <a:gd name="T5" fmla="*/ 21 h 99"/>
                  <a:gd name="T6" fmla="*/ 3 w 74"/>
                  <a:gd name="T7" fmla="*/ 17 h 99"/>
                  <a:gd name="T8" fmla="*/ 5 w 74"/>
                  <a:gd name="T9" fmla="*/ 13 h 99"/>
                  <a:gd name="T10" fmla="*/ 9 w 74"/>
                  <a:gd name="T11" fmla="*/ 9 h 99"/>
                  <a:gd name="T12" fmla="*/ 12 w 74"/>
                  <a:gd name="T13" fmla="*/ 5 h 99"/>
                  <a:gd name="T14" fmla="*/ 15 w 74"/>
                  <a:gd name="T15" fmla="*/ 2 h 99"/>
                  <a:gd name="T16" fmla="*/ 19 w 74"/>
                  <a:gd name="T17" fmla="*/ 0 h 99"/>
                  <a:gd name="T18" fmla="*/ 18 w 74"/>
                  <a:gd name="T19" fmla="*/ 2 h 99"/>
                  <a:gd name="T20" fmla="*/ 15 w 74"/>
                  <a:gd name="T21" fmla="*/ 6 h 99"/>
                  <a:gd name="T22" fmla="*/ 12 w 74"/>
                  <a:gd name="T23" fmla="*/ 10 h 99"/>
                  <a:gd name="T24" fmla="*/ 9 w 74"/>
                  <a:gd name="T25" fmla="*/ 14 h 99"/>
                  <a:gd name="T26" fmla="*/ 6 w 74"/>
                  <a:gd name="T27" fmla="*/ 19 h 99"/>
                  <a:gd name="T28" fmla="*/ 4 w 74"/>
                  <a:gd name="T29" fmla="*/ 22 h 99"/>
                  <a:gd name="T30" fmla="*/ 1 w 74"/>
                  <a:gd name="T31" fmla="*/ 25 h 99"/>
                  <a:gd name="T32" fmla="*/ 1 w 74"/>
                  <a:gd name="T33" fmla="*/ 25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99"/>
                  <a:gd name="T53" fmla="*/ 74 w 74"/>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99">
                    <a:moveTo>
                      <a:pt x="1" y="99"/>
                    </a:moveTo>
                    <a:lnTo>
                      <a:pt x="0" y="94"/>
                    </a:lnTo>
                    <a:lnTo>
                      <a:pt x="3" y="82"/>
                    </a:lnTo>
                    <a:lnTo>
                      <a:pt x="11" y="67"/>
                    </a:lnTo>
                    <a:lnTo>
                      <a:pt x="22" y="50"/>
                    </a:lnTo>
                    <a:lnTo>
                      <a:pt x="34" y="33"/>
                    </a:lnTo>
                    <a:lnTo>
                      <a:pt x="48" y="18"/>
                    </a:lnTo>
                    <a:lnTo>
                      <a:pt x="61" y="6"/>
                    </a:lnTo>
                    <a:lnTo>
                      <a:pt x="74" y="0"/>
                    </a:lnTo>
                    <a:lnTo>
                      <a:pt x="69" y="8"/>
                    </a:lnTo>
                    <a:lnTo>
                      <a:pt x="60" y="21"/>
                    </a:lnTo>
                    <a:lnTo>
                      <a:pt x="49" y="38"/>
                    </a:lnTo>
                    <a:lnTo>
                      <a:pt x="38" y="56"/>
                    </a:lnTo>
                    <a:lnTo>
                      <a:pt x="25" y="73"/>
                    </a:lnTo>
                    <a:lnTo>
                      <a:pt x="15" y="88"/>
                    </a:lnTo>
                    <a:lnTo>
                      <a:pt x="6" y="97"/>
                    </a:lnTo>
                    <a:lnTo>
                      <a:pt x="1" y="99"/>
                    </a:lnTo>
                    <a:close/>
                  </a:path>
                </a:pathLst>
              </a:custGeom>
              <a:solidFill>
                <a:srgbClr val="006600"/>
              </a:solidFill>
              <a:ln w="9525">
                <a:noFill/>
                <a:round/>
                <a:headEnd/>
                <a:tailEnd/>
              </a:ln>
            </p:spPr>
            <p:txBody>
              <a:bodyPr/>
              <a:lstStyle/>
              <a:p>
                <a:endParaRPr lang="en-US"/>
              </a:p>
            </p:txBody>
          </p:sp>
          <p:sp>
            <p:nvSpPr>
              <p:cNvPr id="6484" name="Freeform 210"/>
              <p:cNvSpPr>
                <a:spLocks/>
              </p:cNvSpPr>
              <p:nvPr/>
            </p:nvSpPr>
            <p:spPr bwMode="auto">
              <a:xfrm>
                <a:off x="2119" y="1114"/>
                <a:ext cx="28" cy="48"/>
              </a:xfrm>
              <a:custGeom>
                <a:avLst/>
                <a:gdLst>
                  <a:gd name="T0" fmla="*/ 1 w 55"/>
                  <a:gd name="T1" fmla="*/ 24 h 95"/>
                  <a:gd name="T2" fmla="*/ 0 w 55"/>
                  <a:gd name="T3" fmla="*/ 23 h 95"/>
                  <a:gd name="T4" fmla="*/ 1 w 55"/>
                  <a:gd name="T5" fmla="*/ 20 h 95"/>
                  <a:gd name="T6" fmla="*/ 2 w 55"/>
                  <a:gd name="T7" fmla="*/ 17 h 95"/>
                  <a:gd name="T8" fmla="*/ 4 w 55"/>
                  <a:gd name="T9" fmla="*/ 13 h 95"/>
                  <a:gd name="T10" fmla="*/ 6 w 55"/>
                  <a:gd name="T11" fmla="*/ 9 h 95"/>
                  <a:gd name="T12" fmla="*/ 8 w 55"/>
                  <a:gd name="T13" fmla="*/ 5 h 95"/>
                  <a:gd name="T14" fmla="*/ 11 w 55"/>
                  <a:gd name="T15" fmla="*/ 2 h 95"/>
                  <a:gd name="T16" fmla="*/ 14 w 55"/>
                  <a:gd name="T17" fmla="*/ 0 h 95"/>
                  <a:gd name="T18" fmla="*/ 13 w 55"/>
                  <a:gd name="T19" fmla="*/ 3 h 95"/>
                  <a:gd name="T20" fmla="*/ 11 w 55"/>
                  <a:gd name="T21" fmla="*/ 6 h 95"/>
                  <a:gd name="T22" fmla="*/ 9 w 55"/>
                  <a:gd name="T23" fmla="*/ 10 h 95"/>
                  <a:gd name="T24" fmla="*/ 7 w 55"/>
                  <a:gd name="T25" fmla="*/ 14 h 95"/>
                  <a:gd name="T26" fmla="*/ 5 w 55"/>
                  <a:gd name="T27" fmla="*/ 18 h 95"/>
                  <a:gd name="T28" fmla="*/ 3 w 55"/>
                  <a:gd name="T29" fmla="*/ 22 h 95"/>
                  <a:gd name="T30" fmla="*/ 2 w 55"/>
                  <a:gd name="T31" fmla="*/ 24 h 95"/>
                  <a:gd name="T32" fmla="*/ 1 w 55"/>
                  <a:gd name="T33" fmla="*/ 24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5"/>
                  <a:gd name="T52" fmla="*/ 0 h 95"/>
                  <a:gd name="T53" fmla="*/ 55 w 55"/>
                  <a:gd name="T54" fmla="*/ 95 h 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5" h="95">
                    <a:moveTo>
                      <a:pt x="1" y="95"/>
                    </a:moveTo>
                    <a:lnTo>
                      <a:pt x="0" y="90"/>
                    </a:lnTo>
                    <a:lnTo>
                      <a:pt x="1" y="79"/>
                    </a:lnTo>
                    <a:lnTo>
                      <a:pt x="6" y="65"/>
                    </a:lnTo>
                    <a:lnTo>
                      <a:pt x="13" y="49"/>
                    </a:lnTo>
                    <a:lnTo>
                      <a:pt x="21" y="33"/>
                    </a:lnTo>
                    <a:lnTo>
                      <a:pt x="31" y="18"/>
                    </a:lnTo>
                    <a:lnTo>
                      <a:pt x="43" y="7"/>
                    </a:lnTo>
                    <a:lnTo>
                      <a:pt x="55" y="0"/>
                    </a:lnTo>
                    <a:lnTo>
                      <a:pt x="49" y="9"/>
                    </a:lnTo>
                    <a:lnTo>
                      <a:pt x="43" y="22"/>
                    </a:lnTo>
                    <a:lnTo>
                      <a:pt x="34" y="38"/>
                    </a:lnTo>
                    <a:lnTo>
                      <a:pt x="26" y="55"/>
                    </a:lnTo>
                    <a:lnTo>
                      <a:pt x="18" y="71"/>
                    </a:lnTo>
                    <a:lnTo>
                      <a:pt x="11" y="85"/>
                    </a:lnTo>
                    <a:lnTo>
                      <a:pt x="6" y="93"/>
                    </a:lnTo>
                    <a:lnTo>
                      <a:pt x="1" y="95"/>
                    </a:lnTo>
                    <a:close/>
                  </a:path>
                </a:pathLst>
              </a:custGeom>
              <a:solidFill>
                <a:srgbClr val="006600"/>
              </a:solidFill>
              <a:ln w="9525">
                <a:noFill/>
                <a:round/>
                <a:headEnd/>
                <a:tailEnd/>
              </a:ln>
            </p:spPr>
            <p:txBody>
              <a:bodyPr/>
              <a:lstStyle/>
              <a:p>
                <a:endParaRPr lang="en-US"/>
              </a:p>
            </p:txBody>
          </p:sp>
        </p:grpSp>
        <p:sp>
          <p:nvSpPr>
            <p:cNvPr id="6152" name="Freeform 211"/>
            <p:cNvSpPr>
              <a:spLocks/>
            </p:cNvSpPr>
            <p:nvPr/>
          </p:nvSpPr>
          <p:spPr bwMode="auto">
            <a:xfrm>
              <a:off x="2139" y="1126"/>
              <a:ext cx="29" cy="36"/>
            </a:xfrm>
            <a:custGeom>
              <a:avLst/>
              <a:gdLst>
                <a:gd name="T0" fmla="*/ 1 w 58"/>
                <a:gd name="T1" fmla="*/ 19 h 70"/>
                <a:gd name="T2" fmla="*/ 0 w 58"/>
                <a:gd name="T3" fmla="*/ 17 h 70"/>
                <a:gd name="T4" fmla="*/ 2 w 58"/>
                <a:gd name="T5" fmla="*/ 15 h 70"/>
                <a:gd name="T6" fmla="*/ 3 w 58"/>
                <a:gd name="T7" fmla="*/ 12 h 70"/>
                <a:gd name="T8" fmla="*/ 6 w 58"/>
                <a:gd name="T9" fmla="*/ 8 h 70"/>
                <a:gd name="T10" fmla="*/ 8 w 58"/>
                <a:gd name="T11" fmla="*/ 6 h 70"/>
                <a:gd name="T12" fmla="*/ 11 w 58"/>
                <a:gd name="T13" fmla="*/ 3 h 70"/>
                <a:gd name="T14" fmla="*/ 13 w 58"/>
                <a:gd name="T15" fmla="*/ 1 h 70"/>
                <a:gd name="T16" fmla="*/ 15 w 58"/>
                <a:gd name="T17" fmla="*/ 0 h 70"/>
                <a:gd name="T18" fmla="*/ 14 w 58"/>
                <a:gd name="T19" fmla="*/ 2 h 70"/>
                <a:gd name="T20" fmla="*/ 12 w 58"/>
                <a:gd name="T21" fmla="*/ 4 h 70"/>
                <a:gd name="T22" fmla="*/ 10 w 58"/>
                <a:gd name="T23" fmla="*/ 7 h 70"/>
                <a:gd name="T24" fmla="*/ 7 w 58"/>
                <a:gd name="T25" fmla="*/ 10 h 70"/>
                <a:gd name="T26" fmla="*/ 6 w 58"/>
                <a:gd name="T27" fmla="*/ 13 h 70"/>
                <a:gd name="T28" fmla="*/ 4 w 58"/>
                <a:gd name="T29" fmla="*/ 16 h 70"/>
                <a:gd name="T30" fmla="*/ 2 w 58"/>
                <a:gd name="T31" fmla="*/ 18 h 70"/>
                <a:gd name="T32" fmla="*/ 1 w 58"/>
                <a:gd name="T33" fmla="*/ 19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70"/>
                <a:gd name="T53" fmla="*/ 58 w 58"/>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70">
                  <a:moveTo>
                    <a:pt x="1" y="70"/>
                  </a:moveTo>
                  <a:lnTo>
                    <a:pt x="0" y="66"/>
                  </a:lnTo>
                  <a:lnTo>
                    <a:pt x="5" y="56"/>
                  </a:lnTo>
                  <a:lnTo>
                    <a:pt x="12" y="45"/>
                  </a:lnTo>
                  <a:lnTo>
                    <a:pt x="21" y="32"/>
                  </a:lnTo>
                  <a:lnTo>
                    <a:pt x="31" y="21"/>
                  </a:lnTo>
                  <a:lnTo>
                    <a:pt x="42" y="9"/>
                  </a:lnTo>
                  <a:lnTo>
                    <a:pt x="51" y="2"/>
                  </a:lnTo>
                  <a:lnTo>
                    <a:pt x="58" y="0"/>
                  </a:lnTo>
                  <a:lnTo>
                    <a:pt x="53" y="7"/>
                  </a:lnTo>
                  <a:lnTo>
                    <a:pt x="46" y="16"/>
                  </a:lnTo>
                  <a:lnTo>
                    <a:pt x="38" y="28"/>
                  </a:lnTo>
                  <a:lnTo>
                    <a:pt x="30" y="39"/>
                  </a:lnTo>
                  <a:lnTo>
                    <a:pt x="21" y="51"/>
                  </a:lnTo>
                  <a:lnTo>
                    <a:pt x="13" y="61"/>
                  </a:lnTo>
                  <a:lnTo>
                    <a:pt x="6" y="68"/>
                  </a:lnTo>
                  <a:lnTo>
                    <a:pt x="1" y="70"/>
                  </a:lnTo>
                  <a:close/>
                </a:path>
              </a:pathLst>
            </a:custGeom>
            <a:solidFill>
              <a:srgbClr val="006600"/>
            </a:solidFill>
            <a:ln w="9525">
              <a:noFill/>
              <a:round/>
              <a:headEnd/>
              <a:tailEnd/>
            </a:ln>
          </p:spPr>
          <p:txBody>
            <a:bodyPr/>
            <a:lstStyle/>
            <a:p>
              <a:endParaRPr lang="en-US"/>
            </a:p>
          </p:txBody>
        </p:sp>
        <p:sp>
          <p:nvSpPr>
            <p:cNvPr id="6153" name="Freeform 212"/>
            <p:cNvSpPr>
              <a:spLocks/>
            </p:cNvSpPr>
            <p:nvPr/>
          </p:nvSpPr>
          <p:spPr bwMode="auto">
            <a:xfrm>
              <a:off x="2161" y="1131"/>
              <a:ext cx="11" cy="26"/>
            </a:xfrm>
            <a:custGeom>
              <a:avLst/>
              <a:gdLst>
                <a:gd name="T0" fmla="*/ 1 w 22"/>
                <a:gd name="T1" fmla="*/ 13 h 52"/>
                <a:gd name="T2" fmla="*/ 0 w 22"/>
                <a:gd name="T3" fmla="*/ 11 h 52"/>
                <a:gd name="T4" fmla="*/ 1 w 22"/>
                <a:gd name="T5" fmla="*/ 7 h 52"/>
                <a:gd name="T6" fmla="*/ 3 w 22"/>
                <a:gd name="T7" fmla="*/ 2 h 52"/>
                <a:gd name="T8" fmla="*/ 6 w 22"/>
                <a:gd name="T9" fmla="*/ 0 h 52"/>
                <a:gd name="T10" fmla="*/ 3 w 22"/>
                <a:gd name="T11" fmla="*/ 3 h 52"/>
                <a:gd name="T12" fmla="*/ 3 w 22"/>
                <a:gd name="T13" fmla="*/ 8 h 52"/>
                <a:gd name="T14" fmla="*/ 2 w 22"/>
                <a:gd name="T15" fmla="*/ 13 h 52"/>
                <a:gd name="T16" fmla="*/ 1 w 22"/>
                <a:gd name="T17" fmla="*/ 13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52"/>
                <a:gd name="T29" fmla="*/ 22 w 22"/>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52">
                  <a:moveTo>
                    <a:pt x="2" y="52"/>
                  </a:moveTo>
                  <a:lnTo>
                    <a:pt x="0" y="43"/>
                  </a:lnTo>
                  <a:lnTo>
                    <a:pt x="3" y="26"/>
                  </a:lnTo>
                  <a:lnTo>
                    <a:pt x="10" y="8"/>
                  </a:lnTo>
                  <a:lnTo>
                    <a:pt x="22" y="0"/>
                  </a:lnTo>
                  <a:lnTo>
                    <a:pt x="14" y="14"/>
                  </a:lnTo>
                  <a:lnTo>
                    <a:pt x="11" y="32"/>
                  </a:lnTo>
                  <a:lnTo>
                    <a:pt x="8" y="49"/>
                  </a:lnTo>
                  <a:lnTo>
                    <a:pt x="2" y="52"/>
                  </a:lnTo>
                  <a:close/>
                </a:path>
              </a:pathLst>
            </a:custGeom>
            <a:solidFill>
              <a:srgbClr val="006600"/>
            </a:solidFill>
            <a:ln w="9525">
              <a:noFill/>
              <a:round/>
              <a:headEnd/>
              <a:tailEnd/>
            </a:ln>
          </p:spPr>
          <p:txBody>
            <a:bodyPr/>
            <a:lstStyle/>
            <a:p>
              <a:endParaRPr lang="en-US"/>
            </a:p>
          </p:txBody>
        </p:sp>
        <p:sp>
          <p:nvSpPr>
            <p:cNvPr id="6154" name="Freeform 213"/>
            <p:cNvSpPr>
              <a:spLocks/>
            </p:cNvSpPr>
            <p:nvPr/>
          </p:nvSpPr>
          <p:spPr bwMode="auto">
            <a:xfrm>
              <a:off x="2011" y="1111"/>
              <a:ext cx="22" cy="20"/>
            </a:xfrm>
            <a:custGeom>
              <a:avLst/>
              <a:gdLst>
                <a:gd name="T0" fmla="*/ 11 w 45"/>
                <a:gd name="T1" fmla="*/ 0 h 40"/>
                <a:gd name="T2" fmla="*/ 10 w 45"/>
                <a:gd name="T3" fmla="*/ 1 h 40"/>
                <a:gd name="T4" fmla="*/ 9 w 45"/>
                <a:gd name="T5" fmla="*/ 3 h 40"/>
                <a:gd name="T6" fmla="*/ 7 w 45"/>
                <a:gd name="T7" fmla="*/ 5 h 40"/>
                <a:gd name="T8" fmla="*/ 6 w 45"/>
                <a:gd name="T9" fmla="*/ 6 h 40"/>
                <a:gd name="T10" fmla="*/ 4 w 45"/>
                <a:gd name="T11" fmla="*/ 8 h 40"/>
                <a:gd name="T12" fmla="*/ 3 w 45"/>
                <a:gd name="T13" fmla="*/ 10 h 40"/>
                <a:gd name="T14" fmla="*/ 1 w 45"/>
                <a:gd name="T15" fmla="*/ 10 h 40"/>
                <a:gd name="T16" fmla="*/ 0 w 45"/>
                <a:gd name="T17" fmla="*/ 10 h 40"/>
                <a:gd name="T18" fmla="*/ 0 w 45"/>
                <a:gd name="T19" fmla="*/ 9 h 40"/>
                <a:gd name="T20" fmla="*/ 0 w 45"/>
                <a:gd name="T21" fmla="*/ 7 h 40"/>
                <a:gd name="T22" fmla="*/ 2 w 45"/>
                <a:gd name="T23" fmla="*/ 6 h 40"/>
                <a:gd name="T24" fmla="*/ 3 w 45"/>
                <a:gd name="T25" fmla="*/ 5 h 40"/>
                <a:gd name="T26" fmla="*/ 6 w 45"/>
                <a:gd name="T27" fmla="*/ 3 h 40"/>
                <a:gd name="T28" fmla="*/ 8 w 45"/>
                <a:gd name="T29" fmla="*/ 2 h 40"/>
                <a:gd name="T30" fmla="*/ 9 w 45"/>
                <a:gd name="T31" fmla="*/ 1 h 40"/>
                <a:gd name="T32" fmla="*/ 11 w 45"/>
                <a:gd name="T33" fmla="*/ 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40"/>
                <a:gd name="T53" fmla="*/ 45 w 45"/>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40">
                  <a:moveTo>
                    <a:pt x="45" y="0"/>
                  </a:moveTo>
                  <a:lnTo>
                    <a:pt x="42" y="3"/>
                  </a:lnTo>
                  <a:lnTo>
                    <a:pt x="37" y="9"/>
                  </a:lnTo>
                  <a:lnTo>
                    <a:pt x="31" y="17"/>
                  </a:lnTo>
                  <a:lnTo>
                    <a:pt x="26" y="25"/>
                  </a:lnTo>
                  <a:lnTo>
                    <a:pt x="19" y="32"/>
                  </a:lnTo>
                  <a:lnTo>
                    <a:pt x="12" y="38"/>
                  </a:lnTo>
                  <a:lnTo>
                    <a:pt x="6" y="40"/>
                  </a:lnTo>
                  <a:lnTo>
                    <a:pt x="1" y="39"/>
                  </a:lnTo>
                  <a:lnTo>
                    <a:pt x="0" y="34"/>
                  </a:lnTo>
                  <a:lnTo>
                    <a:pt x="3" y="30"/>
                  </a:lnTo>
                  <a:lnTo>
                    <a:pt x="8" y="24"/>
                  </a:lnTo>
                  <a:lnTo>
                    <a:pt x="15" y="18"/>
                  </a:lnTo>
                  <a:lnTo>
                    <a:pt x="24" y="13"/>
                  </a:lnTo>
                  <a:lnTo>
                    <a:pt x="33" y="8"/>
                  </a:lnTo>
                  <a:lnTo>
                    <a:pt x="39" y="3"/>
                  </a:lnTo>
                  <a:lnTo>
                    <a:pt x="45" y="0"/>
                  </a:lnTo>
                  <a:close/>
                </a:path>
              </a:pathLst>
            </a:custGeom>
            <a:solidFill>
              <a:srgbClr val="006600"/>
            </a:solidFill>
            <a:ln w="9525">
              <a:noFill/>
              <a:round/>
              <a:headEnd/>
              <a:tailEnd/>
            </a:ln>
          </p:spPr>
          <p:txBody>
            <a:bodyPr/>
            <a:lstStyle/>
            <a:p>
              <a:endParaRPr lang="en-US"/>
            </a:p>
          </p:txBody>
        </p:sp>
        <p:sp>
          <p:nvSpPr>
            <p:cNvPr id="6155" name="Freeform 214"/>
            <p:cNvSpPr>
              <a:spLocks/>
            </p:cNvSpPr>
            <p:nvPr/>
          </p:nvSpPr>
          <p:spPr bwMode="auto">
            <a:xfrm>
              <a:off x="2001" y="1110"/>
              <a:ext cx="28" cy="6"/>
            </a:xfrm>
            <a:custGeom>
              <a:avLst/>
              <a:gdLst>
                <a:gd name="T0" fmla="*/ 15 w 54"/>
                <a:gd name="T1" fmla="*/ 1 h 11"/>
                <a:gd name="T2" fmla="*/ 13 w 54"/>
                <a:gd name="T3" fmla="*/ 1 h 11"/>
                <a:gd name="T4" fmla="*/ 12 w 54"/>
                <a:gd name="T5" fmla="*/ 1 h 11"/>
                <a:gd name="T6" fmla="*/ 9 w 54"/>
                <a:gd name="T7" fmla="*/ 1 h 11"/>
                <a:gd name="T8" fmla="*/ 7 w 54"/>
                <a:gd name="T9" fmla="*/ 1 h 11"/>
                <a:gd name="T10" fmla="*/ 4 w 54"/>
                <a:gd name="T11" fmla="*/ 0 h 11"/>
                <a:gd name="T12" fmla="*/ 2 w 54"/>
                <a:gd name="T13" fmla="*/ 1 h 11"/>
                <a:gd name="T14" fmla="*/ 1 w 54"/>
                <a:gd name="T15" fmla="*/ 1 h 11"/>
                <a:gd name="T16" fmla="*/ 0 w 54"/>
                <a:gd name="T17" fmla="*/ 2 h 11"/>
                <a:gd name="T18" fmla="*/ 1 w 54"/>
                <a:gd name="T19" fmla="*/ 3 h 11"/>
                <a:gd name="T20" fmla="*/ 2 w 54"/>
                <a:gd name="T21" fmla="*/ 3 h 11"/>
                <a:gd name="T22" fmla="*/ 4 w 54"/>
                <a:gd name="T23" fmla="*/ 3 h 11"/>
                <a:gd name="T24" fmla="*/ 6 w 54"/>
                <a:gd name="T25" fmla="*/ 3 h 11"/>
                <a:gd name="T26" fmla="*/ 8 w 54"/>
                <a:gd name="T27" fmla="*/ 3 h 11"/>
                <a:gd name="T28" fmla="*/ 11 w 54"/>
                <a:gd name="T29" fmla="*/ 2 h 11"/>
                <a:gd name="T30" fmla="*/ 13 w 54"/>
                <a:gd name="T31" fmla="*/ 1 h 11"/>
                <a:gd name="T32" fmla="*/ 15 w 54"/>
                <a:gd name="T33" fmla="*/ 1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4"/>
                <a:gd name="T52" fmla="*/ 0 h 11"/>
                <a:gd name="T53" fmla="*/ 54 w 54"/>
                <a:gd name="T54" fmla="*/ 11 h 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4" h="11">
                  <a:moveTo>
                    <a:pt x="54" y="3"/>
                  </a:moveTo>
                  <a:lnTo>
                    <a:pt x="51" y="3"/>
                  </a:lnTo>
                  <a:lnTo>
                    <a:pt x="44" y="2"/>
                  </a:lnTo>
                  <a:lnTo>
                    <a:pt x="34" y="1"/>
                  </a:lnTo>
                  <a:lnTo>
                    <a:pt x="25" y="1"/>
                  </a:lnTo>
                  <a:lnTo>
                    <a:pt x="16" y="0"/>
                  </a:lnTo>
                  <a:lnTo>
                    <a:pt x="8" y="1"/>
                  </a:lnTo>
                  <a:lnTo>
                    <a:pt x="2" y="3"/>
                  </a:lnTo>
                  <a:lnTo>
                    <a:pt x="0" y="6"/>
                  </a:lnTo>
                  <a:lnTo>
                    <a:pt x="1" y="10"/>
                  </a:lnTo>
                  <a:lnTo>
                    <a:pt x="7" y="11"/>
                  </a:lnTo>
                  <a:lnTo>
                    <a:pt x="14" y="11"/>
                  </a:lnTo>
                  <a:lnTo>
                    <a:pt x="22" y="10"/>
                  </a:lnTo>
                  <a:lnTo>
                    <a:pt x="31" y="9"/>
                  </a:lnTo>
                  <a:lnTo>
                    <a:pt x="40" y="6"/>
                  </a:lnTo>
                  <a:lnTo>
                    <a:pt x="48" y="4"/>
                  </a:lnTo>
                  <a:lnTo>
                    <a:pt x="54" y="3"/>
                  </a:lnTo>
                  <a:close/>
                </a:path>
              </a:pathLst>
            </a:custGeom>
            <a:solidFill>
              <a:srgbClr val="006600"/>
            </a:solidFill>
            <a:ln w="9525">
              <a:noFill/>
              <a:round/>
              <a:headEnd/>
              <a:tailEnd/>
            </a:ln>
          </p:spPr>
          <p:txBody>
            <a:bodyPr/>
            <a:lstStyle/>
            <a:p>
              <a:endParaRPr lang="en-US"/>
            </a:p>
          </p:txBody>
        </p:sp>
        <p:sp>
          <p:nvSpPr>
            <p:cNvPr id="6156" name="Freeform 215"/>
            <p:cNvSpPr>
              <a:spLocks/>
            </p:cNvSpPr>
            <p:nvPr/>
          </p:nvSpPr>
          <p:spPr bwMode="auto">
            <a:xfrm>
              <a:off x="2008" y="1089"/>
              <a:ext cx="26" cy="23"/>
            </a:xfrm>
            <a:custGeom>
              <a:avLst/>
              <a:gdLst>
                <a:gd name="T0" fmla="*/ 13 w 51"/>
                <a:gd name="T1" fmla="*/ 12 h 45"/>
                <a:gd name="T2" fmla="*/ 11 w 51"/>
                <a:gd name="T3" fmla="*/ 10 h 45"/>
                <a:gd name="T4" fmla="*/ 9 w 51"/>
                <a:gd name="T5" fmla="*/ 9 h 45"/>
                <a:gd name="T6" fmla="*/ 7 w 51"/>
                <a:gd name="T7" fmla="*/ 7 h 45"/>
                <a:gd name="T8" fmla="*/ 5 w 51"/>
                <a:gd name="T9" fmla="*/ 6 h 45"/>
                <a:gd name="T10" fmla="*/ 3 w 51"/>
                <a:gd name="T11" fmla="*/ 4 h 45"/>
                <a:gd name="T12" fmla="*/ 1 w 51"/>
                <a:gd name="T13" fmla="*/ 2 h 45"/>
                <a:gd name="T14" fmla="*/ 0 w 51"/>
                <a:gd name="T15" fmla="*/ 1 h 45"/>
                <a:gd name="T16" fmla="*/ 1 w 51"/>
                <a:gd name="T17" fmla="*/ 0 h 45"/>
                <a:gd name="T18" fmla="*/ 2 w 51"/>
                <a:gd name="T19" fmla="*/ 0 h 45"/>
                <a:gd name="T20" fmla="*/ 3 w 51"/>
                <a:gd name="T21" fmla="*/ 1 h 45"/>
                <a:gd name="T22" fmla="*/ 5 w 51"/>
                <a:gd name="T23" fmla="*/ 3 h 45"/>
                <a:gd name="T24" fmla="*/ 7 w 51"/>
                <a:gd name="T25" fmla="*/ 5 h 45"/>
                <a:gd name="T26" fmla="*/ 9 w 51"/>
                <a:gd name="T27" fmla="*/ 7 h 45"/>
                <a:gd name="T28" fmla="*/ 11 w 51"/>
                <a:gd name="T29" fmla="*/ 9 h 45"/>
                <a:gd name="T30" fmla="*/ 12 w 51"/>
                <a:gd name="T31" fmla="*/ 10 h 45"/>
                <a:gd name="T32" fmla="*/ 13 w 51"/>
                <a:gd name="T33" fmla="*/ 12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45"/>
                <a:gd name="T53" fmla="*/ 51 w 51"/>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45">
                  <a:moveTo>
                    <a:pt x="51" y="45"/>
                  </a:moveTo>
                  <a:lnTo>
                    <a:pt x="44" y="40"/>
                  </a:lnTo>
                  <a:lnTo>
                    <a:pt x="35" y="35"/>
                  </a:lnTo>
                  <a:lnTo>
                    <a:pt x="26" y="28"/>
                  </a:lnTo>
                  <a:lnTo>
                    <a:pt x="17" y="21"/>
                  </a:lnTo>
                  <a:lnTo>
                    <a:pt x="9" y="14"/>
                  </a:lnTo>
                  <a:lnTo>
                    <a:pt x="3" y="8"/>
                  </a:lnTo>
                  <a:lnTo>
                    <a:pt x="0" y="4"/>
                  </a:lnTo>
                  <a:lnTo>
                    <a:pt x="1" y="0"/>
                  </a:lnTo>
                  <a:lnTo>
                    <a:pt x="5" y="0"/>
                  </a:lnTo>
                  <a:lnTo>
                    <a:pt x="11" y="4"/>
                  </a:lnTo>
                  <a:lnTo>
                    <a:pt x="18" y="9"/>
                  </a:lnTo>
                  <a:lnTo>
                    <a:pt x="26" y="17"/>
                  </a:lnTo>
                  <a:lnTo>
                    <a:pt x="34" y="25"/>
                  </a:lnTo>
                  <a:lnTo>
                    <a:pt x="41" y="34"/>
                  </a:lnTo>
                  <a:lnTo>
                    <a:pt x="47" y="40"/>
                  </a:lnTo>
                  <a:lnTo>
                    <a:pt x="51" y="45"/>
                  </a:lnTo>
                  <a:close/>
                </a:path>
              </a:pathLst>
            </a:custGeom>
            <a:solidFill>
              <a:srgbClr val="006600"/>
            </a:solidFill>
            <a:ln w="9525">
              <a:noFill/>
              <a:round/>
              <a:headEnd/>
              <a:tailEnd/>
            </a:ln>
          </p:spPr>
          <p:txBody>
            <a:bodyPr/>
            <a:lstStyle/>
            <a:p>
              <a:endParaRPr lang="en-US"/>
            </a:p>
          </p:txBody>
        </p:sp>
        <p:sp>
          <p:nvSpPr>
            <p:cNvPr id="6157" name="Freeform 216"/>
            <p:cNvSpPr>
              <a:spLocks/>
            </p:cNvSpPr>
            <p:nvPr/>
          </p:nvSpPr>
          <p:spPr bwMode="auto">
            <a:xfrm>
              <a:off x="2165" y="1094"/>
              <a:ext cx="7" cy="34"/>
            </a:xfrm>
            <a:custGeom>
              <a:avLst/>
              <a:gdLst>
                <a:gd name="T0" fmla="*/ 0 w 15"/>
                <a:gd name="T1" fmla="*/ 17 h 68"/>
                <a:gd name="T2" fmla="*/ 0 w 15"/>
                <a:gd name="T3" fmla="*/ 13 h 68"/>
                <a:gd name="T4" fmla="*/ 0 w 15"/>
                <a:gd name="T5" fmla="*/ 7 h 68"/>
                <a:gd name="T6" fmla="*/ 0 w 15"/>
                <a:gd name="T7" fmla="*/ 2 h 68"/>
                <a:gd name="T8" fmla="*/ 2 w 15"/>
                <a:gd name="T9" fmla="*/ 0 h 68"/>
                <a:gd name="T10" fmla="*/ 3 w 15"/>
                <a:gd name="T11" fmla="*/ 2 h 68"/>
                <a:gd name="T12" fmla="*/ 3 w 15"/>
                <a:gd name="T13" fmla="*/ 7 h 68"/>
                <a:gd name="T14" fmla="*/ 1 w 15"/>
                <a:gd name="T15" fmla="*/ 12 h 68"/>
                <a:gd name="T16" fmla="*/ 0 w 15"/>
                <a:gd name="T17" fmla="*/ 17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68"/>
                <a:gd name="T29" fmla="*/ 15 w 15"/>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68">
                  <a:moveTo>
                    <a:pt x="3" y="68"/>
                  </a:moveTo>
                  <a:lnTo>
                    <a:pt x="1" y="51"/>
                  </a:lnTo>
                  <a:lnTo>
                    <a:pt x="0" y="28"/>
                  </a:lnTo>
                  <a:lnTo>
                    <a:pt x="1" y="10"/>
                  </a:lnTo>
                  <a:lnTo>
                    <a:pt x="9" y="0"/>
                  </a:lnTo>
                  <a:lnTo>
                    <a:pt x="15" y="8"/>
                  </a:lnTo>
                  <a:lnTo>
                    <a:pt x="13" y="27"/>
                  </a:lnTo>
                  <a:lnTo>
                    <a:pt x="7" y="50"/>
                  </a:lnTo>
                  <a:lnTo>
                    <a:pt x="3" y="68"/>
                  </a:lnTo>
                  <a:close/>
                </a:path>
              </a:pathLst>
            </a:custGeom>
            <a:solidFill>
              <a:srgbClr val="006600"/>
            </a:solidFill>
            <a:ln w="9525">
              <a:noFill/>
              <a:round/>
              <a:headEnd/>
              <a:tailEnd/>
            </a:ln>
          </p:spPr>
          <p:txBody>
            <a:bodyPr/>
            <a:lstStyle/>
            <a:p>
              <a:endParaRPr lang="en-US"/>
            </a:p>
          </p:txBody>
        </p:sp>
        <p:sp>
          <p:nvSpPr>
            <p:cNvPr id="6158" name="Freeform 217"/>
            <p:cNvSpPr>
              <a:spLocks/>
            </p:cNvSpPr>
            <p:nvPr/>
          </p:nvSpPr>
          <p:spPr bwMode="auto">
            <a:xfrm>
              <a:off x="2172" y="1101"/>
              <a:ext cx="15" cy="32"/>
            </a:xfrm>
            <a:custGeom>
              <a:avLst/>
              <a:gdLst>
                <a:gd name="T0" fmla="*/ 0 w 30"/>
                <a:gd name="T1" fmla="*/ 16 h 65"/>
                <a:gd name="T2" fmla="*/ 1 w 30"/>
                <a:gd name="T3" fmla="*/ 12 h 65"/>
                <a:gd name="T4" fmla="*/ 2 w 30"/>
                <a:gd name="T5" fmla="*/ 7 h 65"/>
                <a:gd name="T6" fmla="*/ 4 w 30"/>
                <a:gd name="T7" fmla="*/ 2 h 65"/>
                <a:gd name="T8" fmla="*/ 7 w 30"/>
                <a:gd name="T9" fmla="*/ 0 h 65"/>
                <a:gd name="T10" fmla="*/ 8 w 30"/>
                <a:gd name="T11" fmla="*/ 0 h 65"/>
                <a:gd name="T12" fmla="*/ 8 w 30"/>
                <a:gd name="T13" fmla="*/ 2 h 65"/>
                <a:gd name="T14" fmla="*/ 7 w 30"/>
                <a:gd name="T15" fmla="*/ 4 h 65"/>
                <a:gd name="T16" fmla="*/ 6 w 30"/>
                <a:gd name="T17" fmla="*/ 7 h 65"/>
                <a:gd name="T18" fmla="*/ 4 w 30"/>
                <a:gd name="T19" fmla="*/ 10 h 65"/>
                <a:gd name="T20" fmla="*/ 2 w 30"/>
                <a:gd name="T21" fmla="*/ 12 h 65"/>
                <a:gd name="T22" fmla="*/ 1 w 30"/>
                <a:gd name="T23" fmla="*/ 15 h 65"/>
                <a:gd name="T24" fmla="*/ 0 w 30"/>
                <a:gd name="T25" fmla="*/ 16 h 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
                <a:gd name="T40" fmla="*/ 0 h 65"/>
                <a:gd name="T41" fmla="*/ 30 w 30"/>
                <a:gd name="T42" fmla="*/ 65 h 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 h="65">
                  <a:moveTo>
                    <a:pt x="0" y="65"/>
                  </a:moveTo>
                  <a:lnTo>
                    <a:pt x="2" y="49"/>
                  </a:lnTo>
                  <a:lnTo>
                    <a:pt x="8" y="28"/>
                  </a:lnTo>
                  <a:lnTo>
                    <a:pt x="16" y="8"/>
                  </a:lnTo>
                  <a:lnTo>
                    <a:pt x="26" y="0"/>
                  </a:lnTo>
                  <a:lnTo>
                    <a:pt x="30" y="3"/>
                  </a:lnTo>
                  <a:lnTo>
                    <a:pt x="29" y="8"/>
                  </a:lnTo>
                  <a:lnTo>
                    <a:pt x="25" y="18"/>
                  </a:lnTo>
                  <a:lnTo>
                    <a:pt x="21" y="29"/>
                  </a:lnTo>
                  <a:lnTo>
                    <a:pt x="14" y="41"/>
                  </a:lnTo>
                  <a:lnTo>
                    <a:pt x="8" y="51"/>
                  </a:lnTo>
                  <a:lnTo>
                    <a:pt x="3" y="60"/>
                  </a:lnTo>
                  <a:lnTo>
                    <a:pt x="0" y="65"/>
                  </a:lnTo>
                  <a:close/>
                </a:path>
              </a:pathLst>
            </a:custGeom>
            <a:solidFill>
              <a:srgbClr val="006600"/>
            </a:solidFill>
            <a:ln w="9525">
              <a:noFill/>
              <a:round/>
              <a:headEnd/>
              <a:tailEnd/>
            </a:ln>
          </p:spPr>
          <p:txBody>
            <a:bodyPr/>
            <a:lstStyle/>
            <a:p>
              <a:endParaRPr lang="en-US"/>
            </a:p>
          </p:txBody>
        </p:sp>
        <p:sp>
          <p:nvSpPr>
            <p:cNvPr id="6159" name="Freeform 218"/>
            <p:cNvSpPr>
              <a:spLocks/>
            </p:cNvSpPr>
            <p:nvPr/>
          </p:nvSpPr>
          <p:spPr bwMode="auto">
            <a:xfrm>
              <a:off x="2151" y="1094"/>
              <a:ext cx="8" cy="32"/>
            </a:xfrm>
            <a:custGeom>
              <a:avLst/>
              <a:gdLst>
                <a:gd name="T0" fmla="*/ 2 w 15"/>
                <a:gd name="T1" fmla="*/ 16 h 65"/>
                <a:gd name="T2" fmla="*/ 1 w 15"/>
                <a:gd name="T3" fmla="*/ 13 h 65"/>
                <a:gd name="T4" fmla="*/ 0 w 15"/>
                <a:gd name="T5" fmla="*/ 8 h 65"/>
                <a:gd name="T6" fmla="*/ 1 w 15"/>
                <a:gd name="T7" fmla="*/ 3 h 65"/>
                <a:gd name="T8" fmla="*/ 3 w 15"/>
                <a:gd name="T9" fmla="*/ 0 h 65"/>
                <a:gd name="T10" fmla="*/ 4 w 15"/>
                <a:gd name="T11" fmla="*/ 1 h 65"/>
                <a:gd name="T12" fmla="*/ 4 w 15"/>
                <a:gd name="T13" fmla="*/ 5 h 65"/>
                <a:gd name="T14" fmla="*/ 3 w 15"/>
                <a:gd name="T15" fmla="*/ 11 h 65"/>
                <a:gd name="T16" fmla="*/ 2 w 15"/>
                <a:gd name="T17" fmla="*/ 16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65"/>
                <a:gd name="T29" fmla="*/ 15 w 15"/>
                <a:gd name="T30" fmla="*/ 65 h 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65">
                  <a:moveTo>
                    <a:pt x="8" y="65"/>
                  </a:moveTo>
                  <a:lnTo>
                    <a:pt x="3" y="54"/>
                  </a:lnTo>
                  <a:lnTo>
                    <a:pt x="0" y="34"/>
                  </a:lnTo>
                  <a:lnTo>
                    <a:pt x="1" y="13"/>
                  </a:lnTo>
                  <a:lnTo>
                    <a:pt x="9" y="0"/>
                  </a:lnTo>
                  <a:lnTo>
                    <a:pt x="15" y="5"/>
                  </a:lnTo>
                  <a:lnTo>
                    <a:pt x="14" y="23"/>
                  </a:lnTo>
                  <a:lnTo>
                    <a:pt x="11" y="46"/>
                  </a:lnTo>
                  <a:lnTo>
                    <a:pt x="8" y="65"/>
                  </a:lnTo>
                  <a:close/>
                </a:path>
              </a:pathLst>
            </a:custGeom>
            <a:solidFill>
              <a:srgbClr val="006600"/>
            </a:solidFill>
            <a:ln w="9525">
              <a:noFill/>
              <a:round/>
              <a:headEnd/>
              <a:tailEnd/>
            </a:ln>
          </p:spPr>
          <p:txBody>
            <a:bodyPr/>
            <a:lstStyle/>
            <a:p>
              <a:endParaRPr lang="en-US"/>
            </a:p>
          </p:txBody>
        </p:sp>
        <p:sp>
          <p:nvSpPr>
            <p:cNvPr id="6160" name="Freeform 219"/>
            <p:cNvSpPr>
              <a:spLocks/>
            </p:cNvSpPr>
            <p:nvPr/>
          </p:nvSpPr>
          <p:spPr bwMode="auto">
            <a:xfrm>
              <a:off x="2139" y="1085"/>
              <a:ext cx="6" cy="35"/>
            </a:xfrm>
            <a:custGeom>
              <a:avLst/>
              <a:gdLst>
                <a:gd name="T0" fmla="*/ 3 w 12"/>
                <a:gd name="T1" fmla="*/ 18 h 69"/>
                <a:gd name="T2" fmla="*/ 2 w 12"/>
                <a:gd name="T3" fmla="*/ 14 h 69"/>
                <a:gd name="T4" fmla="*/ 1 w 12"/>
                <a:gd name="T5" fmla="*/ 9 h 69"/>
                <a:gd name="T6" fmla="*/ 0 w 12"/>
                <a:gd name="T7" fmla="*/ 3 h 69"/>
                <a:gd name="T8" fmla="*/ 2 w 12"/>
                <a:gd name="T9" fmla="*/ 0 h 69"/>
                <a:gd name="T10" fmla="*/ 3 w 12"/>
                <a:gd name="T11" fmla="*/ 2 h 69"/>
                <a:gd name="T12" fmla="*/ 3 w 12"/>
                <a:gd name="T13" fmla="*/ 6 h 69"/>
                <a:gd name="T14" fmla="*/ 3 w 12"/>
                <a:gd name="T15" fmla="*/ 12 h 69"/>
                <a:gd name="T16" fmla="*/ 3 w 12"/>
                <a:gd name="T17" fmla="*/ 18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69"/>
                <a:gd name="T29" fmla="*/ 12 w 12"/>
                <a:gd name="T30" fmla="*/ 69 h 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69">
                  <a:moveTo>
                    <a:pt x="12" y="69"/>
                  </a:moveTo>
                  <a:lnTo>
                    <a:pt x="6" y="55"/>
                  </a:lnTo>
                  <a:lnTo>
                    <a:pt x="1" y="33"/>
                  </a:lnTo>
                  <a:lnTo>
                    <a:pt x="0" y="12"/>
                  </a:lnTo>
                  <a:lnTo>
                    <a:pt x="6" y="0"/>
                  </a:lnTo>
                  <a:lnTo>
                    <a:pt x="10" y="5"/>
                  </a:lnTo>
                  <a:lnTo>
                    <a:pt x="12" y="23"/>
                  </a:lnTo>
                  <a:lnTo>
                    <a:pt x="10" y="47"/>
                  </a:lnTo>
                  <a:lnTo>
                    <a:pt x="12" y="69"/>
                  </a:lnTo>
                  <a:close/>
                </a:path>
              </a:pathLst>
            </a:custGeom>
            <a:solidFill>
              <a:srgbClr val="006600"/>
            </a:solidFill>
            <a:ln w="9525">
              <a:noFill/>
              <a:round/>
              <a:headEnd/>
              <a:tailEnd/>
            </a:ln>
          </p:spPr>
          <p:txBody>
            <a:bodyPr/>
            <a:lstStyle/>
            <a:p>
              <a:endParaRPr lang="en-US"/>
            </a:p>
          </p:txBody>
        </p:sp>
        <p:sp>
          <p:nvSpPr>
            <p:cNvPr id="6161" name="Freeform 220"/>
            <p:cNvSpPr>
              <a:spLocks/>
            </p:cNvSpPr>
            <p:nvPr/>
          </p:nvSpPr>
          <p:spPr bwMode="auto">
            <a:xfrm>
              <a:off x="2126" y="1079"/>
              <a:ext cx="7" cy="34"/>
            </a:xfrm>
            <a:custGeom>
              <a:avLst/>
              <a:gdLst>
                <a:gd name="T0" fmla="*/ 3 w 15"/>
                <a:gd name="T1" fmla="*/ 17 h 68"/>
                <a:gd name="T2" fmla="*/ 2 w 15"/>
                <a:gd name="T3" fmla="*/ 13 h 68"/>
                <a:gd name="T4" fmla="*/ 0 w 15"/>
                <a:gd name="T5" fmla="*/ 7 h 68"/>
                <a:gd name="T6" fmla="*/ 0 w 15"/>
                <a:gd name="T7" fmla="*/ 2 h 68"/>
                <a:gd name="T8" fmla="*/ 1 w 15"/>
                <a:gd name="T9" fmla="*/ 0 h 68"/>
                <a:gd name="T10" fmla="*/ 2 w 15"/>
                <a:gd name="T11" fmla="*/ 2 h 68"/>
                <a:gd name="T12" fmla="*/ 3 w 15"/>
                <a:gd name="T13" fmla="*/ 7 h 68"/>
                <a:gd name="T14" fmla="*/ 3 w 15"/>
                <a:gd name="T15" fmla="*/ 12 h 68"/>
                <a:gd name="T16" fmla="*/ 3 w 15"/>
                <a:gd name="T17" fmla="*/ 17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68"/>
                <a:gd name="T29" fmla="*/ 15 w 15"/>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68">
                  <a:moveTo>
                    <a:pt x="15" y="68"/>
                  </a:moveTo>
                  <a:lnTo>
                    <a:pt x="9" y="52"/>
                  </a:lnTo>
                  <a:lnTo>
                    <a:pt x="3" y="29"/>
                  </a:lnTo>
                  <a:lnTo>
                    <a:pt x="0" y="10"/>
                  </a:lnTo>
                  <a:lnTo>
                    <a:pt x="4" y="0"/>
                  </a:lnTo>
                  <a:lnTo>
                    <a:pt x="10" y="9"/>
                  </a:lnTo>
                  <a:lnTo>
                    <a:pt x="12" y="27"/>
                  </a:lnTo>
                  <a:lnTo>
                    <a:pt x="12" y="50"/>
                  </a:lnTo>
                  <a:lnTo>
                    <a:pt x="15" y="68"/>
                  </a:lnTo>
                  <a:close/>
                </a:path>
              </a:pathLst>
            </a:custGeom>
            <a:solidFill>
              <a:srgbClr val="006600"/>
            </a:solidFill>
            <a:ln w="9525">
              <a:noFill/>
              <a:round/>
              <a:headEnd/>
              <a:tailEnd/>
            </a:ln>
          </p:spPr>
          <p:txBody>
            <a:bodyPr/>
            <a:lstStyle/>
            <a:p>
              <a:endParaRPr lang="en-US"/>
            </a:p>
          </p:txBody>
        </p:sp>
        <p:sp>
          <p:nvSpPr>
            <p:cNvPr id="6162" name="Freeform 221"/>
            <p:cNvSpPr>
              <a:spLocks/>
            </p:cNvSpPr>
            <p:nvPr/>
          </p:nvSpPr>
          <p:spPr bwMode="auto">
            <a:xfrm>
              <a:off x="2112" y="1072"/>
              <a:ext cx="9" cy="38"/>
            </a:xfrm>
            <a:custGeom>
              <a:avLst/>
              <a:gdLst>
                <a:gd name="T0" fmla="*/ 5 w 18"/>
                <a:gd name="T1" fmla="*/ 19 h 76"/>
                <a:gd name="T2" fmla="*/ 2 w 18"/>
                <a:gd name="T3" fmla="*/ 14 h 76"/>
                <a:gd name="T4" fmla="*/ 1 w 18"/>
                <a:gd name="T5" fmla="*/ 8 h 76"/>
                <a:gd name="T6" fmla="*/ 0 w 18"/>
                <a:gd name="T7" fmla="*/ 2 h 76"/>
                <a:gd name="T8" fmla="*/ 2 w 18"/>
                <a:gd name="T9" fmla="*/ 0 h 76"/>
                <a:gd name="T10" fmla="*/ 4 w 18"/>
                <a:gd name="T11" fmla="*/ 2 h 76"/>
                <a:gd name="T12" fmla="*/ 5 w 18"/>
                <a:gd name="T13" fmla="*/ 8 h 76"/>
                <a:gd name="T14" fmla="*/ 4 w 18"/>
                <a:gd name="T15" fmla="*/ 14 h 76"/>
                <a:gd name="T16" fmla="*/ 5 w 18"/>
                <a:gd name="T17" fmla="*/ 19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76"/>
                <a:gd name="T29" fmla="*/ 18 w 18"/>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76">
                  <a:moveTo>
                    <a:pt x="18" y="76"/>
                  </a:moveTo>
                  <a:lnTo>
                    <a:pt x="10" y="56"/>
                  </a:lnTo>
                  <a:lnTo>
                    <a:pt x="2" y="31"/>
                  </a:lnTo>
                  <a:lnTo>
                    <a:pt x="0" y="9"/>
                  </a:lnTo>
                  <a:lnTo>
                    <a:pt x="7" y="0"/>
                  </a:lnTo>
                  <a:lnTo>
                    <a:pt x="15" y="9"/>
                  </a:lnTo>
                  <a:lnTo>
                    <a:pt x="17" y="31"/>
                  </a:lnTo>
                  <a:lnTo>
                    <a:pt x="16" y="57"/>
                  </a:lnTo>
                  <a:lnTo>
                    <a:pt x="18" y="76"/>
                  </a:lnTo>
                  <a:close/>
                </a:path>
              </a:pathLst>
            </a:custGeom>
            <a:solidFill>
              <a:srgbClr val="006600"/>
            </a:solidFill>
            <a:ln w="9525">
              <a:noFill/>
              <a:round/>
              <a:headEnd/>
              <a:tailEnd/>
            </a:ln>
          </p:spPr>
          <p:txBody>
            <a:bodyPr/>
            <a:lstStyle/>
            <a:p>
              <a:endParaRPr lang="en-US"/>
            </a:p>
          </p:txBody>
        </p:sp>
        <p:sp>
          <p:nvSpPr>
            <p:cNvPr id="6163" name="Freeform 222"/>
            <p:cNvSpPr>
              <a:spLocks/>
            </p:cNvSpPr>
            <p:nvPr/>
          </p:nvSpPr>
          <p:spPr bwMode="auto">
            <a:xfrm>
              <a:off x="2094" y="1066"/>
              <a:ext cx="13" cy="42"/>
            </a:xfrm>
            <a:custGeom>
              <a:avLst/>
              <a:gdLst>
                <a:gd name="T0" fmla="*/ 6 w 27"/>
                <a:gd name="T1" fmla="*/ 21 h 84"/>
                <a:gd name="T2" fmla="*/ 5 w 27"/>
                <a:gd name="T3" fmla="*/ 19 h 84"/>
                <a:gd name="T4" fmla="*/ 4 w 27"/>
                <a:gd name="T5" fmla="*/ 16 h 84"/>
                <a:gd name="T6" fmla="*/ 3 w 27"/>
                <a:gd name="T7" fmla="*/ 12 h 84"/>
                <a:gd name="T8" fmla="*/ 1 w 27"/>
                <a:gd name="T9" fmla="*/ 9 h 84"/>
                <a:gd name="T10" fmla="*/ 0 w 27"/>
                <a:gd name="T11" fmla="*/ 5 h 84"/>
                <a:gd name="T12" fmla="*/ 0 w 27"/>
                <a:gd name="T13" fmla="*/ 3 h 84"/>
                <a:gd name="T14" fmla="*/ 0 w 27"/>
                <a:gd name="T15" fmla="*/ 1 h 84"/>
                <a:gd name="T16" fmla="*/ 1 w 27"/>
                <a:gd name="T17" fmla="*/ 0 h 84"/>
                <a:gd name="T18" fmla="*/ 3 w 27"/>
                <a:gd name="T19" fmla="*/ 3 h 84"/>
                <a:gd name="T20" fmla="*/ 5 w 27"/>
                <a:gd name="T21" fmla="*/ 10 h 84"/>
                <a:gd name="T22" fmla="*/ 5 w 27"/>
                <a:gd name="T23" fmla="*/ 17 h 84"/>
                <a:gd name="T24" fmla="*/ 6 w 27"/>
                <a:gd name="T25" fmla="*/ 21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84"/>
                <a:gd name="T41" fmla="*/ 27 w 27"/>
                <a:gd name="T42" fmla="*/ 84 h 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84">
                  <a:moveTo>
                    <a:pt x="27" y="84"/>
                  </a:moveTo>
                  <a:lnTo>
                    <a:pt x="23" y="76"/>
                  </a:lnTo>
                  <a:lnTo>
                    <a:pt x="18" y="63"/>
                  </a:lnTo>
                  <a:lnTo>
                    <a:pt x="12" y="50"/>
                  </a:lnTo>
                  <a:lnTo>
                    <a:pt x="7" y="35"/>
                  </a:lnTo>
                  <a:lnTo>
                    <a:pt x="3" y="21"/>
                  </a:lnTo>
                  <a:lnTo>
                    <a:pt x="0" y="9"/>
                  </a:lnTo>
                  <a:lnTo>
                    <a:pt x="1" y="2"/>
                  </a:lnTo>
                  <a:lnTo>
                    <a:pt x="5" y="0"/>
                  </a:lnTo>
                  <a:lnTo>
                    <a:pt x="15" y="13"/>
                  </a:lnTo>
                  <a:lnTo>
                    <a:pt x="21" y="39"/>
                  </a:lnTo>
                  <a:lnTo>
                    <a:pt x="23" y="67"/>
                  </a:lnTo>
                  <a:lnTo>
                    <a:pt x="27" y="84"/>
                  </a:lnTo>
                  <a:close/>
                </a:path>
              </a:pathLst>
            </a:custGeom>
            <a:solidFill>
              <a:srgbClr val="006600"/>
            </a:solidFill>
            <a:ln w="9525">
              <a:noFill/>
              <a:round/>
              <a:headEnd/>
              <a:tailEnd/>
            </a:ln>
          </p:spPr>
          <p:txBody>
            <a:bodyPr/>
            <a:lstStyle/>
            <a:p>
              <a:endParaRPr lang="en-US"/>
            </a:p>
          </p:txBody>
        </p:sp>
        <p:sp>
          <p:nvSpPr>
            <p:cNvPr id="6164" name="Freeform 223"/>
            <p:cNvSpPr>
              <a:spLocks/>
            </p:cNvSpPr>
            <p:nvPr/>
          </p:nvSpPr>
          <p:spPr bwMode="auto">
            <a:xfrm>
              <a:off x="2079" y="1062"/>
              <a:ext cx="17" cy="45"/>
            </a:xfrm>
            <a:custGeom>
              <a:avLst/>
              <a:gdLst>
                <a:gd name="T0" fmla="*/ 8 w 35"/>
                <a:gd name="T1" fmla="*/ 22 h 91"/>
                <a:gd name="T2" fmla="*/ 6 w 35"/>
                <a:gd name="T3" fmla="*/ 20 h 91"/>
                <a:gd name="T4" fmla="*/ 4 w 35"/>
                <a:gd name="T5" fmla="*/ 17 h 91"/>
                <a:gd name="T6" fmla="*/ 3 w 35"/>
                <a:gd name="T7" fmla="*/ 14 h 91"/>
                <a:gd name="T8" fmla="*/ 1 w 35"/>
                <a:gd name="T9" fmla="*/ 10 h 91"/>
                <a:gd name="T10" fmla="*/ 0 w 35"/>
                <a:gd name="T11" fmla="*/ 6 h 91"/>
                <a:gd name="T12" fmla="*/ 0 w 35"/>
                <a:gd name="T13" fmla="*/ 3 h 91"/>
                <a:gd name="T14" fmla="*/ 0 w 35"/>
                <a:gd name="T15" fmla="*/ 0 h 91"/>
                <a:gd name="T16" fmla="*/ 1 w 35"/>
                <a:gd name="T17" fmla="*/ 0 h 91"/>
                <a:gd name="T18" fmla="*/ 4 w 35"/>
                <a:gd name="T19" fmla="*/ 2 h 91"/>
                <a:gd name="T20" fmla="*/ 6 w 35"/>
                <a:gd name="T21" fmla="*/ 9 h 91"/>
                <a:gd name="T22" fmla="*/ 8 w 35"/>
                <a:gd name="T23" fmla="*/ 17 h 91"/>
                <a:gd name="T24" fmla="*/ 8 w 35"/>
                <a:gd name="T25" fmla="*/ 22 h 9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91"/>
                <a:gd name="T41" fmla="*/ 35 w 35"/>
                <a:gd name="T42" fmla="*/ 91 h 9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91">
                  <a:moveTo>
                    <a:pt x="35" y="91"/>
                  </a:moveTo>
                  <a:lnTo>
                    <a:pt x="27" y="83"/>
                  </a:lnTo>
                  <a:lnTo>
                    <a:pt x="19" y="70"/>
                  </a:lnTo>
                  <a:lnTo>
                    <a:pt x="12" y="56"/>
                  </a:lnTo>
                  <a:lnTo>
                    <a:pt x="6" y="40"/>
                  </a:lnTo>
                  <a:lnTo>
                    <a:pt x="1" y="25"/>
                  </a:lnTo>
                  <a:lnTo>
                    <a:pt x="0" y="13"/>
                  </a:lnTo>
                  <a:lnTo>
                    <a:pt x="1" y="3"/>
                  </a:lnTo>
                  <a:lnTo>
                    <a:pt x="6" y="0"/>
                  </a:lnTo>
                  <a:lnTo>
                    <a:pt x="18" y="10"/>
                  </a:lnTo>
                  <a:lnTo>
                    <a:pt x="27" y="37"/>
                  </a:lnTo>
                  <a:lnTo>
                    <a:pt x="33" y="68"/>
                  </a:lnTo>
                  <a:lnTo>
                    <a:pt x="35" y="91"/>
                  </a:lnTo>
                  <a:close/>
                </a:path>
              </a:pathLst>
            </a:custGeom>
            <a:solidFill>
              <a:srgbClr val="006600"/>
            </a:solidFill>
            <a:ln w="9525">
              <a:noFill/>
              <a:round/>
              <a:headEnd/>
              <a:tailEnd/>
            </a:ln>
          </p:spPr>
          <p:txBody>
            <a:bodyPr/>
            <a:lstStyle/>
            <a:p>
              <a:endParaRPr lang="en-US"/>
            </a:p>
          </p:txBody>
        </p:sp>
        <p:sp>
          <p:nvSpPr>
            <p:cNvPr id="6165" name="Freeform 224"/>
            <p:cNvSpPr>
              <a:spLocks/>
            </p:cNvSpPr>
            <p:nvPr/>
          </p:nvSpPr>
          <p:spPr bwMode="auto">
            <a:xfrm>
              <a:off x="2052" y="1066"/>
              <a:ext cx="28" cy="43"/>
            </a:xfrm>
            <a:custGeom>
              <a:avLst/>
              <a:gdLst>
                <a:gd name="T0" fmla="*/ 14 w 56"/>
                <a:gd name="T1" fmla="*/ 22 h 85"/>
                <a:gd name="T2" fmla="*/ 12 w 56"/>
                <a:gd name="T3" fmla="*/ 20 h 85"/>
                <a:gd name="T4" fmla="*/ 10 w 56"/>
                <a:gd name="T5" fmla="*/ 17 h 85"/>
                <a:gd name="T6" fmla="*/ 7 w 56"/>
                <a:gd name="T7" fmla="*/ 14 h 85"/>
                <a:gd name="T8" fmla="*/ 5 w 56"/>
                <a:gd name="T9" fmla="*/ 10 h 85"/>
                <a:gd name="T10" fmla="*/ 2 w 56"/>
                <a:gd name="T11" fmla="*/ 7 h 85"/>
                <a:gd name="T12" fmla="*/ 1 w 56"/>
                <a:gd name="T13" fmla="*/ 4 h 85"/>
                <a:gd name="T14" fmla="*/ 0 w 56"/>
                <a:gd name="T15" fmla="*/ 2 h 85"/>
                <a:gd name="T16" fmla="*/ 1 w 56"/>
                <a:gd name="T17" fmla="*/ 0 h 85"/>
                <a:gd name="T18" fmla="*/ 2 w 56"/>
                <a:gd name="T19" fmla="*/ 0 h 85"/>
                <a:gd name="T20" fmla="*/ 4 w 56"/>
                <a:gd name="T21" fmla="*/ 2 h 85"/>
                <a:gd name="T22" fmla="*/ 6 w 56"/>
                <a:gd name="T23" fmla="*/ 4 h 85"/>
                <a:gd name="T24" fmla="*/ 8 w 56"/>
                <a:gd name="T25" fmla="*/ 8 h 85"/>
                <a:gd name="T26" fmla="*/ 10 w 56"/>
                <a:gd name="T27" fmla="*/ 11 h 85"/>
                <a:gd name="T28" fmla="*/ 12 w 56"/>
                <a:gd name="T29" fmla="*/ 15 h 85"/>
                <a:gd name="T30" fmla="*/ 14 w 56"/>
                <a:gd name="T31" fmla="*/ 19 h 85"/>
                <a:gd name="T32" fmla="*/ 14 w 56"/>
                <a:gd name="T33" fmla="*/ 22 h 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6"/>
                <a:gd name="T52" fmla="*/ 0 h 85"/>
                <a:gd name="T53" fmla="*/ 56 w 56"/>
                <a:gd name="T54" fmla="*/ 85 h 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6" h="85">
                  <a:moveTo>
                    <a:pt x="56" y="85"/>
                  </a:moveTo>
                  <a:lnTo>
                    <a:pt x="47" y="77"/>
                  </a:lnTo>
                  <a:lnTo>
                    <a:pt x="38" y="67"/>
                  </a:lnTo>
                  <a:lnTo>
                    <a:pt x="27" y="53"/>
                  </a:lnTo>
                  <a:lnTo>
                    <a:pt x="17" y="39"/>
                  </a:lnTo>
                  <a:lnTo>
                    <a:pt x="8" y="25"/>
                  </a:lnTo>
                  <a:lnTo>
                    <a:pt x="2" y="14"/>
                  </a:lnTo>
                  <a:lnTo>
                    <a:pt x="0" y="5"/>
                  </a:lnTo>
                  <a:lnTo>
                    <a:pt x="2" y="0"/>
                  </a:lnTo>
                  <a:lnTo>
                    <a:pt x="8" y="0"/>
                  </a:lnTo>
                  <a:lnTo>
                    <a:pt x="15" y="7"/>
                  </a:lnTo>
                  <a:lnTo>
                    <a:pt x="23" y="16"/>
                  </a:lnTo>
                  <a:lnTo>
                    <a:pt x="32" y="29"/>
                  </a:lnTo>
                  <a:lnTo>
                    <a:pt x="40" y="44"/>
                  </a:lnTo>
                  <a:lnTo>
                    <a:pt x="47" y="59"/>
                  </a:lnTo>
                  <a:lnTo>
                    <a:pt x="53" y="73"/>
                  </a:lnTo>
                  <a:lnTo>
                    <a:pt x="56" y="85"/>
                  </a:lnTo>
                  <a:close/>
                </a:path>
              </a:pathLst>
            </a:custGeom>
            <a:solidFill>
              <a:srgbClr val="006600"/>
            </a:solidFill>
            <a:ln w="9525">
              <a:noFill/>
              <a:round/>
              <a:headEnd/>
              <a:tailEnd/>
            </a:ln>
          </p:spPr>
          <p:txBody>
            <a:bodyPr/>
            <a:lstStyle/>
            <a:p>
              <a:endParaRPr lang="en-US"/>
            </a:p>
          </p:txBody>
        </p:sp>
        <p:sp>
          <p:nvSpPr>
            <p:cNvPr id="6166" name="Freeform 225"/>
            <p:cNvSpPr>
              <a:spLocks/>
            </p:cNvSpPr>
            <p:nvPr/>
          </p:nvSpPr>
          <p:spPr bwMode="auto">
            <a:xfrm>
              <a:off x="2028" y="1073"/>
              <a:ext cx="36" cy="35"/>
            </a:xfrm>
            <a:custGeom>
              <a:avLst/>
              <a:gdLst>
                <a:gd name="T0" fmla="*/ 18 w 71"/>
                <a:gd name="T1" fmla="*/ 18 h 70"/>
                <a:gd name="T2" fmla="*/ 16 w 71"/>
                <a:gd name="T3" fmla="*/ 16 h 70"/>
                <a:gd name="T4" fmla="*/ 13 w 71"/>
                <a:gd name="T5" fmla="*/ 14 h 70"/>
                <a:gd name="T6" fmla="*/ 10 w 71"/>
                <a:gd name="T7" fmla="*/ 11 h 70"/>
                <a:gd name="T8" fmla="*/ 6 w 71"/>
                <a:gd name="T9" fmla="*/ 9 h 70"/>
                <a:gd name="T10" fmla="*/ 4 w 71"/>
                <a:gd name="T11" fmla="*/ 6 h 70"/>
                <a:gd name="T12" fmla="*/ 1 w 71"/>
                <a:gd name="T13" fmla="*/ 3 h 70"/>
                <a:gd name="T14" fmla="*/ 0 w 71"/>
                <a:gd name="T15" fmla="*/ 1 h 70"/>
                <a:gd name="T16" fmla="*/ 1 w 71"/>
                <a:gd name="T17" fmla="*/ 0 h 70"/>
                <a:gd name="T18" fmla="*/ 2 w 71"/>
                <a:gd name="T19" fmla="*/ 0 h 70"/>
                <a:gd name="T20" fmla="*/ 5 w 71"/>
                <a:gd name="T21" fmla="*/ 1 h 70"/>
                <a:gd name="T22" fmla="*/ 8 w 71"/>
                <a:gd name="T23" fmla="*/ 4 h 70"/>
                <a:gd name="T24" fmla="*/ 11 w 71"/>
                <a:gd name="T25" fmla="*/ 6 h 70"/>
                <a:gd name="T26" fmla="*/ 14 w 71"/>
                <a:gd name="T27" fmla="*/ 10 h 70"/>
                <a:gd name="T28" fmla="*/ 16 w 71"/>
                <a:gd name="T29" fmla="*/ 13 h 70"/>
                <a:gd name="T30" fmla="*/ 18 w 71"/>
                <a:gd name="T31" fmla="*/ 16 h 70"/>
                <a:gd name="T32" fmla="*/ 18 w 71"/>
                <a:gd name="T33" fmla="*/ 18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70"/>
                <a:gd name="T53" fmla="*/ 71 w 71"/>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70">
                  <a:moveTo>
                    <a:pt x="71" y="70"/>
                  </a:moveTo>
                  <a:lnTo>
                    <a:pt x="63" y="64"/>
                  </a:lnTo>
                  <a:lnTo>
                    <a:pt x="51" y="56"/>
                  </a:lnTo>
                  <a:lnTo>
                    <a:pt x="38" y="46"/>
                  </a:lnTo>
                  <a:lnTo>
                    <a:pt x="24" y="34"/>
                  </a:lnTo>
                  <a:lnTo>
                    <a:pt x="13" y="23"/>
                  </a:lnTo>
                  <a:lnTo>
                    <a:pt x="3" y="12"/>
                  </a:lnTo>
                  <a:lnTo>
                    <a:pt x="0" y="4"/>
                  </a:lnTo>
                  <a:lnTo>
                    <a:pt x="1" y="0"/>
                  </a:lnTo>
                  <a:lnTo>
                    <a:pt x="8" y="0"/>
                  </a:lnTo>
                  <a:lnTo>
                    <a:pt x="18" y="6"/>
                  </a:lnTo>
                  <a:lnTo>
                    <a:pt x="30" y="15"/>
                  </a:lnTo>
                  <a:lnTo>
                    <a:pt x="41" y="26"/>
                  </a:lnTo>
                  <a:lnTo>
                    <a:pt x="53" y="40"/>
                  </a:lnTo>
                  <a:lnTo>
                    <a:pt x="62" y="52"/>
                  </a:lnTo>
                  <a:lnTo>
                    <a:pt x="69" y="63"/>
                  </a:lnTo>
                  <a:lnTo>
                    <a:pt x="71" y="70"/>
                  </a:lnTo>
                  <a:close/>
                </a:path>
              </a:pathLst>
            </a:custGeom>
            <a:solidFill>
              <a:srgbClr val="006600"/>
            </a:solidFill>
            <a:ln w="9525">
              <a:noFill/>
              <a:round/>
              <a:headEnd/>
              <a:tailEnd/>
            </a:ln>
          </p:spPr>
          <p:txBody>
            <a:bodyPr/>
            <a:lstStyle/>
            <a:p>
              <a:endParaRPr lang="en-US"/>
            </a:p>
          </p:txBody>
        </p:sp>
        <p:sp>
          <p:nvSpPr>
            <p:cNvPr id="6167" name="Freeform 226"/>
            <p:cNvSpPr>
              <a:spLocks/>
            </p:cNvSpPr>
            <p:nvPr/>
          </p:nvSpPr>
          <p:spPr bwMode="auto">
            <a:xfrm>
              <a:off x="2016" y="1078"/>
              <a:ext cx="33" cy="32"/>
            </a:xfrm>
            <a:custGeom>
              <a:avLst/>
              <a:gdLst>
                <a:gd name="T0" fmla="*/ 1 w 64"/>
                <a:gd name="T1" fmla="*/ 0 h 65"/>
                <a:gd name="T2" fmla="*/ 2 w 64"/>
                <a:gd name="T3" fmla="*/ 0 h 65"/>
                <a:gd name="T4" fmla="*/ 3 w 64"/>
                <a:gd name="T5" fmla="*/ 1 h 65"/>
                <a:gd name="T6" fmla="*/ 6 w 64"/>
                <a:gd name="T7" fmla="*/ 4 h 65"/>
                <a:gd name="T8" fmla="*/ 8 w 64"/>
                <a:gd name="T9" fmla="*/ 6 h 65"/>
                <a:gd name="T10" fmla="*/ 10 w 64"/>
                <a:gd name="T11" fmla="*/ 9 h 65"/>
                <a:gd name="T12" fmla="*/ 12 w 64"/>
                <a:gd name="T13" fmla="*/ 12 h 65"/>
                <a:gd name="T14" fmla="*/ 15 w 64"/>
                <a:gd name="T15" fmla="*/ 14 h 65"/>
                <a:gd name="T16" fmla="*/ 17 w 64"/>
                <a:gd name="T17" fmla="*/ 16 h 65"/>
                <a:gd name="T18" fmla="*/ 14 w 64"/>
                <a:gd name="T19" fmla="*/ 15 h 65"/>
                <a:gd name="T20" fmla="*/ 11 w 64"/>
                <a:gd name="T21" fmla="*/ 13 h 65"/>
                <a:gd name="T22" fmla="*/ 8 w 64"/>
                <a:gd name="T23" fmla="*/ 11 h 65"/>
                <a:gd name="T24" fmla="*/ 5 w 64"/>
                <a:gd name="T25" fmla="*/ 8 h 65"/>
                <a:gd name="T26" fmla="*/ 2 w 64"/>
                <a:gd name="T27" fmla="*/ 5 h 65"/>
                <a:gd name="T28" fmla="*/ 1 w 64"/>
                <a:gd name="T29" fmla="*/ 3 h 65"/>
                <a:gd name="T30" fmla="*/ 0 w 64"/>
                <a:gd name="T31" fmla="*/ 1 h 65"/>
                <a:gd name="T32" fmla="*/ 1 w 64"/>
                <a:gd name="T33" fmla="*/ 0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4"/>
                <a:gd name="T52" fmla="*/ 0 h 65"/>
                <a:gd name="T53" fmla="*/ 64 w 64"/>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4" h="65">
                  <a:moveTo>
                    <a:pt x="3" y="0"/>
                  </a:moveTo>
                  <a:lnTo>
                    <a:pt x="7" y="1"/>
                  </a:lnTo>
                  <a:lnTo>
                    <a:pt x="12" y="7"/>
                  </a:lnTo>
                  <a:lnTo>
                    <a:pt x="21" y="16"/>
                  </a:lnTo>
                  <a:lnTo>
                    <a:pt x="29" y="27"/>
                  </a:lnTo>
                  <a:lnTo>
                    <a:pt x="38" y="38"/>
                  </a:lnTo>
                  <a:lnTo>
                    <a:pt x="47" y="48"/>
                  </a:lnTo>
                  <a:lnTo>
                    <a:pt x="56" y="58"/>
                  </a:lnTo>
                  <a:lnTo>
                    <a:pt x="64" y="65"/>
                  </a:lnTo>
                  <a:lnTo>
                    <a:pt x="53" y="61"/>
                  </a:lnTo>
                  <a:lnTo>
                    <a:pt x="40" y="53"/>
                  </a:lnTo>
                  <a:lnTo>
                    <a:pt x="29" y="44"/>
                  </a:lnTo>
                  <a:lnTo>
                    <a:pt x="17" y="33"/>
                  </a:lnTo>
                  <a:lnTo>
                    <a:pt x="8" y="23"/>
                  </a:lnTo>
                  <a:lnTo>
                    <a:pt x="2" y="14"/>
                  </a:lnTo>
                  <a:lnTo>
                    <a:pt x="0" y="6"/>
                  </a:lnTo>
                  <a:lnTo>
                    <a:pt x="3" y="0"/>
                  </a:lnTo>
                  <a:close/>
                </a:path>
              </a:pathLst>
            </a:custGeom>
            <a:solidFill>
              <a:srgbClr val="006600"/>
            </a:solidFill>
            <a:ln w="9525">
              <a:noFill/>
              <a:round/>
              <a:headEnd/>
              <a:tailEnd/>
            </a:ln>
          </p:spPr>
          <p:txBody>
            <a:bodyPr/>
            <a:lstStyle/>
            <a:p>
              <a:endParaRPr lang="en-US"/>
            </a:p>
          </p:txBody>
        </p:sp>
        <p:sp>
          <p:nvSpPr>
            <p:cNvPr id="6168" name="Freeform 227"/>
            <p:cNvSpPr>
              <a:spLocks/>
            </p:cNvSpPr>
            <p:nvPr/>
          </p:nvSpPr>
          <p:spPr bwMode="auto">
            <a:xfrm>
              <a:off x="1859" y="1141"/>
              <a:ext cx="156" cy="38"/>
            </a:xfrm>
            <a:custGeom>
              <a:avLst/>
              <a:gdLst>
                <a:gd name="T0" fmla="*/ 78 w 312"/>
                <a:gd name="T1" fmla="*/ 17 h 76"/>
                <a:gd name="T2" fmla="*/ 78 w 312"/>
                <a:gd name="T3" fmla="*/ 18 h 76"/>
                <a:gd name="T4" fmla="*/ 78 w 312"/>
                <a:gd name="T5" fmla="*/ 18 h 76"/>
                <a:gd name="T6" fmla="*/ 77 w 312"/>
                <a:gd name="T7" fmla="*/ 19 h 76"/>
                <a:gd name="T8" fmla="*/ 76 w 312"/>
                <a:gd name="T9" fmla="*/ 19 h 76"/>
                <a:gd name="T10" fmla="*/ 72 w 312"/>
                <a:gd name="T11" fmla="*/ 15 h 76"/>
                <a:gd name="T12" fmla="*/ 66 w 312"/>
                <a:gd name="T13" fmla="*/ 11 h 76"/>
                <a:gd name="T14" fmla="*/ 61 w 312"/>
                <a:gd name="T15" fmla="*/ 9 h 76"/>
                <a:gd name="T16" fmla="*/ 56 w 312"/>
                <a:gd name="T17" fmla="*/ 6 h 76"/>
                <a:gd name="T18" fmla="*/ 51 w 312"/>
                <a:gd name="T19" fmla="*/ 5 h 76"/>
                <a:gd name="T20" fmla="*/ 45 w 312"/>
                <a:gd name="T21" fmla="*/ 4 h 76"/>
                <a:gd name="T22" fmla="*/ 40 w 312"/>
                <a:gd name="T23" fmla="*/ 3 h 76"/>
                <a:gd name="T24" fmla="*/ 35 w 312"/>
                <a:gd name="T25" fmla="*/ 3 h 76"/>
                <a:gd name="T26" fmla="*/ 30 w 312"/>
                <a:gd name="T27" fmla="*/ 3 h 76"/>
                <a:gd name="T28" fmla="*/ 25 w 312"/>
                <a:gd name="T29" fmla="*/ 4 h 76"/>
                <a:gd name="T30" fmla="*/ 20 w 312"/>
                <a:gd name="T31" fmla="*/ 5 h 76"/>
                <a:gd name="T32" fmla="*/ 15 w 312"/>
                <a:gd name="T33" fmla="*/ 5 h 76"/>
                <a:gd name="T34" fmla="*/ 11 w 312"/>
                <a:gd name="T35" fmla="*/ 6 h 76"/>
                <a:gd name="T36" fmla="*/ 7 w 312"/>
                <a:gd name="T37" fmla="*/ 7 h 76"/>
                <a:gd name="T38" fmla="*/ 3 w 312"/>
                <a:gd name="T39" fmla="*/ 9 h 76"/>
                <a:gd name="T40" fmla="*/ 0 w 312"/>
                <a:gd name="T41" fmla="*/ 10 h 76"/>
                <a:gd name="T42" fmla="*/ 1 w 312"/>
                <a:gd name="T43" fmla="*/ 7 h 76"/>
                <a:gd name="T44" fmla="*/ 5 w 312"/>
                <a:gd name="T45" fmla="*/ 5 h 76"/>
                <a:gd name="T46" fmla="*/ 9 w 312"/>
                <a:gd name="T47" fmla="*/ 4 h 76"/>
                <a:gd name="T48" fmla="*/ 13 w 312"/>
                <a:gd name="T49" fmla="*/ 2 h 76"/>
                <a:gd name="T50" fmla="*/ 18 w 312"/>
                <a:gd name="T51" fmla="*/ 1 h 76"/>
                <a:gd name="T52" fmla="*/ 24 w 312"/>
                <a:gd name="T53" fmla="*/ 1 h 76"/>
                <a:gd name="T54" fmla="*/ 30 w 312"/>
                <a:gd name="T55" fmla="*/ 0 h 76"/>
                <a:gd name="T56" fmla="*/ 37 w 312"/>
                <a:gd name="T57" fmla="*/ 0 h 76"/>
                <a:gd name="T58" fmla="*/ 42 w 312"/>
                <a:gd name="T59" fmla="*/ 1 h 76"/>
                <a:gd name="T60" fmla="*/ 48 w 312"/>
                <a:gd name="T61" fmla="*/ 1 h 76"/>
                <a:gd name="T62" fmla="*/ 54 w 312"/>
                <a:gd name="T63" fmla="*/ 2 h 76"/>
                <a:gd name="T64" fmla="*/ 60 w 312"/>
                <a:gd name="T65" fmla="*/ 5 h 76"/>
                <a:gd name="T66" fmla="*/ 66 w 312"/>
                <a:gd name="T67" fmla="*/ 6 h 76"/>
                <a:gd name="T68" fmla="*/ 71 w 312"/>
                <a:gd name="T69" fmla="*/ 10 h 76"/>
                <a:gd name="T70" fmla="*/ 75 w 312"/>
                <a:gd name="T71" fmla="*/ 13 h 76"/>
                <a:gd name="T72" fmla="*/ 78 w 312"/>
                <a:gd name="T73" fmla="*/ 17 h 7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2"/>
                <a:gd name="T112" fmla="*/ 0 h 76"/>
                <a:gd name="T113" fmla="*/ 312 w 312"/>
                <a:gd name="T114" fmla="*/ 76 h 7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2" h="76">
                  <a:moveTo>
                    <a:pt x="310" y="68"/>
                  </a:moveTo>
                  <a:lnTo>
                    <a:pt x="312" y="70"/>
                  </a:lnTo>
                  <a:lnTo>
                    <a:pt x="309" y="72"/>
                  </a:lnTo>
                  <a:lnTo>
                    <a:pt x="306" y="75"/>
                  </a:lnTo>
                  <a:lnTo>
                    <a:pt x="303" y="76"/>
                  </a:lnTo>
                  <a:lnTo>
                    <a:pt x="285" y="59"/>
                  </a:lnTo>
                  <a:lnTo>
                    <a:pt x="264" y="45"/>
                  </a:lnTo>
                  <a:lnTo>
                    <a:pt x="245" y="34"/>
                  </a:lnTo>
                  <a:lnTo>
                    <a:pt x="224" y="25"/>
                  </a:lnTo>
                  <a:lnTo>
                    <a:pt x="203" y="19"/>
                  </a:lnTo>
                  <a:lnTo>
                    <a:pt x="181" y="16"/>
                  </a:lnTo>
                  <a:lnTo>
                    <a:pt x="161" y="14"/>
                  </a:lnTo>
                  <a:lnTo>
                    <a:pt x="140" y="12"/>
                  </a:lnTo>
                  <a:lnTo>
                    <a:pt x="120" y="14"/>
                  </a:lnTo>
                  <a:lnTo>
                    <a:pt x="100" y="16"/>
                  </a:lnTo>
                  <a:lnTo>
                    <a:pt x="80" y="18"/>
                  </a:lnTo>
                  <a:lnTo>
                    <a:pt x="62" y="22"/>
                  </a:lnTo>
                  <a:lnTo>
                    <a:pt x="44" y="26"/>
                  </a:lnTo>
                  <a:lnTo>
                    <a:pt x="28" y="30"/>
                  </a:lnTo>
                  <a:lnTo>
                    <a:pt x="13" y="34"/>
                  </a:lnTo>
                  <a:lnTo>
                    <a:pt x="0" y="38"/>
                  </a:lnTo>
                  <a:lnTo>
                    <a:pt x="6" y="29"/>
                  </a:lnTo>
                  <a:lnTo>
                    <a:pt x="18" y="22"/>
                  </a:lnTo>
                  <a:lnTo>
                    <a:pt x="34" y="15"/>
                  </a:lnTo>
                  <a:lnTo>
                    <a:pt x="51" y="9"/>
                  </a:lnTo>
                  <a:lnTo>
                    <a:pt x="72" y="4"/>
                  </a:lnTo>
                  <a:lnTo>
                    <a:pt x="95" y="1"/>
                  </a:lnTo>
                  <a:lnTo>
                    <a:pt x="119" y="0"/>
                  </a:lnTo>
                  <a:lnTo>
                    <a:pt x="145" y="0"/>
                  </a:lnTo>
                  <a:lnTo>
                    <a:pt x="170" y="1"/>
                  </a:lnTo>
                  <a:lnTo>
                    <a:pt x="194" y="4"/>
                  </a:lnTo>
                  <a:lnTo>
                    <a:pt x="218" y="10"/>
                  </a:lnTo>
                  <a:lnTo>
                    <a:pt x="242" y="17"/>
                  </a:lnTo>
                  <a:lnTo>
                    <a:pt x="263" y="26"/>
                  </a:lnTo>
                  <a:lnTo>
                    <a:pt x="282" y="38"/>
                  </a:lnTo>
                  <a:lnTo>
                    <a:pt x="298" y="52"/>
                  </a:lnTo>
                  <a:lnTo>
                    <a:pt x="310" y="68"/>
                  </a:lnTo>
                  <a:close/>
                </a:path>
              </a:pathLst>
            </a:custGeom>
            <a:solidFill>
              <a:srgbClr val="006600"/>
            </a:solidFill>
            <a:ln w="9525">
              <a:noFill/>
              <a:round/>
              <a:headEnd/>
              <a:tailEnd/>
            </a:ln>
          </p:spPr>
          <p:txBody>
            <a:bodyPr/>
            <a:lstStyle/>
            <a:p>
              <a:endParaRPr lang="en-US"/>
            </a:p>
          </p:txBody>
        </p:sp>
        <p:sp>
          <p:nvSpPr>
            <p:cNvPr id="6169" name="Freeform 228"/>
            <p:cNvSpPr>
              <a:spLocks/>
            </p:cNvSpPr>
            <p:nvPr/>
          </p:nvSpPr>
          <p:spPr bwMode="auto">
            <a:xfrm>
              <a:off x="1862" y="1150"/>
              <a:ext cx="19" cy="34"/>
            </a:xfrm>
            <a:custGeom>
              <a:avLst/>
              <a:gdLst>
                <a:gd name="T0" fmla="*/ 10 w 38"/>
                <a:gd name="T1" fmla="*/ 0 h 68"/>
                <a:gd name="T2" fmla="*/ 7 w 38"/>
                <a:gd name="T3" fmla="*/ 2 h 68"/>
                <a:gd name="T4" fmla="*/ 6 w 38"/>
                <a:gd name="T5" fmla="*/ 4 h 68"/>
                <a:gd name="T6" fmla="*/ 4 w 38"/>
                <a:gd name="T7" fmla="*/ 7 h 68"/>
                <a:gd name="T8" fmla="*/ 2 w 38"/>
                <a:gd name="T9" fmla="*/ 9 h 68"/>
                <a:gd name="T10" fmla="*/ 1 w 38"/>
                <a:gd name="T11" fmla="*/ 12 h 68"/>
                <a:gd name="T12" fmla="*/ 1 w 38"/>
                <a:gd name="T13" fmla="*/ 14 h 68"/>
                <a:gd name="T14" fmla="*/ 0 w 38"/>
                <a:gd name="T15" fmla="*/ 17 h 68"/>
                <a:gd name="T16" fmla="*/ 1 w 38"/>
                <a:gd name="T17" fmla="*/ 17 h 68"/>
                <a:gd name="T18" fmla="*/ 1 w 38"/>
                <a:gd name="T19" fmla="*/ 17 h 68"/>
                <a:gd name="T20" fmla="*/ 2 w 38"/>
                <a:gd name="T21" fmla="*/ 15 h 68"/>
                <a:gd name="T22" fmla="*/ 3 w 38"/>
                <a:gd name="T23" fmla="*/ 13 h 68"/>
                <a:gd name="T24" fmla="*/ 4 w 38"/>
                <a:gd name="T25" fmla="*/ 11 h 68"/>
                <a:gd name="T26" fmla="*/ 5 w 38"/>
                <a:gd name="T27" fmla="*/ 8 h 68"/>
                <a:gd name="T28" fmla="*/ 7 w 38"/>
                <a:gd name="T29" fmla="*/ 5 h 68"/>
                <a:gd name="T30" fmla="*/ 8 w 38"/>
                <a:gd name="T31" fmla="*/ 2 h 68"/>
                <a:gd name="T32" fmla="*/ 10 w 38"/>
                <a:gd name="T33" fmla="*/ 0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68"/>
                <a:gd name="T53" fmla="*/ 38 w 38"/>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68">
                  <a:moveTo>
                    <a:pt x="38" y="0"/>
                  </a:moveTo>
                  <a:lnTo>
                    <a:pt x="30" y="7"/>
                  </a:lnTo>
                  <a:lnTo>
                    <a:pt x="23" y="16"/>
                  </a:lnTo>
                  <a:lnTo>
                    <a:pt x="16" y="27"/>
                  </a:lnTo>
                  <a:lnTo>
                    <a:pt x="9" y="38"/>
                  </a:lnTo>
                  <a:lnTo>
                    <a:pt x="5" y="48"/>
                  </a:lnTo>
                  <a:lnTo>
                    <a:pt x="1" y="58"/>
                  </a:lnTo>
                  <a:lnTo>
                    <a:pt x="0" y="65"/>
                  </a:lnTo>
                  <a:lnTo>
                    <a:pt x="1" y="68"/>
                  </a:lnTo>
                  <a:lnTo>
                    <a:pt x="5" y="67"/>
                  </a:lnTo>
                  <a:lnTo>
                    <a:pt x="8" y="62"/>
                  </a:lnTo>
                  <a:lnTo>
                    <a:pt x="12" y="54"/>
                  </a:lnTo>
                  <a:lnTo>
                    <a:pt x="16" y="44"/>
                  </a:lnTo>
                  <a:lnTo>
                    <a:pt x="21" y="32"/>
                  </a:lnTo>
                  <a:lnTo>
                    <a:pt x="27" y="21"/>
                  </a:lnTo>
                  <a:lnTo>
                    <a:pt x="32" y="9"/>
                  </a:lnTo>
                  <a:lnTo>
                    <a:pt x="38" y="0"/>
                  </a:lnTo>
                  <a:close/>
                </a:path>
              </a:pathLst>
            </a:custGeom>
            <a:solidFill>
              <a:srgbClr val="006600"/>
            </a:solidFill>
            <a:ln w="9525">
              <a:noFill/>
              <a:round/>
              <a:headEnd/>
              <a:tailEnd/>
            </a:ln>
          </p:spPr>
          <p:txBody>
            <a:bodyPr/>
            <a:lstStyle/>
            <a:p>
              <a:endParaRPr lang="en-US"/>
            </a:p>
          </p:txBody>
        </p:sp>
        <p:sp>
          <p:nvSpPr>
            <p:cNvPr id="6170" name="Freeform 229"/>
            <p:cNvSpPr>
              <a:spLocks/>
            </p:cNvSpPr>
            <p:nvPr/>
          </p:nvSpPr>
          <p:spPr bwMode="auto">
            <a:xfrm>
              <a:off x="1872" y="1146"/>
              <a:ext cx="22" cy="38"/>
            </a:xfrm>
            <a:custGeom>
              <a:avLst/>
              <a:gdLst>
                <a:gd name="T0" fmla="*/ 0 w 45"/>
                <a:gd name="T1" fmla="*/ 19 h 75"/>
                <a:gd name="T2" fmla="*/ 0 w 45"/>
                <a:gd name="T3" fmla="*/ 18 h 75"/>
                <a:gd name="T4" fmla="*/ 0 w 45"/>
                <a:gd name="T5" fmla="*/ 17 h 75"/>
                <a:gd name="T6" fmla="*/ 1 w 45"/>
                <a:gd name="T7" fmla="*/ 14 h 75"/>
                <a:gd name="T8" fmla="*/ 2 w 45"/>
                <a:gd name="T9" fmla="*/ 11 h 75"/>
                <a:gd name="T10" fmla="*/ 4 w 45"/>
                <a:gd name="T11" fmla="*/ 8 h 75"/>
                <a:gd name="T12" fmla="*/ 6 w 45"/>
                <a:gd name="T13" fmla="*/ 5 h 75"/>
                <a:gd name="T14" fmla="*/ 8 w 45"/>
                <a:gd name="T15" fmla="*/ 2 h 75"/>
                <a:gd name="T16" fmla="*/ 11 w 45"/>
                <a:gd name="T17" fmla="*/ 0 h 75"/>
                <a:gd name="T18" fmla="*/ 9 w 45"/>
                <a:gd name="T19" fmla="*/ 3 h 75"/>
                <a:gd name="T20" fmla="*/ 8 w 45"/>
                <a:gd name="T21" fmla="*/ 6 h 75"/>
                <a:gd name="T22" fmla="*/ 6 w 45"/>
                <a:gd name="T23" fmla="*/ 9 h 75"/>
                <a:gd name="T24" fmla="*/ 5 w 45"/>
                <a:gd name="T25" fmla="*/ 12 h 75"/>
                <a:gd name="T26" fmla="*/ 3 w 45"/>
                <a:gd name="T27" fmla="*/ 15 h 75"/>
                <a:gd name="T28" fmla="*/ 2 w 45"/>
                <a:gd name="T29" fmla="*/ 17 h 75"/>
                <a:gd name="T30" fmla="*/ 1 w 45"/>
                <a:gd name="T31" fmla="*/ 19 h 75"/>
                <a:gd name="T32" fmla="*/ 0 w 45"/>
                <a:gd name="T33" fmla="*/ 19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75"/>
                <a:gd name="T53" fmla="*/ 45 w 45"/>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75">
                  <a:moveTo>
                    <a:pt x="1" y="75"/>
                  </a:moveTo>
                  <a:lnTo>
                    <a:pt x="0" y="72"/>
                  </a:lnTo>
                  <a:lnTo>
                    <a:pt x="1" y="65"/>
                  </a:lnTo>
                  <a:lnTo>
                    <a:pt x="4" y="55"/>
                  </a:lnTo>
                  <a:lnTo>
                    <a:pt x="9" y="44"/>
                  </a:lnTo>
                  <a:lnTo>
                    <a:pt x="16" y="31"/>
                  </a:lnTo>
                  <a:lnTo>
                    <a:pt x="24" y="20"/>
                  </a:lnTo>
                  <a:lnTo>
                    <a:pt x="34" y="8"/>
                  </a:lnTo>
                  <a:lnTo>
                    <a:pt x="45" y="0"/>
                  </a:lnTo>
                  <a:lnTo>
                    <a:pt x="39" y="9"/>
                  </a:lnTo>
                  <a:lnTo>
                    <a:pt x="33" y="21"/>
                  </a:lnTo>
                  <a:lnTo>
                    <a:pt x="26" y="34"/>
                  </a:lnTo>
                  <a:lnTo>
                    <a:pt x="21" y="46"/>
                  </a:lnTo>
                  <a:lnTo>
                    <a:pt x="14" y="58"/>
                  </a:lnTo>
                  <a:lnTo>
                    <a:pt x="9" y="67"/>
                  </a:lnTo>
                  <a:lnTo>
                    <a:pt x="4" y="74"/>
                  </a:lnTo>
                  <a:lnTo>
                    <a:pt x="1" y="75"/>
                  </a:lnTo>
                  <a:close/>
                </a:path>
              </a:pathLst>
            </a:custGeom>
            <a:solidFill>
              <a:srgbClr val="006600"/>
            </a:solidFill>
            <a:ln w="9525">
              <a:noFill/>
              <a:round/>
              <a:headEnd/>
              <a:tailEnd/>
            </a:ln>
          </p:spPr>
          <p:txBody>
            <a:bodyPr/>
            <a:lstStyle/>
            <a:p>
              <a:endParaRPr lang="en-US"/>
            </a:p>
          </p:txBody>
        </p:sp>
        <p:sp>
          <p:nvSpPr>
            <p:cNvPr id="6171" name="Freeform 230"/>
            <p:cNvSpPr>
              <a:spLocks/>
            </p:cNvSpPr>
            <p:nvPr/>
          </p:nvSpPr>
          <p:spPr bwMode="auto">
            <a:xfrm>
              <a:off x="1895" y="1143"/>
              <a:ext cx="30" cy="49"/>
            </a:xfrm>
            <a:custGeom>
              <a:avLst/>
              <a:gdLst>
                <a:gd name="T0" fmla="*/ 1 w 60"/>
                <a:gd name="T1" fmla="*/ 25 h 98"/>
                <a:gd name="T2" fmla="*/ 0 w 60"/>
                <a:gd name="T3" fmla="*/ 23 h 98"/>
                <a:gd name="T4" fmla="*/ 1 w 60"/>
                <a:gd name="T5" fmla="*/ 21 h 98"/>
                <a:gd name="T6" fmla="*/ 2 w 60"/>
                <a:gd name="T7" fmla="*/ 17 h 98"/>
                <a:gd name="T8" fmla="*/ 4 w 60"/>
                <a:gd name="T9" fmla="*/ 13 h 98"/>
                <a:gd name="T10" fmla="*/ 7 w 60"/>
                <a:gd name="T11" fmla="*/ 9 h 98"/>
                <a:gd name="T12" fmla="*/ 10 w 60"/>
                <a:gd name="T13" fmla="*/ 6 h 98"/>
                <a:gd name="T14" fmla="*/ 12 w 60"/>
                <a:gd name="T15" fmla="*/ 2 h 98"/>
                <a:gd name="T16" fmla="*/ 15 w 60"/>
                <a:gd name="T17" fmla="*/ 0 h 98"/>
                <a:gd name="T18" fmla="*/ 14 w 60"/>
                <a:gd name="T19" fmla="*/ 2 h 98"/>
                <a:gd name="T20" fmla="*/ 12 w 60"/>
                <a:gd name="T21" fmla="*/ 6 h 98"/>
                <a:gd name="T22" fmla="*/ 10 w 60"/>
                <a:gd name="T23" fmla="*/ 10 h 98"/>
                <a:gd name="T24" fmla="*/ 8 w 60"/>
                <a:gd name="T25" fmla="*/ 14 h 98"/>
                <a:gd name="T26" fmla="*/ 6 w 60"/>
                <a:gd name="T27" fmla="*/ 18 h 98"/>
                <a:gd name="T28" fmla="*/ 4 w 60"/>
                <a:gd name="T29" fmla="*/ 22 h 98"/>
                <a:gd name="T30" fmla="*/ 2 w 60"/>
                <a:gd name="T31" fmla="*/ 24 h 98"/>
                <a:gd name="T32" fmla="*/ 1 w 60"/>
                <a:gd name="T33" fmla="*/ 25 h 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98"/>
                <a:gd name="T53" fmla="*/ 60 w 60"/>
                <a:gd name="T54" fmla="*/ 98 h 9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98">
                  <a:moveTo>
                    <a:pt x="1" y="98"/>
                  </a:moveTo>
                  <a:lnTo>
                    <a:pt x="0" y="92"/>
                  </a:lnTo>
                  <a:lnTo>
                    <a:pt x="2" y="82"/>
                  </a:lnTo>
                  <a:lnTo>
                    <a:pt x="8" y="68"/>
                  </a:lnTo>
                  <a:lnTo>
                    <a:pt x="15" y="52"/>
                  </a:lnTo>
                  <a:lnTo>
                    <a:pt x="25" y="36"/>
                  </a:lnTo>
                  <a:lnTo>
                    <a:pt x="37" y="21"/>
                  </a:lnTo>
                  <a:lnTo>
                    <a:pt x="48" y="8"/>
                  </a:lnTo>
                  <a:lnTo>
                    <a:pt x="60" y="0"/>
                  </a:lnTo>
                  <a:lnTo>
                    <a:pt x="55" y="8"/>
                  </a:lnTo>
                  <a:lnTo>
                    <a:pt x="48" y="21"/>
                  </a:lnTo>
                  <a:lnTo>
                    <a:pt x="40" y="37"/>
                  </a:lnTo>
                  <a:lnTo>
                    <a:pt x="31" y="56"/>
                  </a:lnTo>
                  <a:lnTo>
                    <a:pt x="22" y="72"/>
                  </a:lnTo>
                  <a:lnTo>
                    <a:pt x="14" y="87"/>
                  </a:lnTo>
                  <a:lnTo>
                    <a:pt x="6" y="96"/>
                  </a:lnTo>
                  <a:lnTo>
                    <a:pt x="1" y="98"/>
                  </a:lnTo>
                  <a:close/>
                </a:path>
              </a:pathLst>
            </a:custGeom>
            <a:solidFill>
              <a:srgbClr val="006600"/>
            </a:solidFill>
            <a:ln w="9525">
              <a:noFill/>
              <a:round/>
              <a:headEnd/>
              <a:tailEnd/>
            </a:ln>
          </p:spPr>
          <p:txBody>
            <a:bodyPr/>
            <a:lstStyle/>
            <a:p>
              <a:endParaRPr lang="en-US"/>
            </a:p>
          </p:txBody>
        </p:sp>
        <p:sp>
          <p:nvSpPr>
            <p:cNvPr id="6172" name="Freeform 231"/>
            <p:cNvSpPr>
              <a:spLocks/>
            </p:cNvSpPr>
            <p:nvPr/>
          </p:nvSpPr>
          <p:spPr bwMode="auto">
            <a:xfrm>
              <a:off x="1921" y="1146"/>
              <a:ext cx="33" cy="52"/>
            </a:xfrm>
            <a:custGeom>
              <a:avLst/>
              <a:gdLst>
                <a:gd name="T0" fmla="*/ 1 w 65"/>
                <a:gd name="T1" fmla="*/ 26 h 105"/>
                <a:gd name="T2" fmla="*/ 0 w 65"/>
                <a:gd name="T3" fmla="*/ 24 h 105"/>
                <a:gd name="T4" fmla="*/ 1 w 65"/>
                <a:gd name="T5" fmla="*/ 22 h 105"/>
                <a:gd name="T6" fmla="*/ 3 w 65"/>
                <a:gd name="T7" fmla="*/ 17 h 105"/>
                <a:gd name="T8" fmla="*/ 5 w 65"/>
                <a:gd name="T9" fmla="*/ 13 h 105"/>
                <a:gd name="T10" fmla="*/ 8 w 65"/>
                <a:gd name="T11" fmla="*/ 9 h 105"/>
                <a:gd name="T12" fmla="*/ 11 w 65"/>
                <a:gd name="T13" fmla="*/ 5 h 105"/>
                <a:gd name="T14" fmla="*/ 14 w 65"/>
                <a:gd name="T15" fmla="*/ 1 h 105"/>
                <a:gd name="T16" fmla="*/ 17 w 65"/>
                <a:gd name="T17" fmla="*/ 0 h 105"/>
                <a:gd name="T18" fmla="*/ 16 w 65"/>
                <a:gd name="T19" fmla="*/ 2 h 105"/>
                <a:gd name="T20" fmla="*/ 14 w 65"/>
                <a:gd name="T21" fmla="*/ 5 h 105"/>
                <a:gd name="T22" fmla="*/ 12 w 65"/>
                <a:gd name="T23" fmla="*/ 9 h 105"/>
                <a:gd name="T24" fmla="*/ 9 w 65"/>
                <a:gd name="T25" fmla="*/ 14 h 105"/>
                <a:gd name="T26" fmla="*/ 6 w 65"/>
                <a:gd name="T27" fmla="*/ 19 h 105"/>
                <a:gd name="T28" fmla="*/ 4 w 65"/>
                <a:gd name="T29" fmla="*/ 22 h 105"/>
                <a:gd name="T30" fmla="*/ 2 w 65"/>
                <a:gd name="T31" fmla="*/ 25 h 105"/>
                <a:gd name="T32" fmla="*/ 1 w 65"/>
                <a:gd name="T33" fmla="*/ 26 h 10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5"/>
                <a:gd name="T52" fmla="*/ 0 h 105"/>
                <a:gd name="T53" fmla="*/ 65 w 65"/>
                <a:gd name="T54" fmla="*/ 105 h 10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5" h="105">
                  <a:moveTo>
                    <a:pt x="1" y="105"/>
                  </a:moveTo>
                  <a:lnTo>
                    <a:pt x="0" y="99"/>
                  </a:lnTo>
                  <a:lnTo>
                    <a:pt x="3" y="88"/>
                  </a:lnTo>
                  <a:lnTo>
                    <a:pt x="9" y="71"/>
                  </a:lnTo>
                  <a:lnTo>
                    <a:pt x="19" y="54"/>
                  </a:lnTo>
                  <a:lnTo>
                    <a:pt x="30" y="36"/>
                  </a:lnTo>
                  <a:lnTo>
                    <a:pt x="42" y="20"/>
                  </a:lnTo>
                  <a:lnTo>
                    <a:pt x="54" y="7"/>
                  </a:lnTo>
                  <a:lnTo>
                    <a:pt x="65" y="0"/>
                  </a:lnTo>
                  <a:lnTo>
                    <a:pt x="61" y="8"/>
                  </a:lnTo>
                  <a:lnTo>
                    <a:pt x="54" y="22"/>
                  </a:lnTo>
                  <a:lnTo>
                    <a:pt x="45" y="39"/>
                  </a:lnTo>
                  <a:lnTo>
                    <a:pt x="33" y="58"/>
                  </a:lnTo>
                  <a:lnTo>
                    <a:pt x="23" y="76"/>
                  </a:lnTo>
                  <a:lnTo>
                    <a:pt x="14" y="91"/>
                  </a:lnTo>
                  <a:lnTo>
                    <a:pt x="5" y="101"/>
                  </a:lnTo>
                  <a:lnTo>
                    <a:pt x="1" y="105"/>
                  </a:lnTo>
                  <a:close/>
                </a:path>
              </a:pathLst>
            </a:custGeom>
            <a:solidFill>
              <a:srgbClr val="006600"/>
            </a:solidFill>
            <a:ln w="9525">
              <a:noFill/>
              <a:round/>
              <a:headEnd/>
              <a:tailEnd/>
            </a:ln>
          </p:spPr>
          <p:txBody>
            <a:bodyPr/>
            <a:lstStyle/>
            <a:p>
              <a:endParaRPr lang="en-US"/>
            </a:p>
          </p:txBody>
        </p:sp>
        <p:sp>
          <p:nvSpPr>
            <p:cNvPr id="6173" name="Freeform 232"/>
            <p:cNvSpPr>
              <a:spLocks/>
            </p:cNvSpPr>
            <p:nvPr/>
          </p:nvSpPr>
          <p:spPr bwMode="auto">
            <a:xfrm>
              <a:off x="1938" y="1150"/>
              <a:ext cx="35" cy="43"/>
            </a:xfrm>
            <a:custGeom>
              <a:avLst/>
              <a:gdLst>
                <a:gd name="T0" fmla="*/ 0 w 71"/>
                <a:gd name="T1" fmla="*/ 21 h 87"/>
                <a:gd name="T2" fmla="*/ 0 w 71"/>
                <a:gd name="T3" fmla="*/ 20 h 87"/>
                <a:gd name="T4" fmla="*/ 1 w 71"/>
                <a:gd name="T5" fmla="*/ 18 h 87"/>
                <a:gd name="T6" fmla="*/ 3 w 71"/>
                <a:gd name="T7" fmla="*/ 14 h 87"/>
                <a:gd name="T8" fmla="*/ 6 w 71"/>
                <a:gd name="T9" fmla="*/ 10 h 87"/>
                <a:gd name="T10" fmla="*/ 9 w 71"/>
                <a:gd name="T11" fmla="*/ 7 h 87"/>
                <a:gd name="T12" fmla="*/ 12 w 71"/>
                <a:gd name="T13" fmla="*/ 3 h 87"/>
                <a:gd name="T14" fmla="*/ 15 w 71"/>
                <a:gd name="T15" fmla="*/ 1 h 87"/>
                <a:gd name="T16" fmla="*/ 17 w 71"/>
                <a:gd name="T17" fmla="*/ 0 h 87"/>
                <a:gd name="T18" fmla="*/ 16 w 71"/>
                <a:gd name="T19" fmla="*/ 2 h 87"/>
                <a:gd name="T20" fmla="*/ 14 w 71"/>
                <a:gd name="T21" fmla="*/ 5 h 87"/>
                <a:gd name="T22" fmla="*/ 11 w 71"/>
                <a:gd name="T23" fmla="*/ 9 h 87"/>
                <a:gd name="T24" fmla="*/ 8 w 71"/>
                <a:gd name="T25" fmla="*/ 13 h 87"/>
                <a:gd name="T26" fmla="*/ 6 w 71"/>
                <a:gd name="T27" fmla="*/ 16 h 87"/>
                <a:gd name="T28" fmla="*/ 3 w 71"/>
                <a:gd name="T29" fmla="*/ 19 h 87"/>
                <a:gd name="T30" fmla="*/ 1 w 71"/>
                <a:gd name="T31" fmla="*/ 21 h 87"/>
                <a:gd name="T32" fmla="*/ 0 w 71"/>
                <a:gd name="T33" fmla="*/ 21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1"/>
                <a:gd name="T52" fmla="*/ 0 h 87"/>
                <a:gd name="T53" fmla="*/ 71 w 71"/>
                <a:gd name="T54" fmla="*/ 87 h 8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1" h="87">
                  <a:moveTo>
                    <a:pt x="0" y="87"/>
                  </a:moveTo>
                  <a:lnTo>
                    <a:pt x="0" y="82"/>
                  </a:lnTo>
                  <a:lnTo>
                    <a:pt x="5" y="72"/>
                  </a:lnTo>
                  <a:lnTo>
                    <a:pt x="14" y="58"/>
                  </a:lnTo>
                  <a:lnTo>
                    <a:pt x="25" y="43"/>
                  </a:lnTo>
                  <a:lnTo>
                    <a:pt x="37" y="28"/>
                  </a:lnTo>
                  <a:lnTo>
                    <a:pt x="50" y="14"/>
                  </a:lnTo>
                  <a:lnTo>
                    <a:pt x="62" y="5"/>
                  </a:lnTo>
                  <a:lnTo>
                    <a:pt x="71" y="0"/>
                  </a:lnTo>
                  <a:lnTo>
                    <a:pt x="66" y="8"/>
                  </a:lnTo>
                  <a:lnTo>
                    <a:pt x="57" y="21"/>
                  </a:lnTo>
                  <a:lnTo>
                    <a:pt x="46" y="36"/>
                  </a:lnTo>
                  <a:lnTo>
                    <a:pt x="35" y="52"/>
                  </a:lnTo>
                  <a:lnTo>
                    <a:pt x="24" y="67"/>
                  </a:lnTo>
                  <a:lnTo>
                    <a:pt x="14" y="79"/>
                  </a:lnTo>
                  <a:lnTo>
                    <a:pt x="6" y="85"/>
                  </a:lnTo>
                  <a:lnTo>
                    <a:pt x="0" y="87"/>
                  </a:lnTo>
                  <a:close/>
                </a:path>
              </a:pathLst>
            </a:custGeom>
            <a:solidFill>
              <a:srgbClr val="006600"/>
            </a:solidFill>
            <a:ln w="9525">
              <a:noFill/>
              <a:round/>
              <a:headEnd/>
              <a:tailEnd/>
            </a:ln>
          </p:spPr>
          <p:txBody>
            <a:bodyPr/>
            <a:lstStyle/>
            <a:p>
              <a:endParaRPr lang="en-US"/>
            </a:p>
          </p:txBody>
        </p:sp>
        <p:sp>
          <p:nvSpPr>
            <p:cNvPr id="6174" name="Freeform 233"/>
            <p:cNvSpPr>
              <a:spLocks/>
            </p:cNvSpPr>
            <p:nvPr/>
          </p:nvSpPr>
          <p:spPr bwMode="auto">
            <a:xfrm>
              <a:off x="1957" y="1156"/>
              <a:ext cx="30" cy="36"/>
            </a:xfrm>
            <a:custGeom>
              <a:avLst/>
              <a:gdLst>
                <a:gd name="T0" fmla="*/ 0 w 61"/>
                <a:gd name="T1" fmla="*/ 18 h 71"/>
                <a:gd name="T2" fmla="*/ 0 w 61"/>
                <a:gd name="T3" fmla="*/ 17 h 71"/>
                <a:gd name="T4" fmla="*/ 1 w 61"/>
                <a:gd name="T5" fmla="*/ 15 h 71"/>
                <a:gd name="T6" fmla="*/ 2 w 61"/>
                <a:gd name="T7" fmla="*/ 12 h 71"/>
                <a:gd name="T8" fmla="*/ 4 w 61"/>
                <a:gd name="T9" fmla="*/ 9 h 71"/>
                <a:gd name="T10" fmla="*/ 6 w 61"/>
                <a:gd name="T11" fmla="*/ 6 h 71"/>
                <a:gd name="T12" fmla="*/ 9 w 61"/>
                <a:gd name="T13" fmla="*/ 3 h 71"/>
                <a:gd name="T14" fmla="*/ 12 w 61"/>
                <a:gd name="T15" fmla="*/ 1 h 71"/>
                <a:gd name="T16" fmla="*/ 15 w 61"/>
                <a:gd name="T17" fmla="*/ 0 h 71"/>
                <a:gd name="T18" fmla="*/ 13 w 61"/>
                <a:gd name="T19" fmla="*/ 2 h 71"/>
                <a:gd name="T20" fmla="*/ 11 w 61"/>
                <a:gd name="T21" fmla="*/ 5 h 71"/>
                <a:gd name="T22" fmla="*/ 9 w 61"/>
                <a:gd name="T23" fmla="*/ 8 h 71"/>
                <a:gd name="T24" fmla="*/ 7 w 61"/>
                <a:gd name="T25" fmla="*/ 11 h 71"/>
                <a:gd name="T26" fmla="*/ 5 w 61"/>
                <a:gd name="T27" fmla="*/ 14 h 71"/>
                <a:gd name="T28" fmla="*/ 3 w 61"/>
                <a:gd name="T29" fmla="*/ 16 h 71"/>
                <a:gd name="T30" fmla="*/ 1 w 61"/>
                <a:gd name="T31" fmla="*/ 18 h 71"/>
                <a:gd name="T32" fmla="*/ 0 w 61"/>
                <a:gd name="T33" fmla="*/ 18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71"/>
                <a:gd name="T53" fmla="*/ 61 w 61"/>
                <a:gd name="T54" fmla="*/ 71 h 7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71">
                  <a:moveTo>
                    <a:pt x="1" y="71"/>
                  </a:moveTo>
                  <a:lnTo>
                    <a:pt x="0" y="67"/>
                  </a:lnTo>
                  <a:lnTo>
                    <a:pt x="4" y="59"/>
                  </a:lnTo>
                  <a:lnTo>
                    <a:pt x="8" y="47"/>
                  </a:lnTo>
                  <a:lnTo>
                    <a:pt x="16" y="35"/>
                  </a:lnTo>
                  <a:lnTo>
                    <a:pt x="27" y="24"/>
                  </a:lnTo>
                  <a:lnTo>
                    <a:pt x="37" y="12"/>
                  </a:lnTo>
                  <a:lnTo>
                    <a:pt x="48" y="4"/>
                  </a:lnTo>
                  <a:lnTo>
                    <a:pt x="61" y="0"/>
                  </a:lnTo>
                  <a:lnTo>
                    <a:pt x="55" y="7"/>
                  </a:lnTo>
                  <a:lnTo>
                    <a:pt x="47" y="17"/>
                  </a:lnTo>
                  <a:lnTo>
                    <a:pt x="38" y="30"/>
                  </a:lnTo>
                  <a:lnTo>
                    <a:pt x="29" y="42"/>
                  </a:lnTo>
                  <a:lnTo>
                    <a:pt x="20" y="55"/>
                  </a:lnTo>
                  <a:lnTo>
                    <a:pt x="12" y="64"/>
                  </a:lnTo>
                  <a:lnTo>
                    <a:pt x="5" y="70"/>
                  </a:lnTo>
                  <a:lnTo>
                    <a:pt x="1" y="71"/>
                  </a:lnTo>
                  <a:close/>
                </a:path>
              </a:pathLst>
            </a:custGeom>
            <a:solidFill>
              <a:srgbClr val="006600"/>
            </a:solidFill>
            <a:ln w="9525">
              <a:noFill/>
              <a:round/>
              <a:headEnd/>
              <a:tailEnd/>
            </a:ln>
          </p:spPr>
          <p:txBody>
            <a:bodyPr/>
            <a:lstStyle/>
            <a:p>
              <a:endParaRPr lang="en-US"/>
            </a:p>
          </p:txBody>
        </p:sp>
        <p:sp>
          <p:nvSpPr>
            <p:cNvPr id="6175" name="Freeform 234"/>
            <p:cNvSpPr>
              <a:spLocks/>
            </p:cNvSpPr>
            <p:nvPr/>
          </p:nvSpPr>
          <p:spPr bwMode="auto">
            <a:xfrm>
              <a:off x="1976" y="1166"/>
              <a:ext cx="26" cy="25"/>
            </a:xfrm>
            <a:custGeom>
              <a:avLst/>
              <a:gdLst>
                <a:gd name="T0" fmla="*/ 0 w 53"/>
                <a:gd name="T1" fmla="*/ 12 h 51"/>
                <a:gd name="T2" fmla="*/ 0 w 53"/>
                <a:gd name="T3" fmla="*/ 12 h 51"/>
                <a:gd name="T4" fmla="*/ 1 w 53"/>
                <a:gd name="T5" fmla="*/ 10 h 51"/>
                <a:gd name="T6" fmla="*/ 2 w 53"/>
                <a:gd name="T7" fmla="*/ 7 h 51"/>
                <a:gd name="T8" fmla="*/ 5 w 53"/>
                <a:gd name="T9" fmla="*/ 5 h 51"/>
                <a:gd name="T10" fmla="*/ 7 w 53"/>
                <a:gd name="T11" fmla="*/ 3 h 51"/>
                <a:gd name="T12" fmla="*/ 9 w 53"/>
                <a:gd name="T13" fmla="*/ 1 h 51"/>
                <a:gd name="T14" fmla="*/ 11 w 53"/>
                <a:gd name="T15" fmla="*/ 0 h 51"/>
                <a:gd name="T16" fmla="*/ 13 w 53"/>
                <a:gd name="T17" fmla="*/ 0 h 51"/>
                <a:gd name="T18" fmla="*/ 11 w 53"/>
                <a:gd name="T19" fmla="*/ 1 h 51"/>
                <a:gd name="T20" fmla="*/ 10 w 53"/>
                <a:gd name="T21" fmla="*/ 3 h 51"/>
                <a:gd name="T22" fmla="*/ 8 w 53"/>
                <a:gd name="T23" fmla="*/ 5 h 51"/>
                <a:gd name="T24" fmla="*/ 6 w 53"/>
                <a:gd name="T25" fmla="*/ 7 h 51"/>
                <a:gd name="T26" fmla="*/ 4 w 53"/>
                <a:gd name="T27" fmla="*/ 9 h 51"/>
                <a:gd name="T28" fmla="*/ 2 w 53"/>
                <a:gd name="T29" fmla="*/ 11 h 51"/>
                <a:gd name="T30" fmla="*/ 1 w 53"/>
                <a:gd name="T31" fmla="*/ 12 h 51"/>
                <a:gd name="T32" fmla="*/ 0 w 53"/>
                <a:gd name="T33" fmla="*/ 12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51"/>
                <a:gd name="T53" fmla="*/ 53 w 53"/>
                <a:gd name="T54" fmla="*/ 51 h 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51">
                  <a:moveTo>
                    <a:pt x="0" y="51"/>
                  </a:moveTo>
                  <a:lnTo>
                    <a:pt x="0" y="48"/>
                  </a:lnTo>
                  <a:lnTo>
                    <a:pt x="4" y="41"/>
                  </a:lnTo>
                  <a:lnTo>
                    <a:pt x="10" y="31"/>
                  </a:lnTo>
                  <a:lnTo>
                    <a:pt x="20" y="22"/>
                  </a:lnTo>
                  <a:lnTo>
                    <a:pt x="29" y="14"/>
                  </a:lnTo>
                  <a:lnTo>
                    <a:pt x="38" y="6"/>
                  </a:lnTo>
                  <a:lnTo>
                    <a:pt x="47" y="1"/>
                  </a:lnTo>
                  <a:lnTo>
                    <a:pt x="53" y="0"/>
                  </a:lnTo>
                  <a:lnTo>
                    <a:pt x="47" y="6"/>
                  </a:lnTo>
                  <a:lnTo>
                    <a:pt x="40" y="13"/>
                  </a:lnTo>
                  <a:lnTo>
                    <a:pt x="33" y="21"/>
                  </a:lnTo>
                  <a:lnTo>
                    <a:pt x="25" y="30"/>
                  </a:lnTo>
                  <a:lnTo>
                    <a:pt x="19" y="38"/>
                  </a:lnTo>
                  <a:lnTo>
                    <a:pt x="10" y="45"/>
                  </a:lnTo>
                  <a:lnTo>
                    <a:pt x="5" y="50"/>
                  </a:lnTo>
                  <a:lnTo>
                    <a:pt x="0" y="51"/>
                  </a:lnTo>
                  <a:close/>
                </a:path>
              </a:pathLst>
            </a:custGeom>
            <a:solidFill>
              <a:srgbClr val="006600"/>
            </a:solidFill>
            <a:ln w="9525">
              <a:noFill/>
              <a:round/>
              <a:headEnd/>
              <a:tailEnd/>
            </a:ln>
          </p:spPr>
          <p:txBody>
            <a:bodyPr/>
            <a:lstStyle/>
            <a:p>
              <a:endParaRPr lang="en-US"/>
            </a:p>
          </p:txBody>
        </p:sp>
        <p:sp>
          <p:nvSpPr>
            <p:cNvPr id="6176" name="Freeform 235"/>
            <p:cNvSpPr>
              <a:spLocks/>
            </p:cNvSpPr>
            <p:nvPr/>
          </p:nvSpPr>
          <p:spPr bwMode="auto">
            <a:xfrm>
              <a:off x="1993" y="1171"/>
              <a:ext cx="18" cy="18"/>
            </a:xfrm>
            <a:custGeom>
              <a:avLst/>
              <a:gdLst>
                <a:gd name="T0" fmla="*/ 0 w 34"/>
                <a:gd name="T1" fmla="*/ 9 h 34"/>
                <a:gd name="T2" fmla="*/ 0 w 34"/>
                <a:gd name="T3" fmla="*/ 8 h 34"/>
                <a:gd name="T4" fmla="*/ 1 w 34"/>
                <a:gd name="T5" fmla="*/ 7 h 34"/>
                <a:gd name="T6" fmla="*/ 2 w 34"/>
                <a:gd name="T7" fmla="*/ 5 h 34"/>
                <a:gd name="T8" fmla="*/ 3 w 34"/>
                <a:gd name="T9" fmla="*/ 3 h 34"/>
                <a:gd name="T10" fmla="*/ 4 w 34"/>
                <a:gd name="T11" fmla="*/ 2 h 34"/>
                <a:gd name="T12" fmla="*/ 6 w 34"/>
                <a:gd name="T13" fmla="*/ 1 h 34"/>
                <a:gd name="T14" fmla="*/ 8 w 34"/>
                <a:gd name="T15" fmla="*/ 0 h 34"/>
                <a:gd name="T16" fmla="*/ 10 w 34"/>
                <a:gd name="T17" fmla="*/ 1 h 34"/>
                <a:gd name="T18" fmla="*/ 7 w 34"/>
                <a:gd name="T19" fmla="*/ 1 h 34"/>
                <a:gd name="T20" fmla="*/ 6 w 34"/>
                <a:gd name="T21" fmla="*/ 2 h 34"/>
                <a:gd name="T22" fmla="*/ 5 w 34"/>
                <a:gd name="T23" fmla="*/ 4 h 34"/>
                <a:gd name="T24" fmla="*/ 3 w 34"/>
                <a:gd name="T25" fmla="*/ 6 h 34"/>
                <a:gd name="T26" fmla="*/ 2 w 34"/>
                <a:gd name="T27" fmla="*/ 8 h 34"/>
                <a:gd name="T28" fmla="*/ 2 w 34"/>
                <a:gd name="T29" fmla="*/ 9 h 34"/>
                <a:gd name="T30" fmla="*/ 1 w 34"/>
                <a:gd name="T31" fmla="*/ 10 h 34"/>
                <a:gd name="T32" fmla="*/ 0 w 34"/>
                <a:gd name="T33" fmla="*/ 9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34"/>
                <a:gd name="T53" fmla="*/ 34 w 34"/>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34">
                  <a:moveTo>
                    <a:pt x="0" y="32"/>
                  </a:moveTo>
                  <a:lnTo>
                    <a:pt x="0" y="29"/>
                  </a:lnTo>
                  <a:lnTo>
                    <a:pt x="1" y="24"/>
                  </a:lnTo>
                  <a:lnTo>
                    <a:pt x="6" y="18"/>
                  </a:lnTo>
                  <a:lnTo>
                    <a:pt x="10" y="11"/>
                  </a:lnTo>
                  <a:lnTo>
                    <a:pt x="16" y="6"/>
                  </a:lnTo>
                  <a:lnTo>
                    <a:pt x="23" y="2"/>
                  </a:lnTo>
                  <a:lnTo>
                    <a:pt x="29" y="0"/>
                  </a:lnTo>
                  <a:lnTo>
                    <a:pt x="34" y="1"/>
                  </a:lnTo>
                  <a:lnTo>
                    <a:pt x="27" y="3"/>
                  </a:lnTo>
                  <a:lnTo>
                    <a:pt x="22" y="8"/>
                  </a:lnTo>
                  <a:lnTo>
                    <a:pt x="17" y="15"/>
                  </a:lnTo>
                  <a:lnTo>
                    <a:pt x="12" y="22"/>
                  </a:lnTo>
                  <a:lnTo>
                    <a:pt x="8" y="29"/>
                  </a:lnTo>
                  <a:lnTo>
                    <a:pt x="6" y="33"/>
                  </a:lnTo>
                  <a:lnTo>
                    <a:pt x="2" y="34"/>
                  </a:lnTo>
                  <a:lnTo>
                    <a:pt x="0" y="32"/>
                  </a:lnTo>
                  <a:close/>
                </a:path>
              </a:pathLst>
            </a:custGeom>
            <a:solidFill>
              <a:srgbClr val="006600"/>
            </a:solidFill>
            <a:ln w="9525">
              <a:noFill/>
              <a:round/>
              <a:headEnd/>
              <a:tailEnd/>
            </a:ln>
          </p:spPr>
          <p:txBody>
            <a:bodyPr/>
            <a:lstStyle/>
            <a:p>
              <a:endParaRPr lang="en-US"/>
            </a:p>
          </p:txBody>
        </p:sp>
        <p:sp>
          <p:nvSpPr>
            <p:cNvPr id="6177" name="Freeform 236"/>
            <p:cNvSpPr>
              <a:spLocks/>
            </p:cNvSpPr>
            <p:nvPr/>
          </p:nvSpPr>
          <p:spPr bwMode="auto">
            <a:xfrm>
              <a:off x="1848" y="1156"/>
              <a:ext cx="20" cy="22"/>
            </a:xfrm>
            <a:custGeom>
              <a:avLst/>
              <a:gdLst>
                <a:gd name="T0" fmla="*/ 10 w 40"/>
                <a:gd name="T1" fmla="*/ 0 h 44"/>
                <a:gd name="T2" fmla="*/ 10 w 40"/>
                <a:gd name="T3" fmla="*/ 1 h 44"/>
                <a:gd name="T4" fmla="*/ 9 w 40"/>
                <a:gd name="T5" fmla="*/ 3 h 44"/>
                <a:gd name="T6" fmla="*/ 7 w 40"/>
                <a:gd name="T7" fmla="*/ 5 h 44"/>
                <a:gd name="T8" fmla="*/ 6 w 40"/>
                <a:gd name="T9" fmla="*/ 6 h 44"/>
                <a:gd name="T10" fmla="*/ 5 w 40"/>
                <a:gd name="T11" fmla="*/ 9 h 44"/>
                <a:gd name="T12" fmla="*/ 3 w 40"/>
                <a:gd name="T13" fmla="*/ 10 h 44"/>
                <a:gd name="T14" fmla="*/ 1 w 40"/>
                <a:gd name="T15" fmla="*/ 11 h 44"/>
                <a:gd name="T16" fmla="*/ 1 w 40"/>
                <a:gd name="T17" fmla="*/ 11 h 44"/>
                <a:gd name="T18" fmla="*/ 0 w 40"/>
                <a:gd name="T19" fmla="*/ 10 h 44"/>
                <a:gd name="T20" fmla="*/ 1 w 40"/>
                <a:gd name="T21" fmla="*/ 8 h 44"/>
                <a:gd name="T22" fmla="*/ 2 w 40"/>
                <a:gd name="T23" fmla="*/ 6 h 44"/>
                <a:gd name="T24" fmla="*/ 3 w 40"/>
                <a:gd name="T25" fmla="*/ 5 h 44"/>
                <a:gd name="T26" fmla="*/ 5 w 40"/>
                <a:gd name="T27" fmla="*/ 3 h 44"/>
                <a:gd name="T28" fmla="*/ 7 w 40"/>
                <a:gd name="T29" fmla="*/ 2 h 44"/>
                <a:gd name="T30" fmla="*/ 9 w 40"/>
                <a:gd name="T31" fmla="*/ 1 h 44"/>
                <a:gd name="T32" fmla="*/ 10 w 40"/>
                <a:gd name="T33" fmla="*/ 0 h 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44"/>
                <a:gd name="T53" fmla="*/ 40 w 40"/>
                <a:gd name="T54" fmla="*/ 44 h 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44">
                  <a:moveTo>
                    <a:pt x="40" y="0"/>
                  </a:moveTo>
                  <a:lnTo>
                    <a:pt x="38" y="3"/>
                  </a:lnTo>
                  <a:lnTo>
                    <a:pt x="33" y="10"/>
                  </a:lnTo>
                  <a:lnTo>
                    <a:pt x="28" y="18"/>
                  </a:lnTo>
                  <a:lnTo>
                    <a:pt x="23" y="26"/>
                  </a:lnTo>
                  <a:lnTo>
                    <a:pt x="17" y="34"/>
                  </a:lnTo>
                  <a:lnTo>
                    <a:pt x="11" y="40"/>
                  </a:lnTo>
                  <a:lnTo>
                    <a:pt x="5" y="44"/>
                  </a:lnTo>
                  <a:lnTo>
                    <a:pt x="1" y="42"/>
                  </a:lnTo>
                  <a:lnTo>
                    <a:pt x="0" y="38"/>
                  </a:lnTo>
                  <a:lnTo>
                    <a:pt x="2" y="32"/>
                  </a:lnTo>
                  <a:lnTo>
                    <a:pt x="7" y="26"/>
                  </a:lnTo>
                  <a:lnTo>
                    <a:pt x="13" y="19"/>
                  </a:lnTo>
                  <a:lnTo>
                    <a:pt x="22" y="14"/>
                  </a:lnTo>
                  <a:lnTo>
                    <a:pt x="30" y="8"/>
                  </a:lnTo>
                  <a:lnTo>
                    <a:pt x="35" y="3"/>
                  </a:lnTo>
                  <a:lnTo>
                    <a:pt x="40" y="0"/>
                  </a:lnTo>
                  <a:close/>
                </a:path>
              </a:pathLst>
            </a:custGeom>
            <a:solidFill>
              <a:srgbClr val="006600"/>
            </a:solidFill>
            <a:ln w="9525">
              <a:noFill/>
              <a:round/>
              <a:headEnd/>
              <a:tailEnd/>
            </a:ln>
          </p:spPr>
          <p:txBody>
            <a:bodyPr/>
            <a:lstStyle/>
            <a:p>
              <a:endParaRPr lang="en-US"/>
            </a:p>
          </p:txBody>
        </p:sp>
        <p:sp>
          <p:nvSpPr>
            <p:cNvPr id="6178" name="Freeform 237"/>
            <p:cNvSpPr>
              <a:spLocks/>
            </p:cNvSpPr>
            <p:nvPr/>
          </p:nvSpPr>
          <p:spPr bwMode="auto">
            <a:xfrm>
              <a:off x="1845" y="1144"/>
              <a:ext cx="24" cy="11"/>
            </a:xfrm>
            <a:custGeom>
              <a:avLst/>
              <a:gdLst>
                <a:gd name="T0" fmla="*/ 12 w 47"/>
                <a:gd name="T1" fmla="*/ 6 h 21"/>
                <a:gd name="T2" fmla="*/ 11 w 47"/>
                <a:gd name="T3" fmla="*/ 5 h 21"/>
                <a:gd name="T4" fmla="*/ 10 w 47"/>
                <a:gd name="T5" fmla="*/ 5 h 21"/>
                <a:gd name="T6" fmla="*/ 8 w 47"/>
                <a:gd name="T7" fmla="*/ 3 h 21"/>
                <a:gd name="T8" fmla="*/ 6 w 47"/>
                <a:gd name="T9" fmla="*/ 2 h 21"/>
                <a:gd name="T10" fmla="*/ 5 w 47"/>
                <a:gd name="T11" fmla="*/ 1 h 21"/>
                <a:gd name="T12" fmla="*/ 3 w 47"/>
                <a:gd name="T13" fmla="*/ 1 h 21"/>
                <a:gd name="T14" fmla="*/ 1 w 47"/>
                <a:gd name="T15" fmla="*/ 0 h 21"/>
                <a:gd name="T16" fmla="*/ 0 w 47"/>
                <a:gd name="T17" fmla="*/ 1 h 21"/>
                <a:gd name="T18" fmla="*/ 0 w 47"/>
                <a:gd name="T19" fmla="*/ 2 h 21"/>
                <a:gd name="T20" fmla="*/ 1 w 47"/>
                <a:gd name="T21" fmla="*/ 3 h 21"/>
                <a:gd name="T22" fmla="*/ 3 w 47"/>
                <a:gd name="T23" fmla="*/ 3 h 21"/>
                <a:gd name="T24" fmla="*/ 5 w 47"/>
                <a:gd name="T25" fmla="*/ 4 h 21"/>
                <a:gd name="T26" fmla="*/ 7 w 47"/>
                <a:gd name="T27" fmla="*/ 5 h 21"/>
                <a:gd name="T28" fmla="*/ 9 w 47"/>
                <a:gd name="T29" fmla="*/ 5 h 21"/>
                <a:gd name="T30" fmla="*/ 11 w 47"/>
                <a:gd name="T31" fmla="*/ 5 h 21"/>
                <a:gd name="T32" fmla="*/ 12 w 47"/>
                <a:gd name="T33" fmla="*/ 6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21"/>
                <a:gd name="T53" fmla="*/ 47 w 4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21">
                  <a:moveTo>
                    <a:pt x="47" y="21"/>
                  </a:moveTo>
                  <a:lnTo>
                    <a:pt x="44" y="20"/>
                  </a:lnTo>
                  <a:lnTo>
                    <a:pt x="39" y="17"/>
                  </a:lnTo>
                  <a:lnTo>
                    <a:pt x="32" y="12"/>
                  </a:lnTo>
                  <a:lnTo>
                    <a:pt x="24" y="8"/>
                  </a:lnTo>
                  <a:lnTo>
                    <a:pt x="17" y="4"/>
                  </a:lnTo>
                  <a:lnTo>
                    <a:pt x="9" y="1"/>
                  </a:lnTo>
                  <a:lnTo>
                    <a:pt x="3" y="0"/>
                  </a:lnTo>
                  <a:lnTo>
                    <a:pt x="0" y="2"/>
                  </a:lnTo>
                  <a:lnTo>
                    <a:pt x="0" y="5"/>
                  </a:lnTo>
                  <a:lnTo>
                    <a:pt x="3" y="9"/>
                  </a:lnTo>
                  <a:lnTo>
                    <a:pt x="9" y="12"/>
                  </a:lnTo>
                  <a:lnTo>
                    <a:pt x="17" y="15"/>
                  </a:lnTo>
                  <a:lnTo>
                    <a:pt x="26" y="17"/>
                  </a:lnTo>
                  <a:lnTo>
                    <a:pt x="34" y="19"/>
                  </a:lnTo>
                  <a:lnTo>
                    <a:pt x="41" y="20"/>
                  </a:lnTo>
                  <a:lnTo>
                    <a:pt x="47" y="21"/>
                  </a:lnTo>
                  <a:close/>
                </a:path>
              </a:pathLst>
            </a:custGeom>
            <a:solidFill>
              <a:srgbClr val="006600"/>
            </a:solidFill>
            <a:ln w="9525">
              <a:noFill/>
              <a:round/>
              <a:headEnd/>
              <a:tailEnd/>
            </a:ln>
          </p:spPr>
          <p:txBody>
            <a:bodyPr/>
            <a:lstStyle/>
            <a:p>
              <a:endParaRPr lang="en-US"/>
            </a:p>
          </p:txBody>
        </p:sp>
        <p:sp>
          <p:nvSpPr>
            <p:cNvPr id="6179" name="Freeform 238"/>
            <p:cNvSpPr>
              <a:spLocks/>
            </p:cNvSpPr>
            <p:nvPr/>
          </p:nvSpPr>
          <p:spPr bwMode="auto">
            <a:xfrm>
              <a:off x="1838" y="1157"/>
              <a:ext cx="26" cy="6"/>
            </a:xfrm>
            <a:custGeom>
              <a:avLst/>
              <a:gdLst>
                <a:gd name="T0" fmla="*/ 13 w 53"/>
                <a:gd name="T1" fmla="*/ 0 h 13"/>
                <a:gd name="T2" fmla="*/ 12 w 53"/>
                <a:gd name="T3" fmla="*/ 0 h 13"/>
                <a:gd name="T4" fmla="*/ 10 w 53"/>
                <a:gd name="T5" fmla="*/ 0 h 13"/>
                <a:gd name="T6" fmla="*/ 8 w 53"/>
                <a:gd name="T7" fmla="*/ 0 h 13"/>
                <a:gd name="T8" fmla="*/ 6 w 53"/>
                <a:gd name="T9" fmla="*/ 0 h 13"/>
                <a:gd name="T10" fmla="*/ 3 w 53"/>
                <a:gd name="T11" fmla="*/ 0 h 13"/>
                <a:gd name="T12" fmla="*/ 1 w 53"/>
                <a:gd name="T13" fmla="*/ 0 h 13"/>
                <a:gd name="T14" fmla="*/ 0 w 53"/>
                <a:gd name="T15" fmla="*/ 1 h 13"/>
                <a:gd name="T16" fmla="*/ 0 w 53"/>
                <a:gd name="T17" fmla="*/ 2 h 13"/>
                <a:gd name="T18" fmla="*/ 0 w 53"/>
                <a:gd name="T19" fmla="*/ 3 h 13"/>
                <a:gd name="T20" fmla="*/ 1 w 53"/>
                <a:gd name="T21" fmla="*/ 3 h 13"/>
                <a:gd name="T22" fmla="*/ 3 w 53"/>
                <a:gd name="T23" fmla="*/ 3 h 13"/>
                <a:gd name="T24" fmla="*/ 5 w 53"/>
                <a:gd name="T25" fmla="*/ 2 h 13"/>
                <a:gd name="T26" fmla="*/ 7 w 53"/>
                <a:gd name="T27" fmla="*/ 1 h 13"/>
                <a:gd name="T28" fmla="*/ 10 w 53"/>
                <a:gd name="T29" fmla="*/ 1 h 13"/>
                <a:gd name="T30" fmla="*/ 11 w 53"/>
                <a:gd name="T31" fmla="*/ 0 h 13"/>
                <a:gd name="T32" fmla="*/ 13 w 53"/>
                <a:gd name="T33" fmla="*/ 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3"/>
                <a:gd name="T52" fmla="*/ 0 h 13"/>
                <a:gd name="T53" fmla="*/ 53 w 53"/>
                <a:gd name="T54" fmla="*/ 13 h 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3" h="13">
                  <a:moveTo>
                    <a:pt x="53" y="0"/>
                  </a:moveTo>
                  <a:lnTo>
                    <a:pt x="49" y="0"/>
                  </a:lnTo>
                  <a:lnTo>
                    <a:pt x="43" y="0"/>
                  </a:lnTo>
                  <a:lnTo>
                    <a:pt x="33" y="0"/>
                  </a:lnTo>
                  <a:lnTo>
                    <a:pt x="24" y="0"/>
                  </a:lnTo>
                  <a:lnTo>
                    <a:pt x="15" y="1"/>
                  </a:lnTo>
                  <a:lnTo>
                    <a:pt x="7" y="2"/>
                  </a:lnTo>
                  <a:lnTo>
                    <a:pt x="2" y="5"/>
                  </a:lnTo>
                  <a:lnTo>
                    <a:pt x="0" y="8"/>
                  </a:lnTo>
                  <a:lnTo>
                    <a:pt x="2" y="12"/>
                  </a:lnTo>
                  <a:lnTo>
                    <a:pt x="7" y="13"/>
                  </a:lnTo>
                  <a:lnTo>
                    <a:pt x="14" y="12"/>
                  </a:lnTo>
                  <a:lnTo>
                    <a:pt x="23" y="10"/>
                  </a:lnTo>
                  <a:lnTo>
                    <a:pt x="31" y="7"/>
                  </a:lnTo>
                  <a:lnTo>
                    <a:pt x="40" y="5"/>
                  </a:lnTo>
                  <a:lnTo>
                    <a:pt x="47" y="2"/>
                  </a:lnTo>
                  <a:lnTo>
                    <a:pt x="53" y="0"/>
                  </a:lnTo>
                  <a:close/>
                </a:path>
              </a:pathLst>
            </a:custGeom>
            <a:solidFill>
              <a:srgbClr val="006600"/>
            </a:solidFill>
            <a:ln w="9525">
              <a:noFill/>
              <a:round/>
              <a:headEnd/>
              <a:tailEnd/>
            </a:ln>
          </p:spPr>
          <p:txBody>
            <a:bodyPr/>
            <a:lstStyle/>
            <a:p>
              <a:endParaRPr lang="en-US"/>
            </a:p>
          </p:txBody>
        </p:sp>
        <p:sp>
          <p:nvSpPr>
            <p:cNvPr id="6180" name="Freeform 239"/>
            <p:cNvSpPr>
              <a:spLocks/>
            </p:cNvSpPr>
            <p:nvPr/>
          </p:nvSpPr>
          <p:spPr bwMode="auto">
            <a:xfrm>
              <a:off x="1853" y="1131"/>
              <a:ext cx="24" cy="20"/>
            </a:xfrm>
            <a:custGeom>
              <a:avLst/>
              <a:gdLst>
                <a:gd name="T0" fmla="*/ 12 w 48"/>
                <a:gd name="T1" fmla="*/ 10 h 41"/>
                <a:gd name="T2" fmla="*/ 11 w 48"/>
                <a:gd name="T3" fmla="*/ 9 h 41"/>
                <a:gd name="T4" fmla="*/ 9 w 48"/>
                <a:gd name="T5" fmla="*/ 7 h 41"/>
                <a:gd name="T6" fmla="*/ 6 w 48"/>
                <a:gd name="T7" fmla="*/ 6 h 41"/>
                <a:gd name="T8" fmla="*/ 4 w 48"/>
                <a:gd name="T9" fmla="*/ 5 h 41"/>
                <a:gd name="T10" fmla="*/ 3 w 48"/>
                <a:gd name="T11" fmla="*/ 3 h 41"/>
                <a:gd name="T12" fmla="*/ 1 w 48"/>
                <a:gd name="T13" fmla="*/ 2 h 41"/>
                <a:gd name="T14" fmla="*/ 0 w 48"/>
                <a:gd name="T15" fmla="*/ 1 h 41"/>
                <a:gd name="T16" fmla="*/ 1 w 48"/>
                <a:gd name="T17" fmla="*/ 0 h 41"/>
                <a:gd name="T18" fmla="*/ 2 w 48"/>
                <a:gd name="T19" fmla="*/ 0 h 41"/>
                <a:gd name="T20" fmla="*/ 3 w 48"/>
                <a:gd name="T21" fmla="*/ 1 h 41"/>
                <a:gd name="T22" fmla="*/ 5 w 48"/>
                <a:gd name="T23" fmla="*/ 2 h 41"/>
                <a:gd name="T24" fmla="*/ 6 w 48"/>
                <a:gd name="T25" fmla="*/ 3 h 41"/>
                <a:gd name="T26" fmla="*/ 8 w 48"/>
                <a:gd name="T27" fmla="*/ 5 h 41"/>
                <a:gd name="T28" fmla="*/ 10 w 48"/>
                <a:gd name="T29" fmla="*/ 7 h 41"/>
                <a:gd name="T30" fmla="*/ 12 w 48"/>
                <a:gd name="T31" fmla="*/ 9 h 41"/>
                <a:gd name="T32" fmla="*/ 12 w 48"/>
                <a:gd name="T33" fmla="*/ 10 h 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41"/>
                <a:gd name="T53" fmla="*/ 48 w 48"/>
                <a:gd name="T54" fmla="*/ 41 h 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41">
                  <a:moveTo>
                    <a:pt x="48" y="41"/>
                  </a:moveTo>
                  <a:lnTo>
                    <a:pt x="42" y="37"/>
                  </a:lnTo>
                  <a:lnTo>
                    <a:pt x="34" y="31"/>
                  </a:lnTo>
                  <a:lnTo>
                    <a:pt x="25" y="26"/>
                  </a:lnTo>
                  <a:lnTo>
                    <a:pt x="16" y="20"/>
                  </a:lnTo>
                  <a:lnTo>
                    <a:pt x="9" y="14"/>
                  </a:lnTo>
                  <a:lnTo>
                    <a:pt x="3" y="8"/>
                  </a:lnTo>
                  <a:lnTo>
                    <a:pt x="0" y="5"/>
                  </a:lnTo>
                  <a:lnTo>
                    <a:pt x="1" y="1"/>
                  </a:lnTo>
                  <a:lnTo>
                    <a:pt x="6" y="0"/>
                  </a:lnTo>
                  <a:lnTo>
                    <a:pt x="11" y="4"/>
                  </a:lnTo>
                  <a:lnTo>
                    <a:pt x="17" y="9"/>
                  </a:lnTo>
                  <a:lnTo>
                    <a:pt x="25" y="15"/>
                  </a:lnTo>
                  <a:lnTo>
                    <a:pt x="32" y="23"/>
                  </a:lnTo>
                  <a:lnTo>
                    <a:pt x="39" y="30"/>
                  </a:lnTo>
                  <a:lnTo>
                    <a:pt x="45" y="37"/>
                  </a:lnTo>
                  <a:lnTo>
                    <a:pt x="48" y="41"/>
                  </a:lnTo>
                  <a:close/>
                </a:path>
              </a:pathLst>
            </a:custGeom>
            <a:solidFill>
              <a:srgbClr val="006600"/>
            </a:solidFill>
            <a:ln w="9525">
              <a:noFill/>
              <a:round/>
              <a:headEnd/>
              <a:tailEnd/>
            </a:ln>
          </p:spPr>
          <p:txBody>
            <a:bodyPr/>
            <a:lstStyle/>
            <a:p>
              <a:endParaRPr lang="en-US"/>
            </a:p>
          </p:txBody>
        </p:sp>
        <p:sp>
          <p:nvSpPr>
            <p:cNvPr id="6181" name="Freeform 240"/>
            <p:cNvSpPr>
              <a:spLocks/>
            </p:cNvSpPr>
            <p:nvPr/>
          </p:nvSpPr>
          <p:spPr bwMode="auto">
            <a:xfrm>
              <a:off x="1999" y="1133"/>
              <a:ext cx="7" cy="34"/>
            </a:xfrm>
            <a:custGeom>
              <a:avLst/>
              <a:gdLst>
                <a:gd name="T0" fmla="*/ 1 w 14"/>
                <a:gd name="T1" fmla="*/ 17 h 68"/>
                <a:gd name="T2" fmla="*/ 0 w 14"/>
                <a:gd name="T3" fmla="*/ 13 h 68"/>
                <a:gd name="T4" fmla="*/ 0 w 14"/>
                <a:gd name="T5" fmla="*/ 7 h 68"/>
                <a:gd name="T6" fmla="*/ 1 w 14"/>
                <a:gd name="T7" fmla="*/ 2 h 68"/>
                <a:gd name="T8" fmla="*/ 3 w 14"/>
                <a:gd name="T9" fmla="*/ 0 h 68"/>
                <a:gd name="T10" fmla="*/ 4 w 14"/>
                <a:gd name="T11" fmla="*/ 2 h 68"/>
                <a:gd name="T12" fmla="*/ 3 w 14"/>
                <a:gd name="T13" fmla="*/ 6 h 68"/>
                <a:gd name="T14" fmla="*/ 2 w 14"/>
                <a:gd name="T15" fmla="*/ 12 h 68"/>
                <a:gd name="T16" fmla="*/ 1 w 14"/>
                <a:gd name="T17" fmla="*/ 17 h 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68"/>
                <a:gd name="T29" fmla="*/ 14 w 14"/>
                <a:gd name="T30" fmla="*/ 68 h 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68">
                  <a:moveTo>
                    <a:pt x="3" y="68"/>
                  </a:moveTo>
                  <a:lnTo>
                    <a:pt x="0" y="51"/>
                  </a:lnTo>
                  <a:lnTo>
                    <a:pt x="0" y="29"/>
                  </a:lnTo>
                  <a:lnTo>
                    <a:pt x="3" y="9"/>
                  </a:lnTo>
                  <a:lnTo>
                    <a:pt x="9" y="0"/>
                  </a:lnTo>
                  <a:lnTo>
                    <a:pt x="14" y="8"/>
                  </a:lnTo>
                  <a:lnTo>
                    <a:pt x="12" y="26"/>
                  </a:lnTo>
                  <a:lnTo>
                    <a:pt x="6" y="49"/>
                  </a:lnTo>
                  <a:lnTo>
                    <a:pt x="3" y="68"/>
                  </a:lnTo>
                  <a:close/>
                </a:path>
              </a:pathLst>
            </a:custGeom>
            <a:solidFill>
              <a:srgbClr val="006600"/>
            </a:solidFill>
            <a:ln w="9525">
              <a:noFill/>
              <a:round/>
              <a:headEnd/>
              <a:tailEnd/>
            </a:ln>
          </p:spPr>
          <p:txBody>
            <a:bodyPr/>
            <a:lstStyle/>
            <a:p>
              <a:endParaRPr lang="en-US"/>
            </a:p>
          </p:txBody>
        </p:sp>
        <p:sp>
          <p:nvSpPr>
            <p:cNvPr id="6182" name="Freeform 241"/>
            <p:cNvSpPr>
              <a:spLocks/>
            </p:cNvSpPr>
            <p:nvPr/>
          </p:nvSpPr>
          <p:spPr bwMode="auto">
            <a:xfrm>
              <a:off x="2008" y="1139"/>
              <a:ext cx="11" cy="33"/>
            </a:xfrm>
            <a:custGeom>
              <a:avLst/>
              <a:gdLst>
                <a:gd name="T0" fmla="*/ 0 w 23"/>
                <a:gd name="T1" fmla="*/ 17 h 66"/>
                <a:gd name="T2" fmla="*/ 0 w 23"/>
                <a:gd name="T3" fmla="*/ 13 h 66"/>
                <a:gd name="T4" fmla="*/ 1 w 23"/>
                <a:gd name="T5" fmla="*/ 7 h 66"/>
                <a:gd name="T6" fmla="*/ 2 w 23"/>
                <a:gd name="T7" fmla="*/ 2 h 66"/>
                <a:gd name="T8" fmla="*/ 4 w 23"/>
                <a:gd name="T9" fmla="*/ 0 h 66"/>
                <a:gd name="T10" fmla="*/ 5 w 23"/>
                <a:gd name="T11" fmla="*/ 2 h 66"/>
                <a:gd name="T12" fmla="*/ 4 w 23"/>
                <a:gd name="T13" fmla="*/ 7 h 66"/>
                <a:gd name="T14" fmla="*/ 1 w 23"/>
                <a:gd name="T15" fmla="*/ 13 h 66"/>
                <a:gd name="T16" fmla="*/ 0 w 23"/>
                <a:gd name="T17" fmla="*/ 17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66"/>
                <a:gd name="T29" fmla="*/ 23 w 23"/>
                <a:gd name="T30" fmla="*/ 66 h 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66">
                  <a:moveTo>
                    <a:pt x="0" y="66"/>
                  </a:moveTo>
                  <a:lnTo>
                    <a:pt x="1" y="51"/>
                  </a:lnTo>
                  <a:lnTo>
                    <a:pt x="4" y="29"/>
                  </a:lnTo>
                  <a:lnTo>
                    <a:pt x="11" y="10"/>
                  </a:lnTo>
                  <a:lnTo>
                    <a:pt x="19" y="0"/>
                  </a:lnTo>
                  <a:lnTo>
                    <a:pt x="23" y="8"/>
                  </a:lnTo>
                  <a:lnTo>
                    <a:pt x="17" y="29"/>
                  </a:lnTo>
                  <a:lnTo>
                    <a:pt x="6" y="52"/>
                  </a:lnTo>
                  <a:lnTo>
                    <a:pt x="0" y="66"/>
                  </a:lnTo>
                  <a:close/>
                </a:path>
              </a:pathLst>
            </a:custGeom>
            <a:solidFill>
              <a:srgbClr val="006600"/>
            </a:solidFill>
            <a:ln w="9525">
              <a:noFill/>
              <a:round/>
              <a:headEnd/>
              <a:tailEnd/>
            </a:ln>
          </p:spPr>
          <p:txBody>
            <a:bodyPr/>
            <a:lstStyle/>
            <a:p>
              <a:endParaRPr lang="en-US"/>
            </a:p>
          </p:txBody>
        </p:sp>
        <p:sp>
          <p:nvSpPr>
            <p:cNvPr id="6183" name="Freeform 242"/>
            <p:cNvSpPr>
              <a:spLocks/>
            </p:cNvSpPr>
            <p:nvPr/>
          </p:nvSpPr>
          <p:spPr bwMode="auto">
            <a:xfrm>
              <a:off x="1982" y="1125"/>
              <a:ext cx="7" cy="31"/>
            </a:xfrm>
            <a:custGeom>
              <a:avLst/>
              <a:gdLst>
                <a:gd name="T0" fmla="*/ 2 w 14"/>
                <a:gd name="T1" fmla="*/ 15 h 63"/>
                <a:gd name="T2" fmla="*/ 1 w 14"/>
                <a:gd name="T3" fmla="*/ 13 h 63"/>
                <a:gd name="T4" fmla="*/ 0 w 14"/>
                <a:gd name="T5" fmla="*/ 8 h 63"/>
                <a:gd name="T6" fmla="*/ 1 w 14"/>
                <a:gd name="T7" fmla="*/ 3 h 63"/>
                <a:gd name="T8" fmla="*/ 2 w 14"/>
                <a:gd name="T9" fmla="*/ 0 h 63"/>
                <a:gd name="T10" fmla="*/ 4 w 14"/>
                <a:gd name="T11" fmla="*/ 1 h 63"/>
                <a:gd name="T12" fmla="*/ 3 w 14"/>
                <a:gd name="T13" fmla="*/ 5 h 63"/>
                <a:gd name="T14" fmla="*/ 3 w 14"/>
                <a:gd name="T15" fmla="*/ 11 h 63"/>
                <a:gd name="T16" fmla="*/ 2 w 14"/>
                <a:gd name="T17" fmla="*/ 15 h 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63"/>
                <a:gd name="T29" fmla="*/ 14 w 14"/>
                <a:gd name="T30" fmla="*/ 63 h 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63">
                  <a:moveTo>
                    <a:pt x="8" y="63"/>
                  </a:moveTo>
                  <a:lnTo>
                    <a:pt x="2" y="54"/>
                  </a:lnTo>
                  <a:lnTo>
                    <a:pt x="0" y="33"/>
                  </a:lnTo>
                  <a:lnTo>
                    <a:pt x="1" y="12"/>
                  </a:lnTo>
                  <a:lnTo>
                    <a:pt x="8" y="0"/>
                  </a:lnTo>
                  <a:lnTo>
                    <a:pt x="14" y="4"/>
                  </a:lnTo>
                  <a:lnTo>
                    <a:pt x="12" y="23"/>
                  </a:lnTo>
                  <a:lnTo>
                    <a:pt x="9" y="44"/>
                  </a:lnTo>
                  <a:lnTo>
                    <a:pt x="8" y="63"/>
                  </a:lnTo>
                  <a:close/>
                </a:path>
              </a:pathLst>
            </a:custGeom>
            <a:solidFill>
              <a:srgbClr val="006600"/>
            </a:solidFill>
            <a:ln w="9525">
              <a:noFill/>
              <a:round/>
              <a:headEnd/>
              <a:tailEnd/>
            </a:ln>
          </p:spPr>
          <p:txBody>
            <a:bodyPr/>
            <a:lstStyle/>
            <a:p>
              <a:endParaRPr lang="en-US"/>
            </a:p>
          </p:txBody>
        </p:sp>
        <p:sp>
          <p:nvSpPr>
            <p:cNvPr id="6184" name="Freeform 243"/>
            <p:cNvSpPr>
              <a:spLocks/>
            </p:cNvSpPr>
            <p:nvPr/>
          </p:nvSpPr>
          <p:spPr bwMode="auto">
            <a:xfrm>
              <a:off x="1962" y="1116"/>
              <a:ext cx="11" cy="37"/>
            </a:xfrm>
            <a:custGeom>
              <a:avLst/>
              <a:gdLst>
                <a:gd name="T0" fmla="*/ 6 w 21"/>
                <a:gd name="T1" fmla="*/ 18 h 75"/>
                <a:gd name="T2" fmla="*/ 3 w 21"/>
                <a:gd name="T3" fmla="*/ 14 h 75"/>
                <a:gd name="T4" fmla="*/ 1 w 21"/>
                <a:gd name="T5" fmla="*/ 8 h 75"/>
                <a:gd name="T6" fmla="*/ 0 w 21"/>
                <a:gd name="T7" fmla="*/ 2 h 75"/>
                <a:gd name="T8" fmla="*/ 1 w 21"/>
                <a:gd name="T9" fmla="*/ 0 h 75"/>
                <a:gd name="T10" fmla="*/ 4 w 21"/>
                <a:gd name="T11" fmla="*/ 2 h 75"/>
                <a:gd name="T12" fmla="*/ 5 w 21"/>
                <a:gd name="T13" fmla="*/ 7 h 75"/>
                <a:gd name="T14" fmla="*/ 5 w 21"/>
                <a:gd name="T15" fmla="*/ 14 h 75"/>
                <a:gd name="T16" fmla="*/ 6 w 21"/>
                <a:gd name="T17" fmla="*/ 18 h 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75"/>
                <a:gd name="T29" fmla="*/ 21 w 21"/>
                <a:gd name="T30" fmla="*/ 75 h 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75">
                  <a:moveTo>
                    <a:pt x="21" y="75"/>
                  </a:moveTo>
                  <a:lnTo>
                    <a:pt x="12" y="57"/>
                  </a:lnTo>
                  <a:lnTo>
                    <a:pt x="3" y="32"/>
                  </a:lnTo>
                  <a:lnTo>
                    <a:pt x="0" y="10"/>
                  </a:lnTo>
                  <a:lnTo>
                    <a:pt x="4" y="0"/>
                  </a:lnTo>
                  <a:lnTo>
                    <a:pt x="13" y="8"/>
                  </a:lnTo>
                  <a:lnTo>
                    <a:pt x="17" y="30"/>
                  </a:lnTo>
                  <a:lnTo>
                    <a:pt x="19" y="57"/>
                  </a:lnTo>
                  <a:lnTo>
                    <a:pt x="21" y="75"/>
                  </a:lnTo>
                  <a:close/>
                </a:path>
              </a:pathLst>
            </a:custGeom>
            <a:solidFill>
              <a:srgbClr val="006600"/>
            </a:solidFill>
            <a:ln w="9525">
              <a:noFill/>
              <a:round/>
              <a:headEnd/>
              <a:tailEnd/>
            </a:ln>
          </p:spPr>
          <p:txBody>
            <a:bodyPr/>
            <a:lstStyle/>
            <a:p>
              <a:endParaRPr lang="en-US"/>
            </a:p>
          </p:txBody>
        </p:sp>
        <p:sp>
          <p:nvSpPr>
            <p:cNvPr id="6185" name="Freeform 244"/>
            <p:cNvSpPr>
              <a:spLocks/>
            </p:cNvSpPr>
            <p:nvPr/>
          </p:nvSpPr>
          <p:spPr bwMode="auto">
            <a:xfrm>
              <a:off x="1944" y="1106"/>
              <a:ext cx="13" cy="41"/>
            </a:xfrm>
            <a:custGeom>
              <a:avLst/>
              <a:gdLst>
                <a:gd name="T0" fmla="*/ 7 w 25"/>
                <a:gd name="T1" fmla="*/ 21 h 80"/>
                <a:gd name="T2" fmla="*/ 6 w 25"/>
                <a:gd name="T3" fmla="*/ 19 h 80"/>
                <a:gd name="T4" fmla="*/ 4 w 25"/>
                <a:gd name="T5" fmla="*/ 16 h 80"/>
                <a:gd name="T6" fmla="*/ 3 w 25"/>
                <a:gd name="T7" fmla="*/ 13 h 80"/>
                <a:gd name="T8" fmla="*/ 2 w 25"/>
                <a:gd name="T9" fmla="*/ 9 h 80"/>
                <a:gd name="T10" fmla="*/ 1 w 25"/>
                <a:gd name="T11" fmla="*/ 5 h 80"/>
                <a:gd name="T12" fmla="*/ 0 w 25"/>
                <a:gd name="T13" fmla="*/ 3 h 80"/>
                <a:gd name="T14" fmla="*/ 0 w 25"/>
                <a:gd name="T15" fmla="*/ 1 h 80"/>
                <a:gd name="T16" fmla="*/ 1 w 25"/>
                <a:gd name="T17" fmla="*/ 0 h 80"/>
                <a:gd name="T18" fmla="*/ 4 w 25"/>
                <a:gd name="T19" fmla="*/ 3 h 80"/>
                <a:gd name="T20" fmla="*/ 5 w 25"/>
                <a:gd name="T21" fmla="*/ 10 h 80"/>
                <a:gd name="T22" fmla="*/ 6 w 25"/>
                <a:gd name="T23" fmla="*/ 17 h 80"/>
                <a:gd name="T24" fmla="*/ 7 w 25"/>
                <a:gd name="T25" fmla="*/ 21 h 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80"/>
                <a:gd name="T41" fmla="*/ 25 w 25"/>
                <a:gd name="T42" fmla="*/ 80 h 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80">
                  <a:moveTo>
                    <a:pt x="25" y="80"/>
                  </a:moveTo>
                  <a:lnTo>
                    <a:pt x="22" y="72"/>
                  </a:lnTo>
                  <a:lnTo>
                    <a:pt x="16" y="62"/>
                  </a:lnTo>
                  <a:lnTo>
                    <a:pt x="11" y="48"/>
                  </a:lnTo>
                  <a:lnTo>
                    <a:pt x="6" y="34"/>
                  </a:lnTo>
                  <a:lnTo>
                    <a:pt x="2" y="20"/>
                  </a:lnTo>
                  <a:lnTo>
                    <a:pt x="0" y="9"/>
                  </a:lnTo>
                  <a:lnTo>
                    <a:pt x="0" y="2"/>
                  </a:lnTo>
                  <a:lnTo>
                    <a:pt x="4" y="0"/>
                  </a:lnTo>
                  <a:lnTo>
                    <a:pt x="14" y="12"/>
                  </a:lnTo>
                  <a:lnTo>
                    <a:pt x="18" y="38"/>
                  </a:lnTo>
                  <a:lnTo>
                    <a:pt x="22" y="64"/>
                  </a:lnTo>
                  <a:lnTo>
                    <a:pt x="25" y="80"/>
                  </a:lnTo>
                  <a:close/>
                </a:path>
              </a:pathLst>
            </a:custGeom>
            <a:solidFill>
              <a:srgbClr val="006600"/>
            </a:solidFill>
            <a:ln w="9525">
              <a:noFill/>
              <a:round/>
              <a:headEnd/>
              <a:tailEnd/>
            </a:ln>
          </p:spPr>
          <p:txBody>
            <a:bodyPr/>
            <a:lstStyle/>
            <a:p>
              <a:endParaRPr lang="en-US"/>
            </a:p>
          </p:txBody>
        </p:sp>
        <p:sp>
          <p:nvSpPr>
            <p:cNvPr id="6186" name="Freeform 245"/>
            <p:cNvSpPr>
              <a:spLocks/>
            </p:cNvSpPr>
            <p:nvPr/>
          </p:nvSpPr>
          <p:spPr bwMode="auto">
            <a:xfrm>
              <a:off x="1904" y="1103"/>
              <a:ext cx="21" cy="44"/>
            </a:xfrm>
            <a:custGeom>
              <a:avLst/>
              <a:gdLst>
                <a:gd name="T0" fmla="*/ 10 w 44"/>
                <a:gd name="T1" fmla="*/ 23 h 86"/>
                <a:gd name="T2" fmla="*/ 9 w 44"/>
                <a:gd name="T3" fmla="*/ 20 h 86"/>
                <a:gd name="T4" fmla="*/ 7 w 44"/>
                <a:gd name="T5" fmla="*/ 17 h 86"/>
                <a:gd name="T6" fmla="*/ 5 w 44"/>
                <a:gd name="T7" fmla="*/ 14 h 86"/>
                <a:gd name="T8" fmla="*/ 3 w 44"/>
                <a:gd name="T9" fmla="*/ 10 h 86"/>
                <a:gd name="T10" fmla="*/ 1 w 44"/>
                <a:gd name="T11" fmla="*/ 7 h 86"/>
                <a:gd name="T12" fmla="*/ 0 w 44"/>
                <a:gd name="T13" fmla="*/ 4 h 86"/>
                <a:gd name="T14" fmla="*/ 0 w 44"/>
                <a:gd name="T15" fmla="*/ 2 h 86"/>
                <a:gd name="T16" fmla="*/ 0 w 44"/>
                <a:gd name="T17" fmla="*/ 0 h 86"/>
                <a:gd name="T18" fmla="*/ 1 w 44"/>
                <a:gd name="T19" fmla="*/ 1 h 86"/>
                <a:gd name="T20" fmla="*/ 3 w 44"/>
                <a:gd name="T21" fmla="*/ 3 h 86"/>
                <a:gd name="T22" fmla="*/ 4 w 44"/>
                <a:gd name="T23" fmla="*/ 6 h 86"/>
                <a:gd name="T24" fmla="*/ 5 w 44"/>
                <a:gd name="T25" fmla="*/ 10 h 86"/>
                <a:gd name="T26" fmla="*/ 7 w 44"/>
                <a:gd name="T27" fmla="*/ 14 h 86"/>
                <a:gd name="T28" fmla="*/ 8 w 44"/>
                <a:gd name="T29" fmla="*/ 18 h 86"/>
                <a:gd name="T30" fmla="*/ 9 w 44"/>
                <a:gd name="T31" fmla="*/ 21 h 86"/>
                <a:gd name="T32" fmla="*/ 10 w 44"/>
                <a:gd name="T33" fmla="*/ 23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86"/>
                <a:gd name="T53" fmla="*/ 44 w 44"/>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86">
                  <a:moveTo>
                    <a:pt x="44" y="86"/>
                  </a:moveTo>
                  <a:lnTo>
                    <a:pt x="37" y="78"/>
                  </a:lnTo>
                  <a:lnTo>
                    <a:pt x="29" y="67"/>
                  </a:lnTo>
                  <a:lnTo>
                    <a:pt x="20" y="53"/>
                  </a:lnTo>
                  <a:lnTo>
                    <a:pt x="13" y="39"/>
                  </a:lnTo>
                  <a:lnTo>
                    <a:pt x="6" y="25"/>
                  </a:lnTo>
                  <a:lnTo>
                    <a:pt x="1" y="14"/>
                  </a:lnTo>
                  <a:lnTo>
                    <a:pt x="0" y="5"/>
                  </a:lnTo>
                  <a:lnTo>
                    <a:pt x="2" y="0"/>
                  </a:lnTo>
                  <a:lnTo>
                    <a:pt x="7" y="1"/>
                  </a:lnTo>
                  <a:lnTo>
                    <a:pt x="13" y="10"/>
                  </a:lnTo>
                  <a:lnTo>
                    <a:pt x="19" y="23"/>
                  </a:lnTo>
                  <a:lnTo>
                    <a:pt x="23" y="38"/>
                  </a:lnTo>
                  <a:lnTo>
                    <a:pt x="29" y="54"/>
                  </a:lnTo>
                  <a:lnTo>
                    <a:pt x="35" y="69"/>
                  </a:lnTo>
                  <a:lnTo>
                    <a:pt x="39" y="81"/>
                  </a:lnTo>
                  <a:lnTo>
                    <a:pt x="44" y="86"/>
                  </a:lnTo>
                  <a:close/>
                </a:path>
              </a:pathLst>
            </a:custGeom>
            <a:solidFill>
              <a:srgbClr val="006600"/>
            </a:solidFill>
            <a:ln w="9525">
              <a:noFill/>
              <a:round/>
              <a:headEnd/>
              <a:tailEnd/>
            </a:ln>
          </p:spPr>
          <p:txBody>
            <a:bodyPr/>
            <a:lstStyle/>
            <a:p>
              <a:endParaRPr lang="en-US"/>
            </a:p>
          </p:txBody>
        </p:sp>
        <p:sp>
          <p:nvSpPr>
            <p:cNvPr id="6187" name="Freeform 246"/>
            <p:cNvSpPr>
              <a:spLocks/>
            </p:cNvSpPr>
            <p:nvPr/>
          </p:nvSpPr>
          <p:spPr bwMode="auto">
            <a:xfrm>
              <a:off x="1866" y="1110"/>
              <a:ext cx="25" cy="40"/>
            </a:xfrm>
            <a:custGeom>
              <a:avLst/>
              <a:gdLst>
                <a:gd name="T0" fmla="*/ 12 w 52"/>
                <a:gd name="T1" fmla="*/ 20 h 79"/>
                <a:gd name="T2" fmla="*/ 11 w 52"/>
                <a:gd name="T3" fmla="*/ 18 h 79"/>
                <a:gd name="T4" fmla="*/ 9 w 52"/>
                <a:gd name="T5" fmla="*/ 16 h 79"/>
                <a:gd name="T6" fmla="*/ 6 w 52"/>
                <a:gd name="T7" fmla="*/ 13 h 79"/>
                <a:gd name="T8" fmla="*/ 4 w 52"/>
                <a:gd name="T9" fmla="*/ 10 h 79"/>
                <a:gd name="T10" fmla="*/ 2 w 52"/>
                <a:gd name="T11" fmla="*/ 7 h 79"/>
                <a:gd name="T12" fmla="*/ 0 w 52"/>
                <a:gd name="T13" fmla="*/ 4 h 79"/>
                <a:gd name="T14" fmla="*/ 0 w 52"/>
                <a:gd name="T15" fmla="*/ 1 h 79"/>
                <a:gd name="T16" fmla="*/ 0 w 52"/>
                <a:gd name="T17" fmla="*/ 0 h 79"/>
                <a:gd name="T18" fmla="*/ 2 w 52"/>
                <a:gd name="T19" fmla="*/ 1 h 79"/>
                <a:gd name="T20" fmla="*/ 3 w 52"/>
                <a:gd name="T21" fmla="*/ 3 h 79"/>
                <a:gd name="T22" fmla="*/ 5 w 52"/>
                <a:gd name="T23" fmla="*/ 5 h 79"/>
                <a:gd name="T24" fmla="*/ 7 w 52"/>
                <a:gd name="T25" fmla="*/ 9 h 79"/>
                <a:gd name="T26" fmla="*/ 8 w 52"/>
                <a:gd name="T27" fmla="*/ 13 h 79"/>
                <a:gd name="T28" fmla="*/ 10 w 52"/>
                <a:gd name="T29" fmla="*/ 16 h 79"/>
                <a:gd name="T30" fmla="*/ 11 w 52"/>
                <a:gd name="T31" fmla="*/ 19 h 79"/>
                <a:gd name="T32" fmla="*/ 12 w 52"/>
                <a:gd name="T33" fmla="*/ 2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79"/>
                <a:gd name="T53" fmla="*/ 52 w 52"/>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79">
                  <a:moveTo>
                    <a:pt x="52" y="79"/>
                  </a:moveTo>
                  <a:lnTo>
                    <a:pt x="45" y="72"/>
                  </a:lnTo>
                  <a:lnTo>
                    <a:pt x="37" y="63"/>
                  </a:lnTo>
                  <a:lnTo>
                    <a:pt x="27" y="50"/>
                  </a:lnTo>
                  <a:lnTo>
                    <a:pt x="17" y="38"/>
                  </a:lnTo>
                  <a:lnTo>
                    <a:pt x="8" y="25"/>
                  </a:lnTo>
                  <a:lnTo>
                    <a:pt x="2" y="14"/>
                  </a:lnTo>
                  <a:lnTo>
                    <a:pt x="0" y="4"/>
                  </a:lnTo>
                  <a:lnTo>
                    <a:pt x="2" y="0"/>
                  </a:lnTo>
                  <a:lnTo>
                    <a:pt x="8" y="1"/>
                  </a:lnTo>
                  <a:lnTo>
                    <a:pt x="15" y="9"/>
                  </a:lnTo>
                  <a:lnTo>
                    <a:pt x="22" y="20"/>
                  </a:lnTo>
                  <a:lnTo>
                    <a:pt x="29" y="35"/>
                  </a:lnTo>
                  <a:lnTo>
                    <a:pt x="36" y="50"/>
                  </a:lnTo>
                  <a:lnTo>
                    <a:pt x="43" y="63"/>
                  </a:lnTo>
                  <a:lnTo>
                    <a:pt x="47" y="73"/>
                  </a:lnTo>
                  <a:lnTo>
                    <a:pt x="52" y="79"/>
                  </a:lnTo>
                  <a:close/>
                </a:path>
              </a:pathLst>
            </a:custGeom>
            <a:solidFill>
              <a:srgbClr val="006600"/>
            </a:solidFill>
            <a:ln w="9525">
              <a:noFill/>
              <a:round/>
              <a:headEnd/>
              <a:tailEnd/>
            </a:ln>
          </p:spPr>
          <p:txBody>
            <a:bodyPr/>
            <a:lstStyle/>
            <a:p>
              <a:endParaRPr lang="en-US"/>
            </a:p>
          </p:txBody>
        </p:sp>
        <p:sp>
          <p:nvSpPr>
            <p:cNvPr id="6188" name="Freeform 247"/>
            <p:cNvSpPr>
              <a:spLocks/>
            </p:cNvSpPr>
            <p:nvPr/>
          </p:nvSpPr>
          <p:spPr bwMode="auto">
            <a:xfrm>
              <a:off x="1919" y="1109"/>
              <a:ext cx="23" cy="36"/>
            </a:xfrm>
            <a:custGeom>
              <a:avLst/>
              <a:gdLst>
                <a:gd name="T0" fmla="*/ 12 w 45"/>
                <a:gd name="T1" fmla="*/ 18 h 73"/>
                <a:gd name="T2" fmla="*/ 10 w 45"/>
                <a:gd name="T3" fmla="*/ 16 h 73"/>
                <a:gd name="T4" fmla="*/ 8 w 45"/>
                <a:gd name="T5" fmla="*/ 14 h 73"/>
                <a:gd name="T6" fmla="*/ 6 w 45"/>
                <a:gd name="T7" fmla="*/ 11 h 73"/>
                <a:gd name="T8" fmla="*/ 4 w 45"/>
                <a:gd name="T9" fmla="*/ 8 h 73"/>
                <a:gd name="T10" fmla="*/ 2 w 45"/>
                <a:gd name="T11" fmla="*/ 5 h 73"/>
                <a:gd name="T12" fmla="*/ 1 w 45"/>
                <a:gd name="T13" fmla="*/ 2 h 73"/>
                <a:gd name="T14" fmla="*/ 0 w 45"/>
                <a:gd name="T15" fmla="*/ 1 h 73"/>
                <a:gd name="T16" fmla="*/ 1 w 45"/>
                <a:gd name="T17" fmla="*/ 0 h 73"/>
                <a:gd name="T18" fmla="*/ 3 w 45"/>
                <a:gd name="T19" fmla="*/ 0 h 73"/>
                <a:gd name="T20" fmla="*/ 4 w 45"/>
                <a:gd name="T21" fmla="*/ 2 h 73"/>
                <a:gd name="T22" fmla="*/ 6 w 45"/>
                <a:gd name="T23" fmla="*/ 5 h 73"/>
                <a:gd name="T24" fmla="*/ 7 w 45"/>
                <a:gd name="T25" fmla="*/ 8 h 73"/>
                <a:gd name="T26" fmla="*/ 8 w 45"/>
                <a:gd name="T27" fmla="*/ 11 h 73"/>
                <a:gd name="T28" fmla="*/ 10 w 45"/>
                <a:gd name="T29" fmla="*/ 14 h 73"/>
                <a:gd name="T30" fmla="*/ 11 w 45"/>
                <a:gd name="T31" fmla="*/ 16 h 73"/>
                <a:gd name="T32" fmla="*/ 12 w 45"/>
                <a:gd name="T33" fmla="*/ 18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73"/>
                <a:gd name="T53" fmla="*/ 45 w 45"/>
                <a:gd name="T54" fmla="*/ 73 h 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73">
                  <a:moveTo>
                    <a:pt x="45" y="73"/>
                  </a:moveTo>
                  <a:lnTo>
                    <a:pt x="39" y="66"/>
                  </a:lnTo>
                  <a:lnTo>
                    <a:pt x="31" y="57"/>
                  </a:lnTo>
                  <a:lnTo>
                    <a:pt x="23" y="45"/>
                  </a:lnTo>
                  <a:lnTo>
                    <a:pt x="14" y="33"/>
                  </a:lnTo>
                  <a:lnTo>
                    <a:pt x="7" y="21"/>
                  </a:lnTo>
                  <a:lnTo>
                    <a:pt x="3" y="11"/>
                  </a:lnTo>
                  <a:lnTo>
                    <a:pt x="0" y="4"/>
                  </a:lnTo>
                  <a:lnTo>
                    <a:pt x="4" y="0"/>
                  </a:lnTo>
                  <a:lnTo>
                    <a:pt x="9" y="3"/>
                  </a:lnTo>
                  <a:lnTo>
                    <a:pt x="15" y="9"/>
                  </a:lnTo>
                  <a:lnTo>
                    <a:pt x="22" y="20"/>
                  </a:lnTo>
                  <a:lnTo>
                    <a:pt x="28" y="33"/>
                  </a:lnTo>
                  <a:lnTo>
                    <a:pt x="32" y="45"/>
                  </a:lnTo>
                  <a:lnTo>
                    <a:pt x="38" y="58"/>
                  </a:lnTo>
                  <a:lnTo>
                    <a:pt x="42" y="67"/>
                  </a:lnTo>
                  <a:lnTo>
                    <a:pt x="45" y="73"/>
                  </a:lnTo>
                  <a:close/>
                </a:path>
              </a:pathLst>
            </a:custGeom>
            <a:solidFill>
              <a:srgbClr val="006600"/>
            </a:solidFill>
            <a:ln w="9525">
              <a:noFill/>
              <a:round/>
              <a:headEnd/>
              <a:tailEnd/>
            </a:ln>
          </p:spPr>
          <p:txBody>
            <a:bodyPr/>
            <a:lstStyle/>
            <a:p>
              <a:endParaRPr lang="en-US"/>
            </a:p>
          </p:txBody>
        </p:sp>
        <p:sp>
          <p:nvSpPr>
            <p:cNvPr id="6189" name="Freeform 248"/>
            <p:cNvSpPr>
              <a:spLocks/>
            </p:cNvSpPr>
            <p:nvPr/>
          </p:nvSpPr>
          <p:spPr bwMode="auto">
            <a:xfrm>
              <a:off x="1906" y="1142"/>
              <a:ext cx="33" cy="53"/>
            </a:xfrm>
            <a:custGeom>
              <a:avLst/>
              <a:gdLst>
                <a:gd name="T0" fmla="*/ 0 w 67"/>
                <a:gd name="T1" fmla="*/ 27 h 106"/>
                <a:gd name="T2" fmla="*/ 0 w 67"/>
                <a:gd name="T3" fmla="*/ 25 h 106"/>
                <a:gd name="T4" fmla="*/ 0 w 67"/>
                <a:gd name="T5" fmla="*/ 22 h 106"/>
                <a:gd name="T6" fmla="*/ 2 w 67"/>
                <a:gd name="T7" fmla="*/ 19 h 106"/>
                <a:gd name="T8" fmla="*/ 5 w 67"/>
                <a:gd name="T9" fmla="*/ 13 h 106"/>
                <a:gd name="T10" fmla="*/ 7 w 67"/>
                <a:gd name="T11" fmla="*/ 10 h 106"/>
                <a:gd name="T12" fmla="*/ 11 w 67"/>
                <a:gd name="T13" fmla="*/ 6 h 106"/>
                <a:gd name="T14" fmla="*/ 13 w 67"/>
                <a:gd name="T15" fmla="*/ 2 h 106"/>
                <a:gd name="T16" fmla="*/ 16 w 67"/>
                <a:gd name="T17" fmla="*/ 0 h 106"/>
                <a:gd name="T18" fmla="*/ 15 w 67"/>
                <a:gd name="T19" fmla="*/ 2 h 106"/>
                <a:gd name="T20" fmla="*/ 13 w 67"/>
                <a:gd name="T21" fmla="*/ 6 h 106"/>
                <a:gd name="T22" fmla="*/ 11 w 67"/>
                <a:gd name="T23" fmla="*/ 10 h 106"/>
                <a:gd name="T24" fmla="*/ 8 w 67"/>
                <a:gd name="T25" fmla="*/ 15 h 106"/>
                <a:gd name="T26" fmla="*/ 6 w 67"/>
                <a:gd name="T27" fmla="*/ 20 h 106"/>
                <a:gd name="T28" fmla="*/ 3 w 67"/>
                <a:gd name="T29" fmla="*/ 23 h 106"/>
                <a:gd name="T30" fmla="*/ 1 w 67"/>
                <a:gd name="T31" fmla="*/ 26 h 106"/>
                <a:gd name="T32" fmla="*/ 0 w 67"/>
                <a:gd name="T33" fmla="*/ 27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
                <a:gd name="T52" fmla="*/ 0 h 106"/>
                <a:gd name="T53" fmla="*/ 67 w 67"/>
                <a:gd name="T54" fmla="*/ 106 h 10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 h="106">
                  <a:moveTo>
                    <a:pt x="1" y="106"/>
                  </a:moveTo>
                  <a:lnTo>
                    <a:pt x="0" y="100"/>
                  </a:lnTo>
                  <a:lnTo>
                    <a:pt x="3" y="88"/>
                  </a:lnTo>
                  <a:lnTo>
                    <a:pt x="10" y="73"/>
                  </a:lnTo>
                  <a:lnTo>
                    <a:pt x="20" y="54"/>
                  </a:lnTo>
                  <a:lnTo>
                    <a:pt x="31" y="37"/>
                  </a:lnTo>
                  <a:lnTo>
                    <a:pt x="44" y="21"/>
                  </a:lnTo>
                  <a:lnTo>
                    <a:pt x="55" y="8"/>
                  </a:lnTo>
                  <a:lnTo>
                    <a:pt x="67" y="0"/>
                  </a:lnTo>
                  <a:lnTo>
                    <a:pt x="62" y="8"/>
                  </a:lnTo>
                  <a:lnTo>
                    <a:pt x="55" y="22"/>
                  </a:lnTo>
                  <a:lnTo>
                    <a:pt x="46" y="40"/>
                  </a:lnTo>
                  <a:lnTo>
                    <a:pt x="34" y="59"/>
                  </a:lnTo>
                  <a:lnTo>
                    <a:pt x="24" y="77"/>
                  </a:lnTo>
                  <a:lnTo>
                    <a:pt x="14" y="92"/>
                  </a:lnTo>
                  <a:lnTo>
                    <a:pt x="6" y="103"/>
                  </a:lnTo>
                  <a:lnTo>
                    <a:pt x="1" y="106"/>
                  </a:lnTo>
                  <a:close/>
                </a:path>
              </a:pathLst>
            </a:custGeom>
            <a:solidFill>
              <a:srgbClr val="006600"/>
            </a:solidFill>
            <a:ln w="9525">
              <a:noFill/>
              <a:round/>
              <a:headEnd/>
              <a:tailEnd/>
            </a:ln>
          </p:spPr>
          <p:txBody>
            <a:bodyPr/>
            <a:lstStyle/>
            <a:p>
              <a:endParaRPr lang="en-US"/>
            </a:p>
          </p:txBody>
        </p:sp>
        <p:sp>
          <p:nvSpPr>
            <p:cNvPr id="6190" name="Freeform 249"/>
            <p:cNvSpPr>
              <a:spLocks/>
            </p:cNvSpPr>
            <p:nvPr/>
          </p:nvSpPr>
          <p:spPr bwMode="auto">
            <a:xfrm>
              <a:off x="1883" y="1144"/>
              <a:ext cx="29" cy="42"/>
            </a:xfrm>
            <a:custGeom>
              <a:avLst/>
              <a:gdLst>
                <a:gd name="T0" fmla="*/ 0 w 57"/>
                <a:gd name="T1" fmla="*/ 21 h 83"/>
                <a:gd name="T2" fmla="*/ 0 w 57"/>
                <a:gd name="T3" fmla="*/ 20 h 83"/>
                <a:gd name="T4" fmla="*/ 1 w 57"/>
                <a:gd name="T5" fmla="*/ 18 h 83"/>
                <a:gd name="T6" fmla="*/ 2 w 57"/>
                <a:gd name="T7" fmla="*/ 15 h 83"/>
                <a:gd name="T8" fmla="*/ 4 w 57"/>
                <a:gd name="T9" fmla="*/ 12 h 83"/>
                <a:gd name="T10" fmla="*/ 6 w 57"/>
                <a:gd name="T11" fmla="*/ 8 h 83"/>
                <a:gd name="T12" fmla="*/ 9 w 57"/>
                <a:gd name="T13" fmla="*/ 5 h 83"/>
                <a:gd name="T14" fmla="*/ 12 w 57"/>
                <a:gd name="T15" fmla="*/ 2 h 83"/>
                <a:gd name="T16" fmla="*/ 15 w 57"/>
                <a:gd name="T17" fmla="*/ 0 h 83"/>
                <a:gd name="T18" fmla="*/ 13 w 57"/>
                <a:gd name="T19" fmla="*/ 3 h 83"/>
                <a:gd name="T20" fmla="*/ 11 w 57"/>
                <a:gd name="T21" fmla="*/ 5 h 83"/>
                <a:gd name="T22" fmla="*/ 9 w 57"/>
                <a:gd name="T23" fmla="*/ 9 h 83"/>
                <a:gd name="T24" fmla="*/ 7 w 57"/>
                <a:gd name="T25" fmla="*/ 13 h 83"/>
                <a:gd name="T26" fmla="*/ 5 w 57"/>
                <a:gd name="T27" fmla="*/ 16 h 83"/>
                <a:gd name="T28" fmla="*/ 3 w 57"/>
                <a:gd name="T29" fmla="*/ 19 h 83"/>
                <a:gd name="T30" fmla="*/ 1 w 57"/>
                <a:gd name="T31" fmla="*/ 20 h 83"/>
                <a:gd name="T32" fmla="*/ 0 w 57"/>
                <a:gd name="T33" fmla="*/ 21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83"/>
                <a:gd name="T53" fmla="*/ 57 w 57"/>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83">
                  <a:moveTo>
                    <a:pt x="0" y="83"/>
                  </a:moveTo>
                  <a:lnTo>
                    <a:pt x="0" y="79"/>
                  </a:lnTo>
                  <a:lnTo>
                    <a:pt x="2" y="71"/>
                  </a:lnTo>
                  <a:lnTo>
                    <a:pt x="7" y="60"/>
                  </a:lnTo>
                  <a:lnTo>
                    <a:pt x="15" y="46"/>
                  </a:lnTo>
                  <a:lnTo>
                    <a:pt x="24" y="32"/>
                  </a:lnTo>
                  <a:lnTo>
                    <a:pt x="34" y="18"/>
                  </a:lnTo>
                  <a:lnTo>
                    <a:pt x="46" y="7"/>
                  </a:lnTo>
                  <a:lnTo>
                    <a:pt x="57" y="0"/>
                  </a:lnTo>
                  <a:lnTo>
                    <a:pt x="51" y="9"/>
                  </a:lnTo>
                  <a:lnTo>
                    <a:pt x="42" y="20"/>
                  </a:lnTo>
                  <a:lnTo>
                    <a:pt x="34" y="35"/>
                  </a:lnTo>
                  <a:lnTo>
                    <a:pt x="25" y="49"/>
                  </a:lnTo>
                  <a:lnTo>
                    <a:pt x="17" y="63"/>
                  </a:lnTo>
                  <a:lnTo>
                    <a:pt x="9" y="73"/>
                  </a:lnTo>
                  <a:lnTo>
                    <a:pt x="3" y="80"/>
                  </a:lnTo>
                  <a:lnTo>
                    <a:pt x="0" y="83"/>
                  </a:lnTo>
                  <a:close/>
                </a:path>
              </a:pathLst>
            </a:custGeom>
            <a:solidFill>
              <a:srgbClr val="006600"/>
            </a:solidFill>
            <a:ln w="9525">
              <a:noFill/>
              <a:round/>
              <a:headEnd/>
              <a:tailEnd/>
            </a:ln>
          </p:spPr>
          <p:txBody>
            <a:bodyPr/>
            <a:lstStyle/>
            <a:p>
              <a:endParaRPr lang="en-US"/>
            </a:p>
          </p:txBody>
        </p:sp>
        <p:sp>
          <p:nvSpPr>
            <p:cNvPr id="6191" name="Freeform 250"/>
            <p:cNvSpPr>
              <a:spLocks/>
            </p:cNvSpPr>
            <p:nvPr/>
          </p:nvSpPr>
          <p:spPr bwMode="auto">
            <a:xfrm>
              <a:off x="1883" y="1107"/>
              <a:ext cx="26" cy="40"/>
            </a:xfrm>
            <a:custGeom>
              <a:avLst/>
              <a:gdLst>
                <a:gd name="T0" fmla="*/ 13 w 52"/>
                <a:gd name="T1" fmla="*/ 20 h 79"/>
                <a:gd name="T2" fmla="*/ 12 w 52"/>
                <a:gd name="T3" fmla="*/ 19 h 79"/>
                <a:gd name="T4" fmla="*/ 10 w 52"/>
                <a:gd name="T5" fmla="*/ 16 h 79"/>
                <a:gd name="T6" fmla="*/ 7 w 52"/>
                <a:gd name="T7" fmla="*/ 13 h 79"/>
                <a:gd name="T8" fmla="*/ 5 w 52"/>
                <a:gd name="T9" fmla="*/ 10 h 79"/>
                <a:gd name="T10" fmla="*/ 2 w 52"/>
                <a:gd name="T11" fmla="*/ 7 h 79"/>
                <a:gd name="T12" fmla="*/ 1 w 52"/>
                <a:gd name="T13" fmla="*/ 4 h 79"/>
                <a:gd name="T14" fmla="*/ 0 w 52"/>
                <a:gd name="T15" fmla="*/ 2 h 79"/>
                <a:gd name="T16" fmla="*/ 1 w 52"/>
                <a:gd name="T17" fmla="*/ 0 h 79"/>
                <a:gd name="T18" fmla="*/ 2 w 52"/>
                <a:gd name="T19" fmla="*/ 1 h 79"/>
                <a:gd name="T20" fmla="*/ 4 w 52"/>
                <a:gd name="T21" fmla="*/ 3 h 79"/>
                <a:gd name="T22" fmla="*/ 6 w 52"/>
                <a:gd name="T23" fmla="*/ 6 h 79"/>
                <a:gd name="T24" fmla="*/ 7 w 52"/>
                <a:gd name="T25" fmla="*/ 9 h 79"/>
                <a:gd name="T26" fmla="*/ 9 w 52"/>
                <a:gd name="T27" fmla="*/ 13 h 79"/>
                <a:gd name="T28" fmla="*/ 11 w 52"/>
                <a:gd name="T29" fmla="*/ 16 h 79"/>
                <a:gd name="T30" fmla="*/ 12 w 52"/>
                <a:gd name="T31" fmla="*/ 19 h 79"/>
                <a:gd name="T32" fmla="*/ 13 w 52"/>
                <a:gd name="T33" fmla="*/ 2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79"/>
                <a:gd name="T53" fmla="*/ 52 w 52"/>
                <a:gd name="T54" fmla="*/ 79 h 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79">
                  <a:moveTo>
                    <a:pt x="52" y="79"/>
                  </a:moveTo>
                  <a:lnTo>
                    <a:pt x="45" y="73"/>
                  </a:lnTo>
                  <a:lnTo>
                    <a:pt x="37" y="63"/>
                  </a:lnTo>
                  <a:lnTo>
                    <a:pt x="26" y="51"/>
                  </a:lnTo>
                  <a:lnTo>
                    <a:pt x="17" y="38"/>
                  </a:lnTo>
                  <a:lnTo>
                    <a:pt x="8" y="25"/>
                  </a:lnTo>
                  <a:lnTo>
                    <a:pt x="2" y="14"/>
                  </a:lnTo>
                  <a:lnTo>
                    <a:pt x="0" y="5"/>
                  </a:lnTo>
                  <a:lnTo>
                    <a:pt x="2" y="0"/>
                  </a:lnTo>
                  <a:lnTo>
                    <a:pt x="8" y="1"/>
                  </a:lnTo>
                  <a:lnTo>
                    <a:pt x="15" y="9"/>
                  </a:lnTo>
                  <a:lnTo>
                    <a:pt x="22" y="21"/>
                  </a:lnTo>
                  <a:lnTo>
                    <a:pt x="28" y="36"/>
                  </a:lnTo>
                  <a:lnTo>
                    <a:pt x="35" y="51"/>
                  </a:lnTo>
                  <a:lnTo>
                    <a:pt x="42" y="63"/>
                  </a:lnTo>
                  <a:lnTo>
                    <a:pt x="47" y="74"/>
                  </a:lnTo>
                  <a:lnTo>
                    <a:pt x="52" y="79"/>
                  </a:lnTo>
                  <a:close/>
                </a:path>
              </a:pathLst>
            </a:custGeom>
            <a:solidFill>
              <a:srgbClr val="006600"/>
            </a:solidFill>
            <a:ln w="9525">
              <a:noFill/>
              <a:round/>
              <a:headEnd/>
              <a:tailEnd/>
            </a:ln>
          </p:spPr>
          <p:txBody>
            <a:bodyPr/>
            <a:lstStyle/>
            <a:p>
              <a:endParaRPr lang="en-US"/>
            </a:p>
          </p:txBody>
        </p:sp>
        <p:sp>
          <p:nvSpPr>
            <p:cNvPr id="6192" name="Freeform 251"/>
            <p:cNvSpPr>
              <a:spLocks/>
            </p:cNvSpPr>
            <p:nvPr/>
          </p:nvSpPr>
          <p:spPr bwMode="auto">
            <a:xfrm>
              <a:off x="1746" y="1199"/>
              <a:ext cx="132" cy="32"/>
            </a:xfrm>
            <a:custGeom>
              <a:avLst/>
              <a:gdLst>
                <a:gd name="T0" fmla="*/ 66 w 265"/>
                <a:gd name="T1" fmla="*/ 14 h 65"/>
                <a:gd name="T2" fmla="*/ 66 w 265"/>
                <a:gd name="T3" fmla="*/ 15 h 65"/>
                <a:gd name="T4" fmla="*/ 65 w 265"/>
                <a:gd name="T5" fmla="*/ 15 h 65"/>
                <a:gd name="T6" fmla="*/ 65 w 265"/>
                <a:gd name="T7" fmla="*/ 16 h 65"/>
                <a:gd name="T8" fmla="*/ 64 w 265"/>
                <a:gd name="T9" fmla="*/ 16 h 65"/>
                <a:gd name="T10" fmla="*/ 60 w 265"/>
                <a:gd name="T11" fmla="*/ 12 h 65"/>
                <a:gd name="T12" fmla="*/ 56 w 265"/>
                <a:gd name="T13" fmla="*/ 9 h 65"/>
                <a:gd name="T14" fmla="*/ 52 w 265"/>
                <a:gd name="T15" fmla="*/ 7 h 65"/>
                <a:gd name="T16" fmla="*/ 47 w 265"/>
                <a:gd name="T17" fmla="*/ 5 h 65"/>
                <a:gd name="T18" fmla="*/ 43 w 265"/>
                <a:gd name="T19" fmla="*/ 4 h 65"/>
                <a:gd name="T20" fmla="*/ 38 w 265"/>
                <a:gd name="T21" fmla="*/ 3 h 65"/>
                <a:gd name="T22" fmla="*/ 34 w 265"/>
                <a:gd name="T23" fmla="*/ 3 h 65"/>
                <a:gd name="T24" fmla="*/ 29 w 265"/>
                <a:gd name="T25" fmla="*/ 3 h 65"/>
                <a:gd name="T26" fmla="*/ 25 w 265"/>
                <a:gd name="T27" fmla="*/ 3 h 65"/>
                <a:gd name="T28" fmla="*/ 21 w 265"/>
                <a:gd name="T29" fmla="*/ 3 h 65"/>
                <a:gd name="T30" fmla="*/ 17 w 265"/>
                <a:gd name="T31" fmla="*/ 4 h 65"/>
                <a:gd name="T32" fmla="*/ 13 w 265"/>
                <a:gd name="T33" fmla="*/ 5 h 65"/>
                <a:gd name="T34" fmla="*/ 9 w 265"/>
                <a:gd name="T35" fmla="*/ 5 h 65"/>
                <a:gd name="T36" fmla="*/ 6 w 265"/>
                <a:gd name="T37" fmla="*/ 6 h 65"/>
                <a:gd name="T38" fmla="*/ 2 w 265"/>
                <a:gd name="T39" fmla="*/ 7 h 65"/>
                <a:gd name="T40" fmla="*/ 0 w 265"/>
                <a:gd name="T41" fmla="*/ 8 h 65"/>
                <a:gd name="T42" fmla="*/ 1 w 265"/>
                <a:gd name="T43" fmla="*/ 6 h 65"/>
                <a:gd name="T44" fmla="*/ 4 w 265"/>
                <a:gd name="T45" fmla="*/ 4 h 65"/>
                <a:gd name="T46" fmla="*/ 7 w 265"/>
                <a:gd name="T47" fmla="*/ 3 h 65"/>
                <a:gd name="T48" fmla="*/ 11 w 265"/>
                <a:gd name="T49" fmla="*/ 2 h 65"/>
                <a:gd name="T50" fmla="*/ 15 w 265"/>
                <a:gd name="T51" fmla="*/ 1 h 65"/>
                <a:gd name="T52" fmla="*/ 20 w 265"/>
                <a:gd name="T53" fmla="*/ 0 h 65"/>
                <a:gd name="T54" fmla="*/ 25 w 265"/>
                <a:gd name="T55" fmla="*/ 0 h 65"/>
                <a:gd name="T56" fmla="*/ 30 w 265"/>
                <a:gd name="T57" fmla="*/ 0 h 65"/>
                <a:gd name="T58" fmla="*/ 36 w 265"/>
                <a:gd name="T59" fmla="*/ 0 h 65"/>
                <a:gd name="T60" fmla="*/ 41 w 265"/>
                <a:gd name="T61" fmla="*/ 1 h 65"/>
                <a:gd name="T62" fmla="*/ 46 w 265"/>
                <a:gd name="T63" fmla="*/ 2 h 65"/>
                <a:gd name="T64" fmla="*/ 51 w 265"/>
                <a:gd name="T65" fmla="*/ 3 h 65"/>
                <a:gd name="T66" fmla="*/ 56 w 265"/>
                <a:gd name="T67" fmla="*/ 5 h 65"/>
                <a:gd name="T68" fmla="*/ 60 w 265"/>
                <a:gd name="T69" fmla="*/ 8 h 65"/>
                <a:gd name="T70" fmla="*/ 63 w 265"/>
                <a:gd name="T71" fmla="*/ 11 h 65"/>
                <a:gd name="T72" fmla="*/ 66 w 265"/>
                <a:gd name="T73" fmla="*/ 14 h 6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5"/>
                <a:gd name="T112" fmla="*/ 0 h 65"/>
                <a:gd name="T113" fmla="*/ 265 w 265"/>
                <a:gd name="T114" fmla="*/ 65 h 6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5" h="65">
                  <a:moveTo>
                    <a:pt x="265" y="58"/>
                  </a:moveTo>
                  <a:lnTo>
                    <a:pt x="265" y="60"/>
                  </a:lnTo>
                  <a:lnTo>
                    <a:pt x="263" y="62"/>
                  </a:lnTo>
                  <a:lnTo>
                    <a:pt x="260" y="64"/>
                  </a:lnTo>
                  <a:lnTo>
                    <a:pt x="258" y="65"/>
                  </a:lnTo>
                  <a:lnTo>
                    <a:pt x="241" y="51"/>
                  </a:lnTo>
                  <a:lnTo>
                    <a:pt x="225" y="38"/>
                  </a:lnTo>
                  <a:lnTo>
                    <a:pt x="208" y="29"/>
                  </a:lnTo>
                  <a:lnTo>
                    <a:pt x="191" y="22"/>
                  </a:lnTo>
                  <a:lnTo>
                    <a:pt x="172" y="17"/>
                  </a:lnTo>
                  <a:lnTo>
                    <a:pt x="155" y="14"/>
                  </a:lnTo>
                  <a:lnTo>
                    <a:pt x="137" y="12"/>
                  </a:lnTo>
                  <a:lnTo>
                    <a:pt x="119" y="12"/>
                  </a:lnTo>
                  <a:lnTo>
                    <a:pt x="102" y="12"/>
                  </a:lnTo>
                  <a:lnTo>
                    <a:pt x="85" y="14"/>
                  </a:lnTo>
                  <a:lnTo>
                    <a:pt x="69" y="16"/>
                  </a:lnTo>
                  <a:lnTo>
                    <a:pt x="53" y="20"/>
                  </a:lnTo>
                  <a:lnTo>
                    <a:pt x="38" y="23"/>
                  </a:lnTo>
                  <a:lnTo>
                    <a:pt x="24" y="26"/>
                  </a:lnTo>
                  <a:lnTo>
                    <a:pt x="11" y="29"/>
                  </a:lnTo>
                  <a:lnTo>
                    <a:pt x="0" y="32"/>
                  </a:lnTo>
                  <a:lnTo>
                    <a:pt x="7" y="26"/>
                  </a:lnTo>
                  <a:lnTo>
                    <a:pt x="16" y="19"/>
                  </a:lnTo>
                  <a:lnTo>
                    <a:pt x="28" y="13"/>
                  </a:lnTo>
                  <a:lnTo>
                    <a:pt x="45" y="8"/>
                  </a:lnTo>
                  <a:lnTo>
                    <a:pt x="62" y="4"/>
                  </a:lnTo>
                  <a:lnTo>
                    <a:pt x="81" y="1"/>
                  </a:lnTo>
                  <a:lnTo>
                    <a:pt x="102" y="0"/>
                  </a:lnTo>
                  <a:lnTo>
                    <a:pt x="123" y="0"/>
                  </a:lnTo>
                  <a:lnTo>
                    <a:pt x="145" y="1"/>
                  </a:lnTo>
                  <a:lnTo>
                    <a:pt x="165" y="5"/>
                  </a:lnTo>
                  <a:lnTo>
                    <a:pt x="186" y="9"/>
                  </a:lnTo>
                  <a:lnTo>
                    <a:pt x="206" y="15"/>
                  </a:lnTo>
                  <a:lnTo>
                    <a:pt x="224" y="23"/>
                  </a:lnTo>
                  <a:lnTo>
                    <a:pt x="240" y="32"/>
                  </a:lnTo>
                  <a:lnTo>
                    <a:pt x="254" y="44"/>
                  </a:lnTo>
                  <a:lnTo>
                    <a:pt x="265" y="58"/>
                  </a:lnTo>
                  <a:close/>
                </a:path>
              </a:pathLst>
            </a:custGeom>
            <a:solidFill>
              <a:srgbClr val="006600"/>
            </a:solidFill>
            <a:ln w="9525">
              <a:noFill/>
              <a:round/>
              <a:headEnd/>
              <a:tailEnd/>
            </a:ln>
          </p:spPr>
          <p:txBody>
            <a:bodyPr/>
            <a:lstStyle/>
            <a:p>
              <a:endParaRPr lang="en-US"/>
            </a:p>
          </p:txBody>
        </p:sp>
        <p:sp>
          <p:nvSpPr>
            <p:cNvPr id="6193" name="Freeform 252"/>
            <p:cNvSpPr>
              <a:spLocks/>
            </p:cNvSpPr>
            <p:nvPr/>
          </p:nvSpPr>
          <p:spPr bwMode="auto">
            <a:xfrm>
              <a:off x="1748" y="1207"/>
              <a:ext cx="16" cy="28"/>
            </a:xfrm>
            <a:custGeom>
              <a:avLst/>
              <a:gdLst>
                <a:gd name="T0" fmla="*/ 8 w 33"/>
                <a:gd name="T1" fmla="*/ 0 h 58"/>
                <a:gd name="T2" fmla="*/ 6 w 33"/>
                <a:gd name="T3" fmla="*/ 1 h 58"/>
                <a:gd name="T4" fmla="*/ 5 w 33"/>
                <a:gd name="T5" fmla="*/ 3 h 58"/>
                <a:gd name="T6" fmla="*/ 3 w 33"/>
                <a:gd name="T7" fmla="*/ 5 h 58"/>
                <a:gd name="T8" fmla="*/ 2 w 33"/>
                <a:gd name="T9" fmla="*/ 7 h 58"/>
                <a:gd name="T10" fmla="*/ 1 w 33"/>
                <a:gd name="T11" fmla="*/ 10 h 58"/>
                <a:gd name="T12" fmla="*/ 0 w 33"/>
                <a:gd name="T13" fmla="*/ 12 h 58"/>
                <a:gd name="T14" fmla="*/ 0 w 33"/>
                <a:gd name="T15" fmla="*/ 13 h 58"/>
                <a:gd name="T16" fmla="*/ 0 w 33"/>
                <a:gd name="T17" fmla="*/ 14 h 58"/>
                <a:gd name="T18" fmla="*/ 1 w 33"/>
                <a:gd name="T19" fmla="*/ 13 h 58"/>
                <a:gd name="T20" fmla="*/ 3 w 33"/>
                <a:gd name="T21" fmla="*/ 9 h 58"/>
                <a:gd name="T22" fmla="*/ 5 w 33"/>
                <a:gd name="T23" fmla="*/ 4 h 58"/>
                <a:gd name="T24" fmla="*/ 8 w 33"/>
                <a:gd name="T25" fmla="*/ 0 h 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58"/>
                <a:gd name="T41" fmla="*/ 33 w 33"/>
                <a:gd name="T42" fmla="*/ 58 h 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58">
                  <a:moveTo>
                    <a:pt x="33" y="0"/>
                  </a:moveTo>
                  <a:lnTo>
                    <a:pt x="26" y="6"/>
                  </a:lnTo>
                  <a:lnTo>
                    <a:pt x="20" y="14"/>
                  </a:lnTo>
                  <a:lnTo>
                    <a:pt x="13" y="23"/>
                  </a:lnTo>
                  <a:lnTo>
                    <a:pt x="8" y="32"/>
                  </a:lnTo>
                  <a:lnTo>
                    <a:pt x="4" y="42"/>
                  </a:lnTo>
                  <a:lnTo>
                    <a:pt x="1" y="49"/>
                  </a:lnTo>
                  <a:lnTo>
                    <a:pt x="0" y="54"/>
                  </a:lnTo>
                  <a:lnTo>
                    <a:pt x="1" y="58"/>
                  </a:lnTo>
                  <a:lnTo>
                    <a:pt x="7" y="53"/>
                  </a:lnTo>
                  <a:lnTo>
                    <a:pt x="14" y="37"/>
                  </a:lnTo>
                  <a:lnTo>
                    <a:pt x="22" y="17"/>
                  </a:lnTo>
                  <a:lnTo>
                    <a:pt x="33" y="0"/>
                  </a:lnTo>
                  <a:close/>
                </a:path>
              </a:pathLst>
            </a:custGeom>
            <a:solidFill>
              <a:srgbClr val="006600"/>
            </a:solidFill>
            <a:ln w="9525">
              <a:noFill/>
              <a:round/>
              <a:headEnd/>
              <a:tailEnd/>
            </a:ln>
          </p:spPr>
          <p:txBody>
            <a:bodyPr/>
            <a:lstStyle/>
            <a:p>
              <a:endParaRPr lang="en-US"/>
            </a:p>
          </p:txBody>
        </p:sp>
        <p:sp>
          <p:nvSpPr>
            <p:cNvPr id="6194" name="Freeform 253"/>
            <p:cNvSpPr>
              <a:spLocks/>
            </p:cNvSpPr>
            <p:nvPr/>
          </p:nvSpPr>
          <p:spPr bwMode="auto">
            <a:xfrm>
              <a:off x="1757" y="1204"/>
              <a:ext cx="19" cy="31"/>
            </a:xfrm>
            <a:custGeom>
              <a:avLst/>
              <a:gdLst>
                <a:gd name="T0" fmla="*/ 1 w 38"/>
                <a:gd name="T1" fmla="*/ 15 h 64"/>
                <a:gd name="T2" fmla="*/ 0 w 38"/>
                <a:gd name="T3" fmla="*/ 15 h 64"/>
                <a:gd name="T4" fmla="*/ 1 w 38"/>
                <a:gd name="T5" fmla="*/ 13 h 64"/>
                <a:gd name="T6" fmla="*/ 1 w 38"/>
                <a:gd name="T7" fmla="*/ 11 h 64"/>
                <a:gd name="T8" fmla="*/ 2 w 38"/>
                <a:gd name="T9" fmla="*/ 9 h 64"/>
                <a:gd name="T10" fmla="*/ 3 w 38"/>
                <a:gd name="T11" fmla="*/ 6 h 64"/>
                <a:gd name="T12" fmla="*/ 5 w 38"/>
                <a:gd name="T13" fmla="*/ 4 h 64"/>
                <a:gd name="T14" fmla="*/ 7 w 38"/>
                <a:gd name="T15" fmla="*/ 1 h 64"/>
                <a:gd name="T16" fmla="*/ 10 w 38"/>
                <a:gd name="T17" fmla="*/ 0 h 64"/>
                <a:gd name="T18" fmla="*/ 9 w 38"/>
                <a:gd name="T19" fmla="*/ 2 h 64"/>
                <a:gd name="T20" fmla="*/ 7 w 38"/>
                <a:gd name="T21" fmla="*/ 4 h 64"/>
                <a:gd name="T22" fmla="*/ 6 w 38"/>
                <a:gd name="T23" fmla="*/ 7 h 64"/>
                <a:gd name="T24" fmla="*/ 5 w 38"/>
                <a:gd name="T25" fmla="*/ 9 h 64"/>
                <a:gd name="T26" fmla="*/ 3 w 38"/>
                <a:gd name="T27" fmla="*/ 12 h 64"/>
                <a:gd name="T28" fmla="*/ 1 w 38"/>
                <a:gd name="T29" fmla="*/ 14 h 64"/>
                <a:gd name="T30" fmla="*/ 1 w 38"/>
                <a:gd name="T31" fmla="*/ 15 h 64"/>
                <a:gd name="T32" fmla="*/ 1 w 38"/>
                <a:gd name="T33" fmla="*/ 15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64"/>
                <a:gd name="T53" fmla="*/ 38 w 38"/>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64">
                  <a:moveTo>
                    <a:pt x="1" y="64"/>
                  </a:moveTo>
                  <a:lnTo>
                    <a:pt x="0" y="61"/>
                  </a:lnTo>
                  <a:lnTo>
                    <a:pt x="1" y="55"/>
                  </a:lnTo>
                  <a:lnTo>
                    <a:pt x="3" y="46"/>
                  </a:lnTo>
                  <a:lnTo>
                    <a:pt x="8" y="37"/>
                  </a:lnTo>
                  <a:lnTo>
                    <a:pt x="13" y="27"/>
                  </a:lnTo>
                  <a:lnTo>
                    <a:pt x="20" y="17"/>
                  </a:lnTo>
                  <a:lnTo>
                    <a:pt x="28" y="7"/>
                  </a:lnTo>
                  <a:lnTo>
                    <a:pt x="38" y="0"/>
                  </a:lnTo>
                  <a:lnTo>
                    <a:pt x="33" y="8"/>
                  </a:lnTo>
                  <a:lnTo>
                    <a:pt x="28" y="18"/>
                  </a:lnTo>
                  <a:lnTo>
                    <a:pt x="23" y="28"/>
                  </a:lnTo>
                  <a:lnTo>
                    <a:pt x="17" y="38"/>
                  </a:lnTo>
                  <a:lnTo>
                    <a:pt x="12" y="49"/>
                  </a:lnTo>
                  <a:lnTo>
                    <a:pt x="6" y="57"/>
                  </a:lnTo>
                  <a:lnTo>
                    <a:pt x="3" y="63"/>
                  </a:lnTo>
                  <a:lnTo>
                    <a:pt x="1" y="64"/>
                  </a:lnTo>
                  <a:close/>
                </a:path>
              </a:pathLst>
            </a:custGeom>
            <a:solidFill>
              <a:srgbClr val="006600"/>
            </a:solidFill>
            <a:ln w="9525">
              <a:noFill/>
              <a:round/>
              <a:headEnd/>
              <a:tailEnd/>
            </a:ln>
          </p:spPr>
          <p:txBody>
            <a:bodyPr/>
            <a:lstStyle/>
            <a:p>
              <a:endParaRPr lang="en-US"/>
            </a:p>
          </p:txBody>
        </p:sp>
        <p:sp>
          <p:nvSpPr>
            <p:cNvPr id="6195" name="Freeform 254"/>
            <p:cNvSpPr>
              <a:spLocks/>
            </p:cNvSpPr>
            <p:nvPr/>
          </p:nvSpPr>
          <p:spPr bwMode="auto">
            <a:xfrm>
              <a:off x="1776" y="1201"/>
              <a:ext cx="26" cy="41"/>
            </a:xfrm>
            <a:custGeom>
              <a:avLst/>
              <a:gdLst>
                <a:gd name="T0" fmla="*/ 1 w 52"/>
                <a:gd name="T1" fmla="*/ 20 h 83"/>
                <a:gd name="T2" fmla="*/ 0 w 52"/>
                <a:gd name="T3" fmla="*/ 19 h 83"/>
                <a:gd name="T4" fmla="*/ 1 w 52"/>
                <a:gd name="T5" fmla="*/ 17 h 83"/>
                <a:gd name="T6" fmla="*/ 2 w 52"/>
                <a:gd name="T7" fmla="*/ 14 h 83"/>
                <a:gd name="T8" fmla="*/ 3 w 52"/>
                <a:gd name="T9" fmla="*/ 11 h 83"/>
                <a:gd name="T10" fmla="*/ 6 w 52"/>
                <a:gd name="T11" fmla="*/ 7 h 83"/>
                <a:gd name="T12" fmla="*/ 8 w 52"/>
                <a:gd name="T13" fmla="*/ 4 h 83"/>
                <a:gd name="T14" fmla="*/ 11 w 52"/>
                <a:gd name="T15" fmla="*/ 1 h 83"/>
                <a:gd name="T16" fmla="*/ 13 w 52"/>
                <a:gd name="T17" fmla="*/ 0 h 83"/>
                <a:gd name="T18" fmla="*/ 12 w 52"/>
                <a:gd name="T19" fmla="*/ 1 h 83"/>
                <a:gd name="T20" fmla="*/ 11 w 52"/>
                <a:gd name="T21" fmla="*/ 4 h 83"/>
                <a:gd name="T22" fmla="*/ 9 w 52"/>
                <a:gd name="T23" fmla="*/ 7 h 83"/>
                <a:gd name="T24" fmla="*/ 7 w 52"/>
                <a:gd name="T25" fmla="*/ 11 h 83"/>
                <a:gd name="T26" fmla="*/ 5 w 52"/>
                <a:gd name="T27" fmla="*/ 15 h 83"/>
                <a:gd name="T28" fmla="*/ 3 w 52"/>
                <a:gd name="T29" fmla="*/ 18 h 83"/>
                <a:gd name="T30" fmla="*/ 2 w 52"/>
                <a:gd name="T31" fmla="*/ 20 h 83"/>
                <a:gd name="T32" fmla="*/ 1 w 52"/>
                <a:gd name="T33" fmla="*/ 20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3"/>
                <a:gd name="T53" fmla="*/ 52 w 52"/>
                <a:gd name="T54" fmla="*/ 83 h 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3">
                  <a:moveTo>
                    <a:pt x="1" y="83"/>
                  </a:moveTo>
                  <a:lnTo>
                    <a:pt x="0" y="78"/>
                  </a:lnTo>
                  <a:lnTo>
                    <a:pt x="2" y="70"/>
                  </a:lnTo>
                  <a:lnTo>
                    <a:pt x="7" y="57"/>
                  </a:lnTo>
                  <a:lnTo>
                    <a:pt x="12" y="45"/>
                  </a:lnTo>
                  <a:lnTo>
                    <a:pt x="22" y="31"/>
                  </a:lnTo>
                  <a:lnTo>
                    <a:pt x="31" y="17"/>
                  </a:lnTo>
                  <a:lnTo>
                    <a:pt x="41" y="7"/>
                  </a:lnTo>
                  <a:lnTo>
                    <a:pt x="52" y="0"/>
                  </a:lnTo>
                  <a:lnTo>
                    <a:pt x="47" y="7"/>
                  </a:lnTo>
                  <a:lnTo>
                    <a:pt x="41" y="17"/>
                  </a:lnTo>
                  <a:lnTo>
                    <a:pt x="33" y="31"/>
                  </a:lnTo>
                  <a:lnTo>
                    <a:pt x="26" y="46"/>
                  </a:lnTo>
                  <a:lnTo>
                    <a:pt x="18" y="61"/>
                  </a:lnTo>
                  <a:lnTo>
                    <a:pt x="11" y="72"/>
                  </a:lnTo>
                  <a:lnTo>
                    <a:pt x="5" y="80"/>
                  </a:lnTo>
                  <a:lnTo>
                    <a:pt x="1" y="83"/>
                  </a:lnTo>
                  <a:close/>
                </a:path>
              </a:pathLst>
            </a:custGeom>
            <a:solidFill>
              <a:srgbClr val="006600"/>
            </a:solidFill>
            <a:ln w="9525">
              <a:noFill/>
              <a:round/>
              <a:headEnd/>
              <a:tailEnd/>
            </a:ln>
          </p:spPr>
          <p:txBody>
            <a:bodyPr/>
            <a:lstStyle/>
            <a:p>
              <a:endParaRPr lang="en-US"/>
            </a:p>
          </p:txBody>
        </p:sp>
        <p:sp>
          <p:nvSpPr>
            <p:cNvPr id="6196" name="Freeform 255"/>
            <p:cNvSpPr>
              <a:spLocks/>
            </p:cNvSpPr>
            <p:nvPr/>
          </p:nvSpPr>
          <p:spPr bwMode="auto">
            <a:xfrm>
              <a:off x="1798" y="1203"/>
              <a:ext cx="28" cy="44"/>
            </a:xfrm>
            <a:custGeom>
              <a:avLst/>
              <a:gdLst>
                <a:gd name="T0" fmla="*/ 0 w 57"/>
                <a:gd name="T1" fmla="*/ 22 h 90"/>
                <a:gd name="T2" fmla="*/ 0 w 57"/>
                <a:gd name="T3" fmla="*/ 21 h 90"/>
                <a:gd name="T4" fmla="*/ 0 w 57"/>
                <a:gd name="T5" fmla="*/ 18 h 90"/>
                <a:gd name="T6" fmla="*/ 2 w 57"/>
                <a:gd name="T7" fmla="*/ 15 h 90"/>
                <a:gd name="T8" fmla="*/ 4 w 57"/>
                <a:gd name="T9" fmla="*/ 11 h 90"/>
                <a:gd name="T10" fmla="*/ 6 w 57"/>
                <a:gd name="T11" fmla="*/ 7 h 90"/>
                <a:gd name="T12" fmla="*/ 9 w 57"/>
                <a:gd name="T13" fmla="*/ 4 h 90"/>
                <a:gd name="T14" fmla="*/ 12 w 57"/>
                <a:gd name="T15" fmla="*/ 1 h 90"/>
                <a:gd name="T16" fmla="*/ 14 w 57"/>
                <a:gd name="T17" fmla="*/ 0 h 90"/>
                <a:gd name="T18" fmla="*/ 13 w 57"/>
                <a:gd name="T19" fmla="*/ 1 h 90"/>
                <a:gd name="T20" fmla="*/ 11 w 57"/>
                <a:gd name="T21" fmla="*/ 4 h 90"/>
                <a:gd name="T22" fmla="*/ 9 w 57"/>
                <a:gd name="T23" fmla="*/ 8 h 90"/>
                <a:gd name="T24" fmla="*/ 7 w 57"/>
                <a:gd name="T25" fmla="*/ 12 h 90"/>
                <a:gd name="T26" fmla="*/ 5 w 57"/>
                <a:gd name="T27" fmla="*/ 16 h 90"/>
                <a:gd name="T28" fmla="*/ 3 w 57"/>
                <a:gd name="T29" fmla="*/ 19 h 90"/>
                <a:gd name="T30" fmla="*/ 1 w 57"/>
                <a:gd name="T31" fmla="*/ 21 h 90"/>
                <a:gd name="T32" fmla="*/ 0 w 57"/>
                <a:gd name="T33" fmla="*/ 22 h 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90"/>
                <a:gd name="T53" fmla="*/ 57 w 57"/>
                <a:gd name="T54" fmla="*/ 90 h 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90">
                  <a:moveTo>
                    <a:pt x="2" y="90"/>
                  </a:moveTo>
                  <a:lnTo>
                    <a:pt x="0" y="85"/>
                  </a:lnTo>
                  <a:lnTo>
                    <a:pt x="3" y="75"/>
                  </a:lnTo>
                  <a:lnTo>
                    <a:pt x="9" y="61"/>
                  </a:lnTo>
                  <a:lnTo>
                    <a:pt x="17" y="46"/>
                  </a:lnTo>
                  <a:lnTo>
                    <a:pt x="26" y="31"/>
                  </a:lnTo>
                  <a:lnTo>
                    <a:pt x="37" y="17"/>
                  </a:lnTo>
                  <a:lnTo>
                    <a:pt x="48" y="6"/>
                  </a:lnTo>
                  <a:lnTo>
                    <a:pt x="57" y="0"/>
                  </a:lnTo>
                  <a:lnTo>
                    <a:pt x="53" y="7"/>
                  </a:lnTo>
                  <a:lnTo>
                    <a:pt x="47" y="19"/>
                  </a:lnTo>
                  <a:lnTo>
                    <a:pt x="38" y="34"/>
                  </a:lnTo>
                  <a:lnTo>
                    <a:pt x="29" y="50"/>
                  </a:lnTo>
                  <a:lnTo>
                    <a:pt x="20" y="66"/>
                  </a:lnTo>
                  <a:lnTo>
                    <a:pt x="12" y="78"/>
                  </a:lnTo>
                  <a:lnTo>
                    <a:pt x="5" y="88"/>
                  </a:lnTo>
                  <a:lnTo>
                    <a:pt x="2" y="90"/>
                  </a:lnTo>
                  <a:close/>
                </a:path>
              </a:pathLst>
            </a:custGeom>
            <a:solidFill>
              <a:srgbClr val="006600"/>
            </a:solidFill>
            <a:ln w="9525">
              <a:noFill/>
              <a:round/>
              <a:headEnd/>
              <a:tailEnd/>
            </a:ln>
          </p:spPr>
          <p:txBody>
            <a:bodyPr/>
            <a:lstStyle/>
            <a:p>
              <a:endParaRPr lang="en-US"/>
            </a:p>
          </p:txBody>
        </p:sp>
        <p:sp>
          <p:nvSpPr>
            <p:cNvPr id="6197" name="Freeform 256"/>
            <p:cNvSpPr>
              <a:spLocks/>
            </p:cNvSpPr>
            <p:nvPr/>
          </p:nvSpPr>
          <p:spPr bwMode="auto">
            <a:xfrm>
              <a:off x="1813" y="1207"/>
              <a:ext cx="30" cy="36"/>
            </a:xfrm>
            <a:custGeom>
              <a:avLst/>
              <a:gdLst>
                <a:gd name="T0" fmla="*/ 0 w 60"/>
                <a:gd name="T1" fmla="*/ 18 h 74"/>
                <a:gd name="T2" fmla="*/ 0 w 60"/>
                <a:gd name="T3" fmla="*/ 17 h 74"/>
                <a:gd name="T4" fmla="*/ 2 w 60"/>
                <a:gd name="T5" fmla="*/ 15 h 74"/>
                <a:gd name="T6" fmla="*/ 3 w 60"/>
                <a:gd name="T7" fmla="*/ 12 h 74"/>
                <a:gd name="T8" fmla="*/ 6 w 60"/>
                <a:gd name="T9" fmla="*/ 9 h 74"/>
                <a:gd name="T10" fmla="*/ 8 w 60"/>
                <a:gd name="T11" fmla="*/ 6 h 74"/>
                <a:gd name="T12" fmla="*/ 11 w 60"/>
                <a:gd name="T13" fmla="*/ 3 h 74"/>
                <a:gd name="T14" fmla="*/ 13 w 60"/>
                <a:gd name="T15" fmla="*/ 1 h 74"/>
                <a:gd name="T16" fmla="*/ 15 w 60"/>
                <a:gd name="T17" fmla="*/ 0 h 74"/>
                <a:gd name="T18" fmla="*/ 14 w 60"/>
                <a:gd name="T19" fmla="*/ 1 h 74"/>
                <a:gd name="T20" fmla="*/ 12 w 60"/>
                <a:gd name="T21" fmla="*/ 4 h 74"/>
                <a:gd name="T22" fmla="*/ 10 w 60"/>
                <a:gd name="T23" fmla="*/ 7 h 74"/>
                <a:gd name="T24" fmla="*/ 8 w 60"/>
                <a:gd name="T25" fmla="*/ 10 h 74"/>
                <a:gd name="T26" fmla="*/ 6 w 60"/>
                <a:gd name="T27" fmla="*/ 14 h 74"/>
                <a:gd name="T28" fmla="*/ 3 w 60"/>
                <a:gd name="T29" fmla="*/ 16 h 74"/>
                <a:gd name="T30" fmla="*/ 2 w 60"/>
                <a:gd name="T31" fmla="*/ 18 h 74"/>
                <a:gd name="T32" fmla="*/ 0 w 60"/>
                <a:gd name="T33" fmla="*/ 18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74"/>
                <a:gd name="T53" fmla="*/ 60 w 60"/>
                <a:gd name="T54" fmla="*/ 74 h 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74">
                  <a:moveTo>
                    <a:pt x="0" y="74"/>
                  </a:moveTo>
                  <a:lnTo>
                    <a:pt x="0" y="70"/>
                  </a:lnTo>
                  <a:lnTo>
                    <a:pt x="5" y="61"/>
                  </a:lnTo>
                  <a:lnTo>
                    <a:pt x="12" y="50"/>
                  </a:lnTo>
                  <a:lnTo>
                    <a:pt x="21" y="37"/>
                  </a:lnTo>
                  <a:lnTo>
                    <a:pt x="31" y="24"/>
                  </a:lnTo>
                  <a:lnTo>
                    <a:pt x="42" y="13"/>
                  </a:lnTo>
                  <a:lnTo>
                    <a:pt x="52" y="4"/>
                  </a:lnTo>
                  <a:lnTo>
                    <a:pt x="60" y="0"/>
                  </a:lnTo>
                  <a:lnTo>
                    <a:pt x="56" y="7"/>
                  </a:lnTo>
                  <a:lnTo>
                    <a:pt x="47" y="17"/>
                  </a:lnTo>
                  <a:lnTo>
                    <a:pt x="39" y="31"/>
                  </a:lnTo>
                  <a:lnTo>
                    <a:pt x="30" y="44"/>
                  </a:lnTo>
                  <a:lnTo>
                    <a:pt x="21" y="57"/>
                  </a:lnTo>
                  <a:lnTo>
                    <a:pt x="12" y="67"/>
                  </a:lnTo>
                  <a:lnTo>
                    <a:pt x="5" y="73"/>
                  </a:lnTo>
                  <a:lnTo>
                    <a:pt x="0" y="74"/>
                  </a:lnTo>
                  <a:close/>
                </a:path>
              </a:pathLst>
            </a:custGeom>
            <a:solidFill>
              <a:srgbClr val="006600"/>
            </a:solidFill>
            <a:ln w="9525">
              <a:noFill/>
              <a:round/>
              <a:headEnd/>
              <a:tailEnd/>
            </a:ln>
          </p:spPr>
          <p:txBody>
            <a:bodyPr/>
            <a:lstStyle/>
            <a:p>
              <a:endParaRPr lang="en-US"/>
            </a:p>
          </p:txBody>
        </p:sp>
        <p:sp>
          <p:nvSpPr>
            <p:cNvPr id="6198" name="Freeform 257"/>
            <p:cNvSpPr>
              <a:spLocks/>
            </p:cNvSpPr>
            <p:nvPr/>
          </p:nvSpPr>
          <p:spPr bwMode="auto">
            <a:xfrm>
              <a:off x="1829" y="1212"/>
              <a:ext cx="26" cy="30"/>
            </a:xfrm>
            <a:custGeom>
              <a:avLst/>
              <a:gdLst>
                <a:gd name="T0" fmla="*/ 1 w 52"/>
                <a:gd name="T1" fmla="*/ 15 h 61"/>
                <a:gd name="T2" fmla="*/ 0 w 52"/>
                <a:gd name="T3" fmla="*/ 14 h 61"/>
                <a:gd name="T4" fmla="*/ 1 w 52"/>
                <a:gd name="T5" fmla="*/ 12 h 61"/>
                <a:gd name="T6" fmla="*/ 2 w 52"/>
                <a:gd name="T7" fmla="*/ 10 h 61"/>
                <a:gd name="T8" fmla="*/ 3 w 52"/>
                <a:gd name="T9" fmla="*/ 7 h 61"/>
                <a:gd name="T10" fmla="*/ 6 w 52"/>
                <a:gd name="T11" fmla="*/ 5 h 61"/>
                <a:gd name="T12" fmla="*/ 8 w 52"/>
                <a:gd name="T13" fmla="*/ 2 h 61"/>
                <a:gd name="T14" fmla="*/ 11 w 52"/>
                <a:gd name="T15" fmla="*/ 1 h 61"/>
                <a:gd name="T16" fmla="*/ 13 w 52"/>
                <a:gd name="T17" fmla="*/ 0 h 61"/>
                <a:gd name="T18" fmla="*/ 12 w 52"/>
                <a:gd name="T19" fmla="*/ 1 h 61"/>
                <a:gd name="T20" fmla="*/ 11 w 52"/>
                <a:gd name="T21" fmla="*/ 3 h 61"/>
                <a:gd name="T22" fmla="*/ 9 w 52"/>
                <a:gd name="T23" fmla="*/ 6 h 61"/>
                <a:gd name="T24" fmla="*/ 7 w 52"/>
                <a:gd name="T25" fmla="*/ 9 h 61"/>
                <a:gd name="T26" fmla="*/ 5 w 52"/>
                <a:gd name="T27" fmla="*/ 11 h 61"/>
                <a:gd name="T28" fmla="*/ 3 w 52"/>
                <a:gd name="T29" fmla="*/ 13 h 61"/>
                <a:gd name="T30" fmla="*/ 2 w 52"/>
                <a:gd name="T31" fmla="*/ 14 h 61"/>
                <a:gd name="T32" fmla="*/ 1 w 52"/>
                <a:gd name="T33" fmla="*/ 15 h 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61"/>
                <a:gd name="T53" fmla="*/ 52 w 52"/>
                <a:gd name="T54" fmla="*/ 61 h 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61">
                  <a:moveTo>
                    <a:pt x="2" y="61"/>
                  </a:moveTo>
                  <a:lnTo>
                    <a:pt x="0" y="56"/>
                  </a:lnTo>
                  <a:lnTo>
                    <a:pt x="3" y="49"/>
                  </a:lnTo>
                  <a:lnTo>
                    <a:pt x="7" y="40"/>
                  </a:lnTo>
                  <a:lnTo>
                    <a:pt x="14" y="29"/>
                  </a:lnTo>
                  <a:lnTo>
                    <a:pt x="22" y="20"/>
                  </a:lnTo>
                  <a:lnTo>
                    <a:pt x="32" y="11"/>
                  </a:lnTo>
                  <a:lnTo>
                    <a:pt x="42" y="4"/>
                  </a:lnTo>
                  <a:lnTo>
                    <a:pt x="52" y="0"/>
                  </a:lnTo>
                  <a:lnTo>
                    <a:pt x="47" y="5"/>
                  </a:lnTo>
                  <a:lnTo>
                    <a:pt x="41" y="15"/>
                  </a:lnTo>
                  <a:lnTo>
                    <a:pt x="33" y="25"/>
                  </a:lnTo>
                  <a:lnTo>
                    <a:pt x="25" y="36"/>
                  </a:lnTo>
                  <a:lnTo>
                    <a:pt x="17" y="47"/>
                  </a:lnTo>
                  <a:lnTo>
                    <a:pt x="11" y="55"/>
                  </a:lnTo>
                  <a:lnTo>
                    <a:pt x="5" y="59"/>
                  </a:lnTo>
                  <a:lnTo>
                    <a:pt x="2" y="61"/>
                  </a:lnTo>
                  <a:close/>
                </a:path>
              </a:pathLst>
            </a:custGeom>
            <a:solidFill>
              <a:srgbClr val="006600"/>
            </a:solidFill>
            <a:ln w="9525">
              <a:noFill/>
              <a:round/>
              <a:headEnd/>
              <a:tailEnd/>
            </a:ln>
          </p:spPr>
          <p:txBody>
            <a:bodyPr/>
            <a:lstStyle/>
            <a:p>
              <a:endParaRPr lang="en-US"/>
            </a:p>
          </p:txBody>
        </p:sp>
        <p:sp>
          <p:nvSpPr>
            <p:cNvPr id="6199" name="Freeform 258"/>
            <p:cNvSpPr>
              <a:spLocks/>
            </p:cNvSpPr>
            <p:nvPr/>
          </p:nvSpPr>
          <p:spPr bwMode="auto">
            <a:xfrm>
              <a:off x="1845" y="1220"/>
              <a:ext cx="22" cy="22"/>
            </a:xfrm>
            <a:custGeom>
              <a:avLst/>
              <a:gdLst>
                <a:gd name="T0" fmla="*/ 0 w 45"/>
                <a:gd name="T1" fmla="*/ 12 h 42"/>
                <a:gd name="T2" fmla="*/ 0 w 45"/>
                <a:gd name="T3" fmla="*/ 10 h 42"/>
                <a:gd name="T4" fmla="*/ 0 w 45"/>
                <a:gd name="T5" fmla="*/ 9 h 42"/>
                <a:gd name="T6" fmla="*/ 2 w 45"/>
                <a:gd name="T7" fmla="*/ 7 h 42"/>
                <a:gd name="T8" fmla="*/ 4 w 45"/>
                <a:gd name="T9" fmla="*/ 5 h 42"/>
                <a:gd name="T10" fmla="*/ 6 w 45"/>
                <a:gd name="T11" fmla="*/ 3 h 42"/>
                <a:gd name="T12" fmla="*/ 8 w 45"/>
                <a:gd name="T13" fmla="*/ 1 h 42"/>
                <a:gd name="T14" fmla="*/ 10 w 45"/>
                <a:gd name="T15" fmla="*/ 1 h 42"/>
                <a:gd name="T16" fmla="*/ 11 w 45"/>
                <a:gd name="T17" fmla="*/ 0 h 42"/>
                <a:gd name="T18" fmla="*/ 10 w 45"/>
                <a:gd name="T19" fmla="*/ 1 h 42"/>
                <a:gd name="T20" fmla="*/ 8 w 45"/>
                <a:gd name="T21" fmla="*/ 3 h 42"/>
                <a:gd name="T22" fmla="*/ 7 w 45"/>
                <a:gd name="T23" fmla="*/ 5 h 42"/>
                <a:gd name="T24" fmla="*/ 5 w 45"/>
                <a:gd name="T25" fmla="*/ 7 h 42"/>
                <a:gd name="T26" fmla="*/ 3 w 45"/>
                <a:gd name="T27" fmla="*/ 8 h 42"/>
                <a:gd name="T28" fmla="*/ 2 w 45"/>
                <a:gd name="T29" fmla="*/ 10 h 42"/>
                <a:gd name="T30" fmla="*/ 0 w 45"/>
                <a:gd name="T31" fmla="*/ 11 h 42"/>
                <a:gd name="T32" fmla="*/ 0 w 45"/>
                <a:gd name="T33" fmla="*/ 12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42"/>
                <a:gd name="T53" fmla="*/ 45 w 45"/>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42">
                  <a:moveTo>
                    <a:pt x="0" y="42"/>
                  </a:moveTo>
                  <a:lnTo>
                    <a:pt x="0" y="39"/>
                  </a:lnTo>
                  <a:lnTo>
                    <a:pt x="3" y="33"/>
                  </a:lnTo>
                  <a:lnTo>
                    <a:pt x="9" y="26"/>
                  </a:lnTo>
                  <a:lnTo>
                    <a:pt x="16" y="18"/>
                  </a:lnTo>
                  <a:lnTo>
                    <a:pt x="24" y="10"/>
                  </a:lnTo>
                  <a:lnTo>
                    <a:pt x="32" y="4"/>
                  </a:lnTo>
                  <a:lnTo>
                    <a:pt x="40" y="1"/>
                  </a:lnTo>
                  <a:lnTo>
                    <a:pt x="45" y="0"/>
                  </a:lnTo>
                  <a:lnTo>
                    <a:pt x="40" y="4"/>
                  </a:lnTo>
                  <a:lnTo>
                    <a:pt x="34" y="10"/>
                  </a:lnTo>
                  <a:lnTo>
                    <a:pt x="29" y="17"/>
                  </a:lnTo>
                  <a:lnTo>
                    <a:pt x="22" y="24"/>
                  </a:lnTo>
                  <a:lnTo>
                    <a:pt x="15" y="31"/>
                  </a:lnTo>
                  <a:lnTo>
                    <a:pt x="9" y="37"/>
                  </a:lnTo>
                  <a:lnTo>
                    <a:pt x="3" y="41"/>
                  </a:lnTo>
                  <a:lnTo>
                    <a:pt x="0" y="42"/>
                  </a:lnTo>
                  <a:close/>
                </a:path>
              </a:pathLst>
            </a:custGeom>
            <a:solidFill>
              <a:srgbClr val="006600"/>
            </a:solidFill>
            <a:ln w="9525">
              <a:noFill/>
              <a:round/>
              <a:headEnd/>
              <a:tailEnd/>
            </a:ln>
          </p:spPr>
          <p:txBody>
            <a:bodyPr/>
            <a:lstStyle/>
            <a:p>
              <a:endParaRPr lang="en-US"/>
            </a:p>
          </p:txBody>
        </p:sp>
        <p:sp>
          <p:nvSpPr>
            <p:cNvPr id="6200" name="Freeform 259"/>
            <p:cNvSpPr>
              <a:spLocks/>
            </p:cNvSpPr>
            <p:nvPr/>
          </p:nvSpPr>
          <p:spPr bwMode="auto">
            <a:xfrm>
              <a:off x="1860" y="1226"/>
              <a:ext cx="15" cy="13"/>
            </a:xfrm>
            <a:custGeom>
              <a:avLst/>
              <a:gdLst>
                <a:gd name="T0" fmla="*/ 0 w 30"/>
                <a:gd name="T1" fmla="*/ 6 h 27"/>
                <a:gd name="T2" fmla="*/ 1 w 30"/>
                <a:gd name="T3" fmla="*/ 5 h 27"/>
                <a:gd name="T4" fmla="*/ 3 w 30"/>
                <a:gd name="T5" fmla="*/ 2 h 27"/>
                <a:gd name="T6" fmla="*/ 5 w 30"/>
                <a:gd name="T7" fmla="*/ 0 h 27"/>
                <a:gd name="T8" fmla="*/ 8 w 30"/>
                <a:gd name="T9" fmla="*/ 0 h 27"/>
                <a:gd name="T10" fmla="*/ 5 w 30"/>
                <a:gd name="T11" fmla="*/ 1 h 27"/>
                <a:gd name="T12" fmla="*/ 3 w 30"/>
                <a:gd name="T13" fmla="*/ 4 h 27"/>
                <a:gd name="T14" fmla="*/ 1 w 30"/>
                <a:gd name="T15" fmla="*/ 6 h 27"/>
                <a:gd name="T16" fmla="*/ 0 w 30"/>
                <a:gd name="T17" fmla="*/ 6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7"/>
                <a:gd name="T29" fmla="*/ 30 w 3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7">
                  <a:moveTo>
                    <a:pt x="0" y="27"/>
                  </a:moveTo>
                  <a:lnTo>
                    <a:pt x="1" y="20"/>
                  </a:lnTo>
                  <a:lnTo>
                    <a:pt x="9" y="9"/>
                  </a:lnTo>
                  <a:lnTo>
                    <a:pt x="19" y="0"/>
                  </a:lnTo>
                  <a:lnTo>
                    <a:pt x="30" y="0"/>
                  </a:lnTo>
                  <a:lnTo>
                    <a:pt x="19" y="6"/>
                  </a:lnTo>
                  <a:lnTo>
                    <a:pt x="10" y="17"/>
                  </a:lnTo>
                  <a:lnTo>
                    <a:pt x="4" y="27"/>
                  </a:lnTo>
                  <a:lnTo>
                    <a:pt x="0" y="27"/>
                  </a:lnTo>
                  <a:close/>
                </a:path>
              </a:pathLst>
            </a:custGeom>
            <a:solidFill>
              <a:srgbClr val="006600"/>
            </a:solidFill>
            <a:ln w="9525">
              <a:noFill/>
              <a:round/>
              <a:headEnd/>
              <a:tailEnd/>
            </a:ln>
          </p:spPr>
          <p:txBody>
            <a:bodyPr/>
            <a:lstStyle/>
            <a:p>
              <a:endParaRPr lang="en-US"/>
            </a:p>
          </p:txBody>
        </p:sp>
        <p:sp>
          <p:nvSpPr>
            <p:cNvPr id="6201" name="Freeform 260"/>
            <p:cNvSpPr>
              <a:spLocks/>
            </p:cNvSpPr>
            <p:nvPr/>
          </p:nvSpPr>
          <p:spPr bwMode="auto">
            <a:xfrm>
              <a:off x="1737" y="1212"/>
              <a:ext cx="17" cy="18"/>
            </a:xfrm>
            <a:custGeom>
              <a:avLst/>
              <a:gdLst>
                <a:gd name="T0" fmla="*/ 8 w 35"/>
                <a:gd name="T1" fmla="*/ 0 h 35"/>
                <a:gd name="T2" fmla="*/ 7 w 35"/>
                <a:gd name="T3" fmla="*/ 3 h 35"/>
                <a:gd name="T4" fmla="*/ 5 w 35"/>
                <a:gd name="T5" fmla="*/ 6 h 35"/>
                <a:gd name="T6" fmla="*/ 2 w 35"/>
                <a:gd name="T7" fmla="*/ 9 h 35"/>
                <a:gd name="T8" fmla="*/ 0 w 35"/>
                <a:gd name="T9" fmla="*/ 9 h 35"/>
                <a:gd name="T10" fmla="*/ 0 w 35"/>
                <a:gd name="T11" fmla="*/ 8 h 35"/>
                <a:gd name="T12" fmla="*/ 0 w 35"/>
                <a:gd name="T13" fmla="*/ 7 h 35"/>
                <a:gd name="T14" fmla="*/ 1 w 35"/>
                <a:gd name="T15" fmla="*/ 6 h 35"/>
                <a:gd name="T16" fmla="*/ 3 w 35"/>
                <a:gd name="T17" fmla="*/ 5 h 35"/>
                <a:gd name="T18" fmla="*/ 4 w 35"/>
                <a:gd name="T19" fmla="*/ 3 h 35"/>
                <a:gd name="T20" fmla="*/ 6 w 35"/>
                <a:gd name="T21" fmla="*/ 2 h 35"/>
                <a:gd name="T22" fmla="*/ 7 w 35"/>
                <a:gd name="T23" fmla="*/ 1 h 35"/>
                <a:gd name="T24" fmla="*/ 8 w 35"/>
                <a:gd name="T25" fmla="*/ 0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
                <a:gd name="T40" fmla="*/ 0 h 35"/>
                <a:gd name="T41" fmla="*/ 35 w 35"/>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 h="35">
                  <a:moveTo>
                    <a:pt x="35" y="0"/>
                  </a:moveTo>
                  <a:lnTo>
                    <a:pt x="29" y="9"/>
                  </a:lnTo>
                  <a:lnTo>
                    <a:pt x="20" y="23"/>
                  </a:lnTo>
                  <a:lnTo>
                    <a:pt x="9" y="34"/>
                  </a:lnTo>
                  <a:lnTo>
                    <a:pt x="1" y="35"/>
                  </a:lnTo>
                  <a:lnTo>
                    <a:pt x="0" y="32"/>
                  </a:lnTo>
                  <a:lnTo>
                    <a:pt x="3" y="27"/>
                  </a:lnTo>
                  <a:lnTo>
                    <a:pt x="7" y="21"/>
                  </a:lnTo>
                  <a:lnTo>
                    <a:pt x="13" y="17"/>
                  </a:lnTo>
                  <a:lnTo>
                    <a:pt x="19" y="11"/>
                  </a:lnTo>
                  <a:lnTo>
                    <a:pt x="26" y="6"/>
                  </a:lnTo>
                  <a:lnTo>
                    <a:pt x="31" y="2"/>
                  </a:lnTo>
                  <a:lnTo>
                    <a:pt x="35" y="0"/>
                  </a:lnTo>
                  <a:close/>
                </a:path>
              </a:pathLst>
            </a:custGeom>
            <a:solidFill>
              <a:srgbClr val="006600"/>
            </a:solidFill>
            <a:ln w="9525">
              <a:noFill/>
              <a:round/>
              <a:headEnd/>
              <a:tailEnd/>
            </a:ln>
          </p:spPr>
          <p:txBody>
            <a:bodyPr/>
            <a:lstStyle/>
            <a:p>
              <a:endParaRPr lang="en-US"/>
            </a:p>
          </p:txBody>
        </p:sp>
        <p:sp>
          <p:nvSpPr>
            <p:cNvPr id="6202" name="Freeform 261"/>
            <p:cNvSpPr>
              <a:spLocks/>
            </p:cNvSpPr>
            <p:nvPr/>
          </p:nvSpPr>
          <p:spPr bwMode="auto">
            <a:xfrm>
              <a:off x="1734" y="1202"/>
              <a:ext cx="20" cy="9"/>
            </a:xfrm>
            <a:custGeom>
              <a:avLst/>
              <a:gdLst>
                <a:gd name="T0" fmla="*/ 10 w 40"/>
                <a:gd name="T1" fmla="*/ 5 h 17"/>
                <a:gd name="T2" fmla="*/ 10 w 40"/>
                <a:gd name="T3" fmla="*/ 4 h 17"/>
                <a:gd name="T4" fmla="*/ 9 w 40"/>
                <a:gd name="T5" fmla="*/ 4 h 17"/>
                <a:gd name="T6" fmla="*/ 6 w 40"/>
                <a:gd name="T7" fmla="*/ 3 h 17"/>
                <a:gd name="T8" fmla="*/ 5 w 40"/>
                <a:gd name="T9" fmla="*/ 2 h 17"/>
                <a:gd name="T10" fmla="*/ 3 w 40"/>
                <a:gd name="T11" fmla="*/ 1 h 17"/>
                <a:gd name="T12" fmla="*/ 2 w 40"/>
                <a:gd name="T13" fmla="*/ 0 h 17"/>
                <a:gd name="T14" fmla="*/ 1 w 40"/>
                <a:gd name="T15" fmla="*/ 0 h 17"/>
                <a:gd name="T16" fmla="*/ 0 w 40"/>
                <a:gd name="T17" fmla="*/ 1 h 17"/>
                <a:gd name="T18" fmla="*/ 0 w 40"/>
                <a:gd name="T19" fmla="*/ 2 h 17"/>
                <a:gd name="T20" fmla="*/ 1 w 40"/>
                <a:gd name="T21" fmla="*/ 2 h 17"/>
                <a:gd name="T22" fmla="*/ 2 w 40"/>
                <a:gd name="T23" fmla="*/ 3 h 17"/>
                <a:gd name="T24" fmla="*/ 4 w 40"/>
                <a:gd name="T25" fmla="*/ 3 h 17"/>
                <a:gd name="T26" fmla="*/ 5 w 40"/>
                <a:gd name="T27" fmla="*/ 4 h 17"/>
                <a:gd name="T28" fmla="*/ 7 w 40"/>
                <a:gd name="T29" fmla="*/ 4 h 17"/>
                <a:gd name="T30" fmla="*/ 9 w 40"/>
                <a:gd name="T31" fmla="*/ 4 h 17"/>
                <a:gd name="T32" fmla="*/ 10 w 40"/>
                <a:gd name="T33" fmla="*/ 5 h 1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7"/>
                <a:gd name="T53" fmla="*/ 40 w 40"/>
                <a:gd name="T54" fmla="*/ 17 h 1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7">
                  <a:moveTo>
                    <a:pt x="40" y="17"/>
                  </a:moveTo>
                  <a:lnTo>
                    <a:pt x="38" y="16"/>
                  </a:lnTo>
                  <a:lnTo>
                    <a:pt x="33" y="13"/>
                  </a:lnTo>
                  <a:lnTo>
                    <a:pt x="26" y="9"/>
                  </a:lnTo>
                  <a:lnTo>
                    <a:pt x="20" y="6"/>
                  </a:lnTo>
                  <a:lnTo>
                    <a:pt x="13" y="2"/>
                  </a:lnTo>
                  <a:lnTo>
                    <a:pt x="8" y="0"/>
                  </a:lnTo>
                  <a:lnTo>
                    <a:pt x="3" y="0"/>
                  </a:lnTo>
                  <a:lnTo>
                    <a:pt x="0" y="1"/>
                  </a:lnTo>
                  <a:lnTo>
                    <a:pt x="0" y="5"/>
                  </a:lnTo>
                  <a:lnTo>
                    <a:pt x="2" y="7"/>
                  </a:lnTo>
                  <a:lnTo>
                    <a:pt x="8" y="9"/>
                  </a:lnTo>
                  <a:lnTo>
                    <a:pt x="15" y="11"/>
                  </a:lnTo>
                  <a:lnTo>
                    <a:pt x="22" y="14"/>
                  </a:lnTo>
                  <a:lnTo>
                    <a:pt x="28" y="15"/>
                  </a:lnTo>
                  <a:lnTo>
                    <a:pt x="35" y="16"/>
                  </a:lnTo>
                  <a:lnTo>
                    <a:pt x="40" y="17"/>
                  </a:lnTo>
                  <a:close/>
                </a:path>
              </a:pathLst>
            </a:custGeom>
            <a:solidFill>
              <a:srgbClr val="006600"/>
            </a:solidFill>
            <a:ln w="9525">
              <a:noFill/>
              <a:round/>
              <a:headEnd/>
              <a:tailEnd/>
            </a:ln>
          </p:spPr>
          <p:txBody>
            <a:bodyPr/>
            <a:lstStyle/>
            <a:p>
              <a:endParaRPr lang="en-US"/>
            </a:p>
          </p:txBody>
        </p:sp>
        <p:sp>
          <p:nvSpPr>
            <p:cNvPr id="6203" name="Freeform 262"/>
            <p:cNvSpPr>
              <a:spLocks/>
            </p:cNvSpPr>
            <p:nvPr/>
          </p:nvSpPr>
          <p:spPr bwMode="auto">
            <a:xfrm>
              <a:off x="1728" y="1213"/>
              <a:ext cx="22" cy="5"/>
            </a:xfrm>
            <a:custGeom>
              <a:avLst/>
              <a:gdLst>
                <a:gd name="T0" fmla="*/ 11 w 45"/>
                <a:gd name="T1" fmla="*/ 0 h 10"/>
                <a:gd name="T2" fmla="*/ 10 w 45"/>
                <a:gd name="T3" fmla="*/ 0 h 10"/>
                <a:gd name="T4" fmla="*/ 9 w 45"/>
                <a:gd name="T5" fmla="*/ 0 h 10"/>
                <a:gd name="T6" fmla="*/ 7 w 45"/>
                <a:gd name="T7" fmla="*/ 0 h 10"/>
                <a:gd name="T8" fmla="*/ 5 w 45"/>
                <a:gd name="T9" fmla="*/ 0 h 10"/>
                <a:gd name="T10" fmla="*/ 3 w 45"/>
                <a:gd name="T11" fmla="*/ 0 h 10"/>
                <a:gd name="T12" fmla="*/ 1 w 45"/>
                <a:gd name="T13" fmla="*/ 1 h 10"/>
                <a:gd name="T14" fmla="*/ 0 w 45"/>
                <a:gd name="T15" fmla="*/ 1 h 10"/>
                <a:gd name="T16" fmla="*/ 0 w 45"/>
                <a:gd name="T17" fmla="*/ 2 h 10"/>
                <a:gd name="T18" fmla="*/ 0 w 45"/>
                <a:gd name="T19" fmla="*/ 3 h 10"/>
                <a:gd name="T20" fmla="*/ 1 w 45"/>
                <a:gd name="T21" fmla="*/ 3 h 10"/>
                <a:gd name="T22" fmla="*/ 3 w 45"/>
                <a:gd name="T23" fmla="*/ 3 h 10"/>
                <a:gd name="T24" fmla="*/ 5 w 45"/>
                <a:gd name="T25" fmla="*/ 2 h 10"/>
                <a:gd name="T26" fmla="*/ 6 w 45"/>
                <a:gd name="T27" fmla="*/ 1 h 10"/>
                <a:gd name="T28" fmla="*/ 8 w 45"/>
                <a:gd name="T29" fmla="*/ 1 h 10"/>
                <a:gd name="T30" fmla="*/ 10 w 45"/>
                <a:gd name="T31" fmla="*/ 1 h 10"/>
                <a:gd name="T32" fmla="*/ 11 w 45"/>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
                <a:gd name="T52" fmla="*/ 0 h 10"/>
                <a:gd name="T53" fmla="*/ 45 w 45"/>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 h="10">
                  <a:moveTo>
                    <a:pt x="45" y="0"/>
                  </a:moveTo>
                  <a:lnTo>
                    <a:pt x="41" y="0"/>
                  </a:lnTo>
                  <a:lnTo>
                    <a:pt x="36" y="0"/>
                  </a:lnTo>
                  <a:lnTo>
                    <a:pt x="29" y="0"/>
                  </a:lnTo>
                  <a:lnTo>
                    <a:pt x="21" y="0"/>
                  </a:lnTo>
                  <a:lnTo>
                    <a:pt x="13" y="0"/>
                  </a:lnTo>
                  <a:lnTo>
                    <a:pt x="7" y="1"/>
                  </a:lnTo>
                  <a:lnTo>
                    <a:pt x="2" y="3"/>
                  </a:lnTo>
                  <a:lnTo>
                    <a:pt x="0" y="7"/>
                  </a:lnTo>
                  <a:lnTo>
                    <a:pt x="1" y="9"/>
                  </a:lnTo>
                  <a:lnTo>
                    <a:pt x="6" y="10"/>
                  </a:lnTo>
                  <a:lnTo>
                    <a:pt x="12" y="10"/>
                  </a:lnTo>
                  <a:lnTo>
                    <a:pt x="20" y="8"/>
                  </a:lnTo>
                  <a:lnTo>
                    <a:pt x="26" y="6"/>
                  </a:lnTo>
                  <a:lnTo>
                    <a:pt x="35" y="3"/>
                  </a:lnTo>
                  <a:lnTo>
                    <a:pt x="40" y="1"/>
                  </a:lnTo>
                  <a:lnTo>
                    <a:pt x="45" y="0"/>
                  </a:lnTo>
                  <a:close/>
                </a:path>
              </a:pathLst>
            </a:custGeom>
            <a:solidFill>
              <a:srgbClr val="006600"/>
            </a:solidFill>
            <a:ln w="9525">
              <a:noFill/>
              <a:round/>
              <a:headEnd/>
              <a:tailEnd/>
            </a:ln>
          </p:spPr>
          <p:txBody>
            <a:bodyPr/>
            <a:lstStyle/>
            <a:p>
              <a:endParaRPr lang="en-US"/>
            </a:p>
          </p:txBody>
        </p:sp>
        <p:sp>
          <p:nvSpPr>
            <p:cNvPr id="6204" name="Freeform 263"/>
            <p:cNvSpPr>
              <a:spLocks/>
            </p:cNvSpPr>
            <p:nvPr/>
          </p:nvSpPr>
          <p:spPr bwMode="auto">
            <a:xfrm>
              <a:off x="1741" y="1191"/>
              <a:ext cx="20" cy="17"/>
            </a:xfrm>
            <a:custGeom>
              <a:avLst/>
              <a:gdLst>
                <a:gd name="T0" fmla="*/ 10 w 42"/>
                <a:gd name="T1" fmla="*/ 9 h 33"/>
                <a:gd name="T2" fmla="*/ 8 w 42"/>
                <a:gd name="T3" fmla="*/ 8 h 33"/>
                <a:gd name="T4" fmla="*/ 7 w 42"/>
                <a:gd name="T5" fmla="*/ 7 h 33"/>
                <a:gd name="T6" fmla="*/ 5 w 42"/>
                <a:gd name="T7" fmla="*/ 6 h 33"/>
                <a:gd name="T8" fmla="*/ 3 w 42"/>
                <a:gd name="T9" fmla="*/ 4 h 33"/>
                <a:gd name="T10" fmla="*/ 2 w 42"/>
                <a:gd name="T11" fmla="*/ 3 h 33"/>
                <a:gd name="T12" fmla="*/ 0 w 42"/>
                <a:gd name="T13" fmla="*/ 2 h 33"/>
                <a:gd name="T14" fmla="*/ 0 w 42"/>
                <a:gd name="T15" fmla="*/ 1 h 33"/>
                <a:gd name="T16" fmla="*/ 0 w 42"/>
                <a:gd name="T17" fmla="*/ 0 h 33"/>
                <a:gd name="T18" fmla="*/ 1 w 42"/>
                <a:gd name="T19" fmla="*/ 0 h 33"/>
                <a:gd name="T20" fmla="*/ 2 w 42"/>
                <a:gd name="T21" fmla="*/ 1 h 33"/>
                <a:gd name="T22" fmla="*/ 3 w 42"/>
                <a:gd name="T23" fmla="*/ 2 h 33"/>
                <a:gd name="T24" fmla="*/ 5 w 42"/>
                <a:gd name="T25" fmla="*/ 4 h 33"/>
                <a:gd name="T26" fmla="*/ 6 w 42"/>
                <a:gd name="T27" fmla="*/ 5 h 33"/>
                <a:gd name="T28" fmla="*/ 8 w 42"/>
                <a:gd name="T29" fmla="*/ 7 h 33"/>
                <a:gd name="T30" fmla="*/ 9 w 42"/>
                <a:gd name="T31" fmla="*/ 8 h 33"/>
                <a:gd name="T32" fmla="*/ 10 w 42"/>
                <a:gd name="T33" fmla="*/ 9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2"/>
                <a:gd name="T52" fmla="*/ 0 h 33"/>
                <a:gd name="T53" fmla="*/ 42 w 42"/>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2" h="33">
                  <a:moveTo>
                    <a:pt x="42" y="33"/>
                  </a:moveTo>
                  <a:lnTo>
                    <a:pt x="36" y="31"/>
                  </a:lnTo>
                  <a:lnTo>
                    <a:pt x="29" y="27"/>
                  </a:lnTo>
                  <a:lnTo>
                    <a:pt x="22" y="22"/>
                  </a:lnTo>
                  <a:lnTo>
                    <a:pt x="14" y="16"/>
                  </a:lnTo>
                  <a:lnTo>
                    <a:pt x="8" y="12"/>
                  </a:lnTo>
                  <a:lnTo>
                    <a:pt x="3" y="7"/>
                  </a:lnTo>
                  <a:lnTo>
                    <a:pt x="0" y="2"/>
                  </a:lnTo>
                  <a:lnTo>
                    <a:pt x="1" y="0"/>
                  </a:lnTo>
                  <a:lnTo>
                    <a:pt x="5" y="0"/>
                  </a:lnTo>
                  <a:lnTo>
                    <a:pt x="10" y="2"/>
                  </a:lnTo>
                  <a:lnTo>
                    <a:pt x="15" y="7"/>
                  </a:lnTo>
                  <a:lnTo>
                    <a:pt x="22" y="13"/>
                  </a:lnTo>
                  <a:lnTo>
                    <a:pt x="28" y="18"/>
                  </a:lnTo>
                  <a:lnTo>
                    <a:pt x="34" y="25"/>
                  </a:lnTo>
                  <a:lnTo>
                    <a:pt x="38" y="30"/>
                  </a:lnTo>
                  <a:lnTo>
                    <a:pt x="42" y="33"/>
                  </a:lnTo>
                  <a:close/>
                </a:path>
              </a:pathLst>
            </a:custGeom>
            <a:solidFill>
              <a:srgbClr val="006600"/>
            </a:solidFill>
            <a:ln w="9525">
              <a:noFill/>
              <a:round/>
              <a:headEnd/>
              <a:tailEnd/>
            </a:ln>
          </p:spPr>
          <p:txBody>
            <a:bodyPr/>
            <a:lstStyle/>
            <a:p>
              <a:endParaRPr lang="en-US"/>
            </a:p>
          </p:txBody>
        </p:sp>
        <p:sp>
          <p:nvSpPr>
            <p:cNvPr id="6205" name="Freeform 264"/>
            <p:cNvSpPr>
              <a:spLocks/>
            </p:cNvSpPr>
            <p:nvPr/>
          </p:nvSpPr>
          <p:spPr bwMode="auto">
            <a:xfrm>
              <a:off x="1864" y="1193"/>
              <a:ext cx="7" cy="29"/>
            </a:xfrm>
            <a:custGeom>
              <a:avLst/>
              <a:gdLst>
                <a:gd name="T0" fmla="*/ 1 w 13"/>
                <a:gd name="T1" fmla="*/ 15 h 58"/>
                <a:gd name="T2" fmla="*/ 1 w 13"/>
                <a:gd name="T3" fmla="*/ 11 h 58"/>
                <a:gd name="T4" fmla="*/ 0 w 13"/>
                <a:gd name="T5" fmla="*/ 7 h 58"/>
                <a:gd name="T6" fmla="*/ 1 w 13"/>
                <a:gd name="T7" fmla="*/ 3 h 58"/>
                <a:gd name="T8" fmla="*/ 2 w 13"/>
                <a:gd name="T9" fmla="*/ 0 h 58"/>
                <a:gd name="T10" fmla="*/ 4 w 13"/>
                <a:gd name="T11" fmla="*/ 2 h 58"/>
                <a:gd name="T12" fmla="*/ 3 w 13"/>
                <a:gd name="T13" fmla="*/ 6 h 58"/>
                <a:gd name="T14" fmla="*/ 2 w 13"/>
                <a:gd name="T15" fmla="*/ 11 h 58"/>
                <a:gd name="T16" fmla="*/ 1 w 13"/>
                <a:gd name="T17" fmla="*/ 15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58"/>
                <a:gd name="T29" fmla="*/ 13 w 13"/>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58">
                  <a:moveTo>
                    <a:pt x="2" y="58"/>
                  </a:moveTo>
                  <a:lnTo>
                    <a:pt x="1" y="43"/>
                  </a:lnTo>
                  <a:lnTo>
                    <a:pt x="0" y="25"/>
                  </a:lnTo>
                  <a:lnTo>
                    <a:pt x="2" y="9"/>
                  </a:lnTo>
                  <a:lnTo>
                    <a:pt x="8" y="0"/>
                  </a:lnTo>
                  <a:lnTo>
                    <a:pt x="13" y="7"/>
                  </a:lnTo>
                  <a:lnTo>
                    <a:pt x="10" y="24"/>
                  </a:lnTo>
                  <a:lnTo>
                    <a:pt x="6" y="43"/>
                  </a:lnTo>
                  <a:lnTo>
                    <a:pt x="2" y="58"/>
                  </a:lnTo>
                  <a:close/>
                </a:path>
              </a:pathLst>
            </a:custGeom>
            <a:solidFill>
              <a:srgbClr val="006600"/>
            </a:solidFill>
            <a:ln w="9525">
              <a:noFill/>
              <a:round/>
              <a:headEnd/>
              <a:tailEnd/>
            </a:ln>
          </p:spPr>
          <p:txBody>
            <a:bodyPr/>
            <a:lstStyle/>
            <a:p>
              <a:endParaRPr lang="en-US"/>
            </a:p>
          </p:txBody>
        </p:sp>
        <p:sp>
          <p:nvSpPr>
            <p:cNvPr id="6206" name="Freeform 265"/>
            <p:cNvSpPr>
              <a:spLocks/>
            </p:cNvSpPr>
            <p:nvPr/>
          </p:nvSpPr>
          <p:spPr bwMode="auto">
            <a:xfrm>
              <a:off x="1872" y="1198"/>
              <a:ext cx="10" cy="28"/>
            </a:xfrm>
            <a:custGeom>
              <a:avLst/>
              <a:gdLst>
                <a:gd name="T0" fmla="*/ 0 w 18"/>
                <a:gd name="T1" fmla="*/ 14 h 55"/>
                <a:gd name="T2" fmla="*/ 1 w 18"/>
                <a:gd name="T3" fmla="*/ 11 h 55"/>
                <a:gd name="T4" fmla="*/ 1 w 18"/>
                <a:gd name="T5" fmla="*/ 6 h 55"/>
                <a:gd name="T6" fmla="*/ 3 w 18"/>
                <a:gd name="T7" fmla="*/ 2 h 55"/>
                <a:gd name="T8" fmla="*/ 5 w 18"/>
                <a:gd name="T9" fmla="*/ 0 h 55"/>
                <a:gd name="T10" fmla="*/ 6 w 18"/>
                <a:gd name="T11" fmla="*/ 2 h 55"/>
                <a:gd name="T12" fmla="*/ 4 w 18"/>
                <a:gd name="T13" fmla="*/ 6 h 55"/>
                <a:gd name="T14" fmla="*/ 2 w 18"/>
                <a:gd name="T15" fmla="*/ 11 h 55"/>
                <a:gd name="T16" fmla="*/ 0 w 18"/>
                <a:gd name="T17" fmla="*/ 14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55"/>
                <a:gd name="T29" fmla="*/ 18 w 18"/>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55">
                  <a:moveTo>
                    <a:pt x="0" y="55"/>
                  </a:moveTo>
                  <a:lnTo>
                    <a:pt x="1" y="41"/>
                  </a:lnTo>
                  <a:lnTo>
                    <a:pt x="3" y="24"/>
                  </a:lnTo>
                  <a:lnTo>
                    <a:pt x="9" y="8"/>
                  </a:lnTo>
                  <a:lnTo>
                    <a:pt x="16" y="0"/>
                  </a:lnTo>
                  <a:lnTo>
                    <a:pt x="18" y="7"/>
                  </a:lnTo>
                  <a:lnTo>
                    <a:pt x="14" y="24"/>
                  </a:lnTo>
                  <a:lnTo>
                    <a:pt x="6" y="44"/>
                  </a:lnTo>
                  <a:lnTo>
                    <a:pt x="0" y="55"/>
                  </a:lnTo>
                  <a:close/>
                </a:path>
              </a:pathLst>
            </a:custGeom>
            <a:solidFill>
              <a:srgbClr val="006600"/>
            </a:solidFill>
            <a:ln w="9525">
              <a:noFill/>
              <a:round/>
              <a:headEnd/>
              <a:tailEnd/>
            </a:ln>
          </p:spPr>
          <p:txBody>
            <a:bodyPr/>
            <a:lstStyle/>
            <a:p>
              <a:endParaRPr lang="en-US"/>
            </a:p>
          </p:txBody>
        </p:sp>
        <p:sp>
          <p:nvSpPr>
            <p:cNvPr id="6207" name="Freeform 266"/>
            <p:cNvSpPr>
              <a:spLocks/>
            </p:cNvSpPr>
            <p:nvPr/>
          </p:nvSpPr>
          <p:spPr bwMode="auto">
            <a:xfrm>
              <a:off x="1850" y="1185"/>
              <a:ext cx="6" cy="27"/>
            </a:xfrm>
            <a:custGeom>
              <a:avLst/>
              <a:gdLst>
                <a:gd name="T0" fmla="*/ 2 w 12"/>
                <a:gd name="T1" fmla="*/ 14 h 54"/>
                <a:gd name="T2" fmla="*/ 1 w 12"/>
                <a:gd name="T3" fmla="*/ 12 h 54"/>
                <a:gd name="T4" fmla="*/ 0 w 12"/>
                <a:gd name="T5" fmla="*/ 7 h 54"/>
                <a:gd name="T6" fmla="*/ 1 w 12"/>
                <a:gd name="T7" fmla="*/ 3 h 54"/>
                <a:gd name="T8" fmla="*/ 2 w 12"/>
                <a:gd name="T9" fmla="*/ 0 h 54"/>
                <a:gd name="T10" fmla="*/ 3 w 12"/>
                <a:gd name="T11" fmla="*/ 1 h 54"/>
                <a:gd name="T12" fmla="*/ 3 w 12"/>
                <a:gd name="T13" fmla="*/ 5 h 54"/>
                <a:gd name="T14" fmla="*/ 2 w 12"/>
                <a:gd name="T15" fmla="*/ 10 h 54"/>
                <a:gd name="T16" fmla="*/ 2 w 12"/>
                <a:gd name="T17" fmla="*/ 14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54"/>
                <a:gd name="T29" fmla="*/ 12 w 12"/>
                <a:gd name="T30" fmla="*/ 54 h 5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54">
                  <a:moveTo>
                    <a:pt x="7" y="54"/>
                  </a:moveTo>
                  <a:lnTo>
                    <a:pt x="2" y="46"/>
                  </a:lnTo>
                  <a:lnTo>
                    <a:pt x="0" y="28"/>
                  </a:lnTo>
                  <a:lnTo>
                    <a:pt x="1" y="10"/>
                  </a:lnTo>
                  <a:lnTo>
                    <a:pt x="7" y="0"/>
                  </a:lnTo>
                  <a:lnTo>
                    <a:pt x="12" y="3"/>
                  </a:lnTo>
                  <a:lnTo>
                    <a:pt x="10" y="19"/>
                  </a:lnTo>
                  <a:lnTo>
                    <a:pt x="8" y="38"/>
                  </a:lnTo>
                  <a:lnTo>
                    <a:pt x="7" y="54"/>
                  </a:lnTo>
                  <a:close/>
                </a:path>
              </a:pathLst>
            </a:custGeom>
            <a:solidFill>
              <a:srgbClr val="006600"/>
            </a:solidFill>
            <a:ln w="9525">
              <a:noFill/>
              <a:round/>
              <a:headEnd/>
              <a:tailEnd/>
            </a:ln>
          </p:spPr>
          <p:txBody>
            <a:bodyPr/>
            <a:lstStyle/>
            <a:p>
              <a:endParaRPr lang="en-US"/>
            </a:p>
          </p:txBody>
        </p:sp>
        <p:sp>
          <p:nvSpPr>
            <p:cNvPr id="6208" name="Freeform 267"/>
            <p:cNvSpPr>
              <a:spLocks/>
            </p:cNvSpPr>
            <p:nvPr/>
          </p:nvSpPr>
          <p:spPr bwMode="auto">
            <a:xfrm>
              <a:off x="1833" y="1178"/>
              <a:ext cx="10" cy="31"/>
            </a:xfrm>
            <a:custGeom>
              <a:avLst/>
              <a:gdLst>
                <a:gd name="T0" fmla="*/ 5 w 19"/>
                <a:gd name="T1" fmla="*/ 16 h 62"/>
                <a:gd name="T2" fmla="*/ 3 w 19"/>
                <a:gd name="T3" fmla="*/ 12 h 62"/>
                <a:gd name="T4" fmla="*/ 1 w 19"/>
                <a:gd name="T5" fmla="*/ 7 h 62"/>
                <a:gd name="T6" fmla="*/ 0 w 19"/>
                <a:gd name="T7" fmla="*/ 2 h 62"/>
                <a:gd name="T8" fmla="*/ 1 w 19"/>
                <a:gd name="T9" fmla="*/ 0 h 62"/>
                <a:gd name="T10" fmla="*/ 3 w 19"/>
                <a:gd name="T11" fmla="*/ 2 h 62"/>
                <a:gd name="T12" fmla="*/ 4 w 19"/>
                <a:gd name="T13" fmla="*/ 7 h 62"/>
                <a:gd name="T14" fmla="*/ 4 w 19"/>
                <a:gd name="T15" fmla="*/ 12 h 62"/>
                <a:gd name="T16" fmla="*/ 5 w 19"/>
                <a:gd name="T17" fmla="*/ 16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62"/>
                <a:gd name="T29" fmla="*/ 19 w 19"/>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62">
                  <a:moveTo>
                    <a:pt x="19" y="62"/>
                  </a:moveTo>
                  <a:lnTo>
                    <a:pt x="11" y="46"/>
                  </a:lnTo>
                  <a:lnTo>
                    <a:pt x="3" y="26"/>
                  </a:lnTo>
                  <a:lnTo>
                    <a:pt x="0" y="8"/>
                  </a:lnTo>
                  <a:lnTo>
                    <a:pt x="4" y="0"/>
                  </a:lnTo>
                  <a:lnTo>
                    <a:pt x="11" y="6"/>
                  </a:lnTo>
                  <a:lnTo>
                    <a:pt x="15" y="25"/>
                  </a:lnTo>
                  <a:lnTo>
                    <a:pt x="16" y="47"/>
                  </a:lnTo>
                  <a:lnTo>
                    <a:pt x="19" y="62"/>
                  </a:lnTo>
                  <a:close/>
                </a:path>
              </a:pathLst>
            </a:custGeom>
            <a:solidFill>
              <a:srgbClr val="006600"/>
            </a:solidFill>
            <a:ln w="9525">
              <a:noFill/>
              <a:round/>
              <a:headEnd/>
              <a:tailEnd/>
            </a:ln>
          </p:spPr>
          <p:txBody>
            <a:bodyPr/>
            <a:lstStyle/>
            <a:p>
              <a:endParaRPr lang="en-US"/>
            </a:p>
          </p:txBody>
        </p:sp>
        <p:sp>
          <p:nvSpPr>
            <p:cNvPr id="6209" name="Freeform 268"/>
            <p:cNvSpPr>
              <a:spLocks/>
            </p:cNvSpPr>
            <p:nvPr/>
          </p:nvSpPr>
          <p:spPr bwMode="auto">
            <a:xfrm>
              <a:off x="1818" y="1170"/>
              <a:ext cx="11" cy="34"/>
            </a:xfrm>
            <a:custGeom>
              <a:avLst/>
              <a:gdLst>
                <a:gd name="T0" fmla="*/ 6 w 21"/>
                <a:gd name="T1" fmla="*/ 17 h 70"/>
                <a:gd name="T2" fmla="*/ 4 w 21"/>
                <a:gd name="T3" fmla="*/ 13 h 70"/>
                <a:gd name="T4" fmla="*/ 2 w 21"/>
                <a:gd name="T5" fmla="*/ 7 h 70"/>
                <a:gd name="T6" fmla="*/ 0 w 21"/>
                <a:gd name="T7" fmla="*/ 2 h 70"/>
                <a:gd name="T8" fmla="*/ 1 w 21"/>
                <a:gd name="T9" fmla="*/ 0 h 70"/>
                <a:gd name="T10" fmla="*/ 3 w 21"/>
                <a:gd name="T11" fmla="*/ 2 h 70"/>
                <a:gd name="T12" fmla="*/ 4 w 21"/>
                <a:gd name="T13" fmla="*/ 8 h 70"/>
                <a:gd name="T14" fmla="*/ 5 w 21"/>
                <a:gd name="T15" fmla="*/ 13 h 70"/>
                <a:gd name="T16" fmla="*/ 6 w 21"/>
                <a:gd name="T17" fmla="*/ 17 h 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70"/>
                <a:gd name="T29" fmla="*/ 21 w 21"/>
                <a:gd name="T30" fmla="*/ 70 h 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70">
                  <a:moveTo>
                    <a:pt x="21" y="70"/>
                  </a:moveTo>
                  <a:lnTo>
                    <a:pt x="13" y="53"/>
                  </a:lnTo>
                  <a:lnTo>
                    <a:pt x="5" y="29"/>
                  </a:lnTo>
                  <a:lnTo>
                    <a:pt x="0" y="8"/>
                  </a:lnTo>
                  <a:lnTo>
                    <a:pt x="3" y="0"/>
                  </a:lnTo>
                  <a:lnTo>
                    <a:pt x="11" y="11"/>
                  </a:lnTo>
                  <a:lnTo>
                    <a:pt x="16" y="32"/>
                  </a:lnTo>
                  <a:lnTo>
                    <a:pt x="19" y="55"/>
                  </a:lnTo>
                  <a:lnTo>
                    <a:pt x="21" y="70"/>
                  </a:lnTo>
                  <a:close/>
                </a:path>
              </a:pathLst>
            </a:custGeom>
            <a:solidFill>
              <a:srgbClr val="006600"/>
            </a:solidFill>
            <a:ln w="9525">
              <a:noFill/>
              <a:round/>
              <a:headEnd/>
              <a:tailEnd/>
            </a:ln>
          </p:spPr>
          <p:txBody>
            <a:bodyPr/>
            <a:lstStyle/>
            <a:p>
              <a:endParaRPr lang="en-US"/>
            </a:p>
          </p:txBody>
        </p:sp>
        <p:sp>
          <p:nvSpPr>
            <p:cNvPr id="6210" name="Freeform 269"/>
            <p:cNvSpPr>
              <a:spLocks/>
            </p:cNvSpPr>
            <p:nvPr/>
          </p:nvSpPr>
          <p:spPr bwMode="auto">
            <a:xfrm>
              <a:off x="1784" y="1167"/>
              <a:ext cx="18" cy="37"/>
            </a:xfrm>
            <a:custGeom>
              <a:avLst/>
              <a:gdLst>
                <a:gd name="T0" fmla="*/ 9 w 37"/>
                <a:gd name="T1" fmla="*/ 19 h 72"/>
                <a:gd name="T2" fmla="*/ 7 w 37"/>
                <a:gd name="T3" fmla="*/ 17 h 72"/>
                <a:gd name="T4" fmla="*/ 6 w 37"/>
                <a:gd name="T5" fmla="*/ 15 h 72"/>
                <a:gd name="T6" fmla="*/ 4 w 37"/>
                <a:gd name="T7" fmla="*/ 12 h 72"/>
                <a:gd name="T8" fmla="*/ 2 w 37"/>
                <a:gd name="T9" fmla="*/ 9 h 72"/>
                <a:gd name="T10" fmla="*/ 1 w 37"/>
                <a:gd name="T11" fmla="*/ 6 h 72"/>
                <a:gd name="T12" fmla="*/ 0 w 37"/>
                <a:gd name="T13" fmla="*/ 3 h 72"/>
                <a:gd name="T14" fmla="*/ 0 w 37"/>
                <a:gd name="T15" fmla="*/ 1 h 72"/>
                <a:gd name="T16" fmla="*/ 0 w 37"/>
                <a:gd name="T17" fmla="*/ 0 h 72"/>
                <a:gd name="T18" fmla="*/ 1 w 37"/>
                <a:gd name="T19" fmla="*/ 1 h 72"/>
                <a:gd name="T20" fmla="*/ 2 w 37"/>
                <a:gd name="T21" fmla="*/ 2 h 72"/>
                <a:gd name="T22" fmla="*/ 3 w 37"/>
                <a:gd name="T23" fmla="*/ 5 h 72"/>
                <a:gd name="T24" fmla="*/ 4 w 37"/>
                <a:gd name="T25" fmla="*/ 8 h 72"/>
                <a:gd name="T26" fmla="*/ 6 w 37"/>
                <a:gd name="T27" fmla="*/ 12 h 72"/>
                <a:gd name="T28" fmla="*/ 7 w 37"/>
                <a:gd name="T29" fmla="*/ 15 h 72"/>
                <a:gd name="T30" fmla="*/ 8 w 37"/>
                <a:gd name="T31" fmla="*/ 17 h 72"/>
                <a:gd name="T32" fmla="*/ 9 w 37"/>
                <a:gd name="T33" fmla="*/ 19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72"/>
                <a:gd name="T53" fmla="*/ 37 w 37"/>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72">
                  <a:moveTo>
                    <a:pt x="37" y="72"/>
                  </a:moveTo>
                  <a:lnTo>
                    <a:pt x="31" y="65"/>
                  </a:lnTo>
                  <a:lnTo>
                    <a:pt x="24" y="56"/>
                  </a:lnTo>
                  <a:lnTo>
                    <a:pt x="16" y="45"/>
                  </a:lnTo>
                  <a:lnTo>
                    <a:pt x="10" y="33"/>
                  </a:lnTo>
                  <a:lnTo>
                    <a:pt x="4" y="22"/>
                  </a:lnTo>
                  <a:lnTo>
                    <a:pt x="1" y="11"/>
                  </a:lnTo>
                  <a:lnTo>
                    <a:pt x="0" y="3"/>
                  </a:lnTo>
                  <a:lnTo>
                    <a:pt x="2" y="0"/>
                  </a:lnTo>
                  <a:lnTo>
                    <a:pt x="7" y="1"/>
                  </a:lnTo>
                  <a:lnTo>
                    <a:pt x="10" y="8"/>
                  </a:lnTo>
                  <a:lnTo>
                    <a:pt x="15" y="18"/>
                  </a:lnTo>
                  <a:lnTo>
                    <a:pt x="19" y="31"/>
                  </a:lnTo>
                  <a:lnTo>
                    <a:pt x="24" y="45"/>
                  </a:lnTo>
                  <a:lnTo>
                    <a:pt x="28" y="57"/>
                  </a:lnTo>
                  <a:lnTo>
                    <a:pt x="32" y="67"/>
                  </a:lnTo>
                  <a:lnTo>
                    <a:pt x="37" y="72"/>
                  </a:lnTo>
                  <a:close/>
                </a:path>
              </a:pathLst>
            </a:custGeom>
            <a:solidFill>
              <a:srgbClr val="006600"/>
            </a:solidFill>
            <a:ln w="9525">
              <a:noFill/>
              <a:round/>
              <a:headEnd/>
              <a:tailEnd/>
            </a:ln>
          </p:spPr>
          <p:txBody>
            <a:bodyPr/>
            <a:lstStyle/>
            <a:p>
              <a:endParaRPr lang="en-US"/>
            </a:p>
          </p:txBody>
        </p:sp>
        <p:sp>
          <p:nvSpPr>
            <p:cNvPr id="6211" name="Freeform 270"/>
            <p:cNvSpPr>
              <a:spLocks/>
            </p:cNvSpPr>
            <p:nvPr/>
          </p:nvSpPr>
          <p:spPr bwMode="auto">
            <a:xfrm>
              <a:off x="1752" y="1173"/>
              <a:ext cx="21" cy="34"/>
            </a:xfrm>
            <a:custGeom>
              <a:avLst/>
              <a:gdLst>
                <a:gd name="T0" fmla="*/ 10 w 44"/>
                <a:gd name="T1" fmla="*/ 17 h 68"/>
                <a:gd name="T2" fmla="*/ 9 w 44"/>
                <a:gd name="T3" fmla="*/ 16 h 68"/>
                <a:gd name="T4" fmla="*/ 7 w 44"/>
                <a:gd name="T5" fmla="*/ 13 h 68"/>
                <a:gd name="T6" fmla="*/ 5 w 44"/>
                <a:gd name="T7" fmla="*/ 11 h 68"/>
                <a:gd name="T8" fmla="*/ 3 w 44"/>
                <a:gd name="T9" fmla="*/ 9 h 68"/>
                <a:gd name="T10" fmla="*/ 1 w 44"/>
                <a:gd name="T11" fmla="*/ 5 h 68"/>
                <a:gd name="T12" fmla="*/ 0 w 44"/>
                <a:gd name="T13" fmla="*/ 3 h 68"/>
                <a:gd name="T14" fmla="*/ 0 w 44"/>
                <a:gd name="T15" fmla="*/ 1 h 68"/>
                <a:gd name="T16" fmla="*/ 0 w 44"/>
                <a:gd name="T17" fmla="*/ 0 h 68"/>
                <a:gd name="T18" fmla="*/ 1 w 44"/>
                <a:gd name="T19" fmla="*/ 1 h 68"/>
                <a:gd name="T20" fmla="*/ 3 w 44"/>
                <a:gd name="T21" fmla="*/ 2 h 68"/>
                <a:gd name="T22" fmla="*/ 4 w 44"/>
                <a:gd name="T23" fmla="*/ 4 h 68"/>
                <a:gd name="T24" fmla="*/ 5 w 44"/>
                <a:gd name="T25" fmla="*/ 7 h 68"/>
                <a:gd name="T26" fmla="*/ 7 w 44"/>
                <a:gd name="T27" fmla="*/ 11 h 68"/>
                <a:gd name="T28" fmla="*/ 8 w 44"/>
                <a:gd name="T29" fmla="*/ 13 h 68"/>
                <a:gd name="T30" fmla="*/ 10 w 44"/>
                <a:gd name="T31" fmla="*/ 16 h 68"/>
                <a:gd name="T32" fmla="*/ 10 w 44"/>
                <a:gd name="T33" fmla="*/ 17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68"/>
                <a:gd name="T53" fmla="*/ 44 w 44"/>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68">
                  <a:moveTo>
                    <a:pt x="44" y="68"/>
                  </a:moveTo>
                  <a:lnTo>
                    <a:pt x="38" y="63"/>
                  </a:lnTo>
                  <a:lnTo>
                    <a:pt x="31" y="54"/>
                  </a:lnTo>
                  <a:lnTo>
                    <a:pt x="22" y="44"/>
                  </a:lnTo>
                  <a:lnTo>
                    <a:pt x="14" y="33"/>
                  </a:lnTo>
                  <a:lnTo>
                    <a:pt x="7" y="21"/>
                  </a:lnTo>
                  <a:lnTo>
                    <a:pt x="3" y="12"/>
                  </a:lnTo>
                  <a:lnTo>
                    <a:pt x="0" y="5"/>
                  </a:lnTo>
                  <a:lnTo>
                    <a:pt x="3" y="0"/>
                  </a:lnTo>
                  <a:lnTo>
                    <a:pt x="7" y="1"/>
                  </a:lnTo>
                  <a:lnTo>
                    <a:pt x="13" y="7"/>
                  </a:lnTo>
                  <a:lnTo>
                    <a:pt x="19" y="18"/>
                  </a:lnTo>
                  <a:lnTo>
                    <a:pt x="24" y="30"/>
                  </a:lnTo>
                  <a:lnTo>
                    <a:pt x="30" y="43"/>
                  </a:lnTo>
                  <a:lnTo>
                    <a:pt x="36" y="54"/>
                  </a:lnTo>
                  <a:lnTo>
                    <a:pt x="41" y="64"/>
                  </a:lnTo>
                  <a:lnTo>
                    <a:pt x="44" y="68"/>
                  </a:lnTo>
                  <a:close/>
                </a:path>
              </a:pathLst>
            </a:custGeom>
            <a:solidFill>
              <a:srgbClr val="006600"/>
            </a:solidFill>
            <a:ln w="9525">
              <a:noFill/>
              <a:round/>
              <a:headEnd/>
              <a:tailEnd/>
            </a:ln>
          </p:spPr>
          <p:txBody>
            <a:bodyPr/>
            <a:lstStyle/>
            <a:p>
              <a:endParaRPr lang="en-US"/>
            </a:p>
          </p:txBody>
        </p:sp>
        <p:sp>
          <p:nvSpPr>
            <p:cNvPr id="6212" name="Freeform 271"/>
            <p:cNvSpPr>
              <a:spLocks/>
            </p:cNvSpPr>
            <p:nvPr/>
          </p:nvSpPr>
          <p:spPr bwMode="auto">
            <a:xfrm>
              <a:off x="1797" y="1171"/>
              <a:ext cx="19" cy="32"/>
            </a:xfrm>
            <a:custGeom>
              <a:avLst/>
              <a:gdLst>
                <a:gd name="T0" fmla="*/ 10 w 37"/>
                <a:gd name="T1" fmla="*/ 17 h 62"/>
                <a:gd name="T2" fmla="*/ 8 w 37"/>
                <a:gd name="T3" fmla="*/ 15 h 62"/>
                <a:gd name="T4" fmla="*/ 7 w 37"/>
                <a:gd name="T5" fmla="*/ 13 h 62"/>
                <a:gd name="T6" fmla="*/ 5 w 37"/>
                <a:gd name="T7" fmla="*/ 10 h 62"/>
                <a:gd name="T8" fmla="*/ 3 w 37"/>
                <a:gd name="T9" fmla="*/ 7 h 62"/>
                <a:gd name="T10" fmla="*/ 2 w 37"/>
                <a:gd name="T11" fmla="*/ 5 h 62"/>
                <a:gd name="T12" fmla="*/ 1 w 37"/>
                <a:gd name="T13" fmla="*/ 3 h 62"/>
                <a:gd name="T14" fmla="*/ 0 w 37"/>
                <a:gd name="T15" fmla="*/ 1 h 62"/>
                <a:gd name="T16" fmla="*/ 1 w 37"/>
                <a:gd name="T17" fmla="*/ 0 h 62"/>
                <a:gd name="T18" fmla="*/ 2 w 37"/>
                <a:gd name="T19" fmla="*/ 1 h 62"/>
                <a:gd name="T20" fmla="*/ 4 w 37"/>
                <a:gd name="T21" fmla="*/ 2 h 62"/>
                <a:gd name="T22" fmla="*/ 5 w 37"/>
                <a:gd name="T23" fmla="*/ 5 h 62"/>
                <a:gd name="T24" fmla="*/ 6 w 37"/>
                <a:gd name="T25" fmla="*/ 7 h 62"/>
                <a:gd name="T26" fmla="*/ 7 w 37"/>
                <a:gd name="T27" fmla="*/ 10 h 62"/>
                <a:gd name="T28" fmla="*/ 8 w 37"/>
                <a:gd name="T29" fmla="*/ 13 h 62"/>
                <a:gd name="T30" fmla="*/ 9 w 37"/>
                <a:gd name="T31" fmla="*/ 15 h 62"/>
                <a:gd name="T32" fmla="*/ 10 w 37"/>
                <a:gd name="T33" fmla="*/ 17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
                <a:gd name="T52" fmla="*/ 0 h 62"/>
                <a:gd name="T53" fmla="*/ 37 w 37"/>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 h="62">
                  <a:moveTo>
                    <a:pt x="37" y="62"/>
                  </a:moveTo>
                  <a:lnTo>
                    <a:pt x="32" y="56"/>
                  </a:lnTo>
                  <a:lnTo>
                    <a:pt x="25" y="48"/>
                  </a:lnTo>
                  <a:lnTo>
                    <a:pt x="19" y="38"/>
                  </a:lnTo>
                  <a:lnTo>
                    <a:pt x="12" y="28"/>
                  </a:lnTo>
                  <a:lnTo>
                    <a:pt x="6" y="18"/>
                  </a:lnTo>
                  <a:lnTo>
                    <a:pt x="1" y="9"/>
                  </a:lnTo>
                  <a:lnTo>
                    <a:pt x="0" y="3"/>
                  </a:lnTo>
                  <a:lnTo>
                    <a:pt x="2" y="0"/>
                  </a:lnTo>
                  <a:lnTo>
                    <a:pt x="8" y="2"/>
                  </a:lnTo>
                  <a:lnTo>
                    <a:pt x="13" y="8"/>
                  </a:lnTo>
                  <a:lnTo>
                    <a:pt x="19" y="17"/>
                  </a:lnTo>
                  <a:lnTo>
                    <a:pt x="23" y="28"/>
                  </a:lnTo>
                  <a:lnTo>
                    <a:pt x="28" y="39"/>
                  </a:lnTo>
                  <a:lnTo>
                    <a:pt x="31" y="49"/>
                  </a:lnTo>
                  <a:lnTo>
                    <a:pt x="35" y="57"/>
                  </a:lnTo>
                  <a:lnTo>
                    <a:pt x="37" y="62"/>
                  </a:lnTo>
                  <a:close/>
                </a:path>
              </a:pathLst>
            </a:custGeom>
            <a:solidFill>
              <a:srgbClr val="006600"/>
            </a:solidFill>
            <a:ln w="9525">
              <a:noFill/>
              <a:round/>
              <a:headEnd/>
              <a:tailEnd/>
            </a:ln>
          </p:spPr>
          <p:txBody>
            <a:bodyPr/>
            <a:lstStyle/>
            <a:p>
              <a:endParaRPr lang="en-US"/>
            </a:p>
          </p:txBody>
        </p:sp>
        <p:sp>
          <p:nvSpPr>
            <p:cNvPr id="6213" name="Freeform 272"/>
            <p:cNvSpPr>
              <a:spLocks/>
            </p:cNvSpPr>
            <p:nvPr/>
          </p:nvSpPr>
          <p:spPr bwMode="auto">
            <a:xfrm>
              <a:off x="1786" y="1200"/>
              <a:ext cx="28" cy="45"/>
            </a:xfrm>
            <a:custGeom>
              <a:avLst/>
              <a:gdLst>
                <a:gd name="T0" fmla="*/ 0 w 58"/>
                <a:gd name="T1" fmla="*/ 23 h 90"/>
                <a:gd name="T2" fmla="*/ 0 w 58"/>
                <a:gd name="T3" fmla="*/ 22 h 90"/>
                <a:gd name="T4" fmla="*/ 1 w 58"/>
                <a:gd name="T5" fmla="*/ 19 h 90"/>
                <a:gd name="T6" fmla="*/ 2 w 58"/>
                <a:gd name="T7" fmla="*/ 15 h 90"/>
                <a:gd name="T8" fmla="*/ 4 w 58"/>
                <a:gd name="T9" fmla="*/ 12 h 90"/>
                <a:gd name="T10" fmla="*/ 6 w 58"/>
                <a:gd name="T11" fmla="*/ 8 h 90"/>
                <a:gd name="T12" fmla="*/ 9 w 58"/>
                <a:gd name="T13" fmla="*/ 5 h 90"/>
                <a:gd name="T14" fmla="*/ 11 w 58"/>
                <a:gd name="T15" fmla="*/ 1 h 90"/>
                <a:gd name="T16" fmla="*/ 14 w 58"/>
                <a:gd name="T17" fmla="*/ 0 h 90"/>
                <a:gd name="T18" fmla="*/ 13 w 58"/>
                <a:gd name="T19" fmla="*/ 2 h 90"/>
                <a:gd name="T20" fmla="*/ 11 w 58"/>
                <a:gd name="T21" fmla="*/ 5 h 90"/>
                <a:gd name="T22" fmla="*/ 9 w 58"/>
                <a:gd name="T23" fmla="*/ 9 h 90"/>
                <a:gd name="T24" fmla="*/ 7 w 58"/>
                <a:gd name="T25" fmla="*/ 12 h 90"/>
                <a:gd name="T26" fmla="*/ 5 w 58"/>
                <a:gd name="T27" fmla="*/ 17 h 90"/>
                <a:gd name="T28" fmla="*/ 3 w 58"/>
                <a:gd name="T29" fmla="*/ 20 h 90"/>
                <a:gd name="T30" fmla="*/ 1 w 58"/>
                <a:gd name="T31" fmla="*/ 22 h 90"/>
                <a:gd name="T32" fmla="*/ 0 w 58"/>
                <a:gd name="T33" fmla="*/ 23 h 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
                <a:gd name="T52" fmla="*/ 0 h 90"/>
                <a:gd name="T53" fmla="*/ 58 w 58"/>
                <a:gd name="T54" fmla="*/ 90 h 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 h="90">
                  <a:moveTo>
                    <a:pt x="1" y="90"/>
                  </a:moveTo>
                  <a:lnTo>
                    <a:pt x="0" y="86"/>
                  </a:lnTo>
                  <a:lnTo>
                    <a:pt x="4" y="75"/>
                  </a:lnTo>
                  <a:lnTo>
                    <a:pt x="9" y="62"/>
                  </a:lnTo>
                  <a:lnTo>
                    <a:pt x="17" y="47"/>
                  </a:lnTo>
                  <a:lnTo>
                    <a:pt x="27" y="32"/>
                  </a:lnTo>
                  <a:lnTo>
                    <a:pt x="38" y="18"/>
                  </a:lnTo>
                  <a:lnTo>
                    <a:pt x="48" y="6"/>
                  </a:lnTo>
                  <a:lnTo>
                    <a:pt x="58" y="0"/>
                  </a:lnTo>
                  <a:lnTo>
                    <a:pt x="54" y="7"/>
                  </a:lnTo>
                  <a:lnTo>
                    <a:pt x="47" y="19"/>
                  </a:lnTo>
                  <a:lnTo>
                    <a:pt x="39" y="34"/>
                  </a:lnTo>
                  <a:lnTo>
                    <a:pt x="30" y="50"/>
                  </a:lnTo>
                  <a:lnTo>
                    <a:pt x="21" y="66"/>
                  </a:lnTo>
                  <a:lnTo>
                    <a:pt x="12" y="79"/>
                  </a:lnTo>
                  <a:lnTo>
                    <a:pt x="6" y="88"/>
                  </a:lnTo>
                  <a:lnTo>
                    <a:pt x="1" y="90"/>
                  </a:lnTo>
                  <a:close/>
                </a:path>
              </a:pathLst>
            </a:custGeom>
            <a:solidFill>
              <a:srgbClr val="006600"/>
            </a:solidFill>
            <a:ln w="9525">
              <a:noFill/>
              <a:round/>
              <a:headEnd/>
              <a:tailEnd/>
            </a:ln>
          </p:spPr>
          <p:txBody>
            <a:bodyPr/>
            <a:lstStyle/>
            <a:p>
              <a:endParaRPr lang="en-US"/>
            </a:p>
          </p:txBody>
        </p:sp>
        <p:sp>
          <p:nvSpPr>
            <p:cNvPr id="6214" name="Freeform 273"/>
            <p:cNvSpPr>
              <a:spLocks/>
            </p:cNvSpPr>
            <p:nvPr/>
          </p:nvSpPr>
          <p:spPr bwMode="auto">
            <a:xfrm>
              <a:off x="1767" y="1202"/>
              <a:ext cx="24" cy="35"/>
            </a:xfrm>
            <a:custGeom>
              <a:avLst/>
              <a:gdLst>
                <a:gd name="T0" fmla="*/ 0 w 48"/>
                <a:gd name="T1" fmla="*/ 18 h 70"/>
                <a:gd name="T2" fmla="*/ 0 w 48"/>
                <a:gd name="T3" fmla="*/ 17 h 70"/>
                <a:gd name="T4" fmla="*/ 1 w 48"/>
                <a:gd name="T5" fmla="*/ 15 h 70"/>
                <a:gd name="T6" fmla="*/ 2 w 48"/>
                <a:gd name="T7" fmla="*/ 12 h 70"/>
                <a:gd name="T8" fmla="*/ 3 w 48"/>
                <a:gd name="T9" fmla="*/ 9 h 70"/>
                <a:gd name="T10" fmla="*/ 5 w 48"/>
                <a:gd name="T11" fmla="*/ 6 h 70"/>
                <a:gd name="T12" fmla="*/ 7 w 48"/>
                <a:gd name="T13" fmla="*/ 4 h 70"/>
                <a:gd name="T14" fmla="*/ 10 w 48"/>
                <a:gd name="T15" fmla="*/ 1 h 70"/>
                <a:gd name="T16" fmla="*/ 12 w 48"/>
                <a:gd name="T17" fmla="*/ 0 h 70"/>
                <a:gd name="T18" fmla="*/ 11 w 48"/>
                <a:gd name="T19" fmla="*/ 2 h 70"/>
                <a:gd name="T20" fmla="*/ 10 w 48"/>
                <a:gd name="T21" fmla="*/ 4 h 70"/>
                <a:gd name="T22" fmla="*/ 7 w 48"/>
                <a:gd name="T23" fmla="*/ 7 h 70"/>
                <a:gd name="T24" fmla="*/ 6 w 48"/>
                <a:gd name="T25" fmla="*/ 11 h 70"/>
                <a:gd name="T26" fmla="*/ 4 w 48"/>
                <a:gd name="T27" fmla="*/ 13 h 70"/>
                <a:gd name="T28" fmla="*/ 2 w 48"/>
                <a:gd name="T29" fmla="*/ 16 h 70"/>
                <a:gd name="T30" fmla="*/ 1 w 48"/>
                <a:gd name="T31" fmla="*/ 18 h 70"/>
                <a:gd name="T32" fmla="*/ 0 w 48"/>
                <a:gd name="T33" fmla="*/ 18 h 7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70"/>
                <a:gd name="T53" fmla="*/ 48 w 48"/>
                <a:gd name="T54" fmla="*/ 70 h 7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70">
                  <a:moveTo>
                    <a:pt x="0" y="70"/>
                  </a:moveTo>
                  <a:lnTo>
                    <a:pt x="0" y="67"/>
                  </a:lnTo>
                  <a:lnTo>
                    <a:pt x="2" y="60"/>
                  </a:lnTo>
                  <a:lnTo>
                    <a:pt x="6" y="49"/>
                  </a:lnTo>
                  <a:lnTo>
                    <a:pt x="13" y="38"/>
                  </a:lnTo>
                  <a:lnTo>
                    <a:pt x="20" y="26"/>
                  </a:lnTo>
                  <a:lnTo>
                    <a:pt x="29" y="15"/>
                  </a:lnTo>
                  <a:lnTo>
                    <a:pt x="38" y="6"/>
                  </a:lnTo>
                  <a:lnTo>
                    <a:pt x="48" y="0"/>
                  </a:lnTo>
                  <a:lnTo>
                    <a:pt x="43" y="8"/>
                  </a:lnTo>
                  <a:lnTo>
                    <a:pt x="37" y="18"/>
                  </a:lnTo>
                  <a:lnTo>
                    <a:pt x="29" y="30"/>
                  </a:lnTo>
                  <a:lnTo>
                    <a:pt x="22" y="43"/>
                  </a:lnTo>
                  <a:lnTo>
                    <a:pt x="15" y="54"/>
                  </a:lnTo>
                  <a:lnTo>
                    <a:pt x="8" y="63"/>
                  </a:lnTo>
                  <a:lnTo>
                    <a:pt x="4" y="69"/>
                  </a:lnTo>
                  <a:lnTo>
                    <a:pt x="0" y="70"/>
                  </a:lnTo>
                  <a:close/>
                </a:path>
              </a:pathLst>
            </a:custGeom>
            <a:solidFill>
              <a:srgbClr val="006600"/>
            </a:solidFill>
            <a:ln w="9525">
              <a:noFill/>
              <a:round/>
              <a:headEnd/>
              <a:tailEnd/>
            </a:ln>
          </p:spPr>
          <p:txBody>
            <a:bodyPr/>
            <a:lstStyle/>
            <a:p>
              <a:endParaRPr lang="en-US"/>
            </a:p>
          </p:txBody>
        </p:sp>
        <p:sp>
          <p:nvSpPr>
            <p:cNvPr id="6215" name="Freeform 274"/>
            <p:cNvSpPr>
              <a:spLocks/>
            </p:cNvSpPr>
            <p:nvPr/>
          </p:nvSpPr>
          <p:spPr bwMode="auto">
            <a:xfrm>
              <a:off x="1766" y="1171"/>
              <a:ext cx="22" cy="34"/>
            </a:xfrm>
            <a:custGeom>
              <a:avLst/>
              <a:gdLst>
                <a:gd name="T0" fmla="*/ 11 w 44"/>
                <a:gd name="T1" fmla="*/ 17 h 68"/>
                <a:gd name="T2" fmla="*/ 10 w 44"/>
                <a:gd name="T3" fmla="*/ 15 h 68"/>
                <a:gd name="T4" fmla="*/ 8 w 44"/>
                <a:gd name="T5" fmla="*/ 13 h 68"/>
                <a:gd name="T6" fmla="*/ 6 w 44"/>
                <a:gd name="T7" fmla="*/ 10 h 68"/>
                <a:gd name="T8" fmla="*/ 4 w 44"/>
                <a:gd name="T9" fmla="*/ 8 h 68"/>
                <a:gd name="T10" fmla="*/ 2 w 44"/>
                <a:gd name="T11" fmla="*/ 5 h 68"/>
                <a:gd name="T12" fmla="*/ 1 w 44"/>
                <a:gd name="T13" fmla="*/ 3 h 68"/>
                <a:gd name="T14" fmla="*/ 0 w 44"/>
                <a:gd name="T15" fmla="*/ 1 h 68"/>
                <a:gd name="T16" fmla="*/ 1 w 44"/>
                <a:gd name="T17" fmla="*/ 0 h 68"/>
                <a:gd name="T18" fmla="*/ 2 w 44"/>
                <a:gd name="T19" fmla="*/ 1 h 68"/>
                <a:gd name="T20" fmla="*/ 3 w 44"/>
                <a:gd name="T21" fmla="*/ 2 h 68"/>
                <a:gd name="T22" fmla="*/ 5 w 44"/>
                <a:gd name="T23" fmla="*/ 4 h 68"/>
                <a:gd name="T24" fmla="*/ 6 w 44"/>
                <a:gd name="T25" fmla="*/ 7 h 68"/>
                <a:gd name="T26" fmla="*/ 8 w 44"/>
                <a:gd name="T27" fmla="*/ 10 h 68"/>
                <a:gd name="T28" fmla="*/ 9 w 44"/>
                <a:gd name="T29" fmla="*/ 13 h 68"/>
                <a:gd name="T30" fmla="*/ 10 w 44"/>
                <a:gd name="T31" fmla="*/ 16 h 68"/>
                <a:gd name="T32" fmla="*/ 11 w 44"/>
                <a:gd name="T33" fmla="*/ 17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68"/>
                <a:gd name="T53" fmla="*/ 44 w 44"/>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68">
                  <a:moveTo>
                    <a:pt x="44" y="68"/>
                  </a:moveTo>
                  <a:lnTo>
                    <a:pt x="38" y="62"/>
                  </a:lnTo>
                  <a:lnTo>
                    <a:pt x="31" y="54"/>
                  </a:lnTo>
                  <a:lnTo>
                    <a:pt x="23" y="42"/>
                  </a:lnTo>
                  <a:lnTo>
                    <a:pt x="15" y="32"/>
                  </a:lnTo>
                  <a:lnTo>
                    <a:pt x="7" y="20"/>
                  </a:lnTo>
                  <a:lnTo>
                    <a:pt x="2" y="11"/>
                  </a:lnTo>
                  <a:lnTo>
                    <a:pt x="0" y="3"/>
                  </a:lnTo>
                  <a:lnTo>
                    <a:pt x="2" y="0"/>
                  </a:lnTo>
                  <a:lnTo>
                    <a:pt x="7" y="1"/>
                  </a:lnTo>
                  <a:lnTo>
                    <a:pt x="13" y="7"/>
                  </a:lnTo>
                  <a:lnTo>
                    <a:pt x="18" y="17"/>
                  </a:lnTo>
                  <a:lnTo>
                    <a:pt x="25" y="30"/>
                  </a:lnTo>
                  <a:lnTo>
                    <a:pt x="31" y="42"/>
                  </a:lnTo>
                  <a:lnTo>
                    <a:pt x="36" y="54"/>
                  </a:lnTo>
                  <a:lnTo>
                    <a:pt x="40" y="63"/>
                  </a:lnTo>
                  <a:lnTo>
                    <a:pt x="44" y="68"/>
                  </a:lnTo>
                  <a:close/>
                </a:path>
              </a:pathLst>
            </a:custGeom>
            <a:solidFill>
              <a:srgbClr val="006600"/>
            </a:solidFill>
            <a:ln w="9525">
              <a:noFill/>
              <a:round/>
              <a:headEnd/>
              <a:tailEnd/>
            </a:ln>
          </p:spPr>
          <p:txBody>
            <a:bodyPr/>
            <a:lstStyle/>
            <a:p>
              <a:endParaRPr lang="en-US"/>
            </a:p>
          </p:txBody>
        </p:sp>
        <p:sp>
          <p:nvSpPr>
            <p:cNvPr id="6216" name="Freeform 275"/>
            <p:cNvSpPr>
              <a:spLocks/>
            </p:cNvSpPr>
            <p:nvPr/>
          </p:nvSpPr>
          <p:spPr bwMode="auto">
            <a:xfrm>
              <a:off x="2654" y="677"/>
              <a:ext cx="86" cy="89"/>
            </a:xfrm>
            <a:custGeom>
              <a:avLst/>
              <a:gdLst>
                <a:gd name="T0" fmla="*/ 7 w 173"/>
                <a:gd name="T1" fmla="*/ 11 h 178"/>
                <a:gd name="T2" fmla="*/ 4 w 173"/>
                <a:gd name="T3" fmla="*/ 14 h 178"/>
                <a:gd name="T4" fmla="*/ 5 w 173"/>
                <a:gd name="T5" fmla="*/ 21 h 178"/>
                <a:gd name="T6" fmla="*/ 10 w 173"/>
                <a:gd name="T7" fmla="*/ 22 h 178"/>
                <a:gd name="T8" fmla="*/ 13 w 173"/>
                <a:gd name="T9" fmla="*/ 23 h 178"/>
                <a:gd name="T10" fmla="*/ 15 w 173"/>
                <a:gd name="T11" fmla="*/ 26 h 178"/>
                <a:gd name="T12" fmla="*/ 13 w 173"/>
                <a:gd name="T13" fmla="*/ 26 h 178"/>
                <a:gd name="T14" fmla="*/ 9 w 173"/>
                <a:gd name="T15" fmla="*/ 25 h 178"/>
                <a:gd name="T16" fmla="*/ 7 w 173"/>
                <a:gd name="T17" fmla="*/ 23 h 178"/>
                <a:gd name="T18" fmla="*/ 2 w 173"/>
                <a:gd name="T19" fmla="*/ 24 h 178"/>
                <a:gd name="T20" fmla="*/ 0 w 173"/>
                <a:gd name="T21" fmla="*/ 29 h 178"/>
                <a:gd name="T22" fmla="*/ 1 w 173"/>
                <a:gd name="T23" fmla="*/ 33 h 178"/>
                <a:gd name="T24" fmla="*/ 3 w 173"/>
                <a:gd name="T25" fmla="*/ 35 h 178"/>
                <a:gd name="T26" fmla="*/ 7 w 173"/>
                <a:gd name="T27" fmla="*/ 35 h 178"/>
                <a:gd name="T28" fmla="*/ 10 w 173"/>
                <a:gd name="T29" fmla="*/ 33 h 178"/>
                <a:gd name="T30" fmla="*/ 14 w 173"/>
                <a:gd name="T31" fmla="*/ 33 h 178"/>
                <a:gd name="T32" fmla="*/ 10 w 173"/>
                <a:gd name="T33" fmla="*/ 38 h 178"/>
                <a:gd name="T34" fmla="*/ 11 w 173"/>
                <a:gd name="T35" fmla="*/ 44 h 178"/>
                <a:gd name="T36" fmla="*/ 15 w 173"/>
                <a:gd name="T37" fmla="*/ 45 h 178"/>
                <a:gd name="T38" fmla="*/ 18 w 173"/>
                <a:gd name="T39" fmla="*/ 43 h 178"/>
                <a:gd name="T40" fmla="*/ 20 w 173"/>
                <a:gd name="T41" fmla="*/ 38 h 178"/>
                <a:gd name="T42" fmla="*/ 18 w 173"/>
                <a:gd name="T43" fmla="*/ 33 h 178"/>
                <a:gd name="T44" fmla="*/ 19 w 173"/>
                <a:gd name="T45" fmla="*/ 31 h 178"/>
                <a:gd name="T46" fmla="*/ 21 w 173"/>
                <a:gd name="T47" fmla="*/ 34 h 178"/>
                <a:gd name="T48" fmla="*/ 23 w 173"/>
                <a:gd name="T49" fmla="*/ 38 h 178"/>
                <a:gd name="T50" fmla="*/ 29 w 173"/>
                <a:gd name="T51" fmla="*/ 38 h 178"/>
                <a:gd name="T52" fmla="*/ 34 w 173"/>
                <a:gd name="T53" fmla="*/ 40 h 178"/>
                <a:gd name="T54" fmla="*/ 39 w 173"/>
                <a:gd name="T55" fmla="*/ 36 h 178"/>
                <a:gd name="T56" fmla="*/ 40 w 173"/>
                <a:gd name="T57" fmla="*/ 33 h 178"/>
                <a:gd name="T58" fmla="*/ 39 w 173"/>
                <a:gd name="T59" fmla="*/ 31 h 178"/>
                <a:gd name="T60" fmla="*/ 34 w 173"/>
                <a:gd name="T61" fmla="*/ 28 h 178"/>
                <a:gd name="T62" fmla="*/ 30 w 173"/>
                <a:gd name="T63" fmla="*/ 27 h 178"/>
                <a:gd name="T64" fmla="*/ 31 w 173"/>
                <a:gd name="T65" fmla="*/ 23 h 178"/>
                <a:gd name="T66" fmla="*/ 37 w 173"/>
                <a:gd name="T67" fmla="*/ 22 h 178"/>
                <a:gd name="T68" fmla="*/ 42 w 173"/>
                <a:gd name="T69" fmla="*/ 19 h 178"/>
                <a:gd name="T70" fmla="*/ 42 w 173"/>
                <a:gd name="T71" fmla="*/ 13 h 178"/>
                <a:gd name="T72" fmla="*/ 37 w 173"/>
                <a:gd name="T73" fmla="*/ 10 h 178"/>
                <a:gd name="T74" fmla="*/ 32 w 173"/>
                <a:gd name="T75" fmla="*/ 12 h 178"/>
                <a:gd name="T76" fmla="*/ 32 w 173"/>
                <a:gd name="T77" fmla="*/ 16 h 178"/>
                <a:gd name="T78" fmla="*/ 27 w 173"/>
                <a:gd name="T79" fmla="*/ 21 h 178"/>
                <a:gd name="T80" fmla="*/ 25 w 173"/>
                <a:gd name="T81" fmla="*/ 20 h 178"/>
                <a:gd name="T82" fmla="*/ 25 w 173"/>
                <a:gd name="T83" fmla="*/ 17 h 178"/>
                <a:gd name="T84" fmla="*/ 26 w 173"/>
                <a:gd name="T85" fmla="*/ 12 h 178"/>
                <a:gd name="T86" fmla="*/ 30 w 173"/>
                <a:gd name="T87" fmla="*/ 7 h 178"/>
                <a:gd name="T88" fmla="*/ 27 w 173"/>
                <a:gd name="T89" fmla="*/ 1 h 178"/>
                <a:gd name="T90" fmla="*/ 22 w 173"/>
                <a:gd name="T91" fmla="*/ 1 h 178"/>
                <a:gd name="T92" fmla="*/ 18 w 173"/>
                <a:gd name="T93" fmla="*/ 3 h 178"/>
                <a:gd name="T94" fmla="*/ 17 w 173"/>
                <a:gd name="T95" fmla="*/ 6 h 178"/>
                <a:gd name="T96" fmla="*/ 18 w 173"/>
                <a:gd name="T97" fmla="*/ 10 h 178"/>
                <a:gd name="T98" fmla="*/ 21 w 173"/>
                <a:gd name="T99" fmla="*/ 13 h 178"/>
                <a:gd name="T100" fmla="*/ 20 w 173"/>
                <a:gd name="T101" fmla="*/ 18 h 178"/>
                <a:gd name="T102" fmla="*/ 18 w 173"/>
                <a:gd name="T103" fmla="*/ 19 h 178"/>
                <a:gd name="T104" fmla="*/ 15 w 173"/>
                <a:gd name="T105" fmla="*/ 13 h 1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73"/>
                <a:gd name="T160" fmla="*/ 0 h 178"/>
                <a:gd name="T161" fmla="*/ 173 w 173"/>
                <a:gd name="T162" fmla="*/ 178 h 1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73" h="178">
                  <a:moveTo>
                    <a:pt x="43" y="39"/>
                  </a:moveTo>
                  <a:lnTo>
                    <a:pt x="37" y="41"/>
                  </a:lnTo>
                  <a:lnTo>
                    <a:pt x="31" y="43"/>
                  </a:lnTo>
                  <a:lnTo>
                    <a:pt x="25" y="46"/>
                  </a:lnTo>
                  <a:lnTo>
                    <a:pt x="20" y="52"/>
                  </a:lnTo>
                  <a:lnTo>
                    <a:pt x="16" y="58"/>
                  </a:lnTo>
                  <a:lnTo>
                    <a:pt x="15" y="65"/>
                  </a:lnTo>
                  <a:lnTo>
                    <a:pt x="16" y="74"/>
                  </a:lnTo>
                  <a:lnTo>
                    <a:pt x="22" y="83"/>
                  </a:lnTo>
                  <a:lnTo>
                    <a:pt x="28" y="87"/>
                  </a:lnTo>
                  <a:lnTo>
                    <a:pt x="34" y="87"/>
                  </a:lnTo>
                  <a:lnTo>
                    <a:pt x="40" y="85"/>
                  </a:lnTo>
                  <a:lnTo>
                    <a:pt x="43" y="83"/>
                  </a:lnTo>
                  <a:lnTo>
                    <a:pt x="48" y="88"/>
                  </a:lnTo>
                  <a:lnTo>
                    <a:pt x="52" y="91"/>
                  </a:lnTo>
                  <a:lnTo>
                    <a:pt x="56" y="95"/>
                  </a:lnTo>
                  <a:lnTo>
                    <a:pt x="59" y="99"/>
                  </a:lnTo>
                  <a:lnTo>
                    <a:pt x="61" y="103"/>
                  </a:lnTo>
                  <a:lnTo>
                    <a:pt x="61" y="104"/>
                  </a:lnTo>
                  <a:lnTo>
                    <a:pt x="58" y="104"/>
                  </a:lnTo>
                  <a:lnTo>
                    <a:pt x="52" y="103"/>
                  </a:lnTo>
                  <a:lnTo>
                    <a:pt x="46" y="102"/>
                  </a:lnTo>
                  <a:lnTo>
                    <a:pt x="42" y="102"/>
                  </a:lnTo>
                  <a:lnTo>
                    <a:pt x="38" y="100"/>
                  </a:lnTo>
                  <a:lnTo>
                    <a:pt x="37" y="98"/>
                  </a:lnTo>
                  <a:lnTo>
                    <a:pt x="35" y="95"/>
                  </a:lnTo>
                  <a:lnTo>
                    <a:pt x="30" y="91"/>
                  </a:lnTo>
                  <a:lnTo>
                    <a:pt x="25" y="90"/>
                  </a:lnTo>
                  <a:lnTo>
                    <a:pt x="16" y="91"/>
                  </a:lnTo>
                  <a:lnTo>
                    <a:pt x="8" y="95"/>
                  </a:lnTo>
                  <a:lnTo>
                    <a:pt x="4" y="100"/>
                  </a:lnTo>
                  <a:lnTo>
                    <a:pt x="0" y="109"/>
                  </a:lnTo>
                  <a:lnTo>
                    <a:pt x="0" y="118"/>
                  </a:lnTo>
                  <a:lnTo>
                    <a:pt x="2" y="124"/>
                  </a:lnTo>
                  <a:lnTo>
                    <a:pt x="3" y="127"/>
                  </a:lnTo>
                  <a:lnTo>
                    <a:pt x="5" y="130"/>
                  </a:lnTo>
                  <a:lnTo>
                    <a:pt x="6" y="133"/>
                  </a:lnTo>
                  <a:lnTo>
                    <a:pt x="10" y="135"/>
                  </a:lnTo>
                  <a:lnTo>
                    <a:pt x="15" y="137"/>
                  </a:lnTo>
                  <a:lnTo>
                    <a:pt x="20" y="138"/>
                  </a:lnTo>
                  <a:lnTo>
                    <a:pt x="26" y="138"/>
                  </a:lnTo>
                  <a:lnTo>
                    <a:pt x="31" y="137"/>
                  </a:lnTo>
                  <a:lnTo>
                    <a:pt x="36" y="136"/>
                  </a:lnTo>
                  <a:lnTo>
                    <a:pt x="40" y="134"/>
                  </a:lnTo>
                  <a:lnTo>
                    <a:pt x="42" y="132"/>
                  </a:lnTo>
                  <a:lnTo>
                    <a:pt x="45" y="128"/>
                  </a:lnTo>
                  <a:lnTo>
                    <a:pt x="51" y="127"/>
                  </a:lnTo>
                  <a:lnTo>
                    <a:pt x="56" y="129"/>
                  </a:lnTo>
                  <a:lnTo>
                    <a:pt x="59" y="130"/>
                  </a:lnTo>
                  <a:lnTo>
                    <a:pt x="50" y="138"/>
                  </a:lnTo>
                  <a:lnTo>
                    <a:pt x="42" y="150"/>
                  </a:lnTo>
                  <a:lnTo>
                    <a:pt x="38" y="163"/>
                  </a:lnTo>
                  <a:lnTo>
                    <a:pt x="42" y="172"/>
                  </a:lnTo>
                  <a:lnTo>
                    <a:pt x="45" y="174"/>
                  </a:lnTo>
                  <a:lnTo>
                    <a:pt x="50" y="177"/>
                  </a:lnTo>
                  <a:lnTo>
                    <a:pt x="56" y="178"/>
                  </a:lnTo>
                  <a:lnTo>
                    <a:pt x="60" y="177"/>
                  </a:lnTo>
                  <a:lnTo>
                    <a:pt x="66" y="175"/>
                  </a:lnTo>
                  <a:lnTo>
                    <a:pt x="71" y="174"/>
                  </a:lnTo>
                  <a:lnTo>
                    <a:pt x="74" y="171"/>
                  </a:lnTo>
                  <a:lnTo>
                    <a:pt x="78" y="167"/>
                  </a:lnTo>
                  <a:lnTo>
                    <a:pt x="81" y="159"/>
                  </a:lnTo>
                  <a:lnTo>
                    <a:pt x="81" y="150"/>
                  </a:lnTo>
                  <a:lnTo>
                    <a:pt x="80" y="142"/>
                  </a:lnTo>
                  <a:lnTo>
                    <a:pt x="76" y="135"/>
                  </a:lnTo>
                  <a:lnTo>
                    <a:pt x="74" y="132"/>
                  </a:lnTo>
                  <a:lnTo>
                    <a:pt x="74" y="128"/>
                  </a:lnTo>
                  <a:lnTo>
                    <a:pt x="76" y="126"/>
                  </a:lnTo>
                  <a:lnTo>
                    <a:pt x="79" y="125"/>
                  </a:lnTo>
                  <a:lnTo>
                    <a:pt x="81" y="126"/>
                  </a:lnTo>
                  <a:lnTo>
                    <a:pt x="83" y="128"/>
                  </a:lnTo>
                  <a:lnTo>
                    <a:pt x="84" y="134"/>
                  </a:lnTo>
                  <a:lnTo>
                    <a:pt x="86" y="140"/>
                  </a:lnTo>
                  <a:lnTo>
                    <a:pt x="88" y="145"/>
                  </a:lnTo>
                  <a:lnTo>
                    <a:pt x="92" y="151"/>
                  </a:lnTo>
                  <a:lnTo>
                    <a:pt x="102" y="152"/>
                  </a:lnTo>
                  <a:lnTo>
                    <a:pt x="113" y="145"/>
                  </a:lnTo>
                  <a:lnTo>
                    <a:pt x="118" y="150"/>
                  </a:lnTo>
                  <a:lnTo>
                    <a:pt x="124" y="153"/>
                  </a:lnTo>
                  <a:lnTo>
                    <a:pt x="130" y="156"/>
                  </a:lnTo>
                  <a:lnTo>
                    <a:pt x="139" y="157"/>
                  </a:lnTo>
                  <a:lnTo>
                    <a:pt x="145" y="155"/>
                  </a:lnTo>
                  <a:lnTo>
                    <a:pt x="152" y="151"/>
                  </a:lnTo>
                  <a:lnTo>
                    <a:pt x="158" y="144"/>
                  </a:lnTo>
                  <a:lnTo>
                    <a:pt x="163" y="134"/>
                  </a:lnTo>
                  <a:lnTo>
                    <a:pt x="163" y="133"/>
                  </a:lnTo>
                  <a:lnTo>
                    <a:pt x="163" y="132"/>
                  </a:lnTo>
                  <a:lnTo>
                    <a:pt x="162" y="130"/>
                  </a:lnTo>
                  <a:lnTo>
                    <a:pt x="162" y="129"/>
                  </a:lnTo>
                  <a:lnTo>
                    <a:pt x="159" y="125"/>
                  </a:lnTo>
                  <a:lnTo>
                    <a:pt x="155" y="118"/>
                  </a:lnTo>
                  <a:lnTo>
                    <a:pt x="148" y="113"/>
                  </a:lnTo>
                  <a:lnTo>
                    <a:pt x="136" y="113"/>
                  </a:lnTo>
                  <a:lnTo>
                    <a:pt x="129" y="114"/>
                  </a:lnTo>
                  <a:lnTo>
                    <a:pt x="125" y="112"/>
                  </a:lnTo>
                  <a:lnTo>
                    <a:pt x="120" y="109"/>
                  </a:lnTo>
                  <a:lnTo>
                    <a:pt x="117" y="105"/>
                  </a:lnTo>
                  <a:lnTo>
                    <a:pt x="122" y="99"/>
                  </a:lnTo>
                  <a:lnTo>
                    <a:pt x="127" y="94"/>
                  </a:lnTo>
                  <a:lnTo>
                    <a:pt x="133" y="89"/>
                  </a:lnTo>
                  <a:lnTo>
                    <a:pt x="137" y="84"/>
                  </a:lnTo>
                  <a:lnTo>
                    <a:pt x="149" y="85"/>
                  </a:lnTo>
                  <a:lnTo>
                    <a:pt x="157" y="83"/>
                  </a:lnTo>
                  <a:lnTo>
                    <a:pt x="164" y="80"/>
                  </a:lnTo>
                  <a:lnTo>
                    <a:pt x="170" y="73"/>
                  </a:lnTo>
                  <a:lnTo>
                    <a:pt x="172" y="66"/>
                  </a:lnTo>
                  <a:lnTo>
                    <a:pt x="173" y="59"/>
                  </a:lnTo>
                  <a:lnTo>
                    <a:pt x="171" y="52"/>
                  </a:lnTo>
                  <a:lnTo>
                    <a:pt x="166" y="45"/>
                  </a:lnTo>
                  <a:lnTo>
                    <a:pt x="160" y="41"/>
                  </a:lnTo>
                  <a:lnTo>
                    <a:pt x="151" y="39"/>
                  </a:lnTo>
                  <a:lnTo>
                    <a:pt x="142" y="41"/>
                  </a:lnTo>
                  <a:lnTo>
                    <a:pt x="134" y="44"/>
                  </a:lnTo>
                  <a:lnTo>
                    <a:pt x="129" y="50"/>
                  </a:lnTo>
                  <a:lnTo>
                    <a:pt x="128" y="54"/>
                  </a:lnTo>
                  <a:lnTo>
                    <a:pt x="128" y="59"/>
                  </a:lnTo>
                  <a:lnTo>
                    <a:pt x="129" y="64"/>
                  </a:lnTo>
                  <a:lnTo>
                    <a:pt x="124" y="71"/>
                  </a:lnTo>
                  <a:lnTo>
                    <a:pt x="117" y="76"/>
                  </a:lnTo>
                  <a:lnTo>
                    <a:pt x="111" y="81"/>
                  </a:lnTo>
                  <a:lnTo>
                    <a:pt x="107" y="83"/>
                  </a:lnTo>
                  <a:lnTo>
                    <a:pt x="105" y="81"/>
                  </a:lnTo>
                  <a:lnTo>
                    <a:pt x="103" y="79"/>
                  </a:lnTo>
                  <a:lnTo>
                    <a:pt x="101" y="76"/>
                  </a:lnTo>
                  <a:lnTo>
                    <a:pt x="97" y="75"/>
                  </a:lnTo>
                  <a:lnTo>
                    <a:pt x="101" y="68"/>
                  </a:lnTo>
                  <a:lnTo>
                    <a:pt x="103" y="60"/>
                  </a:lnTo>
                  <a:lnTo>
                    <a:pt x="104" y="53"/>
                  </a:lnTo>
                  <a:lnTo>
                    <a:pt x="105" y="49"/>
                  </a:lnTo>
                  <a:lnTo>
                    <a:pt x="113" y="43"/>
                  </a:lnTo>
                  <a:lnTo>
                    <a:pt x="119" y="35"/>
                  </a:lnTo>
                  <a:lnTo>
                    <a:pt x="122" y="27"/>
                  </a:lnTo>
                  <a:lnTo>
                    <a:pt x="121" y="19"/>
                  </a:lnTo>
                  <a:lnTo>
                    <a:pt x="117" y="11"/>
                  </a:lnTo>
                  <a:lnTo>
                    <a:pt x="111" y="5"/>
                  </a:lnTo>
                  <a:lnTo>
                    <a:pt x="103" y="1"/>
                  </a:lnTo>
                  <a:lnTo>
                    <a:pt x="94" y="0"/>
                  </a:lnTo>
                  <a:lnTo>
                    <a:pt x="89" y="1"/>
                  </a:lnTo>
                  <a:lnTo>
                    <a:pt x="83" y="5"/>
                  </a:lnTo>
                  <a:lnTo>
                    <a:pt x="79" y="8"/>
                  </a:lnTo>
                  <a:lnTo>
                    <a:pt x="74" y="12"/>
                  </a:lnTo>
                  <a:lnTo>
                    <a:pt x="71" y="15"/>
                  </a:lnTo>
                  <a:lnTo>
                    <a:pt x="69" y="19"/>
                  </a:lnTo>
                  <a:lnTo>
                    <a:pt x="68" y="22"/>
                  </a:lnTo>
                  <a:lnTo>
                    <a:pt x="68" y="27"/>
                  </a:lnTo>
                  <a:lnTo>
                    <a:pt x="71" y="34"/>
                  </a:lnTo>
                  <a:lnTo>
                    <a:pt x="74" y="39"/>
                  </a:lnTo>
                  <a:lnTo>
                    <a:pt x="79" y="44"/>
                  </a:lnTo>
                  <a:lnTo>
                    <a:pt x="83" y="46"/>
                  </a:lnTo>
                  <a:lnTo>
                    <a:pt x="84" y="54"/>
                  </a:lnTo>
                  <a:lnTo>
                    <a:pt x="83" y="61"/>
                  </a:lnTo>
                  <a:lnTo>
                    <a:pt x="83" y="67"/>
                  </a:lnTo>
                  <a:lnTo>
                    <a:pt x="83" y="71"/>
                  </a:lnTo>
                  <a:lnTo>
                    <a:pt x="79" y="71"/>
                  </a:lnTo>
                  <a:lnTo>
                    <a:pt x="75" y="72"/>
                  </a:lnTo>
                  <a:lnTo>
                    <a:pt x="73" y="74"/>
                  </a:lnTo>
                  <a:lnTo>
                    <a:pt x="72" y="74"/>
                  </a:lnTo>
                  <a:lnTo>
                    <a:pt x="66" y="67"/>
                  </a:lnTo>
                  <a:lnTo>
                    <a:pt x="63" y="54"/>
                  </a:lnTo>
                  <a:lnTo>
                    <a:pt x="56" y="44"/>
                  </a:lnTo>
                  <a:lnTo>
                    <a:pt x="43" y="39"/>
                  </a:lnTo>
                  <a:close/>
                </a:path>
              </a:pathLst>
            </a:custGeom>
            <a:solidFill>
              <a:srgbClr val="FFFF7F"/>
            </a:solidFill>
            <a:ln w="9525">
              <a:noFill/>
              <a:round/>
              <a:headEnd/>
              <a:tailEnd/>
            </a:ln>
          </p:spPr>
          <p:txBody>
            <a:bodyPr/>
            <a:lstStyle/>
            <a:p>
              <a:endParaRPr lang="en-US"/>
            </a:p>
          </p:txBody>
        </p:sp>
        <p:sp>
          <p:nvSpPr>
            <p:cNvPr id="6217" name="Freeform 276"/>
            <p:cNvSpPr>
              <a:spLocks/>
            </p:cNvSpPr>
            <p:nvPr/>
          </p:nvSpPr>
          <p:spPr bwMode="auto">
            <a:xfrm>
              <a:off x="2593" y="794"/>
              <a:ext cx="89" cy="154"/>
            </a:xfrm>
            <a:custGeom>
              <a:avLst/>
              <a:gdLst>
                <a:gd name="T0" fmla="*/ 44 w 179"/>
                <a:gd name="T1" fmla="*/ 0 h 309"/>
                <a:gd name="T2" fmla="*/ 40 w 179"/>
                <a:gd name="T3" fmla="*/ 5 h 309"/>
                <a:gd name="T4" fmla="*/ 36 w 179"/>
                <a:gd name="T5" fmla="*/ 9 h 309"/>
                <a:gd name="T6" fmla="*/ 31 w 179"/>
                <a:gd name="T7" fmla="*/ 12 h 309"/>
                <a:gd name="T8" fmla="*/ 27 w 179"/>
                <a:gd name="T9" fmla="*/ 15 h 309"/>
                <a:gd name="T10" fmla="*/ 22 w 179"/>
                <a:gd name="T11" fmla="*/ 17 h 309"/>
                <a:gd name="T12" fmla="*/ 17 w 179"/>
                <a:gd name="T13" fmla="*/ 18 h 309"/>
                <a:gd name="T14" fmla="*/ 12 w 179"/>
                <a:gd name="T15" fmla="*/ 19 h 309"/>
                <a:gd name="T16" fmla="*/ 8 w 179"/>
                <a:gd name="T17" fmla="*/ 19 h 309"/>
                <a:gd name="T18" fmla="*/ 8 w 179"/>
                <a:gd name="T19" fmla="*/ 21 h 309"/>
                <a:gd name="T20" fmla="*/ 8 w 179"/>
                <a:gd name="T21" fmla="*/ 23 h 309"/>
                <a:gd name="T22" fmla="*/ 8 w 179"/>
                <a:gd name="T23" fmla="*/ 25 h 309"/>
                <a:gd name="T24" fmla="*/ 7 w 179"/>
                <a:gd name="T25" fmla="*/ 27 h 309"/>
                <a:gd name="T26" fmla="*/ 6 w 179"/>
                <a:gd name="T27" fmla="*/ 29 h 309"/>
                <a:gd name="T28" fmla="*/ 4 w 179"/>
                <a:gd name="T29" fmla="*/ 32 h 309"/>
                <a:gd name="T30" fmla="*/ 2 w 179"/>
                <a:gd name="T31" fmla="*/ 33 h 309"/>
                <a:gd name="T32" fmla="*/ 0 w 179"/>
                <a:gd name="T33" fmla="*/ 35 h 309"/>
                <a:gd name="T34" fmla="*/ 3 w 179"/>
                <a:gd name="T35" fmla="*/ 40 h 309"/>
                <a:gd name="T36" fmla="*/ 5 w 179"/>
                <a:gd name="T37" fmla="*/ 46 h 309"/>
                <a:gd name="T38" fmla="*/ 5 w 179"/>
                <a:gd name="T39" fmla="*/ 52 h 309"/>
                <a:gd name="T40" fmla="*/ 3 w 179"/>
                <a:gd name="T41" fmla="*/ 58 h 309"/>
                <a:gd name="T42" fmla="*/ 5 w 179"/>
                <a:gd name="T43" fmla="*/ 58 h 309"/>
                <a:gd name="T44" fmla="*/ 7 w 179"/>
                <a:gd name="T45" fmla="*/ 60 h 309"/>
                <a:gd name="T46" fmla="*/ 10 w 179"/>
                <a:gd name="T47" fmla="*/ 61 h 309"/>
                <a:gd name="T48" fmla="*/ 12 w 179"/>
                <a:gd name="T49" fmla="*/ 63 h 309"/>
                <a:gd name="T50" fmla="*/ 15 w 179"/>
                <a:gd name="T51" fmla="*/ 65 h 309"/>
                <a:gd name="T52" fmla="*/ 18 w 179"/>
                <a:gd name="T53" fmla="*/ 69 h 309"/>
                <a:gd name="T54" fmla="*/ 20 w 179"/>
                <a:gd name="T55" fmla="*/ 72 h 309"/>
                <a:gd name="T56" fmla="*/ 21 w 179"/>
                <a:gd name="T57" fmla="*/ 77 h 309"/>
                <a:gd name="T58" fmla="*/ 22 w 179"/>
                <a:gd name="T59" fmla="*/ 74 h 309"/>
                <a:gd name="T60" fmla="*/ 24 w 179"/>
                <a:gd name="T61" fmla="*/ 71 h 309"/>
                <a:gd name="T62" fmla="*/ 26 w 179"/>
                <a:gd name="T63" fmla="*/ 68 h 309"/>
                <a:gd name="T64" fmla="*/ 28 w 179"/>
                <a:gd name="T65" fmla="*/ 66 h 309"/>
                <a:gd name="T66" fmla="*/ 30 w 179"/>
                <a:gd name="T67" fmla="*/ 63 h 309"/>
                <a:gd name="T68" fmla="*/ 33 w 179"/>
                <a:gd name="T69" fmla="*/ 61 h 309"/>
                <a:gd name="T70" fmla="*/ 36 w 179"/>
                <a:gd name="T71" fmla="*/ 60 h 309"/>
                <a:gd name="T72" fmla="*/ 40 w 179"/>
                <a:gd name="T73" fmla="*/ 59 h 309"/>
                <a:gd name="T74" fmla="*/ 38 w 179"/>
                <a:gd name="T75" fmla="*/ 56 h 309"/>
                <a:gd name="T76" fmla="*/ 37 w 179"/>
                <a:gd name="T77" fmla="*/ 52 h 309"/>
                <a:gd name="T78" fmla="*/ 38 w 179"/>
                <a:gd name="T79" fmla="*/ 47 h 309"/>
                <a:gd name="T80" fmla="*/ 41 w 179"/>
                <a:gd name="T81" fmla="*/ 42 h 309"/>
                <a:gd name="T82" fmla="*/ 38 w 179"/>
                <a:gd name="T83" fmla="*/ 33 h 309"/>
                <a:gd name="T84" fmla="*/ 37 w 179"/>
                <a:gd name="T85" fmla="*/ 25 h 309"/>
                <a:gd name="T86" fmla="*/ 37 w 179"/>
                <a:gd name="T87" fmla="*/ 18 h 309"/>
                <a:gd name="T88" fmla="*/ 39 w 179"/>
                <a:gd name="T89" fmla="*/ 13 h 309"/>
                <a:gd name="T90" fmla="*/ 40 w 179"/>
                <a:gd name="T91" fmla="*/ 9 h 309"/>
                <a:gd name="T92" fmla="*/ 41 w 179"/>
                <a:gd name="T93" fmla="*/ 6 h 309"/>
                <a:gd name="T94" fmla="*/ 43 w 179"/>
                <a:gd name="T95" fmla="*/ 3 h 309"/>
                <a:gd name="T96" fmla="*/ 44 w 179"/>
                <a:gd name="T97" fmla="*/ 2 h 309"/>
                <a:gd name="T98" fmla="*/ 44 w 179"/>
                <a:gd name="T99" fmla="*/ 1 h 309"/>
                <a:gd name="T100" fmla="*/ 44 w 179"/>
                <a:gd name="T101" fmla="*/ 1 h 309"/>
                <a:gd name="T102" fmla="*/ 44 w 179"/>
                <a:gd name="T103" fmla="*/ 1 h 309"/>
                <a:gd name="T104" fmla="*/ 44 w 179"/>
                <a:gd name="T105" fmla="*/ 0 h 309"/>
                <a:gd name="T106" fmla="*/ 44 w 179"/>
                <a:gd name="T107" fmla="*/ 0 h 3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9"/>
                <a:gd name="T163" fmla="*/ 0 h 309"/>
                <a:gd name="T164" fmla="*/ 179 w 179"/>
                <a:gd name="T165" fmla="*/ 309 h 3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9" h="309">
                  <a:moveTo>
                    <a:pt x="177" y="0"/>
                  </a:moveTo>
                  <a:lnTo>
                    <a:pt x="162" y="20"/>
                  </a:lnTo>
                  <a:lnTo>
                    <a:pt x="146" y="37"/>
                  </a:lnTo>
                  <a:lnTo>
                    <a:pt x="127" y="51"/>
                  </a:lnTo>
                  <a:lnTo>
                    <a:pt x="109" y="61"/>
                  </a:lnTo>
                  <a:lnTo>
                    <a:pt x="89" y="69"/>
                  </a:lnTo>
                  <a:lnTo>
                    <a:pt x="70" y="75"/>
                  </a:lnTo>
                  <a:lnTo>
                    <a:pt x="51" y="77"/>
                  </a:lnTo>
                  <a:lnTo>
                    <a:pt x="33" y="77"/>
                  </a:lnTo>
                  <a:lnTo>
                    <a:pt x="34" y="84"/>
                  </a:lnTo>
                  <a:lnTo>
                    <a:pt x="34" y="92"/>
                  </a:lnTo>
                  <a:lnTo>
                    <a:pt x="33" y="100"/>
                  </a:lnTo>
                  <a:lnTo>
                    <a:pt x="30" y="110"/>
                  </a:lnTo>
                  <a:lnTo>
                    <a:pt x="26" y="119"/>
                  </a:lnTo>
                  <a:lnTo>
                    <a:pt x="19" y="128"/>
                  </a:lnTo>
                  <a:lnTo>
                    <a:pt x="11" y="135"/>
                  </a:lnTo>
                  <a:lnTo>
                    <a:pt x="0" y="142"/>
                  </a:lnTo>
                  <a:lnTo>
                    <a:pt x="12" y="161"/>
                  </a:lnTo>
                  <a:lnTo>
                    <a:pt x="20" y="187"/>
                  </a:lnTo>
                  <a:lnTo>
                    <a:pt x="21" y="211"/>
                  </a:lnTo>
                  <a:lnTo>
                    <a:pt x="12" y="232"/>
                  </a:lnTo>
                  <a:lnTo>
                    <a:pt x="20" y="235"/>
                  </a:lnTo>
                  <a:lnTo>
                    <a:pt x="29" y="240"/>
                  </a:lnTo>
                  <a:lnTo>
                    <a:pt x="40" y="246"/>
                  </a:lnTo>
                  <a:lnTo>
                    <a:pt x="51" y="252"/>
                  </a:lnTo>
                  <a:lnTo>
                    <a:pt x="61" y="263"/>
                  </a:lnTo>
                  <a:lnTo>
                    <a:pt x="72" y="276"/>
                  </a:lnTo>
                  <a:lnTo>
                    <a:pt x="80" y="290"/>
                  </a:lnTo>
                  <a:lnTo>
                    <a:pt x="86" y="309"/>
                  </a:lnTo>
                  <a:lnTo>
                    <a:pt x="90" y="299"/>
                  </a:lnTo>
                  <a:lnTo>
                    <a:pt x="96" y="286"/>
                  </a:lnTo>
                  <a:lnTo>
                    <a:pt x="104" y="274"/>
                  </a:lnTo>
                  <a:lnTo>
                    <a:pt x="113" y="264"/>
                  </a:lnTo>
                  <a:lnTo>
                    <a:pt x="123" y="254"/>
                  </a:lnTo>
                  <a:lnTo>
                    <a:pt x="134" y="247"/>
                  </a:lnTo>
                  <a:lnTo>
                    <a:pt x="147" y="241"/>
                  </a:lnTo>
                  <a:lnTo>
                    <a:pt x="161" y="239"/>
                  </a:lnTo>
                  <a:lnTo>
                    <a:pt x="154" y="225"/>
                  </a:lnTo>
                  <a:lnTo>
                    <a:pt x="150" y="208"/>
                  </a:lnTo>
                  <a:lnTo>
                    <a:pt x="152" y="188"/>
                  </a:lnTo>
                  <a:lnTo>
                    <a:pt x="165" y="168"/>
                  </a:lnTo>
                  <a:lnTo>
                    <a:pt x="154" y="135"/>
                  </a:lnTo>
                  <a:lnTo>
                    <a:pt x="150" y="103"/>
                  </a:lnTo>
                  <a:lnTo>
                    <a:pt x="151" y="74"/>
                  </a:lnTo>
                  <a:lnTo>
                    <a:pt x="156" y="52"/>
                  </a:lnTo>
                  <a:lnTo>
                    <a:pt x="161" y="39"/>
                  </a:lnTo>
                  <a:lnTo>
                    <a:pt x="166" y="27"/>
                  </a:lnTo>
                  <a:lnTo>
                    <a:pt x="172" y="15"/>
                  </a:lnTo>
                  <a:lnTo>
                    <a:pt x="177" y="9"/>
                  </a:lnTo>
                  <a:lnTo>
                    <a:pt x="179" y="7"/>
                  </a:lnTo>
                  <a:lnTo>
                    <a:pt x="179" y="5"/>
                  </a:lnTo>
                  <a:lnTo>
                    <a:pt x="178" y="4"/>
                  </a:lnTo>
                  <a:lnTo>
                    <a:pt x="177" y="2"/>
                  </a:lnTo>
                  <a:lnTo>
                    <a:pt x="177" y="0"/>
                  </a:lnTo>
                  <a:close/>
                </a:path>
              </a:pathLst>
            </a:custGeom>
            <a:solidFill>
              <a:srgbClr val="49AF00"/>
            </a:solidFill>
            <a:ln w="9525">
              <a:noFill/>
              <a:round/>
              <a:headEnd/>
              <a:tailEnd/>
            </a:ln>
          </p:spPr>
          <p:txBody>
            <a:bodyPr/>
            <a:lstStyle/>
            <a:p>
              <a:endParaRPr lang="en-US"/>
            </a:p>
          </p:txBody>
        </p:sp>
        <p:sp>
          <p:nvSpPr>
            <p:cNvPr id="6218" name="Freeform 277"/>
            <p:cNvSpPr>
              <a:spLocks/>
            </p:cNvSpPr>
            <p:nvPr/>
          </p:nvSpPr>
          <p:spPr bwMode="auto">
            <a:xfrm>
              <a:off x="2820" y="755"/>
              <a:ext cx="167" cy="128"/>
            </a:xfrm>
            <a:custGeom>
              <a:avLst/>
              <a:gdLst>
                <a:gd name="T0" fmla="*/ 38 w 334"/>
                <a:gd name="T1" fmla="*/ 0 h 256"/>
                <a:gd name="T2" fmla="*/ 36 w 334"/>
                <a:gd name="T3" fmla="*/ 1 h 256"/>
                <a:gd name="T4" fmla="*/ 31 w 334"/>
                <a:gd name="T5" fmla="*/ 2 h 256"/>
                <a:gd name="T6" fmla="*/ 27 w 334"/>
                <a:gd name="T7" fmla="*/ 4 h 256"/>
                <a:gd name="T8" fmla="*/ 23 w 334"/>
                <a:gd name="T9" fmla="*/ 5 h 256"/>
                <a:gd name="T10" fmla="*/ 18 w 334"/>
                <a:gd name="T11" fmla="*/ 6 h 256"/>
                <a:gd name="T12" fmla="*/ 13 w 334"/>
                <a:gd name="T13" fmla="*/ 8 h 256"/>
                <a:gd name="T14" fmla="*/ 10 w 334"/>
                <a:gd name="T15" fmla="*/ 8 h 256"/>
                <a:gd name="T16" fmla="*/ 5 w 334"/>
                <a:gd name="T17" fmla="*/ 9 h 256"/>
                <a:gd name="T18" fmla="*/ 4 w 334"/>
                <a:gd name="T19" fmla="*/ 8 h 256"/>
                <a:gd name="T20" fmla="*/ 3 w 334"/>
                <a:gd name="T21" fmla="*/ 8 h 256"/>
                <a:gd name="T22" fmla="*/ 1 w 334"/>
                <a:gd name="T23" fmla="*/ 8 h 256"/>
                <a:gd name="T24" fmla="*/ 0 w 334"/>
                <a:gd name="T25" fmla="*/ 8 h 256"/>
                <a:gd name="T26" fmla="*/ 5 w 334"/>
                <a:gd name="T27" fmla="*/ 11 h 256"/>
                <a:gd name="T28" fmla="*/ 9 w 334"/>
                <a:gd name="T29" fmla="*/ 15 h 256"/>
                <a:gd name="T30" fmla="*/ 12 w 334"/>
                <a:gd name="T31" fmla="*/ 19 h 256"/>
                <a:gd name="T32" fmla="*/ 15 w 334"/>
                <a:gd name="T33" fmla="*/ 24 h 256"/>
                <a:gd name="T34" fmla="*/ 19 w 334"/>
                <a:gd name="T35" fmla="*/ 29 h 256"/>
                <a:gd name="T36" fmla="*/ 21 w 334"/>
                <a:gd name="T37" fmla="*/ 35 h 256"/>
                <a:gd name="T38" fmla="*/ 22 w 334"/>
                <a:gd name="T39" fmla="*/ 42 h 256"/>
                <a:gd name="T40" fmla="*/ 23 w 334"/>
                <a:gd name="T41" fmla="*/ 48 h 256"/>
                <a:gd name="T42" fmla="*/ 25 w 334"/>
                <a:gd name="T43" fmla="*/ 48 h 256"/>
                <a:gd name="T44" fmla="*/ 28 w 334"/>
                <a:gd name="T45" fmla="*/ 49 h 256"/>
                <a:gd name="T46" fmla="*/ 31 w 334"/>
                <a:gd name="T47" fmla="*/ 50 h 256"/>
                <a:gd name="T48" fmla="*/ 35 w 334"/>
                <a:gd name="T49" fmla="*/ 52 h 256"/>
                <a:gd name="T50" fmla="*/ 38 w 334"/>
                <a:gd name="T51" fmla="*/ 54 h 256"/>
                <a:gd name="T52" fmla="*/ 41 w 334"/>
                <a:gd name="T53" fmla="*/ 57 h 256"/>
                <a:gd name="T54" fmla="*/ 43 w 334"/>
                <a:gd name="T55" fmla="*/ 60 h 256"/>
                <a:gd name="T56" fmla="*/ 45 w 334"/>
                <a:gd name="T57" fmla="*/ 64 h 256"/>
                <a:gd name="T58" fmla="*/ 48 w 334"/>
                <a:gd name="T59" fmla="*/ 62 h 256"/>
                <a:gd name="T60" fmla="*/ 51 w 334"/>
                <a:gd name="T61" fmla="*/ 60 h 256"/>
                <a:gd name="T62" fmla="*/ 55 w 334"/>
                <a:gd name="T63" fmla="*/ 58 h 256"/>
                <a:gd name="T64" fmla="*/ 59 w 334"/>
                <a:gd name="T65" fmla="*/ 57 h 256"/>
                <a:gd name="T66" fmla="*/ 65 w 334"/>
                <a:gd name="T67" fmla="*/ 57 h 256"/>
                <a:gd name="T68" fmla="*/ 71 w 334"/>
                <a:gd name="T69" fmla="*/ 57 h 256"/>
                <a:gd name="T70" fmla="*/ 77 w 334"/>
                <a:gd name="T71" fmla="*/ 59 h 256"/>
                <a:gd name="T72" fmla="*/ 84 w 334"/>
                <a:gd name="T73" fmla="*/ 61 h 256"/>
                <a:gd name="T74" fmla="*/ 82 w 334"/>
                <a:gd name="T75" fmla="*/ 59 h 256"/>
                <a:gd name="T76" fmla="*/ 80 w 334"/>
                <a:gd name="T77" fmla="*/ 56 h 256"/>
                <a:gd name="T78" fmla="*/ 78 w 334"/>
                <a:gd name="T79" fmla="*/ 53 h 256"/>
                <a:gd name="T80" fmla="*/ 77 w 334"/>
                <a:gd name="T81" fmla="*/ 49 h 256"/>
                <a:gd name="T82" fmla="*/ 76 w 334"/>
                <a:gd name="T83" fmla="*/ 44 h 256"/>
                <a:gd name="T84" fmla="*/ 76 w 334"/>
                <a:gd name="T85" fmla="*/ 39 h 256"/>
                <a:gd name="T86" fmla="*/ 78 w 334"/>
                <a:gd name="T87" fmla="*/ 34 h 256"/>
                <a:gd name="T88" fmla="*/ 80 w 334"/>
                <a:gd name="T89" fmla="*/ 27 h 256"/>
                <a:gd name="T90" fmla="*/ 77 w 334"/>
                <a:gd name="T91" fmla="*/ 26 h 256"/>
                <a:gd name="T92" fmla="*/ 73 w 334"/>
                <a:gd name="T93" fmla="*/ 25 h 256"/>
                <a:gd name="T94" fmla="*/ 69 w 334"/>
                <a:gd name="T95" fmla="*/ 24 h 256"/>
                <a:gd name="T96" fmla="*/ 65 w 334"/>
                <a:gd name="T97" fmla="*/ 21 h 256"/>
                <a:gd name="T98" fmla="*/ 62 w 334"/>
                <a:gd name="T99" fmla="*/ 18 h 256"/>
                <a:gd name="T100" fmla="*/ 59 w 334"/>
                <a:gd name="T101" fmla="*/ 15 h 256"/>
                <a:gd name="T102" fmla="*/ 58 w 334"/>
                <a:gd name="T103" fmla="*/ 10 h 256"/>
                <a:gd name="T104" fmla="*/ 58 w 334"/>
                <a:gd name="T105" fmla="*/ 4 h 256"/>
                <a:gd name="T106" fmla="*/ 56 w 334"/>
                <a:gd name="T107" fmla="*/ 4 h 256"/>
                <a:gd name="T108" fmla="*/ 54 w 334"/>
                <a:gd name="T109" fmla="*/ 5 h 256"/>
                <a:gd name="T110" fmla="*/ 51 w 334"/>
                <a:gd name="T111" fmla="*/ 5 h 256"/>
                <a:gd name="T112" fmla="*/ 49 w 334"/>
                <a:gd name="T113" fmla="*/ 5 h 256"/>
                <a:gd name="T114" fmla="*/ 46 w 334"/>
                <a:gd name="T115" fmla="*/ 4 h 256"/>
                <a:gd name="T116" fmla="*/ 44 w 334"/>
                <a:gd name="T117" fmla="*/ 3 h 256"/>
                <a:gd name="T118" fmla="*/ 41 w 334"/>
                <a:gd name="T119" fmla="*/ 2 h 256"/>
                <a:gd name="T120" fmla="*/ 38 w 334"/>
                <a:gd name="T121" fmla="*/ 0 h 2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34"/>
                <a:gd name="T184" fmla="*/ 0 h 256"/>
                <a:gd name="T185" fmla="*/ 334 w 334"/>
                <a:gd name="T186" fmla="*/ 256 h 2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34" h="256">
                  <a:moveTo>
                    <a:pt x="152" y="0"/>
                  </a:moveTo>
                  <a:lnTo>
                    <a:pt x="141" y="3"/>
                  </a:lnTo>
                  <a:lnTo>
                    <a:pt x="126" y="9"/>
                  </a:lnTo>
                  <a:lnTo>
                    <a:pt x="108" y="15"/>
                  </a:lnTo>
                  <a:lnTo>
                    <a:pt x="91" y="21"/>
                  </a:lnTo>
                  <a:lnTo>
                    <a:pt x="71" y="26"/>
                  </a:lnTo>
                  <a:lnTo>
                    <a:pt x="54" y="31"/>
                  </a:lnTo>
                  <a:lnTo>
                    <a:pt x="37" y="34"/>
                  </a:lnTo>
                  <a:lnTo>
                    <a:pt x="22" y="35"/>
                  </a:lnTo>
                  <a:lnTo>
                    <a:pt x="15" y="34"/>
                  </a:lnTo>
                  <a:lnTo>
                    <a:pt x="9" y="33"/>
                  </a:lnTo>
                  <a:lnTo>
                    <a:pt x="4" y="32"/>
                  </a:lnTo>
                  <a:lnTo>
                    <a:pt x="0" y="32"/>
                  </a:lnTo>
                  <a:lnTo>
                    <a:pt x="17" y="44"/>
                  </a:lnTo>
                  <a:lnTo>
                    <a:pt x="35" y="59"/>
                  </a:lnTo>
                  <a:lnTo>
                    <a:pt x="48" y="76"/>
                  </a:lnTo>
                  <a:lnTo>
                    <a:pt x="62" y="97"/>
                  </a:lnTo>
                  <a:lnTo>
                    <a:pt x="73" y="118"/>
                  </a:lnTo>
                  <a:lnTo>
                    <a:pt x="82" y="141"/>
                  </a:lnTo>
                  <a:lnTo>
                    <a:pt x="89" y="167"/>
                  </a:lnTo>
                  <a:lnTo>
                    <a:pt x="93" y="191"/>
                  </a:lnTo>
                  <a:lnTo>
                    <a:pt x="101" y="191"/>
                  </a:lnTo>
                  <a:lnTo>
                    <a:pt x="113" y="195"/>
                  </a:lnTo>
                  <a:lnTo>
                    <a:pt x="124" y="199"/>
                  </a:lnTo>
                  <a:lnTo>
                    <a:pt x="138" y="207"/>
                  </a:lnTo>
                  <a:lnTo>
                    <a:pt x="151" y="216"/>
                  </a:lnTo>
                  <a:lnTo>
                    <a:pt x="162" y="228"/>
                  </a:lnTo>
                  <a:lnTo>
                    <a:pt x="173" y="241"/>
                  </a:lnTo>
                  <a:lnTo>
                    <a:pt x="181" y="256"/>
                  </a:lnTo>
                  <a:lnTo>
                    <a:pt x="191" y="248"/>
                  </a:lnTo>
                  <a:lnTo>
                    <a:pt x="204" y="241"/>
                  </a:lnTo>
                  <a:lnTo>
                    <a:pt x="220" y="234"/>
                  </a:lnTo>
                  <a:lnTo>
                    <a:pt x="238" y="229"/>
                  </a:lnTo>
                  <a:lnTo>
                    <a:pt x="259" y="228"/>
                  </a:lnTo>
                  <a:lnTo>
                    <a:pt x="282" y="229"/>
                  </a:lnTo>
                  <a:lnTo>
                    <a:pt x="308" y="235"/>
                  </a:lnTo>
                  <a:lnTo>
                    <a:pt x="334" y="246"/>
                  </a:lnTo>
                  <a:lnTo>
                    <a:pt x="326" y="237"/>
                  </a:lnTo>
                  <a:lnTo>
                    <a:pt x="318" y="226"/>
                  </a:lnTo>
                  <a:lnTo>
                    <a:pt x="311" y="212"/>
                  </a:lnTo>
                  <a:lnTo>
                    <a:pt x="306" y="196"/>
                  </a:lnTo>
                  <a:lnTo>
                    <a:pt x="303" y="177"/>
                  </a:lnTo>
                  <a:lnTo>
                    <a:pt x="304" y="158"/>
                  </a:lnTo>
                  <a:lnTo>
                    <a:pt x="310" y="135"/>
                  </a:lnTo>
                  <a:lnTo>
                    <a:pt x="320" y="109"/>
                  </a:lnTo>
                  <a:lnTo>
                    <a:pt x="305" y="106"/>
                  </a:lnTo>
                  <a:lnTo>
                    <a:pt x="289" y="101"/>
                  </a:lnTo>
                  <a:lnTo>
                    <a:pt x="274" y="95"/>
                  </a:lnTo>
                  <a:lnTo>
                    <a:pt x="259" y="86"/>
                  </a:lnTo>
                  <a:lnTo>
                    <a:pt x="248" y="74"/>
                  </a:lnTo>
                  <a:lnTo>
                    <a:pt x="238" y="59"/>
                  </a:lnTo>
                  <a:lnTo>
                    <a:pt x="234" y="39"/>
                  </a:lnTo>
                  <a:lnTo>
                    <a:pt x="233" y="16"/>
                  </a:lnTo>
                  <a:lnTo>
                    <a:pt x="223" y="18"/>
                  </a:lnTo>
                  <a:lnTo>
                    <a:pt x="215" y="19"/>
                  </a:lnTo>
                  <a:lnTo>
                    <a:pt x="205" y="21"/>
                  </a:lnTo>
                  <a:lnTo>
                    <a:pt x="196" y="19"/>
                  </a:lnTo>
                  <a:lnTo>
                    <a:pt x="185" y="17"/>
                  </a:lnTo>
                  <a:lnTo>
                    <a:pt x="175" y="14"/>
                  </a:lnTo>
                  <a:lnTo>
                    <a:pt x="164" y="8"/>
                  </a:lnTo>
                  <a:lnTo>
                    <a:pt x="152" y="0"/>
                  </a:lnTo>
                  <a:close/>
                </a:path>
              </a:pathLst>
            </a:custGeom>
            <a:solidFill>
              <a:srgbClr val="49AF00"/>
            </a:solidFill>
            <a:ln w="9525">
              <a:noFill/>
              <a:round/>
              <a:headEnd/>
              <a:tailEnd/>
            </a:ln>
          </p:spPr>
          <p:txBody>
            <a:bodyPr/>
            <a:lstStyle/>
            <a:p>
              <a:endParaRPr lang="en-US"/>
            </a:p>
          </p:txBody>
        </p:sp>
        <p:sp>
          <p:nvSpPr>
            <p:cNvPr id="6219" name="Freeform 278"/>
            <p:cNvSpPr>
              <a:spLocks/>
            </p:cNvSpPr>
            <p:nvPr/>
          </p:nvSpPr>
          <p:spPr bwMode="auto">
            <a:xfrm>
              <a:off x="2734" y="564"/>
              <a:ext cx="147" cy="180"/>
            </a:xfrm>
            <a:custGeom>
              <a:avLst/>
              <a:gdLst>
                <a:gd name="T0" fmla="*/ 62 w 293"/>
                <a:gd name="T1" fmla="*/ 43 h 361"/>
                <a:gd name="T2" fmla="*/ 53 w 293"/>
                <a:gd name="T3" fmla="*/ 44 h 361"/>
                <a:gd name="T4" fmla="*/ 40 w 293"/>
                <a:gd name="T5" fmla="*/ 48 h 361"/>
                <a:gd name="T6" fmla="*/ 28 w 293"/>
                <a:gd name="T7" fmla="*/ 58 h 361"/>
                <a:gd name="T8" fmla="*/ 23 w 293"/>
                <a:gd name="T9" fmla="*/ 71 h 361"/>
                <a:gd name="T10" fmla="*/ 20 w 293"/>
                <a:gd name="T11" fmla="*/ 78 h 361"/>
                <a:gd name="T12" fmla="*/ 18 w 293"/>
                <a:gd name="T13" fmla="*/ 83 h 361"/>
                <a:gd name="T14" fmla="*/ 16 w 293"/>
                <a:gd name="T15" fmla="*/ 86 h 361"/>
                <a:gd name="T16" fmla="*/ 12 w 293"/>
                <a:gd name="T17" fmla="*/ 87 h 361"/>
                <a:gd name="T18" fmla="*/ 8 w 293"/>
                <a:gd name="T19" fmla="*/ 88 h 361"/>
                <a:gd name="T20" fmla="*/ 5 w 293"/>
                <a:gd name="T21" fmla="*/ 88 h 361"/>
                <a:gd name="T22" fmla="*/ 2 w 293"/>
                <a:gd name="T23" fmla="*/ 89 h 361"/>
                <a:gd name="T24" fmla="*/ 1 w 293"/>
                <a:gd name="T25" fmla="*/ 90 h 361"/>
                <a:gd name="T26" fmla="*/ 0 w 293"/>
                <a:gd name="T27" fmla="*/ 89 h 361"/>
                <a:gd name="T28" fmla="*/ 6 w 293"/>
                <a:gd name="T29" fmla="*/ 86 h 361"/>
                <a:gd name="T30" fmla="*/ 14 w 293"/>
                <a:gd name="T31" fmla="*/ 77 h 361"/>
                <a:gd name="T32" fmla="*/ 18 w 293"/>
                <a:gd name="T33" fmla="*/ 66 h 361"/>
                <a:gd name="T34" fmla="*/ 18 w 293"/>
                <a:gd name="T35" fmla="*/ 56 h 361"/>
                <a:gd name="T36" fmla="*/ 18 w 293"/>
                <a:gd name="T37" fmla="*/ 50 h 361"/>
                <a:gd name="T38" fmla="*/ 17 w 293"/>
                <a:gd name="T39" fmla="*/ 43 h 361"/>
                <a:gd name="T40" fmla="*/ 18 w 293"/>
                <a:gd name="T41" fmla="*/ 38 h 361"/>
                <a:gd name="T42" fmla="*/ 24 w 293"/>
                <a:gd name="T43" fmla="*/ 34 h 361"/>
                <a:gd name="T44" fmla="*/ 29 w 293"/>
                <a:gd name="T45" fmla="*/ 28 h 361"/>
                <a:gd name="T46" fmla="*/ 30 w 293"/>
                <a:gd name="T47" fmla="*/ 20 h 361"/>
                <a:gd name="T48" fmla="*/ 33 w 293"/>
                <a:gd name="T49" fmla="*/ 15 h 361"/>
                <a:gd name="T50" fmla="*/ 41 w 293"/>
                <a:gd name="T51" fmla="*/ 13 h 361"/>
                <a:gd name="T52" fmla="*/ 50 w 293"/>
                <a:gd name="T53" fmla="*/ 8 h 361"/>
                <a:gd name="T54" fmla="*/ 58 w 293"/>
                <a:gd name="T55" fmla="*/ 3 h 361"/>
                <a:gd name="T56" fmla="*/ 60 w 293"/>
                <a:gd name="T57" fmla="*/ 3 h 361"/>
                <a:gd name="T58" fmla="*/ 61 w 293"/>
                <a:gd name="T59" fmla="*/ 11 h 361"/>
                <a:gd name="T60" fmla="*/ 64 w 293"/>
                <a:gd name="T61" fmla="*/ 20 h 361"/>
                <a:gd name="T62" fmla="*/ 70 w 293"/>
                <a:gd name="T63" fmla="*/ 27 h 361"/>
                <a:gd name="T64" fmla="*/ 71 w 293"/>
                <a:gd name="T65" fmla="*/ 30 h 361"/>
                <a:gd name="T66" fmla="*/ 67 w 293"/>
                <a:gd name="T67" fmla="*/ 32 h 361"/>
                <a:gd name="T68" fmla="*/ 63 w 293"/>
                <a:gd name="T69" fmla="*/ 35 h 361"/>
                <a:gd name="T70" fmla="*/ 63 w 293"/>
                <a:gd name="T71" fmla="*/ 40 h 36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3"/>
                <a:gd name="T109" fmla="*/ 0 h 361"/>
                <a:gd name="T110" fmla="*/ 293 w 293"/>
                <a:gd name="T111" fmla="*/ 361 h 36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3" h="361">
                  <a:moveTo>
                    <a:pt x="256" y="175"/>
                  </a:moveTo>
                  <a:lnTo>
                    <a:pt x="247" y="175"/>
                  </a:lnTo>
                  <a:lnTo>
                    <a:pt x="230" y="175"/>
                  </a:lnTo>
                  <a:lnTo>
                    <a:pt x="209" y="178"/>
                  </a:lnTo>
                  <a:lnTo>
                    <a:pt x="185" y="183"/>
                  </a:lnTo>
                  <a:lnTo>
                    <a:pt x="160" y="194"/>
                  </a:lnTo>
                  <a:lnTo>
                    <a:pt x="134" y="211"/>
                  </a:lnTo>
                  <a:lnTo>
                    <a:pt x="112" y="235"/>
                  </a:lnTo>
                  <a:lnTo>
                    <a:pt x="95" y="270"/>
                  </a:lnTo>
                  <a:lnTo>
                    <a:pt x="89" y="286"/>
                  </a:lnTo>
                  <a:lnTo>
                    <a:pt x="85" y="301"/>
                  </a:lnTo>
                  <a:lnTo>
                    <a:pt x="80" y="314"/>
                  </a:lnTo>
                  <a:lnTo>
                    <a:pt x="76" y="324"/>
                  </a:lnTo>
                  <a:lnTo>
                    <a:pt x="71" y="333"/>
                  </a:lnTo>
                  <a:lnTo>
                    <a:pt x="65" y="341"/>
                  </a:lnTo>
                  <a:lnTo>
                    <a:pt x="61" y="346"/>
                  </a:lnTo>
                  <a:lnTo>
                    <a:pt x="54" y="348"/>
                  </a:lnTo>
                  <a:lnTo>
                    <a:pt x="47" y="349"/>
                  </a:lnTo>
                  <a:lnTo>
                    <a:pt x="39" y="351"/>
                  </a:lnTo>
                  <a:lnTo>
                    <a:pt x="31" y="352"/>
                  </a:lnTo>
                  <a:lnTo>
                    <a:pt x="24" y="354"/>
                  </a:lnTo>
                  <a:lnTo>
                    <a:pt x="17" y="355"/>
                  </a:lnTo>
                  <a:lnTo>
                    <a:pt x="11" y="357"/>
                  </a:lnTo>
                  <a:lnTo>
                    <a:pt x="5" y="359"/>
                  </a:lnTo>
                  <a:lnTo>
                    <a:pt x="1" y="361"/>
                  </a:lnTo>
                  <a:lnTo>
                    <a:pt x="1" y="360"/>
                  </a:lnTo>
                  <a:lnTo>
                    <a:pt x="1" y="359"/>
                  </a:lnTo>
                  <a:lnTo>
                    <a:pt x="0" y="357"/>
                  </a:lnTo>
                  <a:lnTo>
                    <a:pt x="0" y="356"/>
                  </a:lnTo>
                  <a:lnTo>
                    <a:pt x="24" y="345"/>
                  </a:lnTo>
                  <a:lnTo>
                    <a:pt x="42" y="329"/>
                  </a:lnTo>
                  <a:lnTo>
                    <a:pt x="55" y="309"/>
                  </a:lnTo>
                  <a:lnTo>
                    <a:pt x="64" y="287"/>
                  </a:lnTo>
                  <a:lnTo>
                    <a:pt x="69" y="265"/>
                  </a:lnTo>
                  <a:lnTo>
                    <a:pt x="71" y="244"/>
                  </a:lnTo>
                  <a:lnTo>
                    <a:pt x="72" y="226"/>
                  </a:lnTo>
                  <a:lnTo>
                    <a:pt x="72" y="213"/>
                  </a:lnTo>
                  <a:lnTo>
                    <a:pt x="72" y="202"/>
                  </a:lnTo>
                  <a:lnTo>
                    <a:pt x="69" y="187"/>
                  </a:lnTo>
                  <a:lnTo>
                    <a:pt x="65" y="172"/>
                  </a:lnTo>
                  <a:lnTo>
                    <a:pt x="61" y="155"/>
                  </a:lnTo>
                  <a:lnTo>
                    <a:pt x="70" y="152"/>
                  </a:lnTo>
                  <a:lnTo>
                    <a:pt x="81" y="147"/>
                  </a:lnTo>
                  <a:lnTo>
                    <a:pt x="93" y="137"/>
                  </a:lnTo>
                  <a:lnTo>
                    <a:pt x="104" y="126"/>
                  </a:lnTo>
                  <a:lnTo>
                    <a:pt x="114" y="112"/>
                  </a:lnTo>
                  <a:lnTo>
                    <a:pt x="119" y="96"/>
                  </a:lnTo>
                  <a:lnTo>
                    <a:pt x="120" y="80"/>
                  </a:lnTo>
                  <a:lnTo>
                    <a:pt x="117" y="64"/>
                  </a:lnTo>
                  <a:lnTo>
                    <a:pt x="130" y="62"/>
                  </a:lnTo>
                  <a:lnTo>
                    <a:pt x="145" y="58"/>
                  </a:lnTo>
                  <a:lnTo>
                    <a:pt x="163" y="52"/>
                  </a:lnTo>
                  <a:lnTo>
                    <a:pt x="181" y="43"/>
                  </a:lnTo>
                  <a:lnTo>
                    <a:pt x="200" y="34"/>
                  </a:lnTo>
                  <a:lnTo>
                    <a:pt x="216" y="22"/>
                  </a:lnTo>
                  <a:lnTo>
                    <a:pt x="229" y="12"/>
                  </a:lnTo>
                  <a:lnTo>
                    <a:pt x="238" y="0"/>
                  </a:lnTo>
                  <a:lnTo>
                    <a:pt x="237" y="14"/>
                  </a:lnTo>
                  <a:lnTo>
                    <a:pt x="239" y="30"/>
                  </a:lnTo>
                  <a:lnTo>
                    <a:pt x="242" y="47"/>
                  </a:lnTo>
                  <a:lnTo>
                    <a:pt x="248" y="65"/>
                  </a:lnTo>
                  <a:lnTo>
                    <a:pt x="256" y="82"/>
                  </a:lnTo>
                  <a:lnTo>
                    <a:pt x="267" y="97"/>
                  </a:lnTo>
                  <a:lnTo>
                    <a:pt x="279" y="110"/>
                  </a:lnTo>
                  <a:lnTo>
                    <a:pt x="293" y="119"/>
                  </a:lnTo>
                  <a:lnTo>
                    <a:pt x="284" y="120"/>
                  </a:lnTo>
                  <a:lnTo>
                    <a:pt x="274" y="124"/>
                  </a:lnTo>
                  <a:lnTo>
                    <a:pt x="266" y="128"/>
                  </a:lnTo>
                  <a:lnTo>
                    <a:pt x="257" y="135"/>
                  </a:lnTo>
                  <a:lnTo>
                    <a:pt x="252" y="142"/>
                  </a:lnTo>
                  <a:lnTo>
                    <a:pt x="249" y="152"/>
                  </a:lnTo>
                  <a:lnTo>
                    <a:pt x="251" y="163"/>
                  </a:lnTo>
                  <a:lnTo>
                    <a:pt x="256" y="175"/>
                  </a:lnTo>
                  <a:close/>
                </a:path>
              </a:pathLst>
            </a:custGeom>
            <a:solidFill>
              <a:srgbClr val="49AF00"/>
            </a:solidFill>
            <a:ln w="9525">
              <a:noFill/>
              <a:round/>
              <a:headEnd/>
              <a:tailEnd/>
            </a:ln>
          </p:spPr>
          <p:txBody>
            <a:bodyPr/>
            <a:lstStyle/>
            <a:p>
              <a:endParaRPr lang="en-US"/>
            </a:p>
          </p:txBody>
        </p:sp>
        <p:sp>
          <p:nvSpPr>
            <p:cNvPr id="6220" name="Freeform 279"/>
            <p:cNvSpPr>
              <a:spLocks/>
            </p:cNvSpPr>
            <p:nvPr/>
          </p:nvSpPr>
          <p:spPr bwMode="auto">
            <a:xfrm>
              <a:off x="2686" y="566"/>
              <a:ext cx="86" cy="176"/>
            </a:xfrm>
            <a:custGeom>
              <a:avLst/>
              <a:gdLst>
                <a:gd name="T0" fmla="*/ 23 w 173"/>
                <a:gd name="T1" fmla="*/ 87 h 351"/>
                <a:gd name="T2" fmla="*/ 20 w 173"/>
                <a:gd name="T3" fmla="*/ 84 h 351"/>
                <a:gd name="T4" fmla="*/ 16 w 173"/>
                <a:gd name="T5" fmla="*/ 84 h 351"/>
                <a:gd name="T6" fmla="*/ 13 w 173"/>
                <a:gd name="T7" fmla="*/ 83 h 351"/>
                <a:gd name="T8" fmla="*/ 14 w 173"/>
                <a:gd name="T9" fmla="*/ 81 h 351"/>
                <a:gd name="T10" fmla="*/ 17 w 173"/>
                <a:gd name="T11" fmla="*/ 78 h 351"/>
                <a:gd name="T12" fmla="*/ 21 w 173"/>
                <a:gd name="T13" fmla="*/ 77 h 351"/>
                <a:gd name="T14" fmla="*/ 24 w 173"/>
                <a:gd name="T15" fmla="*/ 76 h 351"/>
                <a:gd name="T16" fmla="*/ 26 w 173"/>
                <a:gd name="T17" fmla="*/ 73 h 351"/>
                <a:gd name="T18" fmla="*/ 27 w 173"/>
                <a:gd name="T19" fmla="*/ 71 h 351"/>
                <a:gd name="T20" fmla="*/ 26 w 173"/>
                <a:gd name="T21" fmla="*/ 70 h 351"/>
                <a:gd name="T22" fmla="*/ 25 w 173"/>
                <a:gd name="T23" fmla="*/ 68 h 351"/>
                <a:gd name="T24" fmla="*/ 23 w 173"/>
                <a:gd name="T25" fmla="*/ 66 h 351"/>
                <a:gd name="T26" fmla="*/ 19 w 173"/>
                <a:gd name="T27" fmla="*/ 66 h 351"/>
                <a:gd name="T28" fmla="*/ 16 w 173"/>
                <a:gd name="T29" fmla="*/ 68 h 351"/>
                <a:gd name="T30" fmla="*/ 15 w 173"/>
                <a:gd name="T31" fmla="*/ 71 h 351"/>
                <a:gd name="T32" fmla="*/ 14 w 173"/>
                <a:gd name="T33" fmla="*/ 74 h 351"/>
                <a:gd name="T34" fmla="*/ 11 w 173"/>
                <a:gd name="T35" fmla="*/ 76 h 351"/>
                <a:gd name="T36" fmla="*/ 10 w 173"/>
                <a:gd name="T37" fmla="*/ 76 h 351"/>
                <a:gd name="T38" fmla="*/ 9 w 173"/>
                <a:gd name="T39" fmla="*/ 75 h 351"/>
                <a:gd name="T40" fmla="*/ 9 w 173"/>
                <a:gd name="T41" fmla="*/ 73 h 351"/>
                <a:gd name="T42" fmla="*/ 9 w 173"/>
                <a:gd name="T43" fmla="*/ 69 h 351"/>
                <a:gd name="T44" fmla="*/ 11 w 173"/>
                <a:gd name="T45" fmla="*/ 67 h 351"/>
                <a:gd name="T46" fmla="*/ 13 w 173"/>
                <a:gd name="T47" fmla="*/ 64 h 351"/>
                <a:gd name="T48" fmla="*/ 14 w 173"/>
                <a:gd name="T49" fmla="*/ 62 h 351"/>
                <a:gd name="T50" fmla="*/ 14 w 173"/>
                <a:gd name="T51" fmla="*/ 61 h 351"/>
                <a:gd name="T52" fmla="*/ 13 w 173"/>
                <a:gd name="T53" fmla="*/ 59 h 351"/>
                <a:gd name="T54" fmla="*/ 11 w 173"/>
                <a:gd name="T55" fmla="*/ 57 h 351"/>
                <a:gd name="T56" fmla="*/ 8 w 173"/>
                <a:gd name="T57" fmla="*/ 56 h 351"/>
                <a:gd name="T58" fmla="*/ 6 w 173"/>
                <a:gd name="T59" fmla="*/ 57 h 351"/>
                <a:gd name="T60" fmla="*/ 4 w 173"/>
                <a:gd name="T61" fmla="*/ 57 h 351"/>
                <a:gd name="T62" fmla="*/ 2 w 173"/>
                <a:gd name="T63" fmla="*/ 58 h 351"/>
                <a:gd name="T64" fmla="*/ 0 w 173"/>
                <a:gd name="T65" fmla="*/ 51 h 351"/>
                <a:gd name="T66" fmla="*/ 4 w 173"/>
                <a:gd name="T67" fmla="*/ 34 h 351"/>
                <a:gd name="T68" fmla="*/ 15 w 173"/>
                <a:gd name="T69" fmla="*/ 18 h 351"/>
                <a:gd name="T70" fmla="*/ 30 w 173"/>
                <a:gd name="T71" fmla="*/ 7 h 351"/>
                <a:gd name="T72" fmla="*/ 37 w 173"/>
                <a:gd name="T73" fmla="*/ 3 h 351"/>
                <a:gd name="T74" fmla="*/ 40 w 173"/>
                <a:gd name="T75" fmla="*/ 1 h 351"/>
                <a:gd name="T76" fmla="*/ 42 w 173"/>
                <a:gd name="T77" fmla="*/ 0 h 351"/>
                <a:gd name="T78" fmla="*/ 43 w 173"/>
                <a:gd name="T79" fmla="*/ 1 h 351"/>
                <a:gd name="T80" fmla="*/ 39 w 173"/>
                <a:gd name="T81" fmla="*/ 6 h 351"/>
                <a:gd name="T82" fmla="*/ 35 w 173"/>
                <a:gd name="T83" fmla="*/ 16 h 351"/>
                <a:gd name="T84" fmla="*/ 35 w 173"/>
                <a:gd name="T85" fmla="*/ 25 h 351"/>
                <a:gd name="T86" fmla="*/ 38 w 173"/>
                <a:gd name="T87" fmla="*/ 33 h 351"/>
                <a:gd name="T88" fmla="*/ 40 w 173"/>
                <a:gd name="T89" fmla="*/ 42 h 351"/>
                <a:gd name="T90" fmla="*/ 42 w 173"/>
                <a:gd name="T91" fmla="*/ 50 h 351"/>
                <a:gd name="T92" fmla="*/ 42 w 173"/>
                <a:gd name="T93" fmla="*/ 56 h 351"/>
                <a:gd name="T94" fmla="*/ 41 w 173"/>
                <a:gd name="T95" fmla="*/ 65 h 351"/>
                <a:gd name="T96" fmla="*/ 38 w 173"/>
                <a:gd name="T97" fmla="*/ 76 h 351"/>
                <a:gd name="T98" fmla="*/ 30 w 173"/>
                <a:gd name="T99" fmla="*/ 85 h 3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3"/>
                <a:gd name="T151" fmla="*/ 0 h 351"/>
                <a:gd name="T152" fmla="*/ 173 w 173"/>
                <a:gd name="T153" fmla="*/ 351 h 3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3" h="351">
                  <a:moveTo>
                    <a:pt x="97" y="351"/>
                  </a:moveTo>
                  <a:lnTo>
                    <a:pt x="94" y="347"/>
                  </a:lnTo>
                  <a:lnTo>
                    <a:pt x="90" y="340"/>
                  </a:lnTo>
                  <a:lnTo>
                    <a:pt x="83" y="335"/>
                  </a:lnTo>
                  <a:lnTo>
                    <a:pt x="71" y="335"/>
                  </a:lnTo>
                  <a:lnTo>
                    <a:pt x="64" y="336"/>
                  </a:lnTo>
                  <a:lnTo>
                    <a:pt x="60" y="334"/>
                  </a:lnTo>
                  <a:lnTo>
                    <a:pt x="55" y="331"/>
                  </a:lnTo>
                  <a:lnTo>
                    <a:pt x="52" y="327"/>
                  </a:lnTo>
                  <a:lnTo>
                    <a:pt x="57" y="321"/>
                  </a:lnTo>
                  <a:lnTo>
                    <a:pt x="62" y="316"/>
                  </a:lnTo>
                  <a:lnTo>
                    <a:pt x="68" y="311"/>
                  </a:lnTo>
                  <a:lnTo>
                    <a:pt x="72" y="306"/>
                  </a:lnTo>
                  <a:lnTo>
                    <a:pt x="84" y="307"/>
                  </a:lnTo>
                  <a:lnTo>
                    <a:pt x="92" y="305"/>
                  </a:lnTo>
                  <a:lnTo>
                    <a:pt x="99" y="302"/>
                  </a:lnTo>
                  <a:lnTo>
                    <a:pt x="105" y="295"/>
                  </a:lnTo>
                  <a:lnTo>
                    <a:pt x="107" y="291"/>
                  </a:lnTo>
                  <a:lnTo>
                    <a:pt x="108" y="288"/>
                  </a:lnTo>
                  <a:lnTo>
                    <a:pt x="108" y="284"/>
                  </a:lnTo>
                  <a:lnTo>
                    <a:pt x="108" y="281"/>
                  </a:lnTo>
                  <a:lnTo>
                    <a:pt x="107" y="278"/>
                  </a:lnTo>
                  <a:lnTo>
                    <a:pt x="106" y="274"/>
                  </a:lnTo>
                  <a:lnTo>
                    <a:pt x="103" y="271"/>
                  </a:lnTo>
                  <a:lnTo>
                    <a:pt x="101" y="267"/>
                  </a:lnTo>
                  <a:lnTo>
                    <a:pt x="95" y="263"/>
                  </a:lnTo>
                  <a:lnTo>
                    <a:pt x="86" y="261"/>
                  </a:lnTo>
                  <a:lnTo>
                    <a:pt x="77" y="263"/>
                  </a:lnTo>
                  <a:lnTo>
                    <a:pt x="69" y="266"/>
                  </a:lnTo>
                  <a:lnTo>
                    <a:pt x="64" y="272"/>
                  </a:lnTo>
                  <a:lnTo>
                    <a:pt x="63" y="276"/>
                  </a:lnTo>
                  <a:lnTo>
                    <a:pt x="63" y="281"/>
                  </a:lnTo>
                  <a:lnTo>
                    <a:pt x="64" y="286"/>
                  </a:lnTo>
                  <a:lnTo>
                    <a:pt x="59" y="293"/>
                  </a:lnTo>
                  <a:lnTo>
                    <a:pt x="52" y="298"/>
                  </a:lnTo>
                  <a:lnTo>
                    <a:pt x="46" y="303"/>
                  </a:lnTo>
                  <a:lnTo>
                    <a:pt x="42" y="305"/>
                  </a:lnTo>
                  <a:lnTo>
                    <a:pt x="40" y="303"/>
                  </a:lnTo>
                  <a:lnTo>
                    <a:pt x="38" y="301"/>
                  </a:lnTo>
                  <a:lnTo>
                    <a:pt x="36" y="298"/>
                  </a:lnTo>
                  <a:lnTo>
                    <a:pt x="32" y="297"/>
                  </a:lnTo>
                  <a:lnTo>
                    <a:pt x="36" y="290"/>
                  </a:lnTo>
                  <a:lnTo>
                    <a:pt x="38" y="282"/>
                  </a:lnTo>
                  <a:lnTo>
                    <a:pt x="39" y="275"/>
                  </a:lnTo>
                  <a:lnTo>
                    <a:pt x="40" y="271"/>
                  </a:lnTo>
                  <a:lnTo>
                    <a:pt x="47" y="266"/>
                  </a:lnTo>
                  <a:lnTo>
                    <a:pt x="52" y="261"/>
                  </a:lnTo>
                  <a:lnTo>
                    <a:pt x="55" y="254"/>
                  </a:lnTo>
                  <a:lnTo>
                    <a:pt x="57" y="249"/>
                  </a:lnTo>
                  <a:lnTo>
                    <a:pt x="57" y="246"/>
                  </a:lnTo>
                  <a:lnTo>
                    <a:pt x="57" y="244"/>
                  </a:lnTo>
                  <a:lnTo>
                    <a:pt x="57" y="243"/>
                  </a:lnTo>
                  <a:lnTo>
                    <a:pt x="56" y="241"/>
                  </a:lnTo>
                  <a:lnTo>
                    <a:pt x="54" y="235"/>
                  </a:lnTo>
                  <a:lnTo>
                    <a:pt x="51" y="230"/>
                  </a:lnTo>
                  <a:lnTo>
                    <a:pt x="45" y="227"/>
                  </a:lnTo>
                  <a:lnTo>
                    <a:pt x="37" y="223"/>
                  </a:lnTo>
                  <a:lnTo>
                    <a:pt x="32" y="222"/>
                  </a:lnTo>
                  <a:lnTo>
                    <a:pt x="27" y="222"/>
                  </a:lnTo>
                  <a:lnTo>
                    <a:pt x="24" y="225"/>
                  </a:lnTo>
                  <a:lnTo>
                    <a:pt x="21" y="226"/>
                  </a:lnTo>
                  <a:lnTo>
                    <a:pt x="17" y="228"/>
                  </a:lnTo>
                  <a:lnTo>
                    <a:pt x="15" y="229"/>
                  </a:lnTo>
                  <a:lnTo>
                    <a:pt x="11" y="231"/>
                  </a:lnTo>
                  <a:lnTo>
                    <a:pt x="9" y="234"/>
                  </a:lnTo>
                  <a:lnTo>
                    <a:pt x="0" y="201"/>
                  </a:lnTo>
                  <a:lnTo>
                    <a:pt x="2" y="167"/>
                  </a:lnTo>
                  <a:lnTo>
                    <a:pt x="16" y="133"/>
                  </a:lnTo>
                  <a:lnTo>
                    <a:pt x="37" y="100"/>
                  </a:lnTo>
                  <a:lnTo>
                    <a:pt x="63" y="70"/>
                  </a:lnTo>
                  <a:lnTo>
                    <a:pt x="92" y="45"/>
                  </a:lnTo>
                  <a:lnTo>
                    <a:pt x="121" y="25"/>
                  </a:lnTo>
                  <a:lnTo>
                    <a:pt x="147" y="11"/>
                  </a:lnTo>
                  <a:lnTo>
                    <a:pt x="151" y="10"/>
                  </a:lnTo>
                  <a:lnTo>
                    <a:pt x="155" y="7"/>
                  </a:lnTo>
                  <a:lnTo>
                    <a:pt x="161" y="4"/>
                  </a:lnTo>
                  <a:lnTo>
                    <a:pt x="167" y="2"/>
                  </a:lnTo>
                  <a:lnTo>
                    <a:pt x="170" y="0"/>
                  </a:lnTo>
                  <a:lnTo>
                    <a:pt x="173" y="0"/>
                  </a:lnTo>
                  <a:lnTo>
                    <a:pt x="173" y="2"/>
                  </a:lnTo>
                  <a:lnTo>
                    <a:pt x="169" y="8"/>
                  </a:lnTo>
                  <a:lnTo>
                    <a:pt x="159" y="23"/>
                  </a:lnTo>
                  <a:lnTo>
                    <a:pt x="150" y="42"/>
                  </a:lnTo>
                  <a:lnTo>
                    <a:pt x="143" y="63"/>
                  </a:lnTo>
                  <a:lnTo>
                    <a:pt x="140" y="84"/>
                  </a:lnTo>
                  <a:lnTo>
                    <a:pt x="143" y="97"/>
                  </a:lnTo>
                  <a:lnTo>
                    <a:pt x="146" y="113"/>
                  </a:lnTo>
                  <a:lnTo>
                    <a:pt x="152" y="130"/>
                  </a:lnTo>
                  <a:lnTo>
                    <a:pt x="158" y="150"/>
                  </a:lnTo>
                  <a:lnTo>
                    <a:pt x="162" y="167"/>
                  </a:lnTo>
                  <a:lnTo>
                    <a:pt x="166" y="182"/>
                  </a:lnTo>
                  <a:lnTo>
                    <a:pt x="169" y="197"/>
                  </a:lnTo>
                  <a:lnTo>
                    <a:pt x="169" y="208"/>
                  </a:lnTo>
                  <a:lnTo>
                    <a:pt x="169" y="221"/>
                  </a:lnTo>
                  <a:lnTo>
                    <a:pt x="168" y="239"/>
                  </a:lnTo>
                  <a:lnTo>
                    <a:pt x="166" y="260"/>
                  </a:lnTo>
                  <a:lnTo>
                    <a:pt x="161" y="282"/>
                  </a:lnTo>
                  <a:lnTo>
                    <a:pt x="152" y="304"/>
                  </a:lnTo>
                  <a:lnTo>
                    <a:pt x="139" y="324"/>
                  </a:lnTo>
                  <a:lnTo>
                    <a:pt x="121" y="340"/>
                  </a:lnTo>
                  <a:lnTo>
                    <a:pt x="97" y="351"/>
                  </a:lnTo>
                  <a:close/>
                </a:path>
              </a:pathLst>
            </a:custGeom>
            <a:solidFill>
              <a:srgbClr val="FF1933"/>
            </a:solidFill>
            <a:ln w="9525">
              <a:noFill/>
              <a:round/>
              <a:headEnd/>
              <a:tailEnd/>
            </a:ln>
          </p:spPr>
          <p:txBody>
            <a:bodyPr/>
            <a:lstStyle/>
            <a:p>
              <a:endParaRPr lang="en-US"/>
            </a:p>
          </p:txBody>
        </p:sp>
        <p:sp>
          <p:nvSpPr>
            <p:cNvPr id="6221" name="Freeform 280"/>
            <p:cNvSpPr>
              <a:spLocks/>
            </p:cNvSpPr>
            <p:nvPr/>
          </p:nvSpPr>
          <p:spPr bwMode="auto">
            <a:xfrm>
              <a:off x="2551" y="651"/>
              <a:ext cx="422" cy="296"/>
            </a:xfrm>
            <a:custGeom>
              <a:avLst/>
              <a:gdLst>
                <a:gd name="T0" fmla="*/ 98 w 844"/>
                <a:gd name="T1" fmla="*/ 126 h 593"/>
                <a:gd name="T2" fmla="*/ 90 w 844"/>
                <a:gd name="T3" fmla="*/ 139 h 593"/>
                <a:gd name="T4" fmla="*/ 85 w 844"/>
                <a:gd name="T5" fmla="*/ 143 h 593"/>
                <a:gd name="T6" fmla="*/ 74 w 844"/>
                <a:gd name="T7" fmla="*/ 126 h 593"/>
                <a:gd name="T8" fmla="*/ 66 w 844"/>
                <a:gd name="T9" fmla="*/ 118 h 593"/>
                <a:gd name="T10" fmla="*/ 60 w 844"/>
                <a:gd name="T11" fmla="*/ 105 h 593"/>
                <a:gd name="T12" fmla="*/ 62 w 844"/>
                <a:gd name="T13" fmla="*/ 79 h 593"/>
                <a:gd name="T14" fmla="*/ 73 w 844"/>
                <a:gd name="T15" fmla="*/ 63 h 593"/>
                <a:gd name="T16" fmla="*/ 75 w 844"/>
                <a:gd name="T17" fmla="*/ 52 h 593"/>
                <a:gd name="T18" fmla="*/ 70 w 844"/>
                <a:gd name="T19" fmla="*/ 63 h 593"/>
                <a:gd name="T20" fmla="*/ 58 w 844"/>
                <a:gd name="T21" fmla="*/ 80 h 593"/>
                <a:gd name="T22" fmla="*/ 34 w 844"/>
                <a:gd name="T23" fmla="*/ 90 h 593"/>
                <a:gd name="T24" fmla="*/ 24 w 844"/>
                <a:gd name="T25" fmla="*/ 89 h 593"/>
                <a:gd name="T26" fmla="*/ 11 w 844"/>
                <a:gd name="T27" fmla="*/ 83 h 593"/>
                <a:gd name="T28" fmla="*/ 5 w 844"/>
                <a:gd name="T29" fmla="*/ 77 h 593"/>
                <a:gd name="T30" fmla="*/ 18 w 844"/>
                <a:gd name="T31" fmla="*/ 70 h 593"/>
                <a:gd name="T32" fmla="*/ 33 w 844"/>
                <a:gd name="T33" fmla="*/ 52 h 593"/>
                <a:gd name="T34" fmla="*/ 54 w 844"/>
                <a:gd name="T35" fmla="*/ 46 h 593"/>
                <a:gd name="T36" fmla="*/ 60 w 844"/>
                <a:gd name="T37" fmla="*/ 47 h 593"/>
                <a:gd name="T38" fmla="*/ 66 w 844"/>
                <a:gd name="T39" fmla="*/ 45 h 593"/>
                <a:gd name="T40" fmla="*/ 61 w 844"/>
                <a:gd name="T41" fmla="*/ 54 h 593"/>
                <a:gd name="T42" fmla="*/ 62 w 844"/>
                <a:gd name="T43" fmla="*/ 56 h 593"/>
                <a:gd name="T44" fmla="*/ 68 w 844"/>
                <a:gd name="T45" fmla="*/ 56 h 593"/>
                <a:gd name="T46" fmla="*/ 72 w 844"/>
                <a:gd name="T47" fmla="*/ 48 h 593"/>
                <a:gd name="T48" fmla="*/ 72 w 844"/>
                <a:gd name="T49" fmla="*/ 44 h 593"/>
                <a:gd name="T50" fmla="*/ 74 w 844"/>
                <a:gd name="T51" fmla="*/ 49 h 593"/>
                <a:gd name="T52" fmla="*/ 83 w 844"/>
                <a:gd name="T53" fmla="*/ 51 h 593"/>
                <a:gd name="T54" fmla="*/ 91 w 844"/>
                <a:gd name="T55" fmla="*/ 49 h 593"/>
                <a:gd name="T56" fmla="*/ 98 w 844"/>
                <a:gd name="T57" fmla="*/ 44 h 593"/>
                <a:gd name="T58" fmla="*/ 107 w 844"/>
                <a:gd name="T59" fmla="*/ 42 h 593"/>
                <a:gd name="T60" fmla="*/ 113 w 844"/>
                <a:gd name="T61" fmla="*/ 31 h 593"/>
                <a:gd name="T62" fmla="*/ 132 w 844"/>
                <a:gd name="T63" fmla="*/ 4 h 593"/>
                <a:gd name="T64" fmla="*/ 156 w 844"/>
                <a:gd name="T65" fmla="*/ 0 h 593"/>
                <a:gd name="T66" fmla="*/ 171 w 844"/>
                <a:gd name="T67" fmla="*/ 2 h 593"/>
                <a:gd name="T68" fmla="*/ 188 w 844"/>
                <a:gd name="T69" fmla="*/ 8 h 593"/>
                <a:gd name="T70" fmla="*/ 205 w 844"/>
                <a:gd name="T71" fmla="*/ 10 h 593"/>
                <a:gd name="T72" fmla="*/ 209 w 844"/>
                <a:gd name="T73" fmla="*/ 14 h 593"/>
                <a:gd name="T74" fmla="*/ 188 w 844"/>
                <a:gd name="T75" fmla="*/ 41 h 593"/>
                <a:gd name="T76" fmla="*/ 167 w 844"/>
                <a:gd name="T77" fmla="*/ 54 h 593"/>
                <a:gd name="T78" fmla="*/ 144 w 844"/>
                <a:gd name="T79" fmla="*/ 60 h 593"/>
                <a:gd name="T80" fmla="*/ 124 w 844"/>
                <a:gd name="T81" fmla="*/ 57 h 593"/>
                <a:gd name="T82" fmla="*/ 110 w 844"/>
                <a:gd name="T83" fmla="*/ 51 h 593"/>
                <a:gd name="T84" fmla="*/ 104 w 844"/>
                <a:gd name="T85" fmla="*/ 47 h 593"/>
                <a:gd name="T86" fmla="*/ 95 w 844"/>
                <a:gd name="T87" fmla="*/ 49 h 593"/>
                <a:gd name="T88" fmla="*/ 93 w 844"/>
                <a:gd name="T89" fmla="*/ 53 h 593"/>
                <a:gd name="T90" fmla="*/ 102 w 844"/>
                <a:gd name="T91" fmla="*/ 53 h 593"/>
                <a:gd name="T92" fmla="*/ 112 w 844"/>
                <a:gd name="T93" fmla="*/ 52 h 593"/>
                <a:gd name="T94" fmla="*/ 129 w 844"/>
                <a:gd name="T95" fmla="*/ 57 h 593"/>
                <a:gd name="T96" fmla="*/ 151 w 844"/>
                <a:gd name="T97" fmla="*/ 76 h 593"/>
                <a:gd name="T98" fmla="*/ 159 w 844"/>
                <a:gd name="T99" fmla="*/ 103 h 593"/>
                <a:gd name="T100" fmla="*/ 152 w 844"/>
                <a:gd name="T101" fmla="*/ 110 h 593"/>
                <a:gd name="T102" fmla="*/ 127 w 844"/>
                <a:gd name="T103" fmla="*/ 101 h 593"/>
                <a:gd name="T104" fmla="*/ 110 w 844"/>
                <a:gd name="T105" fmla="*/ 97 h 593"/>
                <a:gd name="T106" fmla="*/ 98 w 844"/>
                <a:gd name="T107" fmla="*/ 81 h 593"/>
                <a:gd name="T108" fmla="*/ 93 w 844"/>
                <a:gd name="T109" fmla="*/ 61 h 593"/>
                <a:gd name="T110" fmla="*/ 85 w 844"/>
                <a:gd name="T111" fmla="*/ 54 h 593"/>
                <a:gd name="T112" fmla="*/ 78 w 844"/>
                <a:gd name="T113" fmla="*/ 53 h 593"/>
                <a:gd name="T114" fmla="*/ 81 w 844"/>
                <a:gd name="T115" fmla="*/ 61 h 593"/>
                <a:gd name="T116" fmla="*/ 96 w 844"/>
                <a:gd name="T117" fmla="*/ 77 h 5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44"/>
                <a:gd name="T178" fmla="*/ 0 h 593"/>
                <a:gd name="T179" fmla="*/ 844 w 844"/>
                <a:gd name="T180" fmla="*/ 593 h 59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44" h="593">
                  <a:moveTo>
                    <a:pt x="402" y="349"/>
                  </a:moveTo>
                  <a:lnTo>
                    <a:pt x="410" y="391"/>
                  </a:lnTo>
                  <a:lnTo>
                    <a:pt x="410" y="435"/>
                  </a:lnTo>
                  <a:lnTo>
                    <a:pt x="404" y="474"/>
                  </a:lnTo>
                  <a:lnTo>
                    <a:pt x="391" y="505"/>
                  </a:lnTo>
                  <a:lnTo>
                    <a:pt x="383" y="517"/>
                  </a:lnTo>
                  <a:lnTo>
                    <a:pt x="376" y="528"/>
                  </a:lnTo>
                  <a:lnTo>
                    <a:pt x="369" y="538"/>
                  </a:lnTo>
                  <a:lnTo>
                    <a:pt x="363" y="549"/>
                  </a:lnTo>
                  <a:lnTo>
                    <a:pt x="357" y="558"/>
                  </a:lnTo>
                  <a:lnTo>
                    <a:pt x="353" y="570"/>
                  </a:lnTo>
                  <a:lnTo>
                    <a:pt x="349" y="580"/>
                  </a:lnTo>
                  <a:lnTo>
                    <a:pt x="346" y="593"/>
                  </a:lnTo>
                  <a:lnTo>
                    <a:pt x="343" y="585"/>
                  </a:lnTo>
                  <a:lnTo>
                    <a:pt x="340" y="573"/>
                  </a:lnTo>
                  <a:lnTo>
                    <a:pt x="333" y="560"/>
                  </a:lnTo>
                  <a:lnTo>
                    <a:pt x="326" y="545"/>
                  </a:lnTo>
                  <a:lnTo>
                    <a:pt x="316" y="530"/>
                  </a:lnTo>
                  <a:lnTo>
                    <a:pt x="307" y="515"/>
                  </a:lnTo>
                  <a:lnTo>
                    <a:pt x="295" y="504"/>
                  </a:lnTo>
                  <a:lnTo>
                    <a:pt x="285" y="494"/>
                  </a:lnTo>
                  <a:lnTo>
                    <a:pt x="279" y="489"/>
                  </a:lnTo>
                  <a:lnTo>
                    <a:pt x="273" y="484"/>
                  </a:lnTo>
                  <a:lnTo>
                    <a:pt x="269" y="480"/>
                  </a:lnTo>
                  <a:lnTo>
                    <a:pt x="264" y="475"/>
                  </a:lnTo>
                  <a:lnTo>
                    <a:pt x="260" y="469"/>
                  </a:lnTo>
                  <a:lnTo>
                    <a:pt x="257" y="465"/>
                  </a:lnTo>
                  <a:lnTo>
                    <a:pt x="254" y="459"/>
                  </a:lnTo>
                  <a:lnTo>
                    <a:pt x="250" y="454"/>
                  </a:lnTo>
                  <a:lnTo>
                    <a:pt x="239" y="421"/>
                  </a:lnTo>
                  <a:lnTo>
                    <a:pt x="235" y="389"/>
                  </a:lnTo>
                  <a:lnTo>
                    <a:pt x="236" y="360"/>
                  </a:lnTo>
                  <a:lnTo>
                    <a:pt x="241" y="338"/>
                  </a:lnTo>
                  <a:lnTo>
                    <a:pt x="244" y="326"/>
                  </a:lnTo>
                  <a:lnTo>
                    <a:pt x="250" y="316"/>
                  </a:lnTo>
                  <a:lnTo>
                    <a:pt x="257" y="305"/>
                  </a:lnTo>
                  <a:lnTo>
                    <a:pt x="265" y="292"/>
                  </a:lnTo>
                  <a:lnTo>
                    <a:pt x="274" y="280"/>
                  </a:lnTo>
                  <a:lnTo>
                    <a:pt x="284" y="268"/>
                  </a:lnTo>
                  <a:lnTo>
                    <a:pt x="292" y="254"/>
                  </a:lnTo>
                  <a:lnTo>
                    <a:pt x="300" y="240"/>
                  </a:lnTo>
                  <a:lnTo>
                    <a:pt x="302" y="231"/>
                  </a:lnTo>
                  <a:lnTo>
                    <a:pt x="303" y="220"/>
                  </a:lnTo>
                  <a:lnTo>
                    <a:pt x="301" y="214"/>
                  </a:lnTo>
                  <a:lnTo>
                    <a:pt x="298" y="211"/>
                  </a:lnTo>
                  <a:lnTo>
                    <a:pt x="292" y="216"/>
                  </a:lnTo>
                  <a:lnTo>
                    <a:pt x="287" y="224"/>
                  </a:lnTo>
                  <a:lnTo>
                    <a:pt x="284" y="232"/>
                  </a:lnTo>
                  <a:lnTo>
                    <a:pt x="281" y="240"/>
                  </a:lnTo>
                  <a:lnTo>
                    <a:pt x="278" y="253"/>
                  </a:lnTo>
                  <a:lnTo>
                    <a:pt x="273" y="264"/>
                  </a:lnTo>
                  <a:lnTo>
                    <a:pt x="267" y="276"/>
                  </a:lnTo>
                  <a:lnTo>
                    <a:pt x="262" y="286"/>
                  </a:lnTo>
                  <a:lnTo>
                    <a:pt x="247" y="306"/>
                  </a:lnTo>
                  <a:lnTo>
                    <a:pt x="231" y="323"/>
                  </a:lnTo>
                  <a:lnTo>
                    <a:pt x="212" y="337"/>
                  </a:lnTo>
                  <a:lnTo>
                    <a:pt x="194" y="347"/>
                  </a:lnTo>
                  <a:lnTo>
                    <a:pt x="174" y="355"/>
                  </a:lnTo>
                  <a:lnTo>
                    <a:pt x="155" y="361"/>
                  </a:lnTo>
                  <a:lnTo>
                    <a:pt x="136" y="363"/>
                  </a:lnTo>
                  <a:lnTo>
                    <a:pt x="118" y="363"/>
                  </a:lnTo>
                  <a:lnTo>
                    <a:pt x="112" y="362"/>
                  </a:lnTo>
                  <a:lnTo>
                    <a:pt x="106" y="361"/>
                  </a:lnTo>
                  <a:lnTo>
                    <a:pt x="100" y="360"/>
                  </a:lnTo>
                  <a:lnTo>
                    <a:pt x="95" y="359"/>
                  </a:lnTo>
                  <a:lnTo>
                    <a:pt x="84" y="354"/>
                  </a:lnTo>
                  <a:lnTo>
                    <a:pt x="74" y="351"/>
                  </a:lnTo>
                  <a:lnTo>
                    <a:pt x="64" y="345"/>
                  </a:lnTo>
                  <a:lnTo>
                    <a:pt x="53" y="340"/>
                  </a:lnTo>
                  <a:lnTo>
                    <a:pt x="42" y="335"/>
                  </a:lnTo>
                  <a:lnTo>
                    <a:pt x="29" y="329"/>
                  </a:lnTo>
                  <a:lnTo>
                    <a:pt x="15" y="323"/>
                  </a:lnTo>
                  <a:lnTo>
                    <a:pt x="0" y="316"/>
                  </a:lnTo>
                  <a:lnTo>
                    <a:pt x="8" y="314"/>
                  </a:lnTo>
                  <a:lnTo>
                    <a:pt x="19" y="311"/>
                  </a:lnTo>
                  <a:lnTo>
                    <a:pt x="30" y="308"/>
                  </a:lnTo>
                  <a:lnTo>
                    <a:pt x="42" y="303"/>
                  </a:lnTo>
                  <a:lnTo>
                    <a:pt x="53" y="298"/>
                  </a:lnTo>
                  <a:lnTo>
                    <a:pt x="64" y="291"/>
                  </a:lnTo>
                  <a:lnTo>
                    <a:pt x="72" y="283"/>
                  </a:lnTo>
                  <a:lnTo>
                    <a:pt x="79" y="272"/>
                  </a:lnTo>
                  <a:lnTo>
                    <a:pt x="87" y="257"/>
                  </a:lnTo>
                  <a:lnTo>
                    <a:pt x="99" y="240"/>
                  </a:lnTo>
                  <a:lnTo>
                    <a:pt x="113" y="223"/>
                  </a:lnTo>
                  <a:lnTo>
                    <a:pt x="130" y="208"/>
                  </a:lnTo>
                  <a:lnTo>
                    <a:pt x="149" y="195"/>
                  </a:lnTo>
                  <a:lnTo>
                    <a:pt x="170" y="186"/>
                  </a:lnTo>
                  <a:lnTo>
                    <a:pt x="190" y="182"/>
                  </a:lnTo>
                  <a:lnTo>
                    <a:pt x="212" y="185"/>
                  </a:lnTo>
                  <a:lnTo>
                    <a:pt x="216" y="187"/>
                  </a:lnTo>
                  <a:lnTo>
                    <a:pt x="221" y="189"/>
                  </a:lnTo>
                  <a:lnTo>
                    <a:pt x="226" y="190"/>
                  </a:lnTo>
                  <a:lnTo>
                    <a:pt x="232" y="190"/>
                  </a:lnTo>
                  <a:lnTo>
                    <a:pt x="237" y="189"/>
                  </a:lnTo>
                  <a:lnTo>
                    <a:pt x="242" y="188"/>
                  </a:lnTo>
                  <a:lnTo>
                    <a:pt x="246" y="186"/>
                  </a:lnTo>
                  <a:lnTo>
                    <a:pt x="248" y="184"/>
                  </a:lnTo>
                  <a:lnTo>
                    <a:pt x="251" y="180"/>
                  </a:lnTo>
                  <a:lnTo>
                    <a:pt x="257" y="179"/>
                  </a:lnTo>
                  <a:lnTo>
                    <a:pt x="262" y="181"/>
                  </a:lnTo>
                  <a:lnTo>
                    <a:pt x="265" y="182"/>
                  </a:lnTo>
                  <a:lnTo>
                    <a:pt x="258" y="189"/>
                  </a:lnTo>
                  <a:lnTo>
                    <a:pt x="251" y="197"/>
                  </a:lnTo>
                  <a:lnTo>
                    <a:pt x="247" y="208"/>
                  </a:lnTo>
                  <a:lnTo>
                    <a:pt x="244" y="216"/>
                  </a:lnTo>
                  <a:lnTo>
                    <a:pt x="244" y="218"/>
                  </a:lnTo>
                  <a:lnTo>
                    <a:pt x="246" y="220"/>
                  </a:lnTo>
                  <a:lnTo>
                    <a:pt x="247" y="222"/>
                  </a:lnTo>
                  <a:lnTo>
                    <a:pt x="248" y="224"/>
                  </a:lnTo>
                  <a:lnTo>
                    <a:pt x="250" y="225"/>
                  </a:lnTo>
                  <a:lnTo>
                    <a:pt x="251" y="226"/>
                  </a:lnTo>
                  <a:lnTo>
                    <a:pt x="254" y="227"/>
                  </a:lnTo>
                  <a:lnTo>
                    <a:pt x="255" y="227"/>
                  </a:lnTo>
                  <a:lnTo>
                    <a:pt x="263" y="229"/>
                  </a:lnTo>
                  <a:lnTo>
                    <a:pt x="271" y="227"/>
                  </a:lnTo>
                  <a:lnTo>
                    <a:pt x="278" y="224"/>
                  </a:lnTo>
                  <a:lnTo>
                    <a:pt x="284" y="219"/>
                  </a:lnTo>
                  <a:lnTo>
                    <a:pt x="287" y="211"/>
                  </a:lnTo>
                  <a:lnTo>
                    <a:pt x="287" y="202"/>
                  </a:lnTo>
                  <a:lnTo>
                    <a:pt x="286" y="194"/>
                  </a:lnTo>
                  <a:lnTo>
                    <a:pt x="282" y="187"/>
                  </a:lnTo>
                  <a:lnTo>
                    <a:pt x="280" y="184"/>
                  </a:lnTo>
                  <a:lnTo>
                    <a:pt x="280" y="180"/>
                  </a:lnTo>
                  <a:lnTo>
                    <a:pt x="282" y="178"/>
                  </a:lnTo>
                  <a:lnTo>
                    <a:pt x="285" y="177"/>
                  </a:lnTo>
                  <a:lnTo>
                    <a:pt x="287" y="178"/>
                  </a:lnTo>
                  <a:lnTo>
                    <a:pt x="289" y="180"/>
                  </a:lnTo>
                  <a:lnTo>
                    <a:pt x="290" y="186"/>
                  </a:lnTo>
                  <a:lnTo>
                    <a:pt x="292" y="192"/>
                  </a:lnTo>
                  <a:lnTo>
                    <a:pt x="294" y="197"/>
                  </a:lnTo>
                  <a:lnTo>
                    <a:pt x="298" y="203"/>
                  </a:lnTo>
                  <a:lnTo>
                    <a:pt x="308" y="204"/>
                  </a:lnTo>
                  <a:lnTo>
                    <a:pt x="319" y="197"/>
                  </a:lnTo>
                  <a:lnTo>
                    <a:pt x="324" y="202"/>
                  </a:lnTo>
                  <a:lnTo>
                    <a:pt x="330" y="205"/>
                  </a:lnTo>
                  <a:lnTo>
                    <a:pt x="336" y="208"/>
                  </a:lnTo>
                  <a:lnTo>
                    <a:pt x="345" y="209"/>
                  </a:lnTo>
                  <a:lnTo>
                    <a:pt x="351" y="207"/>
                  </a:lnTo>
                  <a:lnTo>
                    <a:pt x="358" y="203"/>
                  </a:lnTo>
                  <a:lnTo>
                    <a:pt x="364" y="196"/>
                  </a:lnTo>
                  <a:lnTo>
                    <a:pt x="369" y="186"/>
                  </a:lnTo>
                  <a:lnTo>
                    <a:pt x="373" y="184"/>
                  </a:lnTo>
                  <a:lnTo>
                    <a:pt x="379" y="182"/>
                  </a:lnTo>
                  <a:lnTo>
                    <a:pt x="385" y="180"/>
                  </a:lnTo>
                  <a:lnTo>
                    <a:pt x="392" y="179"/>
                  </a:lnTo>
                  <a:lnTo>
                    <a:pt x="399" y="177"/>
                  </a:lnTo>
                  <a:lnTo>
                    <a:pt x="407" y="176"/>
                  </a:lnTo>
                  <a:lnTo>
                    <a:pt x="415" y="174"/>
                  </a:lnTo>
                  <a:lnTo>
                    <a:pt x="422" y="173"/>
                  </a:lnTo>
                  <a:lnTo>
                    <a:pt x="429" y="171"/>
                  </a:lnTo>
                  <a:lnTo>
                    <a:pt x="433" y="166"/>
                  </a:lnTo>
                  <a:lnTo>
                    <a:pt x="439" y="158"/>
                  </a:lnTo>
                  <a:lnTo>
                    <a:pt x="444" y="149"/>
                  </a:lnTo>
                  <a:lnTo>
                    <a:pt x="448" y="139"/>
                  </a:lnTo>
                  <a:lnTo>
                    <a:pt x="453" y="126"/>
                  </a:lnTo>
                  <a:lnTo>
                    <a:pt x="457" y="111"/>
                  </a:lnTo>
                  <a:lnTo>
                    <a:pt x="463" y="95"/>
                  </a:lnTo>
                  <a:lnTo>
                    <a:pt x="480" y="60"/>
                  </a:lnTo>
                  <a:lnTo>
                    <a:pt x="502" y="36"/>
                  </a:lnTo>
                  <a:lnTo>
                    <a:pt x="528" y="19"/>
                  </a:lnTo>
                  <a:lnTo>
                    <a:pt x="553" y="8"/>
                  </a:lnTo>
                  <a:lnTo>
                    <a:pt x="577" y="3"/>
                  </a:lnTo>
                  <a:lnTo>
                    <a:pt x="598" y="0"/>
                  </a:lnTo>
                  <a:lnTo>
                    <a:pt x="615" y="0"/>
                  </a:lnTo>
                  <a:lnTo>
                    <a:pt x="624" y="0"/>
                  </a:lnTo>
                  <a:lnTo>
                    <a:pt x="631" y="0"/>
                  </a:lnTo>
                  <a:lnTo>
                    <a:pt x="642" y="2"/>
                  </a:lnTo>
                  <a:lnTo>
                    <a:pt x="654" y="3"/>
                  </a:lnTo>
                  <a:lnTo>
                    <a:pt x="667" y="5"/>
                  </a:lnTo>
                  <a:lnTo>
                    <a:pt x="682" y="8"/>
                  </a:lnTo>
                  <a:lnTo>
                    <a:pt x="697" y="13"/>
                  </a:lnTo>
                  <a:lnTo>
                    <a:pt x="711" y="19"/>
                  </a:lnTo>
                  <a:lnTo>
                    <a:pt x="723" y="25"/>
                  </a:lnTo>
                  <a:lnTo>
                    <a:pt x="736" y="30"/>
                  </a:lnTo>
                  <a:lnTo>
                    <a:pt x="750" y="35"/>
                  </a:lnTo>
                  <a:lnTo>
                    <a:pt x="764" y="38"/>
                  </a:lnTo>
                  <a:lnTo>
                    <a:pt x="779" y="40"/>
                  </a:lnTo>
                  <a:lnTo>
                    <a:pt x="792" y="41"/>
                  </a:lnTo>
                  <a:lnTo>
                    <a:pt x="806" y="42"/>
                  </a:lnTo>
                  <a:lnTo>
                    <a:pt x="819" y="42"/>
                  </a:lnTo>
                  <a:lnTo>
                    <a:pt x="830" y="41"/>
                  </a:lnTo>
                  <a:lnTo>
                    <a:pt x="844" y="41"/>
                  </a:lnTo>
                  <a:lnTo>
                    <a:pt x="844" y="45"/>
                  </a:lnTo>
                  <a:lnTo>
                    <a:pt x="838" y="52"/>
                  </a:lnTo>
                  <a:lnTo>
                    <a:pt x="833" y="58"/>
                  </a:lnTo>
                  <a:lnTo>
                    <a:pt x="820" y="75"/>
                  </a:lnTo>
                  <a:lnTo>
                    <a:pt x="805" y="96"/>
                  </a:lnTo>
                  <a:lnTo>
                    <a:pt x="788" y="119"/>
                  </a:lnTo>
                  <a:lnTo>
                    <a:pt x="768" y="143"/>
                  </a:lnTo>
                  <a:lnTo>
                    <a:pt x="749" y="165"/>
                  </a:lnTo>
                  <a:lnTo>
                    <a:pt x="729" y="185"/>
                  </a:lnTo>
                  <a:lnTo>
                    <a:pt x="710" y="200"/>
                  </a:lnTo>
                  <a:lnTo>
                    <a:pt x="691" y="208"/>
                  </a:lnTo>
                  <a:lnTo>
                    <a:pt x="680" y="211"/>
                  </a:lnTo>
                  <a:lnTo>
                    <a:pt x="665" y="217"/>
                  </a:lnTo>
                  <a:lnTo>
                    <a:pt x="647" y="223"/>
                  </a:lnTo>
                  <a:lnTo>
                    <a:pt x="630" y="229"/>
                  </a:lnTo>
                  <a:lnTo>
                    <a:pt x="610" y="234"/>
                  </a:lnTo>
                  <a:lnTo>
                    <a:pt x="593" y="239"/>
                  </a:lnTo>
                  <a:lnTo>
                    <a:pt x="576" y="242"/>
                  </a:lnTo>
                  <a:lnTo>
                    <a:pt x="561" y="243"/>
                  </a:lnTo>
                  <a:lnTo>
                    <a:pt x="546" y="242"/>
                  </a:lnTo>
                  <a:lnTo>
                    <a:pt x="530" y="239"/>
                  </a:lnTo>
                  <a:lnTo>
                    <a:pt x="513" y="234"/>
                  </a:lnTo>
                  <a:lnTo>
                    <a:pt x="495" y="229"/>
                  </a:lnTo>
                  <a:lnTo>
                    <a:pt x="479" y="223"/>
                  </a:lnTo>
                  <a:lnTo>
                    <a:pt x="465" y="217"/>
                  </a:lnTo>
                  <a:lnTo>
                    <a:pt x="455" y="212"/>
                  </a:lnTo>
                  <a:lnTo>
                    <a:pt x="449" y="209"/>
                  </a:lnTo>
                  <a:lnTo>
                    <a:pt x="442" y="204"/>
                  </a:lnTo>
                  <a:lnTo>
                    <a:pt x="437" y="200"/>
                  </a:lnTo>
                  <a:lnTo>
                    <a:pt x="431" y="196"/>
                  </a:lnTo>
                  <a:lnTo>
                    <a:pt x="424" y="192"/>
                  </a:lnTo>
                  <a:lnTo>
                    <a:pt x="419" y="190"/>
                  </a:lnTo>
                  <a:lnTo>
                    <a:pt x="414" y="190"/>
                  </a:lnTo>
                  <a:lnTo>
                    <a:pt x="406" y="190"/>
                  </a:lnTo>
                  <a:lnTo>
                    <a:pt x="399" y="192"/>
                  </a:lnTo>
                  <a:lnTo>
                    <a:pt x="392" y="194"/>
                  </a:lnTo>
                  <a:lnTo>
                    <a:pt x="384" y="195"/>
                  </a:lnTo>
                  <a:lnTo>
                    <a:pt x="378" y="197"/>
                  </a:lnTo>
                  <a:lnTo>
                    <a:pt x="373" y="200"/>
                  </a:lnTo>
                  <a:lnTo>
                    <a:pt x="368" y="204"/>
                  </a:lnTo>
                  <a:lnTo>
                    <a:pt x="366" y="209"/>
                  </a:lnTo>
                  <a:lnTo>
                    <a:pt x="368" y="212"/>
                  </a:lnTo>
                  <a:lnTo>
                    <a:pt x="372" y="215"/>
                  </a:lnTo>
                  <a:lnTo>
                    <a:pt x="377" y="216"/>
                  </a:lnTo>
                  <a:lnTo>
                    <a:pt x="383" y="216"/>
                  </a:lnTo>
                  <a:lnTo>
                    <a:pt x="389" y="216"/>
                  </a:lnTo>
                  <a:lnTo>
                    <a:pt x="396" y="216"/>
                  </a:lnTo>
                  <a:lnTo>
                    <a:pt x="406" y="215"/>
                  </a:lnTo>
                  <a:lnTo>
                    <a:pt x="414" y="214"/>
                  </a:lnTo>
                  <a:lnTo>
                    <a:pt x="423" y="212"/>
                  </a:lnTo>
                  <a:lnTo>
                    <a:pt x="431" y="211"/>
                  </a:lnTo>
                  <a:lnTo>
                    <a:pt x="439" y="210"/>
                  </a:lnTo>
                  <a:lnTo>
                    <a:pt x="448" y="210"/>
                  </a:lnTo>
                  <a:lnTo>
                    <a:pt x="457" y="210"/>
                  </a:lnTo>
                  <a:lnTo>
                    <a:pt x="468" y="212"/>
                  </a:lnTo>
                  <a:lnTo>
                    <a:pt x="482" y="216"/>
                  </a:lnTo>
                  <a:lnTo>
                    <a:pt x="498" y="222"/>
                  </a:lnTo>
                  <a:lnTo>
                    <a:pt x="516" y="230"/>
                  </a:lnTo>
                  <a:lnTo>
                    <a:pt x="539" y="240"/>
                  </a:lnTo>
                  <a:lnTo>
                    <a:pt x="556" y="252"/>
                  </a:lnTo>
                  <a:lnTo>
                    <a:pt x="574" y="267"/>
                  </a:lnTo>
                  <a:lnTo>
                    <a:pt x="587" y="284"/>
                  </a:lnTo>
                  <a:lnTo>
                    <a:pt x="601" y="305"/>
                  </a:lnTo>
                  <a:lnTo>
                    <a:pt x="612" y="326"/>
                  </a:lnTo>
                  <a:lnTo>
                    <a:pt x="621" y="349"/>
                  </a:lnTo>
                  <a:lnTo>
                    <a:pt x="628" y="375"/>
                  </a:lnTo>
                  <a:lnTo>
                    <a:pt x="632" y="399"/>
                  </a:lnTo>
                  <a:lnTo>
                    <a:pt x="635" y="415"/>
                  </a:lnTo>
                  <a:lnTo>
                    <a:pt x="635" y="431"/>
                  </a:lnTo>
                  <a:lnTo>
                    <a:pt x="635" y="447"/>
                  </a:lnTo>
                  <a:lnTo>
                    <a:pt x="632" y="462"/>
                  </a:lnTo>
                  <a:lnTo>
                    <a:pt x="622" y="451"/>
                  </a:lnTo>
                  <a:lnTo>
                    <a:pt x="608" y="441"/>
                  </a:lnTo>
                  <a:lnTo>
                    <a:pt x="590" y="431"/>
                  </a:lnTo>
                  <a:lnTo>
                    <a:pt x="570" y="423"/>
                  </a:lnTo>
                  <a:lnTo>
                    <a:pt x="549" y="416"/>
                  </a:lnTo>
                  <a:lnTo>
                    <a:pt x="528" y="409"/>
                  </a:lnTo>
                  <a:lnTo>
                    <a:pt x="508" y="406"/>
                  </a:lnTo>
                  <a:lnTo>
                    <a:pt x="491" y="403"/>
                  </a:lnTo>
                  <a:lnTo>
                    <a:pt x="480" y="400"/>
                  </a:lnTo>
                  <a:lnTo>
                    <a:pt x="468" y="398"/>
                  </a:lnTo>
                  <a:lnTo>
                    <a:pt x="455" y="396"/>
                  </a:lnTo>
                  <a:lnTo>
                    <a:pt x="441" y="390"/>
                  </a:lnTo>
                  <a:lnTo>
                    <a:pt x="429" y="384"/>
                  </a:lnTo>
                  <a:lnTo>
                    <a:pt x="417" y="375"/>
                  </a:lnTo>
                  <a:lnTo>
                    <a:pt x="408" y="362"/>
                  </a:lnTo>
                  <a:lnTo>
                    <a:pt x="401" y="347"/>
                  </a:lnTo>
                  <a:lnTo>
                    <a:pt x="392" y="326"/>
                  </a:lnTo>
                  <a:lnTo>
                    <a:pt x="381" y="308"/>
                  </a:lnTo>
                  <a:lnTo>
                    <a:pt x="376" y="290"/>
                  </a:lnTo>
                  <a:lnTo>
                    <a:pt x="376" y="262"/>
                  </a:lnTo>
                  <a:lnTo>
                    <a:pt x="374" y="254"/>
                  </a:lnTo>
                  <a:lnTo>
                    <a:pt x="371" y="246"/>
                  </a:lnTo>
                  <a:lnTo>
                    <a:pt x="365" y="239"/>
                  </a:lnTo>
                  <a:lnTo>
                    <a:pt x="359" y="232"/>
                  </a:lnTo>
                  <a:lnTo>
                    <a:pt x="351" y="226"/>
                  </a:lnTo>
                  <a:lnTo>
                    <a:pt x="343" y="222"/>
                  </a:lnTo>
                  <a:lnTo>
                    <a:pt x="338" y="217"/>
                  </a:lnTo>
                  <a:lnTo>
                    <a:pt x="332" y="215"/>
                  </a:lnTo>
                  <a:lnTo>
                    <a:pt x="324" y="211"/>
                  </a:lnTo>
                  <a:lnTo>
                    <a:pt x="317" y="209"/>
                  </a:lnTo>
                  <a:lnTo>
                    <a:pt x="312" y="210"/>
                  </a:lnTo>
                  <a:lnTo>
                    <a:pt x="311" y="214"/>
                  </a:lnTo>
                  <a:lnTo>
                    <a:pt x="312" y="220"/>
                  </a:lnTo>
                  <a:lnTo>
                    <a:pt x="313" y="226"/>
                  </a:lnTo>
                  <a:lnTo>
                    <a:pt x="315" y="233"/>
                  </a:lnTo>
                  <a:lnTo>
                    <a:pt x="318" y="240"/>
                  </a:lnTo>
                  <a:lnTo>
                    <a:pt x="323" y="245"/>
                  </a:lnTo>
                  <a:lnTo>
                    <a:pt x="331" y="253"/>
                  </a:lnTo>
                  <a:lnTo>
                    <a:pt x="342" y="263"/>
                  </a:lnTo>
                  <a:lnTo>
                    <a:pt x="355" y="276"/>
                  </a:lnTo>
                  <a:lnTo>
                    <a:pt x="369" y="291"/>
                  </a:lnTo>
                  <a:lnTo>
                    <a:pt x="383" y="308"/>
                  </a:lnTo>
                  <a:lnTo>
                    <a:pt x="393" y="328"/>
                  </a:lnTo>
                  <a:lnTo>
                    <a:pt x="402" y="349"/>
                  </a:lnTo>
                  <a:close/>
                </a:path>
              </a:pathLst>
            </a:custGeom>
            <a:solidFill>
              <a:srgbClr val="FF1933"/>
            </a:solidFill>
            <a:ln w="9525">
              <a:noFill/>
              <a:round/>
              <a:headEnd/>
              <a:tailEnd/>
            </a:ln>
          </p:spPr>
          <p:txBody>
            <a:bodyPr/>
            <a:lstStyle/>
            <a:p>
              <a:endParaRPr lang="en-US"/>
            </a:p>
          </p:txBody>
        </p:sp>
        <p:sp>
          <p:nvSpPr>
            <p:cNvPr id="6222" name="Freeform 281"/>
            <p:cNvSpPr>
              <a:spLocks/>
            </p:cNvSpPr>
            <p:nvPr/>
          </p:nvSpPr>
          <p:spPr bwMode="auto">
            <a:xfrm>
              <a:off x="2558" y="607"/>
              <a:ext cx="126" cy="129"/>
            </a:xfrm>
            <a:custGeom>
              <a:avLst/>
              <a:gdLst>
                <a:gd name="T0" fmla="*/ 48 w 253"/>
                <a:gd name="T1" fmla="*/ 62 h 258"/>
                <a:gd name="T2" fmla="*/ 50 w 253"/>
                <a:gd name="T3" fmla="*/ 59 h 258"/>
                <a:gd name="T4" fmla="*/ 54 w 253"/>
                <a:gd name="T5" fmla="*/ 57 h 258"/>
                <a:gd name="T6" fmla="*/ 56 w 253"/>
                <a:gd name="T7" fmla="*/ 59 h 258"/>
                <a:gd name="T8" fmla="*/ 57 w 253"/>
                <a:gd name="T9" fmla="*/ 60 h 258"/>
                <a:gd name="T10" fmla="*/ 59 w 253"/>
                <a:gd name="T11" fmla="*/ 60 h 258"/>
                <a:gd name="T12" fmla="*/ 62 w 253"/>
                <a:gd name="T13" fmla="*/ 61 h 258"/>
                <a:gd name="T14" fmla="*/ 63 w 253"/>
                <a:gd name="T15" fmla="*/ 61 h 258"/>
                <a:gd name="T16" fmla="*/ 62 w 253"/>
                <a:gd name="T17" fmla="*/ 59 h 258"/>
                <a:gd name="T18" fmla="*/ 60 w 253"/>
                <a:gd name="T19" fmla="*/ 57 h 258"/>
                <a:gd name="T20" fmla="*/ 58 w 253"/>
                <a:gd name="T21" fmla="*/ 56 h 258"/>
                <a:gd name="T22" fmla="*/ 55 w 253"/>
                <a:gd name="T23" fmla="*/ 57 h 258"/>
                <a:gd name="T24" fmla="*/ 52 w 253"/>
                <a:gd name="T25" fmla="*/ 54 h 258"/>
                <a:gd name="T26" fmla="*/ 51 w 253"/>
                <a:gd name="T27" fmla="*/ 51 h 258"/>
                <a:gd name="T28" fmla="*/ 52 w 253"/>
                <a:gd name="T29" fmla="*/ 49 h 258"/>
                <a:gd name="T30" fmla="*/ 53 w 253"/>
                <a:gd name="T31" fmla="*/ 48 h 258"/>
                <a:gd name="T32" fmla="*/ 54 w 253"/>
                <a:gd name="T33" fmla="*/ 46 h 258"/>
                <a:gd name="T34" fmla="*/ 57 w 253"/>
                <a:gd name="T35" fmla="*/ 45 h 258"/>
                <a:gd name="T36" fmla="*/ 60 w 253"/>
                <a:gd name="T37" fmla="*/ 38 h 258"/>
                <a:gd name="T38" fmla="*/ 58 w 253"/>
                <a:gd name="T39" fmla="*/ 26 h 258"/>
                <a:gd name="T40" fmla="*/ 49 w 253"/>
                <a:gd name="T41" fmla="*/ 16 h 258"/>
                <a:gd name="T42" fmla="*/ 35 w 253"/>
                <a:gd name="T43" fmla="*/ 9 h 258"/>
                <a:gd name="T44" fmla="*/ 22 w 253"/>
                <a:gd name="T45" fmla="*/ 6 h 258"/>
                <a:gd name="T46" fmla="*/ 14 w 253"/>
                <a:gd name="T47" fmla="*/ 4 h 258"/>
                <a:gd name="T48" fmla="*/ 7 w 253"/>
                <a:gd name="T49" fmla="*/ 2 h 258"/>
                <a:gd name="T50" fmla="*/ 1 w 253"/>
                <a:gd name="T51" fmla="*/ 1 h 258"/>
                <a:gd name="T52" fmla="*/ 2 w 253"/>
                <a:gd name="T53" fmla="*/ 3 h 258"/>
                <a:gd name="T54" fmla="*/ 6 w 253"/>
                <a:gd name="T55" fmla="*/ 11 h 258"/>
                <a:gd name="T56" fmla="*/ 9 w 253"/>
                <a:gd name="T57" fmla="*/ 19 h 258"/>
                <a:gd name="T58" fmla="*/ 11 w 253"/>
                <a:gd name="T59" fmla="*/ 28 h 258"/>
                <a:gd name="T60" fmla="*/ 13 w 253"/>
                <a:gd name="T61" fmla="*/ 36 h 258"/>
                <a:gd name="T62" fmla="*/ 17 w 253"/>
                <a:gd name="T63" fmla="*/ 46 h 258"/>
                <a:gd name="T64" fmla="*/ 25 w 253"/>
                <a:gd name="T65" fmla="*/ 56 h 258"/>
                <a:gd name="T66" fmla="*/ 39 w 253"/>
                <a:gd name="T67" fmla="*/ 63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3"/>
                <a:gd name="T103" fmla="*/ 0 h 258"/>
                <a:gd name="T104" fmla="*/ 253 w 253"/>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3" h="258">
                  <a:moveTo>
                    <a:pt x="192" y="258"/>
                  </a:moveTo>
                  <a:lnTo>
                    <a:pt x="192" y="249"/>
                  </a:lnTo>
                  <a:lnTo>
                    <a:pt x="196" y="240"/>
                  </a:lnTo>
                  <a:lnTo>
                    <a:pt x="200" y="235"/>
                  </a:lnTo>
                  <a:lnTo>
                    <a:pt x="208" y="231"/>
                  </a:lnTo>
                  <a:lnTo>
                    <a:pt x="217" y="230"/>
                  </a:lnTo>
                  <a:lnTo>
                    <a:pt x="222" y="231"/>
                  </a:lnTo>
                  <a:lnTo>
                    <a:pt x="227" y="235"/>
                  </a:lnTo>
                  <a:lnTo>
                    <a:pt x="229" y="238"/>
                  </a:lnTo>
                  <a:lnTo>
                    <a:pt x="230" y="240"/>
                  </a:lnTo>
                  <a:lnTo>
                    <a:pt x="234" y="242"/>
                  </a:lnTo>
                  <a:lnTo>
                    <a:pt x="238" y="242"/>
                  </a:lnTo>
                  <a:lnTo>
                    <a:pt x="244" y="243"/>
                  </a:lnTo>
                  <a:lnTo>
                    <a:pt x="250" y="244"/>
                  </a:lnTo>
                  <a:lnTo>
                    <a:pt x="253" y="244"/>
                  </a:lnTo>
                  <a:lnTo>
                    <a:pt x="253" y="243"/>
                  </a:lnTo>
                  <a:lnTo>
                    <a:pt x="251" y="239"/>
                  </a:lnTo>
                  <a:lnTo>
                    <a:pt x="248" y="235"/>
                  </a:lnTo>
                  <a:lnTo>
                    <a:pt x="244" y="231"/>
                  </a:lnTo>
                  <a:lnTo>
                    <a:pt x="240" y="228"/>
                  </a:lnTo>
                  <a:lnTo>
                    <a:pt x="235" y="223"/>
                  </a:lnTo>
                  <a:lnTo>
                    <a:pt x="232" y="225"/>
                  </a:lnTo>
                  <a:lnTo>
                    <a:pt x="226" y="227"/>
                  </a:lnTo>
                  <a:lnTo>
                    <a:pt x="220" y="227"/>
                  </a:lnTo>
                  <a:lnTo>
                    <a:pt x="214" y="223"/>
                  </a:lnTo>
                  <a:lnTo>
                    <a:pt x="210" y="216"/>
                  </a:lnTo>
                  <a:lnTo>
                    <a:pt x="207" y="211"/>
                  </a:lnTo>
                  <a:lnTo>
                    <a:pt x="206" y="205"/>
                  </a:lnTo>
                  <a:lnTo>
                    <a:pt x="207" y="200"/>
                  </a:lnTo>
                  <a:lnTo>
                    <a:pt x="208" y="197"/>
                  </a:lnTo>
                  <a:lnTo>
                    <a:pt x="210" y="194"/>
                  </a:lnTo>
                  <a:lnTo>
                    <a:pt x="212" y="192"/>
                  </a:lnTo>
                  <a:lnTo>
                    <a:pt x="213" y="190"/>
                  </a:lnTo>
                  <a:lnTo>
                    <a:pt x="218" y="186"/>
                  </a:lnTo>
                  <a:lnTo>
                    <a:pt x="223" y="183"/>
                  </a:lnTo>
                  <a:lnTo>
                    <a:pt x="229" y="181"/>
                  </a:lnTo>
                  <a:lnTo>
                    <a:pt x="235" y="179"/>
                  </a:lnTo>
                  <a:lnTo>
                    <a:pt x="240" y="154"/>
                  </a:lnTo>
                  <a:lnTo>
                    <a:pt x="240" y="129"/>
                  </a:lnTo>
                  <a:lnTo>
                    <a:pt x="233" y="106"/>
                  </a:lnTo>
                  <a:lnTo>
                    <a:pt x="219" y="84"/>
                  </a:lnTo>
                  <a:lnTo>
                    <a:pt x="199" y="64"/>
                  </a:lnTo>
                  <a:lnTo>
                    <a:pt x="174" y="48"/>
                  </a:lnTo>
                  <a:lnTo>
                    <a:pt x="142" y="35"/>
                  </a:lnTo>
                  <a:lnTo>
                    <a:pt x="103" y="27"/>
                  </a:lnTo>
                  <a:lnTo>
                    <a:pt x="88" y="25"/>
                  </a:lnTo>
                  <a:lnTo>
                    <a:pt x="73" y="22"/>
                  </a:lnTo>
                  <a:lnTo>
                    <a:pt x="57" y="18"/>
                  </a:lnTo>
                  <a:lnTo>
                    <a:pt x="43" y="13"/>
                  </a:lnTo>
                  <a:lnTo>
                    <a:pt x="29" y="9"/>
                  </a:lnTo>
                  <a:lnTo>
                    <a:pt x="17" y="5"/>
                  </a:lnTo>
                  <a:lnTo>
                    <a:pt x="7" y="2"/>
                  </a:lnTo>
                  <a:lnTo>
                    <a:pt x="0" y="0"/>
                  </a:lnTo>
                  <a:lnTo>
                    <a:pt x="9" y="12"/>
                  </a:lnTo>
                  <a:lnTo>
                    <a:pt x="16" y="27"/>
                  </a:lnTo>
                  <a:lnTo>
                    <a:pt x="24" y="43"/>
                  </a:lnTo>
                  <a:lnTo>
                    <a:pt x="30" y="61"/>
                  </a:lnTo>
                  <a:lnTo>
                    <a:pt x="36" y="78"/>
                  </a:lnTo>
                  <a:lnTo>
                    <a:pt x="40" y="95"/>
                  </a:lnTo>
                  <a:lnTo>
                    <a:pt x="45" y="111"/>
                  </a:lnTo>
                  <a:lnTo>
                    <a:pt x="48" y="126"/>
                  </a:lnTo>
                  <a:lnTo>
                    <a:pt x="53" y="143"/>
                  </a:lnTo>
                  <a:lnTo>
                    <a:pt x="60" y="162"/>
                  </a:lnTo>
                  <a:lnTo>
                    <a:pt x="69" y="184"/>
                  </a:lnTo>
                  <a:lnTo>
                    <a:pt x="84" y="206"/>
                  </a:lnTo>
                  <a:lnTo>
                    <a:pt x="103" y="225"/>
                  </a:lnTo>
                  <a:lnTo>
                    <a:pt x="127" y="242"/>
                  </a:lnTo>
                  <a:lnTo>
                    <a:pt x="157" y="253"/>
                  </a:lnTo>
                  <a:lnTo>
                    <a:pt x="192" y="258"/>
                  </a:lnTo>
                  <a:close/>
                </a:path>
              </a:pathLst>
            </a:custGeom>
            <a:solidFill>
              <a:srgbClr val="FF1933"/>
            </a:solidFill>
            <a:ln w="9525">
              <a:noFill/>
              <a:round/>
              <a:headEnd/>
              <a:tailEnd/>
            </a:ln>
          </p:spPr>
          <p:txBody>
            <a:bodyPr/>
            <a:lstStyle/>
            <a:p>
              <a:endParaRPr lang="en-US"/>
            </a:p>
          </p:txBody>
        </p:sp>
        <p:sp>
          <p:nvSpPr>
            <p:cNvPr id="6223" name="Freeform 282"/>
            <p:cNvSpPr>
              <a:spLocks/>
            </p:cNvSpPr>
            <p:nvPr/>
          </p:nvSpPr>
          <p:spPr bwMode="auto">
            <a:xfrm>
              <a:off x="2694" y="683"/>
              <a:ext cx="13" cy="14"/>
            </a:xfrm>
            <a:custGeom>
              <a:avLst/>
              <a:gdLst>
                <a:gd name="T0" fmla="*/ 0 w 26"/>
                <a:gd name="T1" fmla="*/ 3 h 28"/>
                <a:gd name="T2" fmla="*/ 1 w 26"/>
                <a:gd name="T3" fmla="*/ 2 h 28"/>
                <a:gd name="T4" fmla="*/ 2 w 26"/>
                <a:gd name="T5" fmla="*/ 1 h 28"/>
                <a:gd name="T6" fmla="*/ 3 w 26"/>
                <a:gd name="T7" fmla="*/ 0 h 28"/>
                <a:gd name="T8" fmla="*/ 3 w 26"/>
                <a:gd name="T9" fmla="*/ 0 h 28"/>
                <a:gd name="T10" fmla="*/ 5 w 26"/>
                <a:gd name="T11" fmla="*/ 1 h 28"/>
                <a:gd name="T12" fmla="*/ 6 w 26"/>
                <a:gd name="T13" fmla="*/ 1 h 28"/>
                <a:gd name="T14" fmla="*/ 7 w 26"/>
                <a:gd name="T15" fmla="*/ 2 h 28"/>
                <a:gd name="T16" fmla="*/ 7 w 26"/>
                <a:gd name="T17" fmla="*/ 4 h 28"/>
                <a:gd name="T18" fmla="*/ 7 w 26"/>
                <a:gd name="T19" fmla="*/ 5 h 28"/>
                <a:gd name="T20" fmla="*/ 6 w 26"/>
                <a:gd name="T21" fmla="*/ 6 h 28"/>
                <a:gd name="T22" fmla="*/ 5 w 26"/>
                <a:gd name="T23" fmla="*/ 7 h 28"/>
                <a:gd name="T24" fmla="*/ 4 w 26"/>
                <a:gd name="T25" fmla="*/ 7 h 28"/>
                <a:gd name="T26" fmla="*/ 3 w 26"/>
                <a:gd name="T27" fmla="*/ 7 h 28"/>
                <a:gd name="T28" fmla="*/ 2 w 26"/>
                <a:gd name="T29" fmla="*/ 6 h 28"/>
                <a:gd name="T30" fmla="*/ 1 w 26"/>
                <a:gd name="T31" fmla="*/ 5 h 28"/>
                <a:gd name="T32" fmla="*/ 0 w 26"/>
                <a:gd name="T33" fmla="*/ 3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8"/>
                <a:gd name="T53" fmla="*/ 26 w 26"/>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8">
                  <a:moveTo>
                    <a:pt x="0" y="11"/>
                  </a:moveTo>
                  <a:lnTo>
                    <a:pt x="1" y="6"/>
                  </a:lnTo>
                  <a:lnTo>
                    <a:pt x="5" y="2"/>
                  </a:lnTo>
                  <a:lnTo>
                    <a:pt x="9" y="0"/>
                  </a:lnTo>
                  <a:lnTo>
                    <a:pt x="14" y="0"/>
                  </a:lnTo>
                  <a:lnTo>
                    <a:pt x="18" y="2"/>
                  </a:lnTo>
                  <a:lnTo>
                    <a:pt x="23" y="4"/>
                  </a:lnTo>
                  <a:lnTo>
                    <a:pt x="25" y="8"/>
                  </a:lnTo>
                  <a:lnTo>
                    <a:pt x="26" y="14"/>
                  </a:lnTo>
                  <a:lnTo>
                    <a:pt x="25" y="19"/>
                  </a:lnTo>
                  <a:lnTo>
                    <a:pt x="23" y="24"/>
                  </a:lnTo>
                  <a:lnTo>
                    <a:pt x="18" y="26"/>
                  </a:lnTo>
                  <a:lnTo>
                    <a:pt x="15" y="28"/>
                  </a:lnTo>
                  <a:lnTo>
                    <a:pt x="10" y="26"/>
                  </a:lnTo>
                  <a:lnTo>
                    <a:pt x="6" y="22"/>
                  </a:lnTo>
                  <a:lnTo>
                    <a:pt x="1" y="17"/>
                  </a:lnTo>
                  <a:lnTo>
                    <a:pt x="0" y="11"/>
                  </a:lnTo>
                  <a:close/>
                </a:path>
              </a:pathLst>
            </a:custGeom>
            <a:solidFill>
              <a:srgbClr val="007F00"/>
            </a:solidFill>
            <a:ln w="9525">
              <a:noFill/>
              <a:round/>
              <a:headEnd/>
              <a:tailEnd/>
            </a:ln>
          </p:spPr>
          <p:txBody>
            <a:bodyPr/>
            <a:lstStyle/>
            <a:p>
              <a:endParaRPr lang="en-US"/>
            </a:p>
          </p:txBody>
        </p:sp>
        <p:sp>
          <p:nvSpPr>
            <p:cNvPr id="6224" name="Freeform 283"/>
            <p:cNvSpPr>
              <a:spLocks/>
            </p:cNvSpPr>
            <p:nvPr/>
          </p:nvSpPr>
          <p:spPr bwMode="auto">
            <a:xfrm>
              <a:off x="2721" y="702"/>
              <a:ext cx="14" cy="14"/>
            </a:xfrm>
            <a:custGeom>
              <a:avLst/>
              <a:gdLst>
                <a:gd name="T0" fmla="*/ 0 w 29"/>
                <a:gd name="T1" fmla="*/ 0 h 29"/>
                <a:gd name="T2" fmla="*/ 2 w 29"/>
                <a:gd name="T3" fmla="*/ 0 h 29"/>
                <a:gd name="T4" fmla="*/ 3 w 29"/>
                <a:gd name="T5" fmla="*/ 0 h 29"/>
                <a:gd name="T6" fmla="*/ 5 w 29"/>
                <a:gd name="T7" fmla="*/ 0 h 29"/>
                <a:gd name="T8" fmla="*/ 6 w 29"/>
                <a:gd name="T9" fmla="*/ 1 h 29"/>
                <a:gd name="T10" fmla="*/ 7 w 29"/>
                <a:gd name="T11" fmla="*/ 2 h 29"/>
                <a:gd name="T12" fmla="*/ 7 w 29"/>
                <a:gd name="T13" fmla="*/ 3 h 29"/>
                <a:gd name="T14" fmla="*/ 7 w 29"/>
                <a:gd name="T15" fmla="*/ 5 h 29"/>
                <a:gd name="T16" fmla="*/ 6 w 29"/>
                <a:gd name="T17" fmla="*/ 6 h 29"/>
                <a:gd name="T18" fmla="*/ 5 w 29"/>
                <a:gd name="T19" fmla="*/ 7 h 29"/>
                <a:gd name="T20" fmla="*/ 3 w 29"/>
                <a:gd name="T21" fmla="*/ 7 h 29"/>
                <a:gd name="T22" fmla="*/ 2 w 29"/>
                <a:gd name="T23" fmla="*/ 6 h 29"/>
                <a:gd name="T24" fmla="*/ 1 w 29"/>
                <a:gd name="T25" fmla="*/ 5 h 29"/>
                <a:gd name="T26" fmla="*/ 0 w 29"/>
                <a:gd name="T27" fmla="*/ 4 h 29"/>
                <a:gd name="T28" fmla="*/ 0 w 29"/>
                <a:gd name="T29" fmla="*/ 3 h 29"/>
                <a:gd name="T30" fmla="*/ 0 w 29"/>
                <a:gd name="T31" fmla="*/ 2 h 29"/>
                <a:gd name="T32" fmla="*/ 0 w 29"/>
                <a:gd name="T33" fmla="*/ 0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2" y="3"/>
                  </a:moveTo>
                  <a:lnTo>
                    <a:pt x="8" y="1"/>
                  </a:lnTo>
                  <a:lnTo>
                    <a:pt x="14" y="0"/>
                  </a:lnTo>
                  <a:lnTo>
                    <a:pt x="21" y="2"/>
                  </a:lnTo>
                  <a:lnTo>
                    <a:pt x="25" y="4"/>
                  </a:lnTo>
                  <a:lnTo>
                    <a:pt x="28" y="9"/>
                  </a:lnTo>
                  <a:lnTo>
                    <a:pt x="29" y="15"/>
                  </a:lnTo>
                  <a:lnTo>
                    <a:pt x="29" y="22"/>
                  </a:lnTo>
                  <a:lnTo>
                    <a:pt x="27" y="26"/>
                  </a:lnTo>
                  <a:lnTo>
                    <a:pt x="22" y="29"/>
                  </a:lnTo>
                  <a:lnTo>
                    <a:pt x="15" y="29"/>
                  </a:lnTo>
                  <a:lnTo>
                    <a:pt x="8" y="27"/>
                  </a:lnTo>
                  <a:lnTo>
                    <a:pt x="5" y="23"/>
                  </a:lnTo>
                  <a:lnTo>
                    <a:pt x="2" y="18"/>
                  </a:lnTo>
                  <a:lnTo>
                    <a:pt x="0" y="12"/>
                  </a:lnTo>
                  <a:lnTo>
                    <a:pt x="0" y="8"/>
                  </a:lnTo>
                  <a:lnTo>
                    <a:pt x="2" y="3"/>
                  </a:lnTo>
                  <a:close/>
                </a:path>
              </a:pathLst>
            </a:custGeom>
            <a:solidFill>
              <a:srgbClr val="007F00"/>
            </a:solidFill>
            <a:ln w="9525">
              <a:noFill/>
              <a:round/>
              <a:headEnd/>
              <a:tailEnd/>
            </a:ln>
          </p:spPr>
          <p:txBody>
            <a:bodyPr/>
            <a:lstStyle/>
            <a:p>
              <a:endParaRPr lang="en-US"/>
            </a:p>
          </p:txBody>
        </p:sp>
        <p:sp>
          <p:nvSpPr>
            <p:cNvPr id="6225" name="Freeform 284"/>
            <p:cNvSpPr>
              <a:spLocks/>
            </p:cNvSpPr>
            <p:nvPr/>
          </p:nvSpPr>
          <p:spPr bwMode="auto">
            <a:xfrm>
              <a:off x="2689" y="719"/>
              <a:ext cx="14" cy="15"/>
            </a:xfrm>
            <a:custGeom>
              <a:avLst/>
              <a:gdLst>
                <a:gd name="T0" fmla="*/ 1 w 27"/>
                <a:gd name="T1" fmla="*/ 2 h 29"/>
                <a:gd name="T2" fmla="*/ 2 w 27"/>
                <a:gd name="T3" fmla="*/ 1 h 29"/>
                <a:gd name="T4" fmla="*/ 3 w 27"/>
                <a:gd name="T5" fmla="*/ 0 h 29"/>
                <a:gd name="T6" fmla="*/ 5 w 27"/>
                <a:gd name="T7" fmla="*/ 0 h 29"/>
                <a:gd name="T8" fmla="*/ 6 w 27"/>
                <a:gd name="T9" fmla="*/ 1 h 29"/>
                <a:gd name="T10" fmla="*/ 7 w 27"/>
                <a:gd name="T11" fmla="*/ 3 h 29"/>
                <a:gd name="T12" fmla="*/ 7 w 27"/>
                <a:gd name="T13" fmla="*/ 4 h 29"/>
                <a:gd name="T14" fmla="*/ 7 w 27"/>
                <a:gd name="T15" fmla="*/ 6 h 29"/>
                <a:gd name="T16" fmla="*/ 6 w 27"/>
                <a:gd name="T17" fmla="*/ 7 h 29"/>
                <a:gd name="T18" fmla="*/ 5 w 27"/>
                <a:gd name="T19" fmla="*/ 7 h 29"/>
                <a:gd name="T20" fmla="*/ 4 w 27"/>
                <a:gd name="T21" fmla="*/ 8 h 29"/>
                <a:gd name="T22" fmla="*/ 2 w 27"/>
                <a:gd name="T23" fmla="*/ 8 h 29"/>
                <a:gd name="T24" fmla="*/ 1 w 27"/>
                <a:gd name="T25" fmla="*/ 7 h 29"/>
                <a:gd name="T26" fmla="*/ 1 w 27"/>
                <a:gd name="T27" fmla="*/ 6 h 29"/>
                <a:gd name="T28" fmla="*/ 0 w 27"/>
                <a:gd name="T29" fmla="*/ 4 h 29"/>
                <a:gd name="T30" fmla="*/ 0 w 27"/>
                <a:gd name="T31" fmla="*/ 3 h 29"/>
                <a:gd name="T32" fmla="*/ 1 w 27"/>
                <a:gd name="T33" fmla="*/ 2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
                <a:gd name="T52" fmla="*/ 0 h 29"/>
                <a:gd name="T53" fmla="*/ 27 w 27"/>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 h="29">
                  <a:moveTo>
                    <a:pt x="2" y="6"/>
                  </a:moveTo>
                  <a:lnTo>
                    <a:pt x="5" y="3"/>
                  </a:lnTo>
                  <a:lnTo>
                    <a:pt x="11" y="0"/>
                  </a:lnTo>
                  <a:lnTo>
                    <a:pt x="18" y="0"/>
                  </a:lnTo>
                  <a:lnTo>
                    <a:pt x="24" y="4"/>
                  </a:lnTo>
                  <a:lnTo>
                    <a:pt x="27" y="10"/>
                  </a:lnTo>
                  <a:lnTo>
                    <a:pt x="27" y="15"/>
                  </a:lnTo>
                  <a:lnTo>
                    <a:pt x="25" y="21"/>
                  </a:lnTo>
                  <a:lnTo>
                    <a:pt x="23" y="26"/>
                  </a:lnTo>
                  <a:lnTo>
                    <a:pt x="18" y="28"/>
                  </a:lnTo>
                  <a:lnTo>
                    <a:pt x="13" y="29"/>
                  </a:lnTo>
                  <a:lnTo>
                    <a:pt x="8" y="29"/>
                  </a:lnTo>
                  <a:lnTo>
                    <a:pt x="3" y="26"/>
                  </a:lnTo>
                  <a:lnTo>
                    <a:pt x="1" y="21"/>
                  </a:lnTo>
                  <a:lnTo>
                    <a:pt x="0" y="15"/>
                  </a:lnTo>
                  <a:lnTo>
                    <a:pt x="0" y="10"/>
                  </a:lnTo>
                  <a:lnTo>
                    <a:pt x="2" y="6"/>
                  </a:lnTo>
                  <a:close/>
                </a:path>
              </a:pathLst>
            </a:custGeom>
            <a:solidFill>
              <a:srgbClr val="007F00"/>
            </a:solidFill>
            <a:ln w="9525">
              <a:noFill/>
              <a:round/>
              <a:headEnd/>
              <a:tailEnd/>
            </a:ln>
          </p:spPr>
          <p:txBody>
            <a:bodyPr/>
            <a:lstStyle/>
            <a:p>
              <a:endParaRPr lang="en-US"/>
            </a:p>
          </p:txBody>
        </p:sp>
        <p:sp>
          <p:nvSpPr>
            <p:cNvPr id="6226" name="Freeform 285"/>
            <p:cNvSpPr>
              <a:spLocks/>
            </p:cNvSpPr>
            <p:nvPr/>
          </p:nvSpPr>
          <p:spPr bwMode="auto">
            <a:xfrm>
              <a:off x="2666" y="702"/>
              <a:ext cx="14" cy="14"/>
            </a:xfrm>
            <a:custGeom>
              <a:avLst/>
              <a:gdLst>
                <a:gd name="T0" fmla="*/ 1 w 28"/>
                <a:gd name="T1" fmla="*/ 1 h 27"/>
                <a:gd name="T2" fmla="*/ 1 w 28"/>
                <a:gd name="T3" fmla="*/ 2 h 27"/>
                <a:gd name="T4" fmla="*/ 0 w 28"/>
                <a:gd name="T5" fmla="*/ 3 h 27"/>
                <a:gd name="T6" fmla="*/ 0 w 28"/>
                <a:gd name="T7" fmla="*/ 5 h 27"/>
                <a:gd name="T8" fmla="*/ 1 w 28"/>
                <a:gd name="T9" fmla="*/ 6 h 27"/>
                <a:gd name="T10" fmla="*/ 2 w 28"/>
                <a:gd name="T11" fmla="*/ 7 h 27"/>
                <a:gd name="T12" fmla="*/ 4 w 28"/>
                <a:gd name="T13" fmla="*/ 7 h 27"/>
                <a:gd name="T14" fmla="*/ 5 w 28"/>
                <a:gd name="T15" fmla="*/ 7 h 27"/>
                <a:gd name="T16" fmla="*/ 7 w 28"/>
                <a:gd name="T17" fmla="*/ 7 h 27"/>
                <a:gd name="T18" fmla="*/ 7 w 28"/>
                <a:gd name="T19" fmla="*/ 6 h 27"/>
                <a:gd name="T20" fmla="*/ 7 w 28"/>
                <a:gd name="T21" fmla="*/ 4 h 27"/>
                <a:gd name="T22" fmla="*/ 7 w 28"/>
                <a:gd name="T23" fmla="*/ 3 h 27"/>
                <a:gd name="T24" fmla="*/ 7 w 28"/>
                <a:gd name="T25" fmla="*/ 2 h 27"/>
                <a:gd name="T26" fmla="*/ 6 w 28"/>
                <a:gd name="T27" fmla="*/ 1 h 27"/>
                <a:gd name="T28" fmla="*/ 5 w 28"/>
                <a:gd name="T29" fmla="*/ 0 h 27"/>
                <a:gd name="T30" fmla="*/ 3 w 28"/>
                <a:gd name="T31" fmla="*/ 0 h 27"/>
                <a:gd name="T32" fmla="*/ 1 w 28"/>
                <a:gd name="T33" fmla="*/ 1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7"/>
                <a:gd name="T53" fmla="*/ 28 w 28"/>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7">
                  <a:moveTo>
                    <a:pt x="4" y="1"/>
                  </a:moveTo>
                  <a:lnTo>
                    <a:pt x="1" y="6"/>
                  </a:lnTo>
                  <a:lnTo>
                    <a:pt x="0" y="11"/>
                  </a:lnTo>
                  <a:lnTo>
                    <a:pt x="0" y="17"/>
                  </a:lnTo>
                  <a:lnTo>
                    <a:pt x="2" y="23"/>
                  </a:lnTo>
                  <a:lnTo>
                    <a:pt x="6" y="25"/>
                  </a:lnTo>
                  <a:lnTo>
                    <a:pt x="13" y="27"/>
                  </a:lnTo>
                  <a:lnTo>
                    <a:pt x="20" y="27"/>
                  </a:lnTo>
                  <a:lnTo>
                    <a:pt x="25" y="25"/>
                  </a:lnTo>
                  <a:lnTo>
                    <a:pt x="27" y="22"/>
                  </a:lnTo>
                  <a:lnTo>
                    <a:pt x="28" y="16"/>
                  </a:lnTo>
                  <a:lnTo>
                    <a:pt x="28" y="11"/>
                  </a:lnTo>
                  <a:lnTo>
                    <a:pt x="27" y="7"/>
                  </a:lnTo>
                  <a:lnTo>
                    <a:pt x="24" y="3"/>
                  </a:lnTo>
                  <a:lnTo>
                    <a:pt x="17" y="0"/>
                  </a:lnTo>
                  <a:lnTo>
                    <a:pt x="10" y="0"/>
                  </a:lnTo>
                  <a:lnTo>
                    <a:pt x="4" y="1"/>
                  </a:lnTo>
                  <a:close/>
                </a:path>
              </a:pathLst>
            </a:custGeom>
            <a:solidFill>
              <a:srgbClr val="007F00"/>
            </a:solidFill>
            <a:ln w="9525">
              <a:noFill/>
              <a:round/>
              <a:headEnd/>
              <a:tailEnd/>
            </a:ln>
          </p:spPr>
          <p:txBody>
            <a:bodyPr/>
            <a:lstStyle/>
            <a:p>
              <a:endParaRPr lang="en-US"/>
            </a:p>
          </p:txBody>
        </p:sp>
        <p:sp>
          <p:nvSpPr>
            <p:cNvPr id="6227" name="Freeform 286"/>
            <p:cNvSpPr>
              <a:spLocks/>
            </p:cNvSpPr>
            <p:nvPr/>
          </p:nvSpPr>
          <p:spPr bwMode="auto">
            <a:xfrm>
              <a:off x="2657" y="728"/>
              <a:ext cx="12" cy="13"/>
            </a:xfrm>
            <a:custGeom>
              <a:avLst/>
              <a:gdLst>
                <a:gd name="T0" fmla="*/ 0 w 24"/>
                <a:gd name="T1" fmla="*/ 4 h 25"/>
                <a:gd name="T2" fmla="*/ 0 w 24"/>
                <a:gd name="T3" fmla="*/ 3 h 25"/>
                <a:gd name="T4" fmla="*/ 0 w 24"/>
                <a:gd name="T5" fmla="*/ 2 h 25"/>
                <a:gd name="T6" fmla="*/ 1 w 24"/>
                <a:gd name="T7" fmla="*/ 1 h 25"/>
                <a:gd name="T8" fmla="*/ 3 w 24"/>
                <a:gd name="T9" fmla="*/ 1 h 25"/>
                <a:gd name="T10" fmla="*/ 4 w 24"/>
                <a:gd name="T11" fmla="*/ 0 h 25"/>
                <a:gd name="T12" fmla="*/ 6 w 24"/>
                <a:gd name="T13" fmla="*/ 1 h 25"/>
                <a:gd name="T14" fmla="*/ 6 w 24"/>
                <a:gd name="T15" fmla="*/ 1 h 25"/>
                <a:gd name="T16" fmla="*/ 6 w 24"/>
                <a:gd name="T17" fmla="*/ 2 h 25"/>
                <a:gd name="T18" fmla="*/ 6 w 24"/>
                <a:gd name="T19" fmla="*/ 3 h 25"/>
                <a:gd name="T20" fmla="*/ 6 w 24"/>
                <a:gd name="T21" fmla="*/ 5 h 25"/>
                <a:gd name="T22" fmla="*/ 5 w 24"/>
                <a:gd name="T23" fmla="*/ 6 h 25"/>
                <a:gd name="T24" fmla="*/ 4 w 24"/>
                <a:gd name="T25" fmla="*/ 7 h 25"/>
                <a:gd name="T26" fmla="*/ 3 w 24"/>
                <a:gd name="T27" fmla="*/ 7 h 25"/>
                <a:gd name="T28" fmla="*/ 2 w 24"/>
                <a:gd name="T29" fmla="*/ 6 h 25"/>
                <a:gd name="T30" fmla="*/ 1 w 24"/>
                <a:gd name="T31" fmla="*/ 5 h 25"/>
                <a:gd name="T32" fmla="*/ 0 w 24"/>
                <a:gd name="T33" fmla="*/ 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5"/>
                <a:gd name="T53" fmla="*/ 24 w 24"/>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5">
                  <a:moveTo>
                    <a:pt x="0" y="16"/>
                  </a:moveTo>
                  <a:lnTo>
                    <a:pt x="0" y="11"/>
                  </a:lnTo>
                  <a:lnTo>
                    <a:pt x="0" y="7"/>
                  </a:lnTo>
                  <a:lnTo>
                    <a:pt x="4" y="3"/>
                  </a:lnTo>
                  <a:lnTo>
                    <a:pt x="9" y="1"/>
                  </a:lnTo>
                  <a:lnTo>
                    <a:pt x="16" y="0"/>
                  </a:lnTo>
                  <a:lnTo>
                    <a:pt x="21" y="1"/>
                  </a:lnTo>
                  <a:lnTo>
                    <a:pt x="23" y="4"/>
                  </a:lnTo>
                  <a:lnTo>
                    <a:pt x="24" y="8"/>
                  </a:lnTo>
                  <a:lnTo>
                    <a:pt x="24" y="12"/>
                  </a:lnTo>
                  <a:lnTo>
                    <a:pt x="23" y="18"/>
                  </a:lnTo>
                  <a:lnTo>
                    <a:pt x="20" y="23"/>
                  </a:lnTo>
                  <a:lnTo>
                    <a:pt x="16" y="25"/>
                  </a:lnTo>
                  <a:lnTo>
                    <a:pt x="12" y="25"/>
                  </a:lnTo>
                  <a:lnTo>
                    <a:pt x="7" y="23"/>
                  </a:lnTo>
                  <a:lnTo>
                    <a:pt x="3" y="19"/>
                  </a:lnTo>
                  <a:lnTo>
                    <a:pt x="0" y="16"/>
                  </a:lnTo>
                  <a:close/>
                </a:path>
              </a:pathLst>
            </a:custGeom>
            <a:solidFill>
              <a:srgbClr val="007F00"/>
            </a:solidFill>
            <a:ln w="9525">
              <a:noFill/>
              <a:round/>
              <a:headEnd/>
              <a:tailEnd/>
            </a:ln>
          </p:spPr>
          <p:txBody>
            <a:bodyPr/>
            <a:lstStyle/>
            <a:p>
              <a:endParaRPr lang="en-US"/>
            </a:p>
          </p:txBody>
        </p:sp>
        <p:sp>
          <p:nvSpPr>
            <p:cNvPr id="6228" name="Freeform 287"/>
            <p:cNvSpPr>
              <a:spLocks/>
            </p:cNvSpPr>
            <p:nvPr/>
          </p:nvSpPr>
          <p:spPr bwMode="auto">
            <a:xfrm>
              <a:off x="2680" y="748"/>
              <a:ext cx="11" cy="14"/>
            </a:xfrm>
            <a:custGeom>
              <a:avLst/>
              <a:gdLst>
                <a:gd name="T0" fmla="*/ 2 w 22"/>
                <a:gd name="T1" fmla="*/ 7 h 29"/>
                <a:gd name="T2" fmla="*/ 1 w 22"/>
                <a:gd name="T3" fmla="*/ 7 h 29"/>
                <a:gd name="T4" fmla="*/ 0 w 22"/>
                <a:gd name="T5" fmla="*/ 6 h 29"/>
                <a:gd name="T6" fmla="*/ 0 w 22"/>
                <a:gd name="T7" fmla="*/ 5 h 29"/>
                <a:gd name="T8" fmla="*/ 0 w 22"/>
                <a:gd name="T9" fmla="*/ 3 h 29"/>
                <a:gd name="T10" fmla="*/ 1 w 22"/>
                <a:gd name="T11" fmla="*/ 2 h 29"/>
                <a:gd name="T12" fmla="*/ 1 w 22"/>
                <a:gd name="T13" fmla="*/ 0 h 29"/>
                <a:gd name="T14" fmla="*/ 3 w 22"/>
                <a:gd name="T15" fmla="*/ 0 h 29"/>
                <a:gd name="T16" fmla="*/ 3 w 22"/>
                <a:gd name="T17" fmla="*/ 0 h 29"/>
                <a:gd name="T18" fmla="*/ 4 w 22"/>
                <a:gd name="T19" fmla="*/ 0 h 29"/>
                <a:gd name="T20" fmla="*/ 5 w 22"/>
                <a:gd name="T21" fmla="*/ 1 h 29"/>
                <a:gd name="T22" fmla="*/ 6 w 22"/>
                <a:gd name="T23" fmla="*/ 2 h 29"/>
                <a:gd name="T24" fmla="*/ 6 w 22"/>
                <a:gd name="T25" fmla="*/ 3 h 29"/>
                <a:gd name="T26" fmla="*/ 6 w 22"/>
                <a:gd name="T27" fmla="*/ 5 h 29"/>
                <a:gd name="T28" fmla="*/ 5 w 22"/>
                <a:gd name="T29" fmla="*/ 6 h 29"/>
                <a:gd name="T30" fmla="*/ 3 w 22"/>
                <a:gd name="T31" fmla="*/ 7 h 29"/>
                <a:gd name="T32" fmla="*/ 2 w 22"/>
                <a:gd name="T33" fmla="*/ 7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29"/>
                <a:gd name="T53" fmla="*/ 22 w 22"/>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29">
                  <a:moveTo>
                    <a:pt x="7" y="29"/>
                  </a:moveTo>
                  <a:lnTo>
                    <a:pt x="2" y="28"/>
                  </a:lnTo>
                  <a:lnTo>
                    <a:pt x="0" y="24"/>
                  </a:lnTo>
                  <a:lnTo>
                    <a:pt x="0" y="20"/>
                  </a:lnTo>
                  <a:lnTo>
                    <a:pt x="0" y="14"/>
                  </a:lnTo>
                  <a:lnTo>
                    <a:pt x="2" y="8"/>
                  </a:lnTo>
                  <a:lnTo>
                    <a:pt x="6" y="3"/>
                  </a:lnTo>
                  <a:lnTo>
                    <a:pt x="11" y="1"/>
                  </a:lnTo>
                  <a:lnTo>
                    <a:pt x="14" y="0"/>
                  </a:lnTo>
                  <a:lnTo>
                    <a:pt x="16" y="1"/>
                  </a:lnTo>
                  <a:lnTo>
                    <a:pt x="20" y="5"/>
                  </a:lnTo>
                  <a:lnTo>
                    <a:pt x="21" y="10"/>
                  </a:lnTo>
                  <a:lnTo>
                    <a:pt x="22" y="15"/>
                  </a:lnTo>
                  <a:lnTo>
                    <a:pt x="21" y="20"/>
                  </a:lnTo>
                  <a:lnTo>
                    <a:pt x="17" y="24"/>
                  </a:lnTo>
                  <a:lnTo>
                    <a:pt x="13" y="28"/>
                  </a:lnTo>
                  <a:lnTo>
                    <a:pt x="7" y="29"/>
                  </a:lnTo>
                  <a:close/>
                </a:path>
              </a:pathLst>
            </a:custGeom>
            <a:solidFill>
              <a:srgbClr val="007F00"/>
            </a:solidFill>
            <a:ln w="9525">
              <a:noFill/>
              <a:round/>
              <a:headEnd/>
              <a:tailEnd/>
            </a:ln>
          </p:spPr>
          <p:txBody>
            <a:bodyPr/>
            <a:lstStyle/>
            <a:p>
              <a:endParaRPr lang="en-US"/>
            </a:p>
          </p:txBody>
        </p:sp>
        <p:sp>
          <p:nvSpPr>
            <p:cNvPr id="6229" name="Freeform 288"/>
            <p:cNvSpPr>
              <a:spLocks/>
            </p:cNvSpPr>
            <p:nvPr/>
          </p:nvSpPr>
          <p:spPr bwMode="auto">
            <a:xfrm>
              <a:off x="2699" y="735"/>
              <a:ext cx="13" cy="16"/>
            </a:xfrm>
            <a:custGeom>
              <a:avLst/>
              <a:gdLst>
                <a:gd name="T0" fmla="*/ 1 w 26"/>
                <a:gd name="T1" fmla="*/ 4 h 33"/>
                <a:gd name="T2" fmla="*/ 1 w 26"/>
                <a:gd name="T3" fmla="*/ 3 h 33"/>
                <a:gd name="T4" fmla="*/ 2 w 26"/>
                <a:gd name="T5" fmla="*/ 1 h 33"/>
                <a:gd name="T6" fmla="*/ 3 w 26"/>
                <a:gd name="T7" fmla="*/ 0 h 33"/>
                <a:gd name="T8" fmla="*/ 4 w 26"/>
                <a:gd name="T9" fmla="*/ 0 h 33"/>
                <a:gd name="T10" fmla="*/ 6 w 26"/>
                <a:gd name="T11" fmla="*/ 0 h 33"/>
                <a:gd name="T12" fmla="*/ 7 w 26"/>
                <a:gd name="T13" fmla="*/ 1 h 33"/>
                <a:gd name="T14" fmla="*/ 7 w 26"/>
                <a:gd name="T15" fmla="*/ 2 h 33"/>
                <a:gd name="T16" fmla="*/ 7 w 26"/>
                <a:gd name="T17" fmla="*/ 4 h 33"/>
                <a:gd name="T18" fmla="*/ 6 w 26"/>
                <a:gd name="T19" fmla="*/ 5 h 33"/>
                <a:gd name="T20" fmla="*/ 5 w 26"/>
                <a:gd name="T21" fmla="*/ 7 h 33"/>
                <a:gd name="T22" fmla="*/ 3 w 26"/>
                <a:gd name="T23" fmla="*/ 8 h 33"/>
                <a:gd name="T24" fmla="*/ 2 w 26"/>
                <a:gd name="T25" fmla="*/ 8 h 33"/>
                <a:gd name="T26" fmla="*/ 2 w 26"/>
                <a:gd name="T27" fmla="*/ 8 h 33"/>
                <a:gd name="T28" fmla="*/ 1 w 26"/>
                <a:gd name="T29" fmla="*/ 6 h 33"/>
                <a:gd name="T30" fmla="*/ 0 w 26"/>
                <a:gd name="T31" fmla="*/ 5 h 33"/>
                <a:gd name="T32" fmla="*/ 1 w 26"/>
                <a:gd name="T33" fmla="*/ 4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33"/>
                <a:gd name="T53" fmla="*/ 26 w 26"/>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33">
                  <a:moveTo>
                    <a:pt x="1" y="17"/>
                  </a:moveTo>
                  <a:lnTo>
                    <a:pt x="4" y="12"/>
                  </a:lnTo>
                  <a:lnTo>
                    <a:pt x="6" y="6"/>
                  </a:lnTo>
                  <a:lnTo>
                    <a:pt x="11" y="2"/>
                  </a:lnTo>
                  <a:lnTo>
                    <a:pt x="16" y="0"/>
                  </a:lnTo>
                  <a:lnTo>
                    <a:pt x="22" y="2"/>
                  </a:lnTo>
                  <a:lnTo>
                    <a:pt x="25" y="5"/>
                  </a:lnTo>
                  <a:lnTo>
                    <a:pt x="26" y="11"/>
                  </a:lnTo>
                  <a:lnTo>
                    <a:pt x="26" y="17"/>
                  </a:lnTo>
                  <a:lnTo>
                    <a:pt x="23" y="22"/>
                  </a:lnTo>
                  <a:lnTo>
                    <a:pt x="19" y="28"/>
                  </a:lnTo>
                  <a:lnTo>
                    <a:pt x="13" y="32"/>
                  </a:lnTo>
                  <a:lnTo>
                    <a:pt x="8" y="33"/>
                  </a:lnTo>
                  <a:lnTo>
                    <a:pt x="5" y="32"/>
                  </a:lnTo>
                  <a:lnTo>
                    <a:pt x="1" y="27"/>
                  </a:lnTo>
                  <a:lnTo>
                    <a:pt x="0" y="22"/>
                  </a:lnTo>
                  <a:lnTo>
                    <a:pt x="1" y="17"/>
                  </a:lnTo>
                  <a:close/>
                </a:path>
              </a:pathLst>
            </a:custGeom>
            <a:solidFill>
              <a:srgbClr val="007F00"/>
            </a:solidFill>
            <a:ln w="9525">
              <a:noFill/>
              <a:round/>
              <a:headEnd/>
              <a:tailEnd/>
            </a:ln>
          </p:spPr>
          <p:txBody>
            <a:bodyPr/>
            <a:lstStyle/>
            <a:p>
              <a:endParaRPr lang="en-US"/>
            </a:p>
          </p:txBody>
        </p:sp>
        <p:sp>
          <p:nvSpPr>
            <p:cNvPr id="6230" name="Freeform 289"/>
            <p:cNvSpPr>
              <a:spLocks/>
            </p:cNvSpPr>
            <p:nvPr/>
          </p:nvSpPr>
          <p:spPr bwMode="auto">
            <a:xfrm>
              <a:off x="2715" y="738"/>
              <a:ext cx="14" cy="13"/>
            </a:xfrm>
            <a:custGeom>
              <a:avLst/>
              <a:gdLst>
                <a:gd name="T0" fmla="*/ 6 w 26"/>
                <a:gd name="T1" fmla="*/ 0 h 27"/>
                <a:gd name="T2" fmla="*/ 7 w 26"/>
                <a:gd name="T3" fmla="*/ 1 h 27"/>
                <a:gd name="T4" fmla="*/ 8 w 26"/>
                <a:gd name="T5" fmla="*/ 2 h 27"/>
                <a:gd name="T6" fmla="*/ 8 w 26"/>
                <a:gd name="T7" fmla="*/ 3 h 27"/>
                <a:gd name="T8" fmla="*/ 7 w 26"/>
                <a:gd name="T9" fmla="*/ 4 h 27"/>
                <a:gd name="T10" fmla="*/ 6 w 26"/>
                <a:gd name="T11" fmla="*/ 5 h 27"/>
                <a:gd name="T12" fmla="*/ 5 w 26"/>
                <a:gd name="T13" fmla="*/ 6 h 27"/>
                <a:gd name="T14" fmla="*/ 3 w 26"/>
                <a:gd name="T15" fmla="*/ 6 h 27"/>
                <a:gd name="T16" fmla="*/ 3 w 26"/>
                <a:gd name="T17" fmla="*/ 6 h 27"/>
                <a:gd name="T18" fmla="*/ 2 w 26"/>
                <a:gd name="T19" fmla="*/ 6 h 27"/>
                <a:gd name="T20" fmla="*/ 1 w 26"/>
                <a:gd name="T21" fmla="*/ 5 h 27"/>
                <a:gd name="T22" fmla="*/ 0 w 26"/>
                <a:gd name="T23" fmla="*/ 3 h 27"/>
                <a:gd name="T24" fmla="*/ 1 w 26"/>
                <a:gd name="T25" fmla="*/ 2 h 27"/>
                <a:gd name="T26" fmla="*/ 1 w 26"/>
                <a:gd name="T27" fmla="*/ 1 h 27"/>
                <a:gd name="T28" fmla="*/ 2 w 26"/>
                <a:gd name="T29" fmla="*/ 0 h 27"/>
                <a:gd name="T30" fmla="*/ 4 w 26"/>
                <a:gd name="T31" fmla="*/ 0 h 27"/>
                <a:gd name="T32" fmla="*/ 6 w 26"/>
                <a:gd name="T33" fmla="*/ 0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7"/>
                <a:gd name="T53" fmla="*/ 26 w 26"/>
                <a:gd name="T54" fmla="*/ 27 h 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7">
                  <a:moveTo>
                    <a:pt x="21" y="3"/>
                  </a:moveTo>
                  <a:lnTo>
                    <a:pt x="24" y="6"/>
                  </a:lnTo>
                  <a:lnTo>
                    <a:pt x="26" y="9"/>
                  </a:lnTo>
                  <a:lnTo>
                    <a:pt x="26" y="14"/>
                  </a:lnTo>
                  <a:lnTo>
                    <a:pt x="25" y="19"/>
                  </a:lnTo>
                  <a:lnTo>
                    <a:pt x="21" y="22"/>
                  </a:lnTo>
                  <a:lnTo>
                    <a:pt x="17" y="26"/>
                  </a:lnTo>
                  <a:lnTo>
                    <a:pt x="12" y="27"/>
                  </a:lnTo>
                  <a:lnTo>
                    <a:pt x="9" y="27"/>
                  </a:lnTo>
                  <a:lnTo>
                    <a:pt x="5" y="24"/>
                  </a:lnTo>
                  <a:lnTo>
                    <a:pt x="2" y="20"/>
                  </a:lnTo>
                  <a:lnTo>
                    <a:pt x="0" y="15"/>
                  </a:lnTo>
                  <a:lnTo>
                    <a:pt x="1" y="11"/>
                  </a:lnTo>
                  <a:lnTo>
                    <a:pt x="4" y="6"/>
                  </a:lnTo>
                  <a:lnTo>
                    <a:pt x="8" y="3"/>
                  </a:lnTo>
                  <a:lnTo>
                    <a:pt x="13" y="0"/>
                  </a:lnTo>
                  <a:lnTo>
                    <a:pt x="21" y="3"/>
                  </a:lnTo>
                  <a:close/>
                </a:path>
              </a:pathLst>
            </a:custGeom>
            <a:solidFill>
              <a:srgbClr val="007F00"/>
            </a:solidFill>
            <a:ln w="9525">
              <a:noFill/>
              <a:round/>
              <a:headEnd/>
              <a:tailEnd/>
            </a:ln>
          </p:spPr>
          <p:txBody>
            <a:bodyPr/>
            <a:lstStyle/>
            <a:p>
              <a:endParaRPr lang="en-US"/>
            </a:p>
          </p:txBody>
        </p:sp>
        <p:sp>
          <p:nvSpPr>
            <p:cNvPr id="6231" name="Freeform 290"/>
            <p:cNvSpPr>
              <a:spLocks/>
            </p:cNvSpPr>
            <p:nvPr/>
          </p:nvSpPr>
          <p:spPr bwMode="auto">
            <a:xfrm>
              <a:off x="2570" y="757"/>
              <a:ext cx="108" cy="73"/>
            </a:xfrm>
            <a:custGeom>
              <a:avLst/>
              <a:gdLst>
                <a:gd name="T0" fmla="*/ 53 w 216"/>
                <a:gd name="T1" fmla="*/ 3 h 148"/>
                <a:gd name="T2" fmla="*/ 52 w 216"/>
                <a:gd name="T3" fmla="*/ 2 h 148"/>
                <a:gd name="T4" fmla="*/ 52 w 216"/>
                <a:gd name="T5" fmla="*/ 1 h 148"/>
                <a:gd name="T6" fmla="*/ 49 w 216"/>
                <a:gd name="T7" fmla="*/ 4 h 148"/>
                <a:gd name="T8" fmla="*/ 44 w 216"/>
                <a:gd name="T9" fmla="*/ 3 h 148"/>
                <a:gd name="T10" fmla="*/ 32 w 216"/>
                <a:gd name="T11" fmla="*/ 0 h 148"/>
                <a:gd name="T12" fmla="*/ 24 w 216"/>
                <a:gd name="T13" fmla="*/ 0 h 148"/>
                <a:gd name="T14" fmla="*/ 22 w 216"/>
                <a:gd name="T15" fmla="*/ 1 h 148"/>
                <a:gd name="T16" fmla="*/ 29 w 216"/>
                <a:gd name="T17" fmla="*/ 1 h 148"/>
                <a:gd name="T18" fmla="*/ 39 w 216"/>
                <a:gd name="T19" fmla="*/ 3 h 148"/>
                <a:gd name="T20" fmla="*/ 46 w 216"/>
                <a:gd name="T21" fmla="*/ 6 h 148"/>
                <a:gd name="T22" fmla="*/ 45 w 216"/>
                <a:gd name="T23" fmla="*/ 8 h 148"/>
                <a:gd name="T24" fmla="*/ 41 w 216"/>
                <a:gd name="T25" fmla="*/ 10 h 148"/>
                <a:gd name="T26" fmla="*/ 36 w 216"/>
                <a:gd name="T27" fmla="*/ 11 h 148"/>
                <a:gd name="T28" fmla="*/ 27 w 216"/>
                <a:gd name="T29" fmla="*/ 9 h 148"/>
                <a:gd name="T30" fmla="*/ 19 w 216"/>
                <a:gd name="T31" fmla="*/ 8 h 148"/>
                <a:gd name="T32" fmla="*/ 14 w 216"/>
                <a:gd name="T33" fmla="*/ 10 h 148"/>
                <a:gd name="T34" fmla="*/ 17 w 216"/>
                <a:gd name="T35" fmla="*/ 9 h 148"/>
                <a:gd name="T36" fmla="*/ 22 w 216"/>
                <a:gd name="T37" fmla="*/ 10 h 148"/>
                <a:gd name="T38" fmla="*/ 27 w 216"/>
                <a:gd name="T39" fmla="*/ 11 h 148"/>
                <a:gd name="T40" fmla="*/ 34 w 216"/>
                <a:gd name="T41" fmla="*/ 12 h 148"/>
                <a:gd name="T42" fmla="*/ 35 w 216"/>
                <a:gd name="T43" fmla="*/ 14 h 148"/>
                <a:gd name="T44" fmla="*/ 31 w 216"/>
                <a:gd name="T45" fmla="*/ 16 h 148"/>
                <a:gd name="T46" fmla="*/ 27 w 216"/>
                <a:gd name="T47" fmla="*/ 17 h 148"/>
                <a:gd name="T48" fmla="*/ 24 w 216"/>
                <a:gd name="T49" fmla="*/ 18 h 148"/>
                <a:gd name="T50" fmla="*/ 20 w 216"/>
                <a:gd name="T51" fmla="*/ 17 h 148"/>
                <a:gd name="T52" fmla="*/ 16 w 216"/>
                <a:gd name="T53" fmla="*/ 15 h 148"/>
                <a:gd name="T54" fmla="*/ 11 w 216"/>
                <a:gd name="T55" fmla="*/ 15 h 148"/>
                <a:gd name="T56" fmla="*/ 17 w 216"/>
                <a:gd name="T57" fmla="*/ 18 h 148"/>
                <a:gd name="T58" fmla="*/ 19 w 216"/>
                <a:gd name="T59" fmla="*/ 20 h 148"/>
                <a:gd name="T60" fmla="*/ 11 w 216"/>
                <a:gd name="T61" fmla="*/ 22 h 148"/>
                <a:gd name="T62" fmla="*/ 3 w 216"/>
                <a:gd name="T63" fmla="*/ 24 h 148"/>
                <a:gd name="T64" fmla="*/ 0 w 216"/>
                <a:gd name="T65" fmla="*/ 26 h 148"/>
                <a:gd name="T66" fmla="*/ 5 w 216"/>
                <a:gd name="T67" fmla="*/ 26 h 148"/>
                <a:gd name="T68" fmla="*/ 14 w 216"/>
                <a:gd name="T69" fmla="*/ 24 h 148"/>
                <a:gd name="T70" fmla="*/ 22 w 216"/>
                <a:gd name="T71" fmla="*/ 22 h 148"/>
                <a:gd name="T72" fmla="*/ 22 w 216"/>
                <a:gd name="T73" fmla="*/ 28 h 148"/>
                <a:gd name="T74" fmla="*/ 18 w 216"/>
                <a:gd name="T75" fmla="*/ 36 h 148"/>
                <a:gd name="T76" fmla="*/ 20 w 216"/>
                <a:gd name="T77" fmla="*/ 35 h 148"/>
                <a:gd name="T78" fmla="*/ 26 w 216"/>
                <a:gd name="T79" fmla="*/ 24 h 148"/>
                <a:gd name="T80" fmla="*/ 29 w 216"/>
                <a:gd name="T81" fmla="*/ 20 h 148"/>
                <a:gd name="T82" fmla="*/ 35 w 216"/>
                <a:gd name="T83" fmla="*/ 18 h 148"/>
                <a:gd name="T84" fmla="*/ 39 w 216"/>
                <a:gd name="T85" fmla="*/ 16 h 148"/>
                <a:gd name="T86" fmla="*/ 38 w 216"/>
                <a:gd name="T87" fmla="*/ 28 h 148"/>
                <a:gd name="T88" fmla="*/ 36 w 216"/>
                <a:gd name="T89" fmla="*/ 33 h 148"/>
                <a:gd name="T90" fmla="*/ 39 w 216"/>
                <a:gd name="T91" fmla="*/ 28 h 148"/>
                <a:gd name="T92" fmla="*/ 42 w 216"/>
                <a:gd name="T93" fmla="*/ 15 h 148"/>
                <a:gd name="T94" fmla="*/ 48 w 216"/>
                <a:gd name="T95" fmla="*/ 10 h 148"/>
                <a:gd name="T96" fmla="*/ 50 w 216"/>
                <a:gd name="T97" fmla="*/ 8 h 148"/>
                <a:gd name="T98" fmla="*/ 50 w 216"/>
                <a:gd name="T99" fmla="*/ 13 h 148"/>
                <a:gd name="T100" fmla="*/ 49 w 216"/>
                <a:gd name="T101" fmla="*/ 25 h 148"/>
                <a:gd name="T102" fmla="*/ 54 w 216"/>
                <a:gd name="T103" fmla="*/ 9 h 14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6"/>
                <a:gd name="T157" fmla="*/ 0 h 148"/>
                <a:gd name="T158" fmla="*/ 216 w 216"/>
                <a:gd name="T159" fmla="*/ 148 h 14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6" h="148">
                  <a:moveTo>
                    <a:pt x="216" y="16"/>
                  </a:moveTo>
                  <a:lnTo>
                    <a:pt x="215" y="16"/>
                  </a:lnTo>
                  <a:lnTo>
                    <a:pt x="212" y="15"/>
                  </a:lnTo>
                  <a:lnTo>
                    <a:pt x="211" y="14"/>
                  </a:lnTo>
                  <a:lnTo>
                    <a:pt x="209" y="13"/>
                  </a:lnTo>
                  <a:lnTo>
                    <a:pt x="208" y="11"/>
                  </a:lnTo>
                  <a:lnTo>
                    <a:pt x="207" y="9"/>
                  </a:lnTo>
                  <a:lnTo>
                    <a:pt x="205" y="7"/>
                  </a:lnTo>
                  <a:lnTo>
                    <a:pt x="205" y="5"/>
                  </a:lnTo>
                  <a:lnTo>
                    <a:pt x="202" y="9"/>
                  </a:lnTo>
                  <a:lnTo>
                    <a:pt x="198" y="13"/>
                  </a:lnTo>
                  <a:lnTo>
                    <a:pt x="196" y="16"/>
                  </a:lnTo>
                  <a:lnTo>
                    <a:pt x="194" y="19"/>
                  </a:lnTo>
                  <a:lnTo>
                    <a:pt x="186" y="15"/>
                  </a:lnTo>
                  <a:lnTo>
                    <a:pt x="173" y="12"/>
                  </a:lnTo>
                  <a:lnTo>
                    <a:pt x="159" y="7"/>
                  </a:lnTo>
                  <a:lnTo>
                    <a:pt x="144" y="5"/>
                  </a:lnTo>
                  <a:lnTo>
                    <a:pt x="128" y="1"/>
                  </a:lnTo>
                  <a:lnTo>
                    <a:pt x="114" y="0"/>
                  </a:lnTo>
                  <a:lnTo>
                    <a:pt x="102" y="0"/>
                  </a:lnTo>
                  <a:lnTo>
                    <a:pt x="94" y="1"/>
                  </a:lnTo>
                  <a:lnTo>
                    <a:pt x="84" y="5"/>
                  </a:lnTo>
                  <a:lnTo>
                    <a:pt x="83" y="6"/>
                  </a:lnTo>
                  <a:lnTo>
                    <a:pt x="87" y="6"/>
                  </a:lnTo>
                  <a:lnTo>
                    <a:pt x="94" y="5"/>
                  </a:lnTo>
                  <a:lnTo>
                    <a:pt x="105" y="5"/>
                  </a:lnTo>
                  <a:lnTo>
                    <a:pt x="117" y="5"/>
                  </a:lnTo>
                  <a:lnTo>
                    <a:pt x="131" y="7"/>
                  </a:lnTo>
                  <a:lnTo>
                    <a:pt x="143" y="11"/>
                  </a:lnTo>
                  <a:lnTo>
                    <a:pt x="156" y="14"/>
                  </a:lnTo>
                  <a:lnTo>
                    <a:pt x="166" y="18"/>
                  </a:lnTo>
                  <a:lnTo>
                    <a:pt x="175" y="22"/>
                  </a:lnTo>
                  <a:lnTo>
                    <a:pt x="182" y="27"/>
                  </a:lnTo>
                  <a:lnTo>
                    <a:pt x="185" y="30"/>
                  </a:lnTo>
                  <a:lnTo>
                    <a:pt x="183" y="31"/>
                  </a:lnTo>
                  <a:lnTo>
                    <a:pt x="179" y="32"/>
                  </a:lnTo>
                  <a:lnTo>
                    <a:pt x="174" y="35"/>
                  </a:lnTo>
                  <a:lnTo>
                    <a:pt x="169" y="38"/>
                  </a:lnTo>
                  <a:lnTo>
                    <a:pt x="162" y="42"/>
                  </a:lnTo>
                  <a:lnTo>
                    <a:pt x="156" y="45"/>
                  </a:lnTo>
                  <a:lnTo>
                    <a:pt x="151" y="49"/>
                  </a:lnTo>
                  <a:lnTo>
                    <a:pt x="144" y="45"/>
                  </a:lnTo>
                  <a:lnTo>
                    <a:pt x="134" y="43"/>
                  </a:lnTo>
                  <a:lnTo>
                    <a:pt x="122" y="39"/>
                  </a:lnTo>
                  <a:lnTo>
                    <a:pt x="110" y="36"/>
                  </a:lnTo>
                  <a:lnTo>
                    <a:pt x="96" y="34"/>
                  </a:lnTo>
                  <a:lnTo>
                    <a:pt x="83" y="32"/>
                  </a:lnTo>
                  <a:lnTo>
                    <a:pt x="73" y="32"/>
                  </a:lnTo>
                  <a:lnTo>
                    <a:pt x="64" y="35"/>
                  </a:lnTo>
                  <a:lnTo>
                    <a:pt x="58" y="38"/>
                  </a:lnTo>
                  <a:lnTo>
                    <a:pt x="55" y="41"/>
                  </a:lnTo>
                  <a:lnTo>
                    <a:pt x="56" y="42"/>
                  </a:lnTo>
                  <a:lnTo>
                    <a:pt x="63" y="41"/>
                  </a:lnTo>
                  <a:lnTo>
                    <a:pt x="67" y="39"/>
                  </a:lnTo>
                  <a:lnTo>
                    <a:pt x="73" y="39"/>
                  </a:lnTo>
                  <a:lnTo>
                    <a:pt x="80" y="39"/>
                  </a:lnTo>
                  <a:lnTo>
                    <a:pt x="86" y="41"/>
                  </a:lnTo>
                  <a:lnTo>
                    <a:pt x="93" y="41"/>
                  </a:lnTo>
                  <a:lnTo>
                    <a:pt x="99" y="42"/>
                  </a:lnTo>
                  <a:lnTo>
                    <a:pt x="106" y="44"/>
                  </a:lnTo>
                  <a:lnTo>
                    <a:pt x="112" y="45"/>
                  </a:lnTo>
                  <a:lnTo>
                    <a:pt x="124" y="49"/>
                  </a:lnTo>
                  <a:lnTo>
                    <a:pt x="133" y="51"/>
                  </a:lnTo>
                  <a:lnTo>
                    <a:pt x="139" y="53"/>
                  </a:lnTo>
                  <a:lnTo>
                    <a:pt x="143" y="56"/>
                  </a:lnTo>
                  <a:lnTo>
                    <a:pt x="140" y="58"/>
                  </a:lnTo>
                  <a:lnTo>
                    <a:pt x="135" y="60"/>
                  </a:lnTo>
                  <a:lnTo>
                    <a:pt x="129" y="62"/>
                  </a:lnTo>
                  <a:lnTo>
                    <a:pt x="124" y="65"/>
                  </a:lnTo>
                  <a:lnTo>
                    <a:pt x="118" y="67"/>
                  </a:lnTo>
                  <a:lnTo>
                    <a:pt x="112" y="68"/>
                  </a:lnTo>
                  <a:lnTo>
                    <a:pt x="107" y="71"/>
                  </a:lnTo>
                  <a:lnTo>
                    <a:pt x="104" y="72"/>
                  </a:lnTo>
                  <a:lnTo>
                    <a:pt x="101" y="73"/>
                  </a:lnTo>
                  <a:lnTo>
                    <a:pt x="96" y="73"/>
                  </a:lnTo>
                  <a:lnTo>
                    <a:pt x="90" y="72"/>
                  </a:lnTo>
                  <a:lnTo>
                    <a:pt x="86" y="71"/>
                  </a:lnTo>
                  <a:lnTo>
                    <a:pt x="80" y="68"/>
                  </a:lnTo>
                  <a:lnTo>
                    <a:pt x="74" y="66"/>
                  </a:lnTo>
                  <a:lnTo>
                    <a:pt x="68" y="65"/>
                  </a:lnTo>
                  <a:lnTo>
                    <a:pt x="64" y="62"/>
                  </a:lnTo>
                  <a:lnTo>
                    <a:pt x="56" y="60"/>
                  </a:lnTo>
                  <a:lnTo>
                    <a:pt x="48" y="60"/>
                  </a:lnTo>
                  <a:lnTo>
                    <a:pt x="44" y="62"/>
                  </a:lnTo>
                  <a:lnTo>
                    <a:pt x="48" y="65"/>
                  </a:lnTo>
                  <a:lnTo>
                    <a:pt x="57" y="68"/>
                  </a:lnTo>
                  <a:lnTo>
                    <a:pt x="67" y="72"/>
                  </a:lnTo>
                  <a:lnTo>
                    <a:pt x="75" y="75"/>
                  </a:lnTo>
                  <a:lnTo>
                    <a:pt x="81" y="79"/>
                  </a:lnTo>
                  <a:lnTo>
                    <a:pt x="74" y="81"/>
                  </a:lnTo>
                  <a:lnTo>
                    <a:pt x="65" y="84"/>
                  </a:lnTo>
                  <a:lnTo>
                    <a:pt x="53" y="88"/>
                  </a:lnTo>
                  <a:lnTo>
                    <a:pt x="42" y="91"/>
                  </a:lnTo>
                  <a:lnTo>
                    <a:pt x="29" y="95"/>
                  </a:lnTo>
                  <a:lnTo>
                    <a:pt x="19" y="98"/>
                  </a:lnTo>
                  <a:lnTo>
                    <a:pt x="10" y="100"/>
                  </a:lnTo>
                  <a:lnTo>
                    <a:pt x="5" y="102"/>
                  </a:lnTo>
                  <a:lnTo>
                    <a:pt x="0" y="104"/>
                  </a:lnTo>
                  <a:lnTo>
                    <a:pt x="0" y="105"/>
                  </a:lnTo>
                  <a:lnTo>
                    <a:pt x="4" y="105"/>
                  </a:lnTo>
                  <a:lnTo>
                    <a:pt x="11" y="105"/>
                  </a:lnTo>
                  <a:lnTo>
                    <a:pt x="19" y="105"/>
                  </a:lnTo>
                  <a:lnTo>
                    <a:pt x="29" y="103"/>
                  </a:lnTo>
                  <a:lnTo>
                    <a:pt x="41" y="102"/>
                  </a:lnTo>
                  <a:lnTo>
                    <a:pt x="53" y="99"/>
                  </a:lnTo>
                  <a:lnTo>
                    <a:pt x="65" y="96"/>
                  </a:lnTo>
                  <a:lnTo>
                    <a:pt x="76" y="92"/>
                  </a:lnTo>
                  <a:lnTo>
                    <a:pt x="86" y="90"/>
                  </a:lnTo>
                  <a:lnTo>
                    <a:pt x="91" y="87"/>
                  </a:lnTo>
                  <a:lnTo>
                    <a:pt x="90" y="99"/>
                  </a:lnTo>
                  <a:lnTo>
                    <a:pt x="86" y="115"/>
                  </a:lnTo>
                  <a:lnTo>
                    <a:pt x="81" y="132"/>
                  </a:lnTo>
                  <a:lnTo>
                    <a:pt x="75" y="142"/>
                  </a:lnTo>
                  <a:lnTo>
                    <a:pt x="72" y="147"/>
                  </a:lnTo>
                  <a:lnTo>
                    <a:pt x="73" y="148"/>
                  </a:lnTo>
                  <a:lnTo>
                    <a:pt x="76" y="147"/>
                  </a:lnTo>
                  <a:lnTo>
                    <a:pt x="80" y="143"/>
                  </a:lnTo>
                  <a:lnTo>
                    <a:pt x="87" y="133"/>
                  </a:lnTo>
                  <a:lnTo>
                    <a:pt x="95" y="117"/>
                  </a:lnTo>
                  <a:lnTo>
                    <a:pt x="103" y="99"/>
                  </a:lnTo>
                  <a:lnTo>
                    <a:pt x="106" y="87"/>
                  </a:lnTo>
                  <a:lnTo>
                    <a:pt x="111" y="85"/>
                  </a:lnTo>
                  <a:lnTo>
                    <a:pt x="118" y="82"/>
                  </a:lnTo>
                  <a:lnTo>
                    <a:pt x="125" y="80"/>
                  </a:lnTo>
                  <a:lnTo>
                    <a:pt x="132" y="76"/>
                  </a:lnTo>
                  <a:lnTo>
                    <a:pt x="139" y="74"/>
                  </a:lnTo>
                  <a:lnTo>
                    <a:pt x="145" y="71"/>
                  </a:lnTo>
                  <a:lnTo>
                    <a:pt x="151" y="68"/>
                  </a:lnTo>
                  <a:lnTo>
                    <a:pt x="155" y="67"/>
                  </a:lnTo>
                  <a:lnTo>
                    <a:pt x="155" y="80"/>
                  </a:lnTo>
                  <a:lnTo>
                    <a:pt x="152" y="97"/>
                  </a:lnTo>
                  <a:lnTo>
                    <a:pt x="149" y="115"/>
                  </a:lnTo>
                  <a:lnTo>
                    <a:pt x="145" y="128"/>
                  </a:lnTo>
                  <a:lnTo>
                    <a:pt x="143" y="134"/>
                  </a:lnTo>
                  <a:lnTo>
                    <a:pt x="144" y="136"/>
                  </a:lnTo>
                  <a:lnTo>
                    <a:pt x="147" y="135"/>
                  </a:lnTo>
                  <a:lnTo>
                    <a:pt x="150" y="128"/>
                  </a:lnTo>
                  <a:lnTo>
                    <a:pt x="156" y="115"/>
                  </a:lnTo>
                  <a:lnTo>
                    <a:pt x="163" y="98"/>
                  </a:lnTo>
                  <a:lnTo>
                    <a:pt x="167" y="79"/>
                  </a:lnTo>
                  <a:lnTo>
                    <a:pt x="167" y="61"/>
                  </a:lnTo>
                  <a:lnTo>
                    <a:pt x="177" y="54"/>
                  </a:lnTo>
                  <a:lnTo>
                    <a:pt x="183" y="46"/>
                  </a:lnTo>
                  <a:lnTo>
                    <a:pt x="189" y="41"/>
                  </a:lnTo>
                  <a:lnTo>
                    <a:pt x="194" y="36"/>
                  </a:lnTo>
                  <a:lnTo>
                    <a:pt x="196" y="34"/>
                  </a:lnTo>
                  <a:lnTo>
                    <a:pt x="200" y="32"/>
                  </a:lnTo>
                  <a:lnTo>
                    <a:pt x="201" y="35"/>
                  </a:lnTo>
                  <a:lnTo>
                    <a:pt x="201" y="41"/>
                  </a:lnTo>
                  <a:lnTo>
                    <a:pt x="200" y="53"/>
                  </a:lnTo>
                  <a:lnTo>
                    <a:pt x="198" y="72"/>
                  </a:lnTo>
                  <a:lnTo>
                    <a:pt x="197" y="91"/>
                  </a:lnTo>
                  <a:lnTo>
                    <a:pt x="195" y="104"/>
                  </a:lnTo>
                  <a:lnTo>
                    <a:pt x="203" y="88"/>
                  </a:lnTo>
                  <a:lnTo>
                    <a:pt x="209" y="64"/>
                  </a:lnTo>
                  <a:lnTo>
                    <a:pt x="213" y="37"/>
                  </a:lnTo>
                  <a:lnTo>
                    <a:pt x="216" y="16"/>
                  </a:lnTo>
                  <a:close/>
                </a:path>
              </a:pathLst>
            </a:custGeom>
            <a:solidFill>
              <a:srgbClr val="990000"/>
            </a:solidFill>
            <a:ln w="9525">
              <a:noFill/>
              <a:round/>
              <a:headEnd/>
              <a:tailEnd/>
            </a:ln>
          </p:spPr>
          <p:txBody>
            <a:bodyPr/>
            <a:lstStyle/>
            <a:p>
              <a:endParaRPr lang="en-US"/>
            </a:p>
          </p:txBody>
        </p:sp>
        <p:sp>
          <p:nvSpPr>
            <p:cNvPr id="6232" name="Freeform 291"/>
            <p:cNvSpPr>
              <a:spLocks/>
            </p:cNvSpPr>
            <p:nvPr/>
          </p:nvSpPr>
          <p:spPr bwMode="auto">
            <a:xfrm>
              <a:off x="2578" y="625"/>
              <a:ext cx="86" cy="82"/>
            </a:xfrm>
            <a:custGeom>
              <a:avLst/>
              <a:gdLst>
                <a:gd name="T0" fmla="*/ 42 w 173"/>
                <a:gd name="T1" fmla="*/ 40 h 165"/>
                <a:gd name="T2" fmla="*/ 43 w 173"/>
                <a:gd name="T3" fmla="*/ 39 h 165"/>
                <a:gd name="T4" fmla="*/ 41 w 173"/>
                <a:gd name="T5" fmla="*/ 37 h 165"/>
                <a:gd name="T6" fmla="*/ 39 w 173"/>
                <a:gd name="T7" fmla="*/ 33 h 165"/>
                <a:gd name="T8" fmla="*/ 38 w 173"/>
                <a:gd name="T9" fmla="*/ 29 h 165"/>
                <a:gd name="T10" fmla="*/ 37 w 173"/>
                <a:gd name="T11" fmla="*/ 19 h 165"/>
                <a:gd name="T12" fmla="*/ 35 w 173"/>
                <a:gd name="T13" fmla="*/ 14 h 165"/>
                <a:gd name="T14" fmla="*/ 34 w 173"/>
                <a:gd name="T15" fmla="*/ 14 h 165"/>
                <a:gd name="T16" fmla="*/ 35 w 173"/>
                <a:gd name="T17" fmla="*/ 18 h 165"/>
                <a:gd name="T18" fmla="*/ 35 w 173"/>
                <a:gd name="T19" fmla="*/ 27 h 165"/>
                <a:gd name="T20" fmla="*/ 33 w 173"/>
                <a:gd name="T21" fmla="*/ 29 h 165"/>
                <a:gd name="T22" fmla="*/ 31 w 173"/>
                <a:gd name="T23" fmla="*/ 27 h 165"/>
                <a:gd name="T24" fmla="*/ 29 w 173"/>
                <a:gd name="T25" fmla="*/ 26 h 165"/>
                <a:gd name="T26" fmla="*/ 26 w 173"/>
                <a:gd name="T27" fmla="*/ 24 h 165"/>
                <a:gd name="T28" fmla="*/ 25 w 173"/>
                <a:gd name="T29" fmla="*/ 20 h 165"/>
                <a:gd name="T30" fmla="*/ 23 w 173"/>
                <a:gd name="T31" fmla="*/ 13 h 165"/>
                <a:gd name="T32" fmla="*/ 23 w 173"/>
                <a:gd name="T33" fmla="*/ 7 h 165"/>
                <a:gd name="T34" fmla="*/ 22 w 173"/>
                <a:gd name="T35" fmla="*/ 3 h 165"/>
                <a:gd name="T36" fmla="*/ 21 w 173"/>
                <a:gd name="T37" fmla="*/ 1 h 165"/>
                <a:gd name="T38" fmla="*/ 21 w 173"/>
                <a:gd name="T39" fmla="*/ 2 h 165"/>
                <a:gd name="T40" fmla="*/ 21 w 173"/>
                <a:gd name="T41" fmla="*/ 6 h 165"/>
                <a:gd name="T42" fmla="*/ 21 w 173"/>
                <a:gd name="T43" fmla="*/ 9 h 165"/>
                <a:gd name="T44" fmla="*/ 20 w 173"/>
                <a:gd name="T45" fmla="*/ 13 h 165"/>
                <a:gd name="T46" fmla="*/ 21 w 173"/>
                <a:gd name="T47" fmla="*/ 18 h 165"/>
                <a:gd name="T48" fmla="*/ 19 w 173"/>
                <a:gd name="T49" fmla="*/ 18 h 165"/>
                <a:gd name="T50" fmla="*/ 12 w 173"/>
                <a:gd name="T51" fmla="*/ 11 h 165"/>
                <a:gd name="T52" fmla="*/ 6 w 173"/>
                <a:gd name="T53" fmla="*/ 5 h 165"/>
                <a:gd name="T54" fmla="*/ 1 w 173"/>
                <a:gd name="T55" fmla="*/ 1 h 165"/>
                <a:gd name="T56" fmla="*/ 1 w 173"/>
                <a:gd name="T57" fmla="*/ 1 h 165"/>
                <a:gd name="T58" fmla="*/ 4 w 173"/>
                <a:gd name="T59" fmla="*/ 5 h 165"/>
                <a:gd name="T60" fmla="*/ 7 w 173"/>
                <a:gd name="T61" fmla="*/ 10 h 165"/>
                <a:gd name="T62" fmla="*/ 9 w 173"/>
                <a:gd name="T63" fmla="*/ 13 h 165"/>
                <a:gd name="T64" fmla="*/ 11 w 173"/>
                <a:gd name="T65" fmla="*/ 15 h 165"/>
                <a:gd name="T66" fmla="*/ 13 w 173"/>
                <a:gd name="T67" fmla="*/ 18 h 165"/>
                <a:gd name="T68" fmla="*/ 16 w 173"/>
                <a:gd name="T69" fmla="*/ 20 h 165"/>
                <a:gd name="T70" fmla="*/ 19 w 173"/>
                <a:gd name="T71" fmla="*/ 22 h 165"/>
                <a:gd name="T72" fmla="*/ 18 w 173"/>
                <a:gd name="T73" fmla="*/ 23 h 165"/>
                <a:gd name="T74" fmla="*/ 16 w 173"/>
                <a:gd name="T75" fmla="*/ 23 h 165"/>
                <a:gd name="T76" fmla="*/ 13 w 173"/>
                <a:gd name="T77" fmla="*/ 22 h 165"/>
                <a:gd name="T78" fmla="*/ 11 w 173"/>
                <a:gd name="T79" fmla="*/ 21 h 165"/>
                <a:gd name="T80" fmla="*/ 9 w 173"/>
                <a:gd name="T81" fmla="*/ 20 h 165"/>
                <a:gd name="T82" fmla="*/ 7 w 173"/>
                <a:gd name="T83" fmla="*/ 20 h 165"/>
                <a:gd name="T84" fmla="*/ 9 w 173"/>
                <a:gd name="T85" fmla="*/ 22 h 165"/>
                <a:gd name="T86" fmla="*/ 13 w 173"/>
                <a:gd name="T87" fmla="*/ 24 h 165"/>
                <a:gd name="T88" fmla="*/ 18 w 173"/>
                <a:gd name="T89" fmla="*/ 26 h 165"/>
                <a:gd name="T90" fmla="*/ 22 w 173"/>
                <a:gd name="T91" fmla="*/ 27 h 165"/>
                <a:gd name="T92" fmla="*/ 26 w 173"/>
                <a:gd name="T93" fmla="*/ 28 h 165"/>
                <a:gd name="T94" fmla="*/ 28 w 173"/>
                <a:gd name="T95" fmla="*/ 29 h 165"/>
                <a:gd name="T96" fmla="*/ 31 w 173"/>
                <a:gd name="T97" fmla="*/ 31 h 165"/>
                <a:gd name="T98" fmla="*/ 33 w 173"/>
                <a:gd name="T99" fmla="*/ 33 h 165"/>
                <a:gd name="T100" fmla="*/ 32 w 173"/>
                <a:gd name="T101" fmla="*/ 34 h 165"/>
                <a:gd name="T102" fmla="*/ 29 w 173"/>
                <a:gd name="T103" fmla="*/ 35 h 165"/>
                <a:gd name="T104" fmla="*/ 25 w 173"/>
                <a:gd name="T105" fmla="*/ 35 h 165"/>
                <a:gd name="T106" fmla="*/ 21 w 173"/>
                <a:gd name="T107" fmla="*/ 35 h 165"/>
                <a:gd name="T108" fmla="*/ 18 w 173"/>
                <a:gd name="T109" fmla="*/ 35 h 165"/>
                <a:gd name="T110" fmla="*/ 18 w 173"/>
                <a:gd name="T111" fmla="*/ 36 h 165"/>
                <a:gd name="T112" fmla="*/ 22 w 173"/>
                <a:gd name="T113" fmla="*/ 37 h 165"/>
                <a:gd name="T114" fmla="*/ 27 w 173"/>
                <a:gd name="T115" fmla="*/ 37 h 165"/>
                <a:gd name="T116" fmla="*/ 32 w 173"/>
                <a:gd name="T117" fmla="*/ 37 h 165"/>
                <a:gd name="T118" fmla="*/ 36 w 173"/>
                <a:gd name="T119" fmla="*/ 37 h 165"/>
                <a:gd name="T120" fmla="*/ 38 w 173"/>
                <a:gd name="T121" fmla="*/ 37 h 165"/>
                <a:gd name="T122" fmla="*/ 41 w 173"/>
                <a:gd name="T123" fmla="*/ 39 h 16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3"/>
                <a:gd name="T187" fmla="*/ 0 h 165"/>
                <a:gd name="T188" fmla="*/ 173 w 173"/>
                <a:gd name="T189" fmla="*/ 165 h 16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3" h="165">
                  <a:moveTo>
                    <a:pt x="167" y="165"/>
                  </a:moveTo>
                  <a:lnTo>
                    <a:pt x="168" y="162"/>
                  </a:lnTo>
                  <a:lnTo>
                    <a:pt x="170" y="159"/>
                  </a:lnTo>
                  <a:lnTo>
                    <a:pt x="172" y="157"/>
                  </a:lnTo>
                  <a:lnTo>
                    <a:pt x="173" y="155"/>
                  </a:lnTo>
                  <a:lnTo>
                    <a:pt x="166" y="148"/>
                  </a:lnTo>
                  <a:lnTo>
                    <a:pt x="159" y="141"/>
                  </a:lnTo>
                  <a:lnTo>
                    <a:pt x="156" y="135"/>
                  </a:lnTo>
                  <a:lnTo>
                    <a:pt x="155" y="128"/>
                  </a:lnTo>
                  <a:lnTo>
                    <a:pt x="154" y="116"/>
                  </a:lnTo>
                  <a:lnTo>
                    <a:pt x="151" y="96"/>
                  </a:lnTo>
                  <a:lnTo>
                    <a:pt x="148" y="76"/>
                  </a:lnTo>
                  <a:lnTo>
                    <a:pt x="144" y="64"/>
                  </a:lnTo>
                  <a:lnTo>
                    <a:pt x="141" y="58"/>
                  </a:lnTo>
                  <a:lnTo>
                    <a:pt x="137" y="55"/>
                  </a:lnTo>
                  <a:lnTo>
                    <a:pt x="136" y="57"/>
                  </a:lnTo>
                  <a:lnTo>
                    <a:pt x="137" y="63"/>
                  </a:lnTo>
                  <a:lnTo>
                    <a:pt x="140" y="75"/>
                  </a:lnTo>
                  <a:lnTo>
                    <a:pt x="141" y="91"/>
                  </a:lnTo>
                  <a:lnTo>
                    <a:pt x="141" y="108"/>
                  </a:lnTo>
                  <a:lnTo>
                    <a:pt x="140" y="119"/>
                  </a:lnTo>
                  <a:lnTo>
                    <a:pt x="135" y="117"/>
                  </a:lnTo>
                  <a:lnTo>
                    <a:pt x="130" y="113"/>
                  </a:lnTo>
                  <a:lnTo>
                    <a:pt x="126" y="111"/>
                  </a:lnTo>
                  <a:lnTo>
                    <a:pt x="121" y="108"/>
                  </a:lnTo>
                  <a:lnTo>
                    <a:pt x="116" y="104"/>
                  </a:lnTo>
                  <a:lnTo>
                    <a:pt x="112" y="101"/>
                  </a:lnTo>
                  <a:lnTo>
                    <a:pt x="107" y="97"/>
                  </a:lnTo>
                  <a:lnTo>
                    <a:pt x="105" y="94"/>
                  </a:lnTo>
                  <a:lnTo>
                    <a:pt x="101" y="83"/>
                  </a:lnTo>
                  <a:lnTo>
                    <a:pt x="97" y="68"/>
                  </a:lnTo>
                  <a:lnTo>
                    <a:pt x="94" y="52"/>
                  </a:lnTo>
                  <a:lnTo>
                    <a:pt x="92" y="40"/>
                  </a:lnTo>
                  <a:lnTo>
                    <a:pt x="92" y="30"/>
                  </a:lnTo>
                  <a:lnTo>
                    <a:pt x="91" y="21"/>
                  </a:lnTo>
                  <a:lnTo>
                    <a:pt x="90" y="13"/>
                  </a:lnTo>
                  <a:lnTo>
                    <a:pt x="87" y="7"/>
                  </a:lnTo>
                  <a:lnTo>
                    <a:pt x="84" y="4"/>
                  </a:lnTo>
                  <a:lnTo>
                    <a:pt x="83" y="5"/>
                  </a:lnTo>
                  <a:lnTo>
                    <a:pt x="84" y="10"/>
                  </a:lnTo>
                  <a:lnTo>
                    <a:pt x="86" y="16"/>
                  </a:lnTo>
                  <a:lnTo>
                    <a:pt x="87" y="25"/>
                  </a:lnTo>
                  <a:lnTo>
                    <a:pt x="86" y="31"/>
                  </a:lnTo>
                  <a:lnTo>
                    <a:pt x="84" y="38"/>
                  </a:lnTo>
                  <a:lnTo>
                    <a:pt x="83" y="44"/>
                  </a:lnTo>
                  <a:lnTo>
                    <a:pt x="83" y="52"/>
                  </a:lnTo>
                  <a:lnTo>
                    <a:pt x="84" y="64"/>
                  </a:lnTo>
                  <a:lnTo>
                    <a:pt x="87" y="75"/>
                  </a:lnTo>
                  <a:lnTo>
                    <a:pt x="88" y="83"/>
                  </a:lnTo>
                  <a:lnTo>
                    <a:pt x="76" y="73"/>
                  </a:lnTo>
                  <a:lnTo>
                    <a:pt x="64" y="60"/>
                  </a:lnTo>
                  <a:lnTo>
                    <a:pt x="51" y="46"/>
                  </a:lnTo>
                  <a:lnTo>
                    <a:pt x="38" y="34"/>
                  </a:lnTo>
                  <a:lnTo>
                    <a:pt x="26" y="21"/>
                  </a:lnTo>
                  <a:lnTo>
                    <a:pt x="15" y="11"/>
                  </a:lnTo>
                  <a:lnTo>
                    <a:pt x="7" y="4"/>
                  </a:lnTo>
                  <a:lnTo>
                    <a:pt x="0" y="0"/>
                  </a:lnTo>
                  <a:lnTo>
                    <a:pt x="5" y="7"/>
                  </a:lnTo>
                  <a:lnTo>
                    <a:pt x="11" y="15"/>
                  </a:lnTo>
                  <a:lnTo>
                    <a:pt x="17" y="23"/>
                  </a:lnTo>
                  <a:lnTo>
                    <a:pt x="23" y="33"/>
                  </a:lnTo>
                  <a:lnTo>
                    <a:pt x="29" y="41"/>
                  </a:lnTo>
                  <a:lnTo>
                    <a:pt x="34" y="48"/>
                  </a:lnTo>
                  <a:lnTo>
                    <a:pt x="38" y="53"/>
                  </a:lnTo>
                  <a:lnTo>
                    <a:pt x="41" y="58"/>
                  </a:lnTo>
                  <a:lnTo>
                    <a:pt x="44" y="61"/>
                  </a:lnTo>
                  <a:lnTo>
                    <a:pt x="48" y="66"/>
                  </a:lnTo>
                  <a:lnTo>
                    <a:pt x="53" y="72"/>
                  </a:lnTo>
                  <a:lnTo>
                    <a:pt x="59" y="76"/>
                  </a:lnTo>
                  <a:lnTo>
                    <a:pt x="65" y="82"/>
                  </a:lnTo>
                  <a:lnTo>
                    <a:pt x="71" y="87"/>
                  </a:lnTo>
                  <a:lnTo>
                    <a:pt x="76" y="90"/>
                  </a:lnTo>
                  <a:lnTo>
                    <a:pt x="80" y="93"/>
                  </a:lnTo>
                  <a:lnTo>
                    <a:pt x="75" y="93"/>
                  </a:lnTo>
                  <a:lnTo>
                    <a:pt x="71" y="93"/>
                  </a:lnTo>
                  <a:lnTo>
                    <a:pt x="65" y="93"/>
                  </a:lnTo>
                  <a:lnTo>
                    <a:pt x="59" y="91"/>
                  </a:lnTo>
                  <a:lnTo>
                    <a:pt x="53" y="90"/>
                  </a:lnTo>
                  <a:lnTo>
                    <a:pt x="48" y="88"/>
                  </a:lnTo>
                  <a:lnTo>
                    <a:pt x="44" y="87"/>
                  </a:lnTo>
                  <a:lnTo>
                    <a:pt x="41" y="84"/>
                  </a:lnTo>
                  <a:lnTo>
                    <a:pt x="36" y="81"/>
                  </a:lnTo>
                  <a:lnTo>
                    <a:pt x="31" y="81"/>
                  </a:lnTo>
                  <a:lnTo>
                    <a:pt x="29" y="83"/>
                  </a:lnTo>
                  <a:lnTo>
                    <a:pt x="33" y="88"/>
                  </a:lnTo>
                  <a:lnTo>
                    <a:pt x="37" y="91"/>
                  </a:lnTo>
                  <a:lnTo>
                    <a:pt x="44" y="95"/>
                  </a:lnTo>
                  <a:lnTo>
                    <a:pt x="52" y="99"/>
                  </a:lnTo>
                  <a:lnTo>
                    <a:pt x="61" y="103"/>
                  </a:lnTo>
                  <a:lnTo>
                    <a:pt x="72" y="106"/>
                  </a:lnTo>
                  <a:lnTo>
                    <a:pt x="81" y="109"/>
                  </a:lnTo>
                  <a:lnTo>
                    <a:pt x="91" y="111"/>
                  </a:lnTo>
                  <a:lnTo>
                    <a:pt x="99" y="111"/>
                  </a:lnTo>
                  <a:lnTo>
                    <a:pt x="104" y="112"/>
                  </a:lnTo>
                  <a:lnTo>
                    <a:pt x="109" y="114"/>
                  </a:lnTo>
                  <a:lnTo>
                    <a:pt x="114" y="118"/>
                  </a:lnTo>
                  <a:lnTo>
                    <a:pt x="119" y="121"/>
                  </a:lnTo>
                  <a:lnTo>
                    <a:pt x="124" y="125"/>
                  </a:lnTo>
                  <a:lnTo>
                    <a:pt x="128" y="128"/>
                  </a:lnTo>
                  <a:lnTo>
                    <a:pt x="132" y="132"/>
                  </a:lnTo>
                  <a:lnTo>
                    <a:pt x="135" y="135"/>
                  </a:lnTo>
                  <a:lnTo>
                    <a:pt x="130" y="137"/>
                  </a:lnTo>
                  <a:lnTo>
                    <a:pt x="124" y="140"/>
                  </a:lnTo>
                  <a:lnTo>
                    <a:pt x="117" y="141"/>
                  </a:lnTo>
                  <a:lnTo>
                    <a:pt x="109" y="142"/>
                  </a:lnTo>
                  <a:lnTo>
                    <a:pt x="101" y="143"/>
                  </a:lnTo>
                  <a:lnTo>
                    <a:pt x="94" y="143"/>
                  </a:lnTo>
                  <a:lnTo>
                    <a:pt x="87" y="143"/>
                  </a:lnTo>
                  <a:lnTo>
                    <a:pt x="81" y="142"/>
                  </a:lnTo>
                  <a:lnTo>
                    <a:pt x="74" y="142"/>
                  </a:lnTo>
                  <a:lnTo>
                    <a:pt x="69" y="143"/>
                  </a:lnTo>
                  <a:lnTo>
                    <a:pt x="72" y="146"/>
                  </a:lnTo>
                  <a:lnTo>
                    <a:pt x="82" y="149"/>
                  </a:lnTo>
                  <a:lnTo>
                    <a:pt x="90" y="150"/>
                  </a:lnTo>
                  <a:lnTo>
                    <a:pt x="99" y="151"/>
                  </a:lnTo>
                  <a:lnTo>
                    <a:pt x="110" y="151"/>
                  </a:lnTo>
                  <a:lnTo>
                    <a:pt x="119" y="150"/>
                  </a:lnTo>
                  <a:lnTo>
                    <a:pt x="128" y="150"/>
                  </a:lnTo>
                  <a:lnTo>
                    <a:pt x="137" y="150"/>
                  </a:lnTo>
                  <a:lnTo>
                    <a:pt x="144" y="149"/>
                  </a:lnTo>
                  <a:lnTo>
                    <a:pt x="149" y="149"/>
                  </a:lnTo>
                  <a:lnTo>
                    <a:pt x="155" y="150"/>
                  </a:lnTo>
                  <a:lnTo>
                    <a:pt x="160" y="155"/>
                  </a:lnTo>
                  <a:lnTo>
                    <a:pt x="164" y="159"/>
                  </a:lnTo>
                  <a:lnTo>
                    <a:pt x="167" y="165"/>
                  </a:lnTo>
                  <a:close/>
                </a:path>
              </a:pathLst>
            </a:custGeom>
            <a:solidFill>
              <a:srgbClr val="990000"/>
            </a:solidFill>
            <a:ln w="9525">
              <a:noFill/>
              <a:round/>
              <a:headEnd/>
              <a:tailEnd/>
            </a:ln>
          </p:spPr>
          <p:txBody>
            <a:bodyPr/>
            <a:lstStyle/>
            <a:p>
              <a:endParaRPr lang="en-US"/>
            </a:p>
          </p:txBody>
        </p:sp>
        <p:sp>
          <p:nvSpPr>
            <p:cNvPr id="6233" name="Freeform 292"/>
            <p:cNvSpPr>
              <a:spLocks/>
            </p:cNvSpPr>
            <p:nvPr/>
          </p:nvSpPr>
          <p:spPr bwMode="auto">
            <a:xfrm>
              <a:off x="2706" y="594"/>
              <a:ext cx="54" cy="125"/>
            </a:xfrm>
            <a:custGeom>
              <a:avLst/>
              <a:gdLst>
                <a:gd name="T0" fmla="*/ 3 w 107"/>
                <a:gd name="T1" fmla="*/ 52 h 250"/>
                <a:gd name="T2" fmla="*/ 5 w 107"/>
                <a:gd name="T3" fmla="*/ 49 h 250"/>
                <a:gd name="T4" fmla="*/ 7 w 107"/>
                <a:gd name="T5" fmla="*/ 50 h 250"/>
                <a:gd name="T6" fmla="*/ 8 w 107"/>
                <a:gd name="T7" fmla="*/ 45 h 250"/>
                <a:gd name="T8" fmla="*/ 3 w 107"/>
                <a:gd name="T9" fmla="*/ 36 h 250"/>
                <a:gd name="T10" fmla="*/ 1 w 107"/>
                <a:gd name="T11" fmla="*/ 26 h 250"/>
                <a:gd name="T12" fmla="*/ 2 w 107"/>
                <a:gd name="T13" fmla="*/ 26 h 250"/>
                <a:gd name="T14" fmla="*/ 6 w 107"/>
                <a:gd name="T15" fmla="*/ 36 h 250"/>
                <a:gd name="T16" fmla="*/ 11 w 107"/>
                <a:gd name="T17" fmla="*/ 30 h 250"/>
                <a:gd name="T18" fmla="*/ 10 w 107"/>
                <a:gd name="T19" fmla="*/ 18 h 250"/>
                <a:gd name="T20" fmla="*/ 10 w 107"/>
                <a:gd name="T21" fmla="*/ 8 h 250"/>
                <a:gd name="T22" fmla="*/ 11 w 107"/>
                <a:gd name="T23" fmla="*/ 8 h 250"/>
                <a:gd name="T24" fmla="*/ 12 w 107"/>
                <a:gd name="T25" fmla="*/ 14 h 250"/>
                <a:gd name="T26" fmla="*/ 14 w 107"/>
                <a:gd name="T27" fmla="*/ 14 h 250"/>
                <a:gd name="T28" fmla="*/ 21 w 107"/>
                <a:gd name="T29" fmla="*/ 1 h 250"/>
                <a:gd name="T30" fmla="*/ 22 w 107"/>
                <a:gd name="T31" fmla="*/ 1 h 250"/>
                <a:gd name="T32" fmla="*/ 18 w 107"/>
                <a:gd name="T33" fmla="*/ 10 h 250"/>
                <a:gd name="T34" fmla="*/ 17 w 107"/>
                <a:gd name="T35" fmla="*/ 17 h 250"/>
                <a:gd name="T36" fmla="*/ 23 w 107"/>
                <a:gd name="T37" fmla="*/ 15 h 250"/>
                <a:gd name="T38" fmla="*/ 24 w 107"/>
                <a:gd name="T39" fmla="*/ 15 h 250"/>
                <a:gd name="T40" fmla="*/ 22 w 107"/>
                <a:gd name="T41" fmla="*/ 17 h 250"/>
                <a:gd name="T42" fmla="*/ 18 w 107"/>
                <a:gd name="T43" fmla="*/ 20 h 250"/>
                <a:gd name="T44" fmla="*/ 15 w 107"/>
                <a:gd name="T45" fmla="*/ 22 h 250"/>
                <a:gd name="T46" fmla="*/ 12 w 107"/>
                <a:gd name="T47" fmla="*/ 36 h 250"/>
                <a:gd name="T48" fmla="*/ 15 w 107"/>
                <a:gd name="T49" fmla="*/ 38 h 250"/>
                <a:gd name="T50" fmla="*/ 21 w 107"/>
                <a:gd name="T51" fmla="*/ 38 h 250"/>
                <a:gd name="T52" fmla="*/ 25 w 107"/>
                <a:gd name="T53" fmla="*/ 36 h 250"/>
                <a:gd name="T54" fmla="*/ 26 w 107"/>
                <a:gd name="T55" fmla="*/ 36 h 250"/>
                <a:gd name="T56" fmla="*/ 23 w 107"/>
                <a:gd name="T57" fmla="*/ 38 h 250"/>
                <a:gd name="T58" fmla="*/ 17 w 107"/>
                <a:gd name="T59" fmla="*/ 41 h 250"/>
                <a:gd name="T60" fmla="*/ 12 w 107"/>
                <a:gd name="T61" fmla="*/ 43 h 250"/>
                <a:gd name="T62" fmla="*/ 10 w 107"/>
                <a:gd name="T63" fmla="*/ 49 h 250"/>
                <a:gd name="T64" fmla="*/ 12 w 107"/>
                <a:gd name="T65" fmla="*/ 52 h 250"/>
                <a:gd name="T66" fmla="*/ 16 w 107"/>
                <a:gd name="T67" fmla="*/ 51 h 250"/>
                <a:gd name="T68" fmla="*/ 21 w 107"/>
                <a:gd name="T69" fmla="*/ 48 h 250"/>
                <a:gd name="T70" fmla="*/ 25 w 107"/>
                <a:gd name="T71" fmla="*/ 46 h 250"/>
                <a:gd name="T72" fmla="*/ 27 w 107"/>
                <a:gd name="T73" fmla="*/ 44 h 250"/>
                <a:gd name="T74" fmla="*/ 25 w 107"/>
                <a:gd name="T75" fmla="*/ 48 h 250"/>
                <a:gd name="T76" fmla="*/ 22 w 107"/>
                <a:gd name="T77" fmla="*/ 52 h 250"/>
                <a:gd name="T78" fmla="*/ 18 w 107"/>
                <a:gd name="T79" fmla="*/ 56 h 250"/>
                <a:gd name="T80" fmla="*/ 17 w 107"/>
                <a:gd name="T81" fmla="*/ 55 h 250"/>
                <a:gd name="T82" fmla="*/ 14 w 107"/>
                <a:gd name="T83" fmla="*/ 52 h 250"/>
                <a:gd name="T84" fmla="*/ 8 w 107"/>
                <a:gd name="T85" fmla="*/ 53 h 250"/>
                <a:gd name="T86" fmla="*/ 6 w 107"/>
                <a:gd name="T87" fmla="*/ 57 h 250"/>
                <a:gd name="T88" fmla="*/ 3 w 107"/>
                <a:gd name="T89" fmla="*/ 61 h 250"/>
                <a:gd name="T90" fmla="*/ 2 w 107"/>
                <a:gd name="T91" fmla="*/ 61 h 250"/>
                <a:gd name="T92" fmla="*/ 4 w 107"/>
                <a:gd name="T93" fmla="*/ 56 h 250"/>
                <a:gd name="T94" fmla="*/ 2 w 107"/>
                <a:gd name="T95" fmla="*/ 54 h 2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7"/>
                <a:gd name="T145" fmla="*/ 0 h 250"/>
                <a:gd name="T146" fmla="*/ 107 w 107"/>
                <a:gd name="T147" fmla="*/ 250 h 2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7" h="250">
                  <a:moveTo>
                    <a:pt x="0" y="216"/>
                  </a:moveTo>
                  <a:lnTo>
                    <a:pt x="7" y="211"/>
                  </a:lnTo>
                  <a:lnTo>
                    <a:pt x="12" y="206"/>
                  </a:lnTo>
                  <a:lnTo>
                    <a:pt x="15" y="199"/>
                  </a:lnTo>
                  <a:lnTo>
                    <a:pt x="17" y="194"/>
                  </a:lnTo>
                  <a:lnTo>
                    <a:pt x="20" y="196"/>
                  </a:lnTo>
                  <a:lnTo>
                    <a:pt x="22" y="198"/>
                  </a:lnTo>
                  <a:lnTo>
                    <a:pt x="23" y="198"/>
                  </a:lnTo>
                  <a:lnTo>
                    <a:pt x="25" y="199"/>
                  </a:lnTo>
                  <a:lnTo>
                    <a:pt x="27" y="196"/>
                  </a:lnTo>
                  <a:lnTo>
                    <a:pt x="29" y="187"/>
                  </a:lnTo>
                  <a:lnTo>
                    <a:pt x="29" y="178"/>
                  </a:lnTo>
                  <a:lnTo>
                    <a:pt x="28" y="172"/>
                  </a:lnTo>
                  <a:lnTo>
                    <a:pt x="21" y="160"/>
                  </a:lnTo>
                  <a:lnTo>
                    <a:pt x="12" y="141"/>
                  </a:lnTo>
                  <a:lnTo>
                    <a:pt x="4" y="121"/>
                  </a:lnTo>
                  <a:lnTo>
                    <a:pt x="0" y="110"/>
                  </a:lnTo>
                  <a:lnTo>
                    <a:pt x="1" y="103"/>
                  </a:lnTo>
                  <a:lnTo>
                    <a:pt x="2" y="98"/>
                  </a:lnTo>
                  <a:lnTo>
                    <a:pt x="4" y="99"/>
                  </a:lnTo>
                  <a:lnTo>
                    <a:pt x="5" y="104"/>
                  </a:lnTo>
                  <a:lnTo>
                    <a:pt x="8" y="115"/>
                  </a:lnTo>
                  <a:lnTo>
                    <a:pt x="15" y="130"/>
                  </a:lnTo>
                  <a:lnTo>
                    <a:pt x="24" y="144"/>
                  </a:lnTo>
                  <a:lnTo>
                    <a:pt x="32" y="152"/>
                  </a:lnTo>
                  <a:lnTo>
                    <a:pt x="37" y="138"/>
                  </a:lnTo>
                  <a:lnTo>
                    <a:pt x="42" y="118"/>
                  </a:lnTo>
                  <a:lnTo>
                    <a:pt x="44" y="97"/>
                  </a:lnTo>
                  <a:lnTo>
                    <a:pt x="43" y="83"/>
                  </a:lnTo>
                  <a:lnTo>
                    <a:pt x="40" y="70"/>
                  </a:lnTo>
                  <a:lnTo>
                    <a:pt x="38" y="54"/>
                  </a:lnTo>
                  <a:lnTo>
                    <a:pt x="38" y="39"/>
                  </a:lnTo>
                  <a:lnTo>
                    <a:pt x="39" y="29"/>
                  </a:lnTo>
                  <a:lnTo>
                    <a:pt x="42" y="25"/>
                  </a:lnTo>
                  <a:lnTo>
                    <a:pt x="43" y="25"/>
                  </a:lnTo>
                  <a:lnTo>
                    <a:pt x="44" y="30"/>
                  </a:lnTo>
                  <a:lnTo>
                    <a:pt x="43" y="36"/>
                  </a:lnTo>
                  <a:lnTo>
                    <a:pt x="43" y="44"/>
                  </a:lnTo>
                  <a:lnTo>
                    <a:pt x="45" y="54"/>
                  </a:lnTo>
                  <a:lnTo>
                    <a:pt x="47" y="65"/>
                  </a:lnTo>
                  <a:lnTo>
                    <a:pt x="50" y="70"/>
                  </a:lnTo>
                  <a:lnTo>
                    <a:pt x="55" y="54"/>
                  </a:lnTo>
                  <a:lnTo>
                    <a:pt x="62" y="34"/>
                  </a:lnTo>
                  <a:lnTo>
                    <a:pt x="70" y="15"/>
                  </a:lnTo>
                  <a:lnTo>
                    <a:pt x="81" y="2"/>
                  </a:lnTo>
                  <a:lnTo>
                    <a:pt x="85" y="0"/>
                  </a:lnTo>
                  <a:lnTo>
                    <a:pt x="88" y="0"/>
                  </a:lnTo>
                  <a:lnTo>
                    <a:pt x="86" y="4"/>
                  </a:lnTo>
                  <a:lnTo>
                    <a:pt x="82" y="7"/>
                  </a:lnTo>
                  <a:lnTo>
                    <a:pt x="76" y="19"/>
                  </a:lnTo>
                  <a:lnTo>
                    <a:pt x="69" y="37"/>
                  </a:lnTo>
                  <a:lnTo>
                    <a:pt x="63" y="57"/>
                  </a:lnTo>
                  <a:lnTo>
                    <a:pt x="60" y="69"/>
                  </a:lnTo>
                  <a:lnTo>
                    <a:pt x="67" y="68"/>
                  </a:lnTo>
                  <a:lnTo>
                    <a:pt x="76" y="66"/>
                  </a:lnTo>
                  <a:lnTo>
                    <a:pt x="84" y="62"/>
                  </a:lnTo>
                  <a:lnTo>
                    <a:pt x="90" y="59"/>
                  </a:lnTo>
                  <a:lnTo>
                    <a:pt x="93" y="55"/>
                  </a:lnTo>
                  <a:lnTo>
                    <a:pt x="96" y="55"/>
                  </a:lnTo>
                  <a:lnTo>
                    <a:pt x="96" y="58"/>
                  </a:lnTo>
                  <a:lnTo>
                    <a:pt x="92" y="61"/>
                  </a:lnTo>
                  <a:lnTo>
                    <a:pt x="89" y="64"/>
                  </a:lnTo>
                  <a:lnTo>
                    <a:pt x="85" y="67"/>
                  </a:lnTo>
                  <a:lnTo>
                    <a:pt x="81" y="70"/>
                  </a:lnTo>
                  <a:lnTo>
                    <a:pt x="75" y="74"/>
                  </a:lnTo>
                  <a:lnTo>
                    <a:pt x="69" y="77"/>
                  </a:lnTo>
                  <a:lnTo>
                    <a:pt x="65" y="81"/>
                  </a:lnTo>
                  <a:lnTo>
                    <a:pt x="61" y="83"/>
                  </a:lnTo>
                  <a:lnTo>
                    <a:pt x="58" y="85"/>
                  </a:lnTo>
                  <a:lnTo>
                    <a:pt x="55" y="104"/>
                  </a:lnTo>
                  <a:lnTo>
                    <a:pt x="51" y="125"/>
                  </a:lnTo>
                  <a:lnTo>
                    <a:pt x="47" y="143"/>
                  </a:lnTo>
                  <a:lnTo>
                    <a:pt x="44" y="153"/>
                  </a:lnTo>
                  <a:lnTo>
                    <a:pt x="52" y="153"/>
                  </a:lnTo>
                  <a:lnTo>
                    <a:pt x="60" y="152"/>
                  </a:lnTo>
                  <a:lnTo>
                    <a:pt x="68" y="151"/>
                  </a:lnTo>
                  <a:lnTo>
                    <a:pt x="76" y="150"/>
                  </a:lnTo>
                  <a:lnTo>
                    <a:pt x="83" y="149"/>
                  </a:lnTo>
                  <a:lnTo>
                    <a:pt x="90" y="146"/>
                  </a:lnTo>
                  <a:lnTo>
                    <a:pt x="95" y="145"/>
                  </a:lnTo>
                  <a:lnTo>
                    <a:pt x="98" y="143"/>
                  </a:lnTo>
                  <a:lnTo>
                    <a:pt x="101" y="141"/>
                  </a:lnTo>
                  <a:lnTo>
                    <a:pt x="103" y="141"/>
                  </a:lnTo>
                  <a:lnTo>
                    <a:pt x="103" y="142"/>
                  </a:lnTo>
                  <a:lnTo>
                    <a:pt x="99" y="145"/>
                  </a:lnTo>
                  <a:lnTo>
                    <a:pt x="96" y="148"/>
                  </a:lnTo>
                  <a:lnTo>
                    <a:pt x="90" y="151"/>
                  </a:lnTo>
                  <a:lnTo>
                    <a:pt x="82" y="156"/>
                  </a:lnTo>
                  <a:lnTo>
                    <a:pt x="74" y="159"/>
                  </a:lnTo>
                  <a:lnTo>
                    <a:pt x="65" y="163"/>
                  </a:lnTo>
                  <a:lnTo>
                    <a:pt x="57" y="166"/>
                  </a:lnTo>
                  <a:lnTo>
                    <a:pt x="51" y="170"/>
                  </a:lnTo>
                  <a:lnTo>
                    <a:pt x="46" y="171"/>
                  </a:lnTo>
                  <a:lnTo>
                    <a:pt x="42" y="175"/>
                  </a:lnTo>
                  <a:lnTo>
                    <a:pt x="38" y="184"/>
                  </a:lnTo>
                  <a:lnTo>
                    <a:pt x="37" y="194"/>
                  </a:lnTo>
                  <a:lnTo>
                    <a:pt x="36" y="201"/>
                  </a:lnTo>
                  <a:lnTo>
                    <a:pt x="38" y="204"/>
                  </a:lnTo>
                  <a:lnTo>
                    <a:pt x="45" y="205"/>
                  </a:lnTo>
                  <a:lnTo>
                    <a:pt x="52" y="205"/>
                  </a:lnTo>
                  <a:lnTo>
                    <a:pt x="58" y="204"/>
                  </a:lnTo>
                  <a:lnTo>
                    <a:pt x="63" y="201"/>
                  </a:lnTo>
                  <a:lnTo>
                    <a:pt x="70" y="198"/>
                  </a:lnTo>
                  <a:lnTo>
                    <a:pt x="77" y="195"/>
                  </a:lnTo>
                  <a:lnTo>
                    <a:pt x="83" y="191"/>
                  </a:lnTo>
                  <a:lnTo>
                    <a:pt x="89" y="189"/>
                  </a:lnTo>
                  <a:lnTo>
                    <a:pt x="93" y="186"/>
                  </a:lnTo>
                  <a:lnTo>
                    <a:pt x="98" y="183"/>
                  </a:lnTo>
                  <a:lnTo>
                    <a:pt x="100" y="181"/>
                  </a:lnTo>
                  <a:lnTo>
                    <a:pt x="104" y="178"/>
                  </a:lnTo>
                  <a:lnTo>
                    <a:pt x="107" y="176"/>
                  </a:lnTo>
                  <a:lnTo>
                    <a:pt x="107" y="179"/>
                  </a:lnTo>
                  <a:lnTo>
                    <a:pt x="104" y="184"/>
                  </a:lnTo>
                  <a:lnTo>
                    <a:pt x="100" y="189"/>
                  </a:lnTo>
                  <a:lnTo>
                    <a:pt x="96" y="195"/>
                  </a:lnTo>
                  <a:lnTo>
                    <a:pt x="91" y="201"/>
                  </a:lnTo>
                  <a:lnTo>
                    <a:pt x="86" y="208"/>
                  </a:lnTo>
                  <a:lnTo>
                    <a:pt x="81" y="213"/>
                  </a:lnTo>
                  <a:lnTo>
                    <a:pt x="76" y="219"/>
                  </a:lnTo>
                  <a:lnTo>
                    <a:pt x="72" y="224"/>
                  </a:lnTo>
                  <a:lnTo>
                    <a:pt x="68" y="226"/>
                  </a:lnTo>
                  <a:lnTo>
                    <a:pt x="67" y="223"/>
                  </a:lnTo>
                  <a:lnTo>
                    <a:pt x="66" y="219"/>
                  </a:lnTo>
                  <a:lnTo>
                    <a:pt x="63" y="216"/>
                  </a:lnTo>
                  <a:lnTo>
                    <a:pt x="61" y="212"/>
                  </a:lnTo>
                  <a:lnTo>
                    <a:pt x="55" y="208"/>
                  </a:lnTo>
                  <a:lnTo>
                    <a:pt x="46" y="206"/>
                  </a:lnTo>
                  <a:lnTo>
                    <a:pt x="37" y="208"/>
                  </a:lnTo>
                  <a:lnTo>
                    <a:pt x="29" y="211"/>
                  </a:lnTo>
                  <a:lnTo>
                    <a:pt x="24" y="217"/>
                  </a:lnTo>
                  <a:lnTo>
                    <a:pt x="23" y="221"/>
                  </a:lnTo>
                  <a:lnTo>
                    <a:pt x="23" y="226"/>
                  </a:lnTo>
                  <a:lnTo>
                    <a:pt x="24" y="231"/>
                  </a:lnTo>
                  <a:lnTo>
                    <a:pt x="19" y="238"/>
                  </a:lnTo>
                  <a:lnTo>
                    <a:pt x="12" y="243"/>
                  </a:lnTo>
                  <a:lnTo>
                    <a:pt x="6" y="248"/>
                  </a:lnTo>
                  <a:lnTo>
                    <a:pt x="2" y="250"/>
                  </a:lnTo>
                  <a:lnTo>
                    <a:pt x="8" y="242"/>
                  </a:lnTo>
                  <a:lnTo>
                    <a:pt x="14" y="234"/>
                  </a:lnTo>
                  <a:lnTo>
                    <a:pt x="17" y="227"/>
                  </a:lnTo>
                  <a:lnTo>
                    <a:pt x="16" y="221"/>
                  </a:lnTo>
                  <a:lnTo>
                    <a:pt x="13" y="218"/>
                  </a:lnTo>
                  <a:lnTo>
                    <a:pt x="9" y="214"/>
                  </a:lnTo>
                  <a:lnTo>
                    <a:pt x="6" y="214"/>
                  </a:lnTo>
                  <a:lnTo>
                    <a:pt x="0" y="216"/>
                  </a:lnTo>
                  <a:close/>
                </a:path>
              </a:pathLst>
            </a:custGeom>
            <a:solidFill>
              <a:srgbClr val="990000"/>
            </a:solidFill>
            <a:ln w="9525">
              <a:noFill/>
              <a:round/>
              <a:headEnd/>
              <a:tailEnd/>
            </a:ln>
          </p:spPr>
          <p:txBody>
            <a:bodyPr/>
            <a:lstStyle/>
            <a:p>
              <a:endParaRPr lang="en-US"/>
            </a:p>
          </p:txBody>
        </p:sp>
        <p:sp>
          <p:nvSpPr>
            <p:cNvPr id="6234" name="Freeform 293"/>
            <p:cNvSpPr>
              <a:spLocks/>
            </p:cNvSpPr>
            <p:nvPr/>
          </p:nvSpPr>
          <p:spPr bwMode="auto">
            <a:xfrm>
              <a:off x="2695" y="663"/>
              <a:ext cx="9" cy="16"/>
            </a:xfrm>
            <a:custGeom>
              <a:avLst/>
              <a:gdLst>
                <a:gd name="T0" fmla="*/ 4 w 20"/>
                <a:gd name="T1" fmla="*/ 7 h 33"/>
                <a:gd name="T2" fmla="*/ 3 w 20"/>
                <a:gd name="T3" fmla="*/ 7 h 33"/>
                <a:gd name="T4" fmla="*/ 2 w 20"/>
                <a:gd name="T5" fmla="*/ 7 h 33"/>
                <a:gd name="T6" fmla="*/ 1 w 20"/>
                <a:gd name="T7" fmla="*/ 8 h 33"/>
                <a:gd name="T8" fmla="*/ 1 w 20"/>
                <a:gd name="T9" fmla="*/ 8 h 33"/>
                <a:gd name="T10" fmla="*/ 0 w 20"/>
                <a:gd name="T11" fmla="*/ 6 h 33"/>
                <a:gd name="T12" fmla="*/ 0 w 20"/>
                <a:gd name="T13" fmla="*/ 4 h 33"/>
                <a:gd name="T14" fmla="*/ 0 w 20"/>
                <a:gd name="T15" fmla="*/ 2 h 33"/>
                <a:gd name="T16" fmla="*/ 0 w 20"/>
                <a:gd name="T17" fmla="*/ 1 h 33"/>
                <a:gd name="T18" fmla="*/ 0 w 20"/>
                <a:gd name="T19" fmla="*/ 0 h 33"/>
                <a:gd name="T20" fmla="*/ 0 w 20"/>
                <a:gd name="T21" fmla="*/ 0 h 33"/>
                <a:gd name="T22" fmla="*/ 1 w 20"/>
                <a:gd name="T23" fmla="*/ 0 h 33"/>
                <a:gd name="T24" fmla="*/ 1 w 20"/>
                <a:gd name="T25" fmla="*/ 1 h 33"/>
                <a:gd name="T26" fmla="*/ 1 w 20"/>
                <a:gd name="T27" fmla="*/ 2 h 33"/>
                <a:gd name="T28" fmla="*/ 2 w 20"/>
                <a:gd name="T29" fmla="*/ 4 h 33"/>
                <a:gd name="T30" fmla="*/ 3 w 20"/>
                <a:gd name="T31" fmla="*/ 6 h 33"/>
                <a:gd name="T32" fmla="*/ 4 w 20"/>
                <a:gd name="T33" fmla="*/ 7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3"/>
                <a:gd name="T53" fmla="*/ 20 w 20"/>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3">
                  <a:moveTo>
                    <a:pt x="20" y="30"/>
                  </a:moveTo>
                  <a:lnTo>
                    <a:pt x="15" y="29"/>
                  </a:lnTo>
                  <a:lnTo>
                    <a:pt x="10" y="29"/>
                  </a:lnTo>
                  <a:lnTo>
                    <a:pt x="7" y="32"/>
                  </a:lnTo>
                  <a:lnTo>
                    <a:pt x="4" y="33"/>
                  </a:lnTo>
                  <a:lnTo>
                    <a:pt x="2" y="25"/>
                  </a:lnTo>
                  <a:lnTo>
                    <a:pt x="1" y="18"/>
                  </a:lnTo>
                  <a:lnTo>
                    <a:pt x="0" y="11"/>
                  </a:lnTo>
                  <a:lnTo>
                    <a:pt x="0" y="4"/>
                  </a:lnTo>
                  <a:lnTo>
                    <a:pt x="1" y="2"/>
                  </a:lnTo>
                  <a:lnTo>
                    <a:pt x="2" y="0"/>
                  </a:lnTo>
                  <a:lnTo>
                    <a:pt x="4" y="3"/>
                  </a:lnTo>
                  <a:lnTo>
                    <a:pt x="4" y="5"/>
                  </a:lnTo>
                  <a:lnTo>
                    <a:pt x="6" y="11"/>
                  </a:lnTo>
                  <a:lnTo>
                    <a:pt x="9" y="18"/>
                  </a:lnTo>
                  <a:lnTo>
                    <a:pt x="14" y="25"/>
                  </a:lnTo>
                  <a:lnTo>
                    <a:pt x="20" y="30"/>
                  </a:lnTo>
                  <a:close/>
                </a:path>
              </a:pathLst>
            </a:custGeom>
            <a:solidFill>
              <a:srgbClr val="990000"/>
            </a:solidFill>
            <a:ln w="9525">
              <a:noFill/>
              <a:round/>
              <a:headEnd/>
              <a:tailEnd/>
            </a:ln>
          </p:spPr>
          <p:txBody>
            <a:bodyPr/>
            <a:lstStyle/>
            <a:p>
              <a:endParaRPr lang="en-US"/>
            </a:p>
          </p:txBody>
        </p:sp>
        <p:sp>
          <p:nvSpPr>
            <p:cNvPr id="6235" name="Freeform 294"/>
            <p:cNvSpPr>
              <a:spLocks/>
            </p:cNvSpPr>
            <p:nvPr/>
          </p:nvSpPr>
          <p:spPr bwMode="auto">
            <a:xfrm>
              <a:off x="2767" y="659"/>
              <a:ext cx="170" cy="103"/>
            </a:xfrm>
            <a:custGeom>
              <a:avLst/>
              <a:gdLst>
                <a:gd name="T0" fmla="*/ 8 w 341"/>
                <a:gd name="T1" fmla="*/ 36 h 208"/>
                <a:gd name="T2" fmla="*/ 16 w 341"/>
                <a:gd name="T3" fmla="*/ 31 h 208"/>
                <a:gd name="T4" fmla="*/ 21 w 341"/>
                <a:gd name="T5" fmla="*/ 19 h 208"/>
                <a:gd name="T6" fmla="*/ 27 w 341"/>
                <a:gd name="T7" fmla="*/ 10 h 208"/>
                <a:gd name="T8" fmla="*/ 35 w 341"/>
                <a:gd name="T9" fmla="*/ 1 h 208"/>
                <a:gd name="T10" fmla="*/ 38 w 341"/>
                <a:gd name="T11" fmla="*/ 1 h 208"/>
                <a:gd name="T12" fmla="*/ 33 w 341"/>
                <a:gd name="T13" fmla="*/ 6 h 208"/>
                <a:gd name="T14" fmla="*/ 25 w 341"/>
                <a:gd name="T15" fmla="*/ 16 h 208"/>
                <a:gd name="T16" fmla="*/ 22 w 341"/>
                <a:gd name="T17" fmla="*/ 25 h 208"/>
                <a:gd name="T18" fmla="*/ 22 w 341"/>
                <a:gd name="T19" fmla="*/ 27 h 208"/>
                <a:gd name="T20" fmla="*/ 28 w 341"/>
                <a:gd name="T21" fmla="*/ 24 h 208"/>
                <a:gd name="T22" fmla="*/ 34 w 341"/>
                <a:gd name="T23" fmla="*/ 20 h 208"/>
                <a:gd name="T24" fmla="*/ 43 w 341"/>
                <a:gd name="T25" fmla="*/ 10 h 208"/>
                <a:gd name="T26" fmla="*/ 55 w 341"/>
                <a:gd name="T27" fmla="*/ 1 h 208"/>
                <a:gd name="T28" fmla="*/ 60 w 341"/>
                <a:gd name="T29" fmla="*/ 1 h 208"/>
                <a:gd name="T30" fmla="*/ 49 w 341"/>
                <a:gd name="T31" fmla="*/ 8 h 208"/>
                <a:gd name="T32" fmla="*/ 40 w 341"/>
                <a:gd name="T33" fmla="*/ 18 h 208"/>
                <a:gd name="T34" fmla="*/ 41 w 341"/>
                <a:gd name="T35" fmla="*/ 21 h 208"/>
                <a:gd name="T36" fmla="*/ 47 w 341"/>
                <a:gd name="T37" fmla="*/ 20 h 208"/>
                <a:gd name="T38" fmla="*/ 52 w 341"/>
                <a:gd name="T39" fmla="*/ 18 h 208"/>
                <a:gd name="T40" fmla="*/ 61 w 341"/>
                <a:gd name="T41" fmla="*/ 13 h 208"/>
                <a:gd name="T42" fmla="*/ 73 w 341"/>
                <a:gd name="T43" fmla="*/ 7 h 208"/>
                <a:gd name="T44" fmla="*/ 77 w 341"/>
                <a:gd name="T45" fmla="*/ 7 h 208"/>
                <a:gd name="T46" fmla="*/ 67 w 341"/>
                <a:gd name="T47" fmla="*/ 11 h 208"/>
                <a:gd name="T48" fmla="*/ 59 w 341"/>
                <a:gd name="T49" fmla="*/ 18 h 208"/>
                <a:gd name="T50" fmla="*/ 68 w 341"/>
                <a:gd name="T51" fmla="*/ 19 h 208"/>
                <a:gd name="T52" fmla="*/ 80 w 341"/>
                <a:gd name="T53" fmla="*/ 16 h 208"/>
                <a:gd name="T54" fmla="*/ 85 w 341"/>
                <a:gd name="T55" fmla="*/ 14 h 208"/>
                <a:gd name="T56" fmla="*/ 77 w 341"/>
                <a:gd name="T57" fmla="*/ 19 h 208"/>
                <a:gd name="T58" fmla="*/ 63 w 341"/>
                <a:gd name="T59" fmla="*/ 23 h 208"/>
                <a:gd name="T60" fmla="*/ 65 w 341"/>
                <a:gd name="T61" fmla="*/ 27 h 208"/>
                <a:gd name="T62" fmla="*/ 74 w 341"/>
                <a:gd name="T63" fmla="*/ 31 h 208"/>
                <a:gd name="T64" fmla="*/ 77 w 341"/>
                <a:gd name="T65" fmla="*/ 34 h 208"/>
                <a:gd name="T66" fmla="*/ 68 w 341"/>
                <a:gd name="T67" fmla="*/ 31 h 208"/>
                <a:gd name="T68" fmla="*/ 56 w 341"/>
                <a:gd name="T69" fmla="*/ 26 h 208"/>
                <a:gd name="T70" fmla="*/ 49 w 341"/>
                <a:gd name="T71" fmla="*/ 25 h 208"/>
                <a:gd name="T72" fmla="*/ 42 w 341"/>
                <a:gd name="T73" fmla="*/ 25 h 208"/>
                <a:gd name="T74" fmla="*/ 45 w 341"/>
                <a:gd name="T75" fmla="*/ 30 h 208"/>
                <a:gd name="T76" fmla="*/ 52 w 341"/>
                <a:gd name="T77" fmla="*/ 36 h 208"/>
                <a:gd name="T78" fmla="*/ 60 w 341"/>
                <a:gd name="T79" fmla="*/ 40 h 208"/>
                <a:gd name="T80" fmla="*/ 63 w 341"/>
                <a:gd name="T81" fmla="*/ 44 h 208"/>
                <a:gd name="T82" fmla="*/ 51 w 341"/>
                <a:gd name="T83" fmla="*/ 37 h 208"/>
                <a:gd name="T84" fmla="*/ 40 w 341"/>
                <a:gd name="T85" fmla="*/ 30 h 208"/>
                <a:gd name="T86" fmla="*/ 34 w 341"/>
                <a:gd name="T87" fmla="*/ 28 h 208"/>
                <a:gd name="T88" fmla="*/ 29 w 341"/>
                <a:gd name="T89" fmla="*/ 30 h 208"/>
                <a:gd name="T90" fmla="*/ 23 w 341"/>
                <a:gd name="T91" fmla="*/ 32 h 208"/>
                <a:gd name="T92" fmla="*/ 23 w 341"/>
                <a:gd name="T93" fmla="*/ 35 h 208"/>
                <a:gd name="T94" fmla="*/ 30 w 341"/>
                <a:gd name="T95" fmla="*/ 41 h 208"/>
                <a:gd name="T96" fmla="*/ 42 w 341"/>
                <a:gd name="T97" fmla="*/ 49 h 208"/>
                <a:gd name="T98" fmla="*/ 43 w 341"/>
                <a:gd name="T99" fmla="*/ 51 h 208"/>
                <a:gd name="T100" fmla="*/ 32 w 341"/>
                <a:gd name="T101" fmla="*/ 45 h 208"/>
                <a:gd name="T102" fmla="*/ 20 w 341"/>
                <a:gd name="T103" fmla="*/ 37 h 208"/>
                <a:gd name="T104" fmla="*/ 13 w 341"/>
                <a:gd name="T105" fmla="*/ 38 h 208"/>
                <a:gd name="T106" fmla="*/ 2 w 341"/>
                <a:gd name="T107" fmla="*/ 42 h 208"/>
                <a:gd name="T108" fmla="*/ 1 w 341"/>
                <a:gd name="T109" fmla="*/ 41 h 2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41"/>
                <a:gd name="T166" fmla="*/ 0 h 208"/>
                <a:gd name="T167" fmla="*/ 341 w 341"/>
                <a:gd name="T168" fmla="*/ 208 h 2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41" h="208">
                  <a:moveTo>
                    <a:pt x="14" y="161"/>
                  </a:moveTo>
                  <a:lnTo>
                    <a:pt x="19" y="157"/>
                  </a:lnTo>
                  <a:lnTo>
                    <a:pt x="26" y="151"/>
                  </a:lnTo>
                  <a:lnTo>
                    <a:pt x="34" y="147"/>
                  </a:lnTo>
                  <a:lnTo>
                    <a:pt x="43" y="141"/>
                  </a:lnTo>
                  <a:lnTo>
                    <a:pt x="52" y="136"/>
                  </a:lnTo>
                  <a:lnTo>
                    <a:pt x="60" y="131"/>
                  </a:lnTo>
                  <a:lnTo>
                    <a:pt x="66" y="127"/>
                  </a:lnTo>
                  <a:lnTo>
                    <a:pt x="68" y="124"/>
                  </a:lnTo>
                  <a:lnTo>
                    <a:pt x="72" y="113"/>
                  </a:lnTo>
                  <a:lnTo>
                    <a:pt x="77" y="96"/>
                  </a:lnTo>
                  <a:lnTo>
                    <a:pt x="85" y="78"/>
                  </a:lnTo>
                  <a:lnTo>
                    <a:pt x="92" y="64"/>
                  </a:lnTo>
                  <a:lnTo>
                    <a:pt x="97" y="57"/>
                  </a:lnTo>
                  <a:lnTo>
                    <a:pt x="103" y="49"/>
                  </a:lnTo>
                  <a:lnTo>
                    <a:pt x="111" y="40"/>
                  </a:lnTo>
                  <a:lnTo>
                    <a:pt x="119" y="29"/>
                  </a:lnTo>
                  <a:lnTo>
                    <a:pt x="128" y="20"/>
                  </a:lnTo>
                  <a:lnTo>
                    <a:pt x="136" y="11"/>
                  </a:lnTo>
                  <a:lnTo>
                    <a:pt x="143" y="5"/>
                  </a:lnTo>
                  <a:lnTo>
                    <a:pt x="148" y="1"/>
                  </a:lnTo>
                  <a:lnTo>
                    <a:pt x="153" y="0"/>
                  </a:lnTo>
                  <a:lnTo>
                    <a:pt x="154" y="0"/>
                  </a:lnTo>
                  <a:lnTo>
                    <a:pt x="153" y="4"/>
                  </a:lnTo>
                  <a:lnTo>
                    <a:pt x="150" y="7"/>
                  </a:lnTo>
                  <a:lnTo>
                    <a:pt x="146" y="11"/>
                  </a:lnTo>
                  <a:lnTo>
                    <a:pt x="141" y="18"/>
                  </a:lnTo>
                  <a:lnTo>
                    <a:pt x="133" y="26"/>
                  </a:lnTo>
                  <a:lnTo>
                    <a:pt x="125" y="36"/>
                  </a:lnTo>
                  <a:lnTo>
                    <a:pt x="115" y="46"/>
                  </a:lnTo>
                  <a:lnTo>
                    <a:pt x="107" y="56"/>
                  </a:lnTo>
                  <a:lnTo>
                    <a:pt x="102" y="65"/>
                  </a:lnTo>
                  <a:lnTo>
                    <a:pt x="98" y="71"/>
                  </a:lnTo>
                  <a:lnTo>
                    <a:pt x="93" y="81"/>
                  </a:lnTo>
                  <a:lnTo>
                    <a:pt x="90" y="91"/>
                  </a:lnTo>
                  <a:lnTo>
                    <a:pt x="89" y="103"/>
                  </a:lnTo>
                  <a:lnTo>
                    <a:pt x="88" y="110"/>
                  </a:lnTo>
                  <a:lnTo>
                    <a:pt x="88" y="113"/>
                  </a:lnTo>
                  <a:lnTo>
                    <a:pt x="89" y="113"/>
                  </a:lnTo>
                  <a:lnTo>
                    <a:pt x="91" y="112"/>
                  </a:lnTo>
                  <a:lnTo>
                    <a:pt x="97" y="110"/>
                  </a:lnTo>
                  <a:lnTo>
                    <a:pt x="102" y="108"/>
                  </a:lnTo>
                  <a:lnTo>
                    <a:pt x="106" y="103"/>
                  </a:lnTo>
                  <a:lnTo>
                    <a:pt x="113" y="98"/>
                  </a:lnTo>
                  <a:lnTo>
                    <a:pt x="120" y="94"/>
                  </a:lnTo>
                  <a:lnTo>
                    <a:pt x="127" y="89"/>
                  </a:lnTo>
                  <a:lnTo>
                    <a:pt x="133" y="84"/>
                  </a:lnTo>
                  <a:lnTo>
                    <a:pt x="138" y="81"/>
                  </a:lnTo>
                  <a:lnTo>
                    <a:pt x="142" y="80"/>
                  </a:lnTo>
                  <a:lnTo>
                    <a:pt x="149" y="67"/>
                  </a:lnTo>
                  <a:lnTo>
                    <a:pt x="159" y="54"/>
                  </a:lnTo>
                  <a:lnTo>
                    <a:pt x="172" y="42"/>
                  </a:lnTo>
                  <a:lnTo>
                    <a:pt x="186" y="30"/>
                  </a:lnTo>
                  <a:lnTo>
                    <a:pt x="198" y="21"/>
                  </a:lnTo>
                  <a:lnTo>
                    <a:pt x="211" y="12"/>
                  </a:lnTo>
                  <a:lnTo>
                    <a:pt x="221" y="7"/>
                  </a:lnTo>
                  <a:lnTo>
                    <a:pt x="228" y="4"/>
                  </a:lnTo>
                  <a:lnTo>
                    <a:pt x="236" y="3"/>
                  </a:lnTo>
                  <a:lnTo>
                    <a:pt x="241" y="3"/>
                  </a:lnTo>
                  <a:lnTo>
                    <a:pt x="240" y="4"/>
                  </a:lnTo>
                  <a:lnTo>
                    <a:pt x="234" y="7"/>
                  </a:lnTo>
                  <a:lnTo>
                    <a:pt x="224" y="13"/>
                  </a:lnTo>
                  <a:lnTo>
                    <a:pt x="212" y="22"/>
                  </a:lnTo>
                  <a:lnTo>
                    <a:pt x="199" y="33"/>
                  </a:lnTo>
                  <a:lnTo>
                    <a:pt x="187" y="44"/>
                  </a:lnTo>
                  <a:lnTo>
                    <a:pt x="175" y="56"/>
                  </a:lnTo>
                  <a:lnTo>
                    <a:pt x="166" y="66"/>
                  </a:lnTo>
                  <a:lnTo>
                    <a:pt x="160" y="75"/>
                  </a:lnTo>
                  <a:lnTo>
                    <a:pt x="158" y="82"/>
                  </a:lnTo>
                  <a:lnTo>
                    <a:pt x="158" y="84"/>
                  </a:lnTo>
                  <a:lnTo>
                    <a:pt x="160" y="86"/>
                  </a:lnTo>
                  <a:lnTo>
                    <a:pt x="165" y="84"/>
                  </a:lnTo>
                  <a:lnTo>
                    <a:pt x="172" y="83"/>
                  </a:lnTo>
                  <a:lnTo>
                    <a:pt x="176" y="82"/>
                  </a:lnTo>
                  <a:lnTo>
                    <a:pt x="182" y="81"/>
                  </a:lnTo>
                  <a:lnTo>
                    <a:pt x="188" y="80"/>
                  </a:lnTo>
                  <a:lnTo>
                    <a:pt x="194" y="79"/>
                  </a:lnTo>
                  <a:lnTo>
                    <a:pt x="199" y="78"/>
                  </a:lnTo>
                  <a:lnTo>
                    <a:pt x="204" y="76"/>
                  </a:lnTo>
                  <a:lnTo>
                    <a:pt x="209" y="75"/>
                  </a:lnTo>
                  <a:lnTo>
                    <a:pt x="212" y="75"/>
                  </a:lnTo>
                  <a:lnTo>
                    <a:pt x="221" y="67"/>
                  </a:lnTo>
                  <a:lnTo>
                    <a:pt x="233" y="60"/>
                  </a:lnTo>
                  <a:lnTo>
                    <a:pt x="245" y="52"/>
                  </a:lnTo>
                  <a:lnTo>
                    <a:pt x="260" y="45"/>
                  </a:lnTo>
                  <a:lnTo>
                    <a:pt x="273" y="38"/>
                  </a:lnTo>
                  <a:lnTo>
                    <a:pt x="286" y="33"/>
                  </a:lnTo>
                  <a:lnTo>
                    <a:pt x="295" y="29"/>
                  </a:lnTo>
                  <a:lnTo>
                    <a:pt x="301" y="26"/>
                  </a:lnTo>
                  <a:lnTo>
                    <a:pt x="306" y="23"/>
                  </a:lnTo>
                  <a:lnTo>
                    <a:pt x="310" y="26"/>
                  </a:lnTo>
                  <a:lnTo>
                    <a:pt x="308" y="30"/>
                  </a:lnTo>
                  <a:lnTo>
                    <a:pt x="301" y="34"/>
                  </a:lnTo>
                  <a:lnTo>
                    <a:pt x="291" y="37"/>
                  </a:lnTo>
                  <a:lnTo>
                    <a:pt x="281" y="41"/>
                  </a:lnTo>
                  <a:lnTo>
                    <a:pt x="270" y="46"/>
                  </a:lnTo>
                  <a:lnTo>
                    <a:pt x="260" y="53"/>
                  </a:lnTo>
                  <a:lnTo>
                    <a:pt x="251" y="59"/>
                  </a:lnTo>
                  <a:lnTo>
                    <a:pt x="243" y="66"/>
                  </a:lnTo>
                  <a:lnTo>
                    <a:pt x="237" y="72"/>
                  </a:lnTo>
                  <a:lnTo>
                    <a:pt x="234" y="78"/>
                  </a:lnTo>
                  <a:lnTo>
                    <a:pt x="245" y="79"/>
                  </a:lnTo>
                  <a:lnTo>
                    <a:pt x="258" y="78"/>
                  </a:lnTo>
                  <a:lnTo>
                    <a:pt x="272" y="76"/>
                  </a:lnTo>
                  <a:lnTo>
                    <a:pt x="286" y="74"/>
                  </a:lnTo>
                  <a:lnTo>
                    <a:pt x="300" y="71"/>
                  </a:lnTo>
                  <a:lnTo>
                    <a:pt x="311" y="68"/>
                  </a:lnTo>
                  <a:lnTo>
                    <a:pt x="320" y="65"/>
                  </a:lnTo>
                  <a:lnTo>
                    <a:pt x="327" y="63"/>
                  </a:lnTo>
                  <a:lnTo>
                    <a:pt x="335" y="59"/>
                  </a:lnTo>
                  <a:lnTo>
                    <a:pt x="340" y="58"/>
                  </a:lnTo>
                  <a:lnTo>
                    <a:pt x="341" y="59"/>
                  </a:lnTo>
                  <a:lnTo>
                    <a:pt x="336" y="64"/>
                  </a:lnTo>
                  <a:lnTo>
                    <a:pt x="331" y="67"/>
                  </a:lnTo>
                  <a:lnTo>
                    <a:pt x="321" y="72"/>
                  </a:lnTo>
                  <a:lnTo>
                    <a:pt x="311" y="78"/>
                  </a:lnTo>
                  <a:lnTo>
                    <a:pt x="298" y="82"/>
                  </a:lnTo>
                  <a:lnTo>
                    <a:pt x="283" y="87"/>
                  </a:lnTo>
                  <a:lnTo>
                    <a:pt x="268" y="90"/>
                  </a:lnTo>
                  <a:lnTo>
                    <a:pt x="253" y="93"/>
                  </a:lnTo>
                  <a:lnTo>
                    <a:pt x="239" y="93"/>
                  </a:lnTo>
                  <a:lnTo>
                    <a:pt x="243" y="97"/>
                  </a:lnTo>
                  <a:lnTo>
                    <a:pt x="251" y="103"/>
                  </a:lnTo>
                  <a:lnTo>
                    <a:pt x="260" y="109"/>
                  </a:lnTo>
                  <a:lnTo>
                    <a:pt x="270" y="114"/>
                  </a:lnTo>
                  <a:lnTo>
                    <a:pt x="280" y="120"/>
                  </a:lnTo>
                  <a:lnTo>
                    <a:pt x="289" y="125"/>
                  </a:lnTo>
                  <a:lnTo>
                    <a:pt x="297" y="128"/>
                  </a:lnTo>
                  <a:lnTo>
                    <a:pt x="303" y="131"/>
                  </a:lnTo>
                  <a:lnTo>
                    <a:pt x="310" y="135"/>
                  </a:lnTo>
                  <a:lnTo>
                    <a:pt x="313" y="137"/>
                  </a:lnTo>
                  <a:lnTo>
                    <a:pt x="311" y="140"/>
                  </a:lnTo>
                  <a:lnTo>
                    <a:pt x="304" y="139"/>
                  </a:lnTo>
                  <a:lnTo>
                    <a:pt x="296" y="136"/>
                  </a:lnTo>
                  <a:lnTo>
                    <a:pt x="286" y="132"/>
                  </a:lnTo>
                  <a:lnTo>
                    <a:pt x="272" y="127"/>
                  </a:lnTo>
                  <a:lnTo>
                    <a:pt x="258" y="121"/>
                  </a:lnTo>
                  <a:lnTo>
                    <a:pt x="244" y="116"/>
                  </a:lnTo>
                  <a:lnTo>
                    <a:pt x="233" y="110"/>
                  </a:lnTo>
                  <a:lnTo>
                    <a:pt x="224" y="104"/>
                  </a:lnTo>
                  <a:lnTo>
                    <a:pt x="218" y="99"/>
                  </a:lnTo>
                  <a:lnTo>
                    <a:pt x="212" y="99"/>
                  </a:lnTo>
                  <a:lnTo>
                    <a:pt x="205" y="101"/>
                  </a:lnTo>
                  <a:lnTo>
                    <a:pt x="198" y="101"/>
                  </a:lnTo>
                  <a:lnTo>
                    <a:pt x="190" y="102"/>
                  </a:lnTo>
                  <a:lnTo>
                    <a:pt x="182" y="102"/>
                  </a:lnTo>
                  <a:lnTo>
                    <a:pt x="175" y="103"/>
                  </a:lnTo>
                  <a:lnTo>
                    <a:pt x="169" y="103"/>
                  </a:lnTo>
                  <a:lnTo>
                    <a:pt x="166" y="104"/>
                  </a:lnTo>
                  <a:lnTo>
                    <a:pt x="169" y="110"/>
                  </a:lnTo>
                  <a:lnTo>
                    <a:pt x="175" y="116"/>
                  </a:lnTo>
                  <a:lnTo>
                    <a:pt x="181" y="122"/>
                  </a:lnTo>
                  <a:lnTo>
                    <a:pt x="188" y="129"/>
                  </a:lnTo>
                  <a:lnTo>
                    <a:pt x="195" y="135"/>
                  </a:lnTo>
                  <a:lnTo>
                    <a:pt x="202" y="141"/>
                  </a:lnTo>
                  <a:lnTo>
                    <a:pt x="209" y="146"/>
                  </a:lnTo>
                  <a:lnTo>
                    <a:pt x="213" y="149"/>
                  </a:lnTo>
                  <a:lnTo>
                    <a:pt x="222" y="154"/>
                  </a:lnTo>
                  <a:lnTo>
                    <a:pt x="232" y="159"/>
                  </a:lnTo>
                  <a:lnTo>
                    <a:pt x="241" y="164"/>
                  </a:lnTo>
                  <a:lnTo>
                    <a:pt x="247" y="167"/>
                  </a:lnTo>
                  <a:lnTo>
                    <a:pt x="251" y="172"/>
                  </a:lnTo>
                  <a:lnTo>
                    <a:pt x="255" y="177"/>
                  </a:lnTo>
                  <a:lnTo>
                    <a:pt x="252" y="178"/>
                  </a:lnTo>
                  <a:lnTo>
                    <a:pt x="241" y="172"/>
                  </a:lnTo>
                  <a:lnTo>
                    <a:pt x="232" y="166"/>
                  </a:lnTo>
                  <a:lnTo>
                    <a:pt x="220" y="159"/>
                  </a:lnTo>
                  <a:lnTo>
                    <a:pt x="207" y="151"/>
                  </a:lnTo>
                  <a:lnTo>
                    <a:pt x="194" y="143"/>
                  </a:lnTo>
                  <a:lnTo>
                    <a:pt x="181" y="135"/>
                  </a:lnTo>
                  <a:lnTo>
                    <a:pt x="171" y="128"/>
                  </a:lnTo>
                  <a:lnTo>
                    <a:pt x="161" y="122"/>
                  </a:lnTo>
                  <a:lnTo>
                    <a:pt x="156" y="118"/>
                  </a:lnTo>
                  <a:lnTo>
                    <a:pt x="150" y="113"/>
                  </a:lnTo>
                  <a:lnTo>
                    <a:pt x="144" y="113"/>
                  </a:lnTo>
                  <a:lnTo>
                    <a:pt x="139" y="114"/>
                  </a:lnTo>
                  <a:lnTo>
                    <a:pt x="134" y="117"/>
                  </a:lnTo>
                  <a:lnTo>
                    <a:pt x="129" y="118"/>
                  </a:lnTo>
                  <a:lnTo>
                    <a:pt x="123" y="120"/>
                  </a:lnTo>
                  <a:lnTo>
                    <a:pt x="118" y="122"/>
                  </a:lnTo>
                  <a:lnTo>
                    <a:pt x="111" y="124"/>
                  </a:lnTo>
                  <a:lnTo>
                    <a:pt x="104" y="126"/>
                  </a:lnTo>
                  <a:lnTo>
                    <a:pt x="98" y="128"/>
                  </a:lnTo>
                  <a:lnTo>
                    <a:pt x="93" y="131"/>
                  </a:lnTo>
                  <a:lnTo>
                    <a:pt x="91" y="132"/>
                  </a:lnTo>
                  <a:lnTo>
                    <a:pt x="89" y="135"/>
                  </a:lnTo>
                  <a:lnTo>
                    <a:pt x="90" y="137"/>
                  </a:lnTo>
                  <a:lnTo>
                    <a:pt x="92" y="142"/>
                  </a:lnTo>
                  <a:lnTo>
                    <a:pt x="98" y="147"/>
                  </a:lnTo>
                  <a:lnTo>
                    <a:pt x="104" y="151"/>
                  </a:lnTo>
                  <a:lnTo>
                    <a:pt x="112" y="158"/>
                  </a:lnTo>
                  <a:lnTo>
                    <a:pt x="123" y="166"/>
                  </a:lnTo>
                  <a:lnTo>
                    <a:pt x="135" y="175"/>
                  </a:lnTo>
                  <a:lnTo>
                    <a:pt x="148" y="184"/>
                  </a:lnTo>
                  <a:lnTo>
                    <a:pt x="159" y="192"/>
                  </a:lnTo>
                  <a:lnTo>
                    <a:pt x="169" y="197"/>
                  </a:lnTo>
                  <a:lnTo>
                    <a:pt x="176" y="201"/>
                  </a:lnTo>
                  <a:lnTo>
                    <a:pt x="182" y="205"/>
                  </a:lnTo>
                  <a:lnTo>
                    <a:pt x="182" y="208"/>
                  </a:lnTo>
                  <a:lnTo>
                    <a:pt x="175" y="208"/>
                  </a:lnTo>
                  <a:lnTo>
                    <a:pt x="164" y="202"/>
                  </a:lnTo>
                  <a:lnTo>
                    <a:pt x="154" y="196"/>
                  </a:lnTo>
                  <a:lnTo>
                    <a:pt x="144" y="189"/>
                  </a:lnTo>
                  <a:lnTo>
                    <a:pt x="130" y="181"/>
                  </a:lnTo>
                  <a:lnTo>
                    <a:pt x="116" y="172"/>
                  </a:lnTo>
                  <a:lnTo>
                    <a:pt x="104" y="164"/>
                  </a:lnTo>
                  <a:lnTo>
                    <a:pt x="91" y="157"/>
                  </a:lnTo>
                  <a:lnTo>
                    <a:pt x="83" y="152"/>
                  </a:lnTo>
                  <a:lnTo>
                    <a:pt x="77" y="150"/>
                  </a:lnTo>
                  <a:lnTo>
                    <a:pt x="73" y="150"/>
                  </a:lnTo>
                  <a:lnTo>
                    <a:pt x="65" y="152"/>
                  </a:lnTo>
                  <a:lnTo>
                    <a:pt x="53" y="156"/>
                  </a:lnTo>
                  <a:lnTo>
                    <a:pt x="42" y="161"/>
                  </a:lnTo>
                  <a:lnTo>
                    <a:pt x="29" y="164"/>
                  </a:lnTo>
                  <a:lnTo>
                    <a:pt x="19" y="167"/>
                  </a:lnTo>
                  <a:lnTo>
                    <a:pt x="9" y="170"/>
                  </a:lnTo>
                  <a:lnTo>
                    <a:pt x="4" y="171"/>
                  </a:lnTo>
                  <a:lnTo>
                    <a:pt x="0" y="171"/>
                  </a:lnTo>
                  <a:lnTo>
                    <a:pt x="2" y="169"/>
                  </a:lnTo>
                  <a:lnTo>
                    <a:pt x="7" y="165"/>
                  </a:lnTo>
                  <a:lnTo>
                    <a:pt x="14" y="161"/>
                  </a:lnTo>
                  <a:close/>
                </a:path>
              </a:pathLst>
            </a:custGeom>
            <a:solidFill>
              <a:srgbClr val="990000"/>
            </a:solidFill>
            <a:ln w="9525">
              <a:noFill/>
              <a:round/>
              <a:headEnd/>
              <a:tailEnd/>
            </a:ln>
          </p:spPr>
          <p:txBody>
            <a:bodyPr/>
            <a:lstStyle/>
            <a:p>
              <a:endParaRPr lang="en-US"/>
            </a:p>
          </p:txBody>
        </p:sp>
        <p:sp>
          <p:nvSpPr>
            <p:cNvPr id="6236" name="Freeform 295"/>
            <p:cNvSpPr>
              <a:spLocks/>
            </p:cNvSpPr>
            <p:nvPr/>
          </p:nvSpPr>
          <p:spPr bwMode="auto">
            <a:xfrm>
              <a:off x="2733" y="763"/>
              <a:ext cx="123" cy="103"/>
            </a:xfrm>
            <a:custGeom>
              <a:avLst/>
              <a:gdLst>
                <a:gd name="T0" fmla="*/ 5 w 246"/>
                <a:gd name="T1" fmla="*/ 3 h 205"/>
                <a:gd name="T2" fmla="*/ 9 w 246"/>
                <a:gd name="T3" fmla="*/ 6 h 205"/>
                <a:gd name="T4" fmla="*/ 12 w 246"/>
                <a:gd name="T5" fmla="*/ 6 h 205"/>
                <a:gd name="T6" fmla="*/ 24 w 246"/>
                <a:gd name="T7" fmla="*/ 4 h 205"/>
                <a:gd name="T8" fmla="*/ 36 w 246"/>
                <a:gd name="T9" fmla="*/ 4 h 205"/>
                <a:gd name="T10" fmla="*/ 43 w 246"/>
                <a:gd name="T11" fmla="*/ 6 h 205"/>
                <a:gd name="T12" fmla="*/ 39 w 246"/>
                <a:gd name="T13" fmla="*/ 6 h 205"/>
                <a:gd name="T14" fmla="*/ 30 w 246"/>
                <a:gd name="T15" fmla="*/ 6 h 205"/>
                <a:gd name="T16" fmla="*/ 20 w 246"/>
                <a:gd name="T17" fmla="*/ 8 h 205"/>
                <a:gd name="T18" fmla="*/ 17 w 246"/>
                <a:gd name="T19" fmla="*/ 10 h 205"/>
                <a:gd name="T20" fmla="*/ 22 w 246"/>
                <a:gd name="T21" fmla="*/ 12 h 205"/>
                <a:gd name="T22" fmla="*/ 27 w 246"/>
                <a:gd name="T23" fmla="*/ 14 h 205"/>
                <a:gd name="T24" fmla="*/ 35 w 246"/>
                <a:gd name="T25" fmla="*/ 14 h 205"/>
                <a:gd name="T26" fmla="*/ 48 w 246"/>
                <a:gd name="T27" fmla="*/ 15 h 205"/>
                <a:gd name="T28" fmla="*/ 57 w 246"/>
                <a:gd name="T29" fmla="*/ 18 h 205"/>
                <a:gd name="T30" fmla="*/ 57 w 246"/>
                <a:gd name="T31" fmla="*/ 21 h 205"/>
                <a:gd name="T32" fmla="*/ 50 w 246"/>
                <a:gd name="T33" fmla="*/ 18 h 205"/>
                <a:gd name="T34" fmla="*/ 40 w 246"/>
                <a:gd name="T35" fmla="*/ 17 h 205"/>
                <a:gd name="T36" fmla="*/ 31 w 246"/>
                <a:gd name="T37" fmla="*/ 17 h 205"/>
                <a:gd name="T38" fmla="*/ 39 w 246"/>
                <a:gd name="T39" fmla="*/ 22 h 205"/>
                <a:gd name="T40" fmla="*/ 45 w 246"/>
                <a:gd name="T41" fmla="*/ 24 h 205"/>
                <a:gd name="T42" fmla="*/ 55 w 246"/>
                <a:gd name="T43" fmla="*/ 26 h 205"/>
                <a:gd name="T44" fmla="*/ 62 w 246"/>
                <a:gd name="T45" fmla="*/ 34 h 205"/>
                <a:gd name="T46" fmla="*/ 56 w 246"/>
                <a:gd name="T47" fmla="*/ 30 h 205"/>
                <a:gd name="T48" fmla="*/ 48 w 246"/>
                <a:gd name="T49" fmla="*/ 27 h 205"/>
                <a:gd name="T50" fmla="*/ 46 w 246"/>
                <a:gd name="T51" fmla="*/ 30 h 205"/>
                <a:gd name="T52" fmla="*/ 54 w 246"/>
                <a:gd name="T53" fmla="*/ 38 h 205"/>
                <a:gd name="T54" fmla="*/ 59 w 246"/>
                <a:gd name="T55" fmla="*/ 43 h 205"/>
                <a:gd name="T56" fmla="*/ 61 w 246"/>
                <a:gd name="T57" fmla="*/ 47 h 205"/>
                <a:gd name="T58" fmla="*/ 60 w 246"/>
                <a:gd name="T59" fmla="*/ 49 h 205"/>
                <a:gd name="T60" fmla="*/ 52 w 246"/>
                <a:gd name="T61" fmla="*/ 38 h 205"/>
                <a:gd name="T62" fmla="*/ 43 w 246"/>
                <a:gd name="T63" fmla="*/ 29 h 205"/>
                <a:gd name="T64" fmla="*/ 40 w 246"/>
                <a:gd name="T65" fmla="*/ 29 h 205"/>
                <a:gd name="T66" fmla="*/ 41 w 246"/>
                <a:gd name="T67" fmla="*/ 34 h 205"/>
                <a:gd name="T68" fmla="*/ 46 w 246"/>
                <a:gd name="T69" fmla="*/ 46 h 205"/>
                <a:gd name="T70" fmla="*/ 45 w 246"/>
                <a:gd name="T71" fmla="*/ 46 h 205"/>
                <a:gd name="T72" fmla="*/ 39 w 246"/>
                <a:gd name="T73" fmla="*/ 36 h 205"/>
                <a:gd name="T74" fmla="*/ 36 w 246"/>
                <a:gd name="T75" fmla="*/ 24 h 205"/>
                <a:gd name="T76" fmla="*/ 31 w 246"/>
                <a:gd name="T77" fmla="*/ 21 h 205"/>
                <a:gd name="T78" fmla="*/ 27 w 246"/>
                <a:gd name="T79" fmla="*/ 19 h 205"/>
                <a:gd name="T80" fmla="*/ 26 w 246"/>
                <a:gd name="T81" fmla="*/ 18 h 205"/>
                <a:gd name="T82" fmla="*/ 25 w 246"/>
                <a:gd name="T83" fmla="*/ 24 h 205"/>
                <a:gd name="T84" fmla="*/ 31 w 246"/>
                <a:gd name="T85" fmla="*/ 40 h 205"/>
                <a:gd name="T86" fmla="*/ 31 w 246"/>
                <a:gd name="T87" fmla="*/ 42 h 205"/>
                <a:gd name="T88" fmla="*/ 28 w 246"/>
                <a:gd name="T89" fmla="*/ 38 h 205"/>
                <a:gd name="T90" fmla="*/ 23 w 246"/>
                <a:gd name="T91" fmla="*/ 28 h 205"/>
                <a:gd name="T92" fmla="*/ 23 w 246"/>
                <a:gd name="T93" fmla="*/ 16 h 205"/>
                <a:gd name="T94" fmla="*/ 19 w 246"/>
                <a:gd name="T95" fmla="*/ 14 h 205"/>
                <a:gd name="T96" fmla="*/ 15 w 246"/>
                <a:gd name="T97" fmla="*/ 12 h 205"/>
                <a:gd name="T98" fmla="*/ 12 w 246"/>
                <a:gd name="T99" fmla="*/ 14 h 205"/>
                <a:gd name="T100" fmla="*/ 14 w 246"/>
                <a:gd name="T101" fmla="*/ 24 h 205"/>
                <a:gd name="T102" fmla="*/ 16 w 246"/>
                <a:gd name="T103" fmla="*/ 35 h 205"/>
                <a:gd name="T104" fmla="*/ 16 w 246"/>
                <a:gd name="T105" fmla="*/ 38 h 205"/>
                <a:gd name="T106" fmla="*/ 13 w 246"/>
                <a:gd name="T107" fmla="*/ 29 h 205"/>
                <a:gd name="T108" fmla="*/ 10 w 246"/>
                <a:gd name="T109" fmla="*/ 10 h 205"/>
                <a:gd name="T110" fmla="*/ 5 w 246"/>
                <a:gd name="T111" fmla="*/ 6 h 205"/>
                <a:gd name="T112" fmla="*/ 2 w 246"/>
                <a:gd name="T113" fmla="*/ 2 h 205"/>
                <a:gd name="T114" fmla="*/ 0 w 246"/>
                <a:gd name="T115" fmla="*/ 1 h 205"/>
                <a:gd name="T116" fmla="*/ 2 w 246"/>
                <a:gd name="T117" fmla="*/ 1 h 20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6"/>
                <a:gd name="T178" fmla="*/ 0 h 205"/>
                <a:gd name="T179" fmla="*/ 246 w 246"/>
                <a:gd name="T180" fmla="*/ 205 h 20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6" h="205">
                  <a:moveTo>
                    <a:pt x="8" y="3"/>
                  </a:moveTo>
                  <a:lnTo>
                    <a:pt x="13" y="7"/>
                  </a:lnTo>
                  <a:lnTo>
                    <a:pt x="17" y="10"/>
                  </a:lnTo>
                  <a:lnTo>
                    <a:pt x="23" y="14"/>
                  </a:lnTo>
                  <a:lnTo>
                    <a:pt x="28" y="17"/>
                  </a:lnTo>
                  <a:lnTo>
                    <a:pt x="33" y="21"/>
                  </a:lnTo>
                  <a:lnTo>
                    <a:pt x="38" y="23"/>
                  </a:lnTo>
                  <a:lnTo>
                    <a:pt x="44" y="24"/>
                  </a:lnTo>
                  <a:lnTo>
                    <a:pt x="48" y="24"/>
                  </a:lnTo>
                  <a:lnTo>
                    <a:pt x="61" y="21"/>
                  </a:lnTo>
                  <a:lnTo>
                    <a:pt x="76" y="18"/>
                  </a:lnTo>
                  <a:lnTo>
                    <a:pt x="93" y="16"/>
                  </a:lnTo>
                  <a:lnTo>
                    <a:pt x="111" y="14"/>
                  </a:lnTo>
                  <a:lnTo>
                    <a:pt x="128" y="13"/>
                  </a:lnTo>
                  <a:lnTo>
                    <a:pt x="144" y="13"/>
                  </a:lnTo>
                  <a:lnTo>
                    <a:pt x="157" y="14"/>
                  </a:lnTo>
                  <a:lnTo>
                    <a:pt x="165" y="16"/>
                  </a:lnTo>
                  <a:lnTo>
                    <a:pt x="172" y="21"/>
                  </a:lnTo>
                  <a:lnTo>
                    <a:pt x="172" y="22"/>
                  </a:lnTo>
                  <a:lnTo>
                    <a:pt x="166" y="23"/>
                  </a:lnTo>
                  <a:lnTo>
                    <a:pt x="154" y="22"/>
                  </a:lnTo>
                  <a:lnTo>
                    <a:pt x="146" y="22"/>
                  </a:lnTo>
                  <a:lnTo>
                    <a:pt x="135" y="22"/>
                  </a:lnTo>
                  <a:lnTo>
                    <a:pt x="120" y="23"/>
                  </a:lnTo>
                  <a:lnTo>
                    <a:pt x="105" y="24"/>
                  </a:lnTo>
                  <a:lnTo>
                    <a:pt x="90" y="26"/>
                  </a:lnTo>
                  <a:lnTo>
                    <a:pt x="77" y="29"/>
                  </a:lnTo>
                  <a:lnTo>
                    <a:pt x="67" y="31"/>
                  </a:lnTo>
                  <a:lnTo>
                    <a:pt x="61" y="34"/>
                  </a:lnTo>
                  <a:lnTo>
                    <a:pt x="67" y="38"/>
                  </a:lnTo>
                  <a:lnTo>
                    <a:pt x="73" y="41"/>
                  </a:lnTo>
                  <a:lnTo>
                    <a:pt x="80" y="44"/>
                  </a:lnTo>
                  <a:lnTo>
                    <a:pt x="88" y="47"/>
                  </a:lnTo>
                  <a:lnTo>
                    <a:pt x="95" y="49"/>
                  </a:lnTo>
                  <a:lnTo>
                    <a:pt x="100" y="52"/>
                  </a:lnTo>
                  <a:lnTo>
                    <a:pt x="105" y="54"/>
                  </a:lnTo>
                  <a:lnTo>
                    <a:pt x="108" y="56"/>
                  </a:lnTo>
                  <a:lnTo>
                    <a:pt x="121" y="54"/>
                  </a:lnTo>
                  <a:lnTo>
                    <a:pt x="137" y="54"/>
                  </a:lnTo>
                  <a:lnTo>
                    <a:pt x="154" y="54"/>
                  </a:lnTo>
                  <a:lnTo>
                    <a:pt x="173" y="56"/>
                  </a:lnTo>
                  <a:lnTo>
                    <a:pt x="190" y="60"/>
                  </a:lnTo>
                  <a:lnTo>
                    <a:pt x="205" y="63"/>
                  </a:lnTo>
                  <a:lnTo>
                    <a:pt x="217" y="68"/>
                  </a:lnTo>
                  <a:lnTo>
                    <a:pt x="225" y="72"/>
                  </a:lnTo>
                  <a:lnTo>
                    <a:pt x="232" y="79"/>
                  </a:lnTo>
                  <a:lnTo>
                    <a:pt x="232" y="82"/>
                  </a:lnTo>
                  <a:lnTo>
                    <a:pt x="227" y="81"/>
                  </a:lnTo>
                  <a:lnTo>
                    <a:pt x="218" y="77"/>
                  </a:lnTo>
                  <a:lnTo>
                    <a:pt x="210" y="75"/>
                  </a:lnTo>
                  <a:lnTo>
                    <a:pt x="199" y="71"/>
                  </a:lnTo>
                  <a:lnTo>
                    <a:pt x="185" y="69"/>
                  </a:lnTo>
                  <a:lnTo>
                    <a:pt x="172" y="67"/>
                  </a:lnTo>
                  <a:lnTo>
                    <a:pt x="157" y="66"/>
                  </a:lnTo>
                  <a:lnTo>
                    <a:pt x="144" y="66"/>
                  </a:lnTo>
                  <a:lnTo>
                    <a:pt x="133" y="66"/>
                  </a:lnTo>
                  <a:lnTo>
                    <a:pt x="124" y="68"/>
                  </a:lnTo>
                  <a:lnTo>
                    <a:pt x="136" y="76"/>
                  </a:lnTo>
                  <a:lnTo>
                    <a:pt x="146" y="83"/>
                  </a:lnTo>
                  <a:lnTo>
                    <a:pt x="153" y="87"/>
                  </a:lnTo>
                  <a:lnTo>
                    <a:pt x="157" y="92"/>
                  </a:lnTo>
                  <a:lnTo>
                    <a:pt x="166" y="92"/>
                  </a:lnTo>
                  <a:lnTo>
                    <a:pt x="177" y="93"/>
                  </a:lnTo>
                  <a:lnTo>
                    <a:pt x="190" y="96"/>
                  </a:lnTo>
                  <a:lnTo>
                    <a:pt x="204" y="98"/>
                  </a:lnTo>
                  <a:lnTo>
                    <a:pt x="218" y="104"/>
                  </a:lnTo>
                  <a:lnTo>
                    <a:pt x="230" y="112"/>
                  </a:lnTo>
                  <a:lnTo>
                    <a:pt x="240" y="122"/>
                  </a:lnTo>
                  <a:lnTo>
                    <a:pt x="246" y="136"/>
                  </a:lnTo>
                  <a:lnTo>
                    <a:pt x="240" y="130"/>
                  </a:lnTo>
                  <a:lnTo>
                    <a:pt x="232" y="124"/>
                  </a:lnTo>
                  <a:lnTo>
                    <a:pt x="222" y="119"/>
                  </a:lnTo>
                  <a:lnTo>
                    <a:pt x="212" y="114"/>
                  </a:lnTo>
                  <a:lnTo>
                    <a:pt x="203" y="109"/>
                  </a:lnTo>
                  <a:lnTo>
                    <a:pt x="192" y="107"/>
                  </a:lnTo>
                  <a:lnTo>
                    <a:pt x="182" y="106"/>
                  </a:lnTo>
                  <a:lnTo>
                    <a:pt x="173" y="106"/>
                  </a:lnTo>
                  <a:lnTo>
                    <a:pt x="184" y="117"/>
                  </a:lnTo>
                  <a:lnTo>
                    <a:pt x="195" y="129"/>
                  </a:lnTo>
                  <a:lnTo>
                    <a:pt x="205" y="139"/>
                  </a:lnTo>
                  <a:lnTo>
                    <a:pt x="215" y="150"/>
                  </a:lnTo>
                  <a:lnTo>
                    <a:pt x="223" y="159"/>
                  </a:lnTo>
                  <a:lnTo>
                    <a:pt x="230" y="167"/>
                  </a:lnTo>
                  <a:lnTo>
                    <a:pt x="235" y="172"/>
                  </a:lnTo>
                  <a:lnTo>
                    <a:pt x="237" y="175"/>
                  </a:lnTo>
                  <a:lnTo>
                    <a:pt x="240" y="181"/>
                  </a:lnTo>
                  <a:lnTo>
                    <a:pt x="242" y="188"/>
                  </a:lnTo>
                  <a:lnTo>
                    <a:pt x="244" y="197"/>
                  </a:lnTo>
                  <a:lnTo>
                    <a:pt x="246" y="205"/>
                  </a:lnTo>
                  <a:lnTo>
                    <a:pt x="240" y="196"/>
                  </a:lnTo>
                  <a:lnTo>
                    <a:pt x="230" y="183"/>
                  </a:lnTo>
                  <a:lnTo>
                    <a:pt x="218" y="168"/>
                  </a:lnTo>
                  <a:lnTo>
                    <a:pt x="205" y="152"/>
                  </a:lnTo>
                  <a:lnTo>
                    <a:pt x="192" y="137"/>
                  </a:lnTo>
                  <a:lnTo>
                    <a:pt x="181" y="125"/>
                  </a:lnTo>
                  <a:lnTo>
                    <a:pt x="172" y="116"/>
                  </a:lnTo>
                  <a:lnTo>
                    <a:pt x="166" y="112"/>
                  </a:lnTo>
                  <a:lnTo>
                    <a:pt x="161" y="111"/>
                  </a:lnTo>
                  <a:lnTo>
                    <a:pt x="159" y="114"/>
                  </a:lnTo>
                  <a:lnTo>
                    <a:pt x="159" y="119"/>
                  </a:lnTo>
                  <a:lnTo>
                    <a:pt x="160" y="124"/>
                  </a:lnTo>
                  <a:lnTo>
                    <a:pt x="164" y="135"/>
                  </a:lnTo>
                  <a:lnTo>
                    <a:pt x="169" y="153"/>
                  </a:lnTo>
                  <a:lnTo>
                    <a:pt x="177" y="170"/>
                  </a:lnTo>
                  <a:lnTo>
                    <a:pt x="182" y="182"/>
                  </a:lnTo>
                  <a:lnTo>
                    <a:pt x="183" y="187"/>
                  </a:lnTo>
                  <a:lnTo>
                    <a:pt x="181" y="187"/>
                  </a:lnTo>
                  <a:lnTo>
                    <a:pt x="177" y="184"/>
                  </a:lnTo>
                  <a:lnTo>
                    <a:pt x="173" y="179"/>
                  </a:lnTo>
                  <a:lnTo>
                    <a:pt x="166" y="165"/>
                  </a:lnTo>
                  <a:lnTo>
                    <a:pt x="156" y="143"/>
                  </a:lnTo>
                  <a:lnTo>
                    <a:pt x="147" y="119"/>
                  </a:lnTo>
                  <a:lnTo>
                    <a:pt x="147" y="101"/>
                  </a:lnTo>
                  <a:lnTo>
                    <a:pt x="141" y="96"/>
                  </a:lnTo>
                  <a:lnTo>
                    <a:pt x="135" y="91"/>
                  </a:lnTo>
                  <a:lnTo>
                    <a:pt x="128" y="87"/>
                  </a:lnTo>
                  <a:lnTo>
                    <a:pt x="122" y="84"/>
                  </a:lnTo>
                  <a:lnTo>
                    <a:pt x="116" y="81"/>
                  </a:lnTo>
                  <a:lnTo>
                    <a:pt x="112" y="78"/>
                  </a:lnTo>
                  <a:lnTo>
                    <a:pt x="108" y="76"/>
                  </a:lnTo>
                  <a:lnTo>
                    <a:pt x="106" y="75"/>
                  </a:lnTo>
                  <a:lnTo>
                    <a:pt x="104" y="72"/>
                  </a:lnTo>
                  <a:lnTo>
                    <a:pt x="101" y="71"/>
                  </a:lnTo>
                  <a:lnTo>
                    <a:pt x="99" y="74"/>
                  </a:lnTo>
                  <a:lnTo>
                    <a:pt x="98" y="79"/>
                  </a:lnTo>
                  <a:lnTo>
                    <a:pt x="99" y="93"/>
                  </a:lnTo>
                  <a:lnTo>
                    <a:pt x="104" y="114"/>
                  </a:lnTo>
                  <a:lnTo>
                    <a:pt x="112" y="138"/>
                  </a:lnTo>
                  <a:lnTo>
                    <a:pt x="123" y="157"/>
                  </a:lnTo>
                  <a:lnTo>
                    <a:pt x="129" y="165"/>
                  </a:lnTo>
                  <a:lnTo>
                    <a:pt x="129" y="168"/>
                  </a:lnTo>
                  <a:lnTo>
                    <a:pt x="124" y="167"/>
                  </a:lnTo>
                  <a:lnTo>
                    <a:pt x="119" y="162"/>
                  </a:lnTo>
                  <a:lnTo>
                    <a:pt x="115" y="158"/>
                  </a:lnTo>
                  <a:lnTo>
                    <a:pt x="109" y="150"/>
                  </a:lnTo>
                  <a:lnTo>
                    <a:pt x="104" y="138"/>
                  </a:lnTo>
                  <a:lnTo>
                    <a:pt x="97" y="125"/>
                  </a:lnTo>
                  <a:lnTo>
                    <a:pt x="92" y="112"/>
                  </a:lnTo>
                  <a:lnTo>
                    <a:pt x="89" y="97"/>
                  </a:lnTo>
                  <a:lnTo>
                    <a:pt x="88" y="81"/>
                  </a:lnTo>
                  <a:lnTo>
                    <a:pt x="89" y="64"/>
                  </a:lnTo>
                  <a:lnTo>
                    <a:pt x="84" y="61"/>
                  </a:lnTo>
                  <a:lnTo>
                    <a:pt x="80" y="58"/>
                  </a:lnTo>
                  <a:lnTo>
                    <a:pt x="75" y="54"/>
                  </a:lnTo>
                  <a:lnTo>
                    <a:pt x="69" y="52"/>
                  </a:lnTo>
                  <a:lnTo>
                    <a:pt x="63" y="49"/>
                  </a:lnTo>
                  <a:lnTo>
                    <a:pt x="59" y="47"/>
                  </a:lnTo>
                  <a:lnTo>
                    <a:pt x="55" y="45"/>
                  </a:lnTo>
                  <a:lnTo>
                    <a:pt x="52" y="44"/>
                  </a:lnTo>
                  <a:lnTo>
                    <a:pt x="48" y="53"/>
                  </a:lnTo>
                  <a:lnTo>
                    <a:pt x="50" y="67"/>
                  </a:lnTo>
                  <a:lnTo>
                    <a:pt x="52" y="82"/>
                  </a:lnTo>
                  <a:lnTo>
                    <a:pt x="54" y="93"/>
                  </a:lnTo>
                  <a:lnTo>
                    <a:pt x="57" y="106"/>
                  </a:lnTo>
                  <a:lnTo>
                    <a:pt x="60" y="122"/>
                  </a:lnTo>
                  <a:lnTo>
                    <a:pt x="63" y="138"/>
                  </a:lnTo>
                  <a:lnTo>
                    <a:pt x="67" y="149"/>
                  </a:lnTo>
                  <a:lnTo>
                    <a:pt x="67" y="151"/>
                  </a:lnTo>
                  <a:lnTo>
                    <a:pt x="63" y="150"/>
                  </a:lnTo>
                  <a:lnTo>
                    <a:pt x="59" y="144"/>
                  </a:lnTo>
                  <a:lnTo>
                    <a:pt x="54" y="134"/>
                  </a:lnTo>
                  <a:lnTo>
                    <a:pt x="51" y="114"/>
                  </a:lnTo>
                  <a:lnTo>
                    <a:pt x="45" y="85"/>
                  </a:lnTo>
                  <a:lnTo>
                    <a:pt x="40" y="58"/>
                  </a:lnTo>
                  <a:lnTo>
                    <a:pt x="37" y="40"/>
                  </a:lnTo>
                  <a:lnTo>
                    <a:pt x="30" y="33"/>
                  </a:lnTo>
                  <a:lnTo>
                    <a:pt x="23" y="26"/>
                  </a:lnTo>
                  <a:lnTo>
                    <a:pt x="17" y="21"/>
                  </a:lnTo>
                  <a:lnTo>
                    <a:pt x="12" y="16"/>
                  </a:lnTo>
                  <a:lnTo>
                    <a:pt x="8" y="11"/>
                  </a:lnTo>
                  <a:lnTo>
                    <a:pt x="5" y="8"/>
                  </a:lnTo>
                  <a:lnTo>
                    <a:pt x="1" y="6"/>
                  </a:lnTo>
                  <a:lnTo>
                    <a:pt x="0" y="3"/>
                  </a:lnTo>
                  <a:lnTo>
                    <a:pt x="0" y="1"/>
                  </a:lnTo>
                  <a:lnTo>
                    <a:pt x="1" y="0"/>
                  </a:lnTo>
                  <a:lnTo>
                    <a:pt x="5" y="1"/>
                  </a:lnTo>
                  <a:lnTo>
                    <a:pt x="8" y="3"/>
                  </a:lnTo>
                  <a:close/>
                </a:path>
              </a:pathLst>
            </a:custGeom>
            <a:solidFill>
              <a:srgbClr val="990000"/>
            </a:solidFill>
            <a:ln w="9525">
              <a:noFill/>
              <a:round/>
              <a:headEnd/>
              <a:tailEnd/>
            </a:ln>
          </p:spPr>
          <p:txBody>
            <a:bodyPr/>
            <a:lstStyle/>
            <a:p>
              <a:endParaRPr lang="en-US"/>
            </a:p>
          </p:txBody>
        </p:sp>
        <p:sp>
          <p:nvSpPr>
            <p:cNvPr id="6237" name="Freeform 296"/>
            <p:cNvSpPr>
              <a:spLocks/>
            </p:cNvSpPr>
            <p:nvPr/>
          </p:nvSpPr>
          <p:spPr bwMode="auto">
            <a:xfrm>
              <a:off x="2669" y="775"/>
              <a:ext cx="85" cy="141"/>
            </a:xfrm>
            <a:custGeom>
              <a:avLst/>
              <a:gdLst>
                <a:gd name="T0" fmla="*/ 19 w 170"/>
                <a:gd name="T1" fmla="*/ 1 h 282"/>
                <a:gd name="T2" fmla="*/ 20 w 170"/>
                <a:gd name="T3" fmla="*/ 9 h 282"/>
                <a:gd name="T4" fmla="*/ 21 w 170"/>
                <a:gd name="T5" fmla="*/ 11 h 282"/>
                <a:gd name="T6" fmla="*/ 24 w 170"/>
                <a:gd name="T7" fmla="*/ 13 h 282"/>
                <a:gd name="T8" fmla="*/ 28 w 170"/>
                <a:gd name="T9" fmla="*/ 18 h 282"/>
                <a:gd name="T10" fmla="*/ 33 w 170"/>
                <a:gd name="T11" fmla="*/ 22 h 282"/>
                <a:gd name="T12" fmla="*/ 38 w 170"/>
                <a:gd name="T13" fmla="*/ 31 h 282"/>
                <a:gd name="T14" fmla="*/ 42 w 170"/>
                <a:gd name="T15" fmla="*/ 38 h 282"/>
                <a:gd name="T16" fmla="*/ 43 w 170"/>
                <a:gd name="T17" fmla="*/ 41 h 282"/>
                <a:gd name="T18" fmla="*/ 42 w 170"/>
                <a:gd name="T19" fmla="*/ 41 h 282"/>
                <a:gd name="T20" fmla="*/ 40 w 170"/>
                <a:gd name="T21" fmla="*/ 37 h 282"/>
                <a:gd name="T22" fmla="*/ 37 w 170"/>
                <a:gd name="T23" fmla="*/ 33 h 282"/>
                <a:gd name="T24" fmla="*/ 34 w 170"/>
                <a:gd name="T25" fmla="*/ 26 h 282"/>
                <a:gd name="T26" fmla="*/ 30 w 170"/>
                <a:gd name="T27" fmla="*/ 22 h 282"/>
                <a:gd name="T28" fmla="*/ 26 w 170"/>
                <a:gd name="T29" fmla="*/ 19 h 282"/>
                <a:gd name="T30" fmla="*/ 24 w 170"/>
                <a:gd name="T31" fmla="*/ 18 h 282"/>
                <a:gd name="T32" fmla="*/ 22 w 170"/>
                <a:gd name="T33" fmla="*/ 21 h 282"/>
                <a:gd name="T34" fmla="*/ 23 w 170"/>
                <a:gd name="T35" fmla="*/ 28 h 282"/>
                <a:gd name="T36" fmla="*/ 25 w 170"/>
                <a:gd name="T37" fmla="*/ 33 h 282"/>
                <a:gd name="T38" fmla="*/ 30 w 170"/>
                <a:gd name="T39" fmla="*/ 37 h 282"/>
                <a:gd name="T40" fmla="*/ 36 w 170"/>
                <a:gd name="T41" fmla="*/ 44 h 282"/>
                <a:gd name="T42" fmla="*/ 40 w 170"/>
                <a:gd name="T43" fmla="*/ 52 h 282"/>
                <a:gd name="T44" fmla="*/ 40 w 170"/>
                <a:gd name="T45" fmla="*/ 58 h 282"/>
                <a:gd name="T46" fmla="*/ 38 w 170"/>
                <a:gd name="T47" fmla="*/ 55 h 282"/>
                <a:gd name="T48" fmla="*/ 35 w 170"/>
                <a:gd name="T49" fmla="*/ 48 h 282"/>
                <a:gd name="T50" fmla="*/ 32 w 170"/>
                <a:gd name="T51" fmla="*/ 43 h 282"/>
                <a:gd name="T52" fmla="*/ 28 w 170"/>
                <a:gd name="T53" fmla="*/ 40 h 282"/>
                <a:gd name="T54" fmla="*/ 25 w 170"/>
                <a:gd name="T55" fmla="*/ 37 h 282"/>
                <a:gd name="T56" fmla="*/ 26 w 170"/>
                <a:gd name="T57" fmla="*/ 43 h 282"/>
                <a:gd name="T58" fmla="*/ 28 w 170"/>
                <a:gd name="T59" fmla="*/ 61 h 282"/>
                <a:gd name="T60" fmla="*/ 27 w 170"/>
                <a:gd name="T61" fmla="*/ 71 h 282"/>
                <a:gd name="T62" fmla="*/ 26 w 170"/>
                <a:gd name="T63" fmla="*/ 70 h 282"/>
                <a:gd name="T64" fmla="*/ 26 w 170"/>
                <a:gd name="T65" fmla="*/ 62 h 282"/>
                <a:gd name="T66" fmla="*/ 22 w 170"/>
                <a:gd name="T67" fmla="*/ 45 h 282"/>
                <a:gd name="T68" fmla="*/ 19 w 170"/>
                <a:gd name="T69" fmla="*/ 41 h 282"/>
                <a:gd name="T70" fmla="*/ 16 w 170"/>
                <a:gd name="T71" fmla="*/ 44 h 282"/>
                <a:gd name="T72" fmla="*/ 12 w 170"/>
                <a:gd name="T73" fmla="*/ 48 h 282"/>
                <a:gd name="T74" fmla="*/ 11 w 170"/>
                <a:gd name="T75" fmla="*/ 53 h 282"/>
                <a:gd name="T76" fmla="*/ 9 w 170"/>
                <a:gd name="T77" fmla="*/ 57 h 282"/>
                <a:gd name="T78" fmla="*/ 8 w 170"/>
                <a:gd name="T79" fmla="*/ 56 h 282"/>
                <a:gd name="T80" fmla="*/ 10 w 170"/>
                <a:gd name="T81" fmla="*/ 51 h 282"/>
                <a:gd name="T82" fmla="*/ 12 w 170"/>
                <a:gd name="T83" fmla="*/ 46 h 282"/>
                <a:gd name="T84" fmla="*/ 15 w 170"/>
                <a:gd name="T85" fmla="*/ 40 h 282"/>
                <a:gd name="T86" fmla="*/ 18 w 170"/>
                <a:gd name="T87" fmla="*/ 36 h 282"/>
                <a:gd name="T88" fmla="*/ 19 w 170"/>
                <a:gd name="T89" fmla="*/ 30 h 282"/>
                <a:gd name="T90" fmla="*/ 19 w 170"/>
                <a:gd name="T91" fmla="*/ 20 h 282"/>
                <a:gd name="T92" fmla="*/ 17 w 170"/>
                <a:gd name="T93" fmla="*/ 19 h 282"/>
                <a:gd name="T94" fmla="*/ 12 w 170"/>
                <a:gd name="T95" fmla="*/ 24 h 282"/>
                <a:gd name="T96" fmla="*/ 6 w 170"/>
                <a:gd name="T97" fmla="*/ 30 h 282"/>
                <a:gd name="T98" fmla="*/ 3 w 170"/>
                <a:gd name="T99" fmla="*/ 37 h 282"/>
                <a:gd name="T100" fmla="*/ 1 w 170"/>
                <a:gd name="T101" fmla="*/ 41 h 282"/>
                <a:gd name="T102" fmla="*/ 0 w 170"/>
                <a:gd name="T103" fmla="*/ 40 h 282"/>
                <a:gd name="T104" fmla="*/ 1 w 170"/>
                <a:gd name="T105" fmla="*/ 36 h 282"/>
                <a:gd name="T106" fmla="*/ 5 w 170"/>
                <a:gd name="T107" fmla="*/ 30 h 282"/>
                <a:gd name="T108" fmla="*/ 10 w 170"/>
                <a:gd name="T109" fmla="*/ 22 h 282"/>
                <a:gd name="T110" fmla="*/ 15 w 170"/>
                <a:gd name="T111" fmla="*/ 15 h 282"/>
                <a:gd name="T112" fmla="*/ 19 w 170"/>
                <a:gd name="T113" fmla="*/ 11 h 282"/>
                <a:gd name="T114" fmla="*/ 18 w 170"/>
                <a:gd name="T115" fmla="*/ 5 h 282"/>
                <a:gd name="T116" fmla="*/ 18 w 170"/>
                <a:gd name="T117" fmla="*/ 2 h 282"/>
                <a:gd name="T118" fmla="*/ 18 w 170"/>
                <a:gd name="T119" fmla="*/ 1 h 28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0"/>
                <a:gd name="T181" fmla="*/ 0 h 282"/>
                <a:gd name="T182" fmla="*/ 170 w 170"/>
                <a:gd name="T183" fmla="*/ 282 h 28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0" h="282">
                  <a:moveTo>
                    <a:pt x="73" y="0"/>
                  </a:moveTo>
                  <a:lnTo>
                    <a:pt x="75" y="2"/>
                  </a:lnTo>
                  <a:lnTo>
                    <a:pt x="78" y="16"/>
                  </a:lnTo>
                  <a:lnTo>
                    <a:pt x="80" y="34"/>
                  </a:lnTo>
                  <a:lnTo>
                    <a:pt x="82" y="43"/>
                  </a:lnTo>
                  <a:lnTo>
                    <a:pt x="85" y="45"/>
                  </a:lnTo>
                  <a:lnTo>
                    <a:pt x="89" y="50"/>
                  </a:lnTo>
                  <a:lnTo>
                    <a:pt x="96" y="54"/>
                  </a:lnTo>
                  <a:lnTo>
                    <a:pt x="105" y="61"/>
                  </a:lnTo>
                  <a:lnTo>
                    <a:pt x="113" y="69"/>
                  </a:lnTo>
                  <a:lnTo>
                    <a:pt x="122" y="80"/>
                  </a:lnTo>
                  <a:lnTo>
                    <a:pt x="132" y="90"/>
                  </a:lnTo>
                  <a:lnTo>
                    <a:pt x="139" y="103"/>
                  </a:lnTo>
                  <a:lnTo>
                    <a:pt x="151" y="126"/>
                  </a:lnTo>
                  <a:lnTo>
                    <a:pt x="160" y="141"/>
                  </a:lnTo>
                  <a:lnTo>
                    <a:pt x="167" y="151"/>
                  </a:lnTo>
                  <a:lnTo>
                    <a:pt x="170" y="158"/>
                  </a:lnTo>
                  <a:lnTo>
                    <a:pt x="170" y="163"/>
                  </a:lnTo>
                  <a:lnTo>
                    <a:pt x="169" y="165"/>
                  </a:lnTo>
                  <a:lnTo>
                    <a:pt x="165" y="163"/>
                  </a:lnTo>
                  <a:lnTo>
                    <a:pt x="162" y="156"/>
                  </a:lnTo>
                  <a:lnTo>
                    <a:pt x="158" y="149"/>
                  </a:lnTo>
                  <a:lnTo>
                    <a:pt x="154" y="140"/>
                  </a:lnTo>
                  <a:lnTo>
                    <a:pt x="147" y="129"/>
                  </a:lnTo>
                  <a:lnTo>
                    <a:pt x="140" y="118"/>
                  </a:lnTo>
                  <a:lnTo>
                    <a:pt x="133" y="106"/>
                  </a:lnTo>
                  <a:lnTo>
                    <a:pt x="126" y="96"/>
                  </a:lnTo>
                  <a:lnTo>
                    <a:pt x="119" y="88"/>
                  </a:lnTo>
                  <a:lnTo>
                    <a:pt x="114" y="83"/>
                  </a:lnTo>
                  <a:lnTo>
                    <a:pt x="106" y="77"/>
                  </a:lnTo>
                  <a:lnTo>
                    <a:pt x="101" y="73"/>
                  </a:lnTo>
                  <a:lnTo>
                    <a:pt x="95" y="69"/>
                  </a:lnTo>
                  <a:lnTo>
                    <a:pt x="90" y="68"/>
                  </a:lnTo>
                  <a:lnTo>
                    <a:pt x="90" y="83"/>
                  </a:lnTo>
                  <a:lnTo>
                    <a:pt x="90" y="99"/>
                  </a:lnTo>
                  <a:lnTo>
                    <a:pt x="91" y="114"/>
                  </a:lnTo>
                  <a:lnTo>
                    <a:pt x="93" y="126"/>
                  </a:lnTo>
                  <a:lnTo>
                    <a:pt x="99" y="131"/>
                  </a:lnTo>
                  <a:lnTo>
                    <a:pt x="110" y="140"/>
                  </a:lnTo>
                  <a:lnTo>
                    <a:pt x="120" y="150"/>
                  </a:lnTo>
                  <a:lnTo>
                    <a:pt x="132" y="161"/>
                  </a:lnTo>
                  <a:lnTo>
                    <a:pt x="141" y="175"/>
                  </a:lnTo>
                  <a:lnTo>
                    <a:pt x="150" y="190"/>
                  </a:lnTo>
                  <a:lnTo>
                    <a:pt x="157" y="208"/>
                  </a:lnTo>
                  <a:lnTo>
                    <a:pt x="159" y="226"/>
                  </a:lnTo>
                  <a:lnTo>
                    <a:pt x="159" y="233"/>
                  </a:lnTo>
                  <a:lnTo>
                    <a:pt x="156" y="231"/>
                  </a:lnTo>
                  <a:lnTo>
                    <a:pt x="151" y="220"/>
                  </a:lnTo>
                  <a:lnTo>
                    <a:pt x="144" y="203"/>
                  </a:lnTo>
                  <a:lnTo>
                    <a:pt x="140" y="193"/>
                  </a:lnTo>
                  <a:lnTo>
                    <a:pt x="134" y="183"/>
                  </a:lnTo>
                  <a:lnTo>
                    <a:pt x="128" y="174"/>
                  </a:lnTo>
                  <a:lnTo>
                    <a:pt x="121" y="166"/>
                  </a:lnTo>
                  <a:lnTo>
                    <a:pt x="113" y="159"/>
                  </a:lnTo>
                  <a:lnTo>
                    <a:pt x="106" y="155"/>
                  </a:lnTo>
                  <a:lnTo>
                    <a:pt x="99" y="150"/>
                  </a:lnTo>
                  <a:lnTo>
                    <a:pt x="94" y="148"/>
                  </a:lnTo>
                  <a:lnTo>
                    <a:pt x="103" y="172"/>
                  </a:lnTo>
                  <a:lnTo>
                    <a:pt x="110" y="206"/>
                  </a:lnTo>
                  <a:lnTo>
                    <a:pt x="112" y="243"/>
                  </a:lnTo>
                  <a:lnTo>
                    <a:pt x="111" y="274"/>
                  </a:lnTo>
                  <a:lnTo>
                    <a:pt x="109" y="281"/>
                  </a:lnTo>
                  <a:lnTo>
                    <a:pt x="108" y="282"/>
                  </a:lnTo>
                  <a:lnTo>
                    <a:pt x="106" y="278"/>
                  </a:lnTo>
                  <a:lnTo>
                    <a:pt x="106" y="269"/>
                  </a:lnTo>
                  <a:lnTo>
                    <a:pt x="104" y="248"/>
                  </a:lnTo>
                  <a:lnTo>
                    <a:pt x="97" y="213"/>
                  </a:lnTo>
                  <a:lnTo>
                    <a:pt x="89" y="180"/>
                  </a:lnTo>
                  <a:lnTo>
                    <a:pt x="82" y="160"/>
                  </a:lnTo>
                  <a:lnTo>
                    <a:pt x="76" y="164"/>
                  </a:lnTo>
                  <a:lnTo>
                    <a:pt x="70" y="169"/>
                  </a:lnTo>
                  <a:lnTo>
                    <a:pt x="63" y="176"/>
                  </a:lnTo>
                  <a:lnTo>
                    <a:pt x="57" y="184"/>
                  </a:lnTo>
                  <a:lnTo>
                    <a:pt x="50" y="194"/>
                  </a:lnTo>
                  <a:lnTo>
                    <a:pt x="45" y="203"/>
                  </a:lnTo>
                  <a:lnTo>
                    <a:pt x="41" y="213"/>
                  </a:lnTo>
                  <a:lnTo>
                    <a:pt x="38" y="222"/>
                  </a:lnTo>
                  <a:lnTo>
                    <a:pt x="36" y="229"/>
                  </a:lnTo>
                  <a:lnTo>
                    <a:pt x="34" y="229"/>
                  </a:lnTo>
                  <a:lnTo>
                    <a:pt x="32" y="224"/>
                  </a:lnTo>
                  <a:lnTo>
                    <a:pt x="34" y="212"/>
                  </a:lnTo>
                  <a:lnTo>
                    <a:pt x="37" y="204"/>
                  </a:lnTo>
                  <a:lnTo>
                    <a:pt x="42" y="195"/>
                  </a:lnTo>
                  <a:lnTo>
                    <a:pt x="48" y="183"/>
                  </a:lnTo>
                  <a:lnTo>
                    <a:pt x="55" y="172"/>
                  </a:lnTo>
                  <a:lnTo>
                    <a:pt x="60" y="161"/>
                  </a:lnTo>
                  <a:lnTo>
                    <a:pt x="66" y="151"/>
                  </a:lnTo>
                  <a:lnTo>
                    <a:pt x="72" y="143"/>
                  </a:lnTo>
                  <a:lnTo>
                    <a:pt x="75" y="138"/>
                  </a:lnTo>
                  <a:lnTo>
                    <a:pt x="76" y="120"/>
                  </a:lnTo>
                  <a:lnTo>
                    <a:pt x="78" y="99"/>
                  </a:lnTo>
                  <a:lnTo>
                    <a:pt x="76" y="82"/>
                  </a:lnTo>
                  <a:lnTo>
                    <a:pt x="76" y="70"/>
                  </a:lnTo>
                  <a:lnTo>
                    <a:pt x="67" y="76"/>
                  </a:lnTo>
                  <a:lnTo>
                    <a:pt x="57" y="85"/>
                  </a:lnTo>
                  <a:lnTo>
                    <a:pt x="47" y="96"/>
                  </a:lnTo>
                  <a:lnTo>
                    <a:pt x="35" y="108"/>
                  </a:lnTo>
                  <a:lnTo>
                    <a:pt x="25" y="121"/>
                  </a:lnTo>
                  <a:lnTo>
                    <a:pt x="17" y="135"/>
                  </a:lnTo>
                  <a:lnTo>
                    <a:pt x="10" y="148"/>
                  </a:lnTo>
                  <a:lnTo>
                    <a:pt x="6" y="159"/>
                  </a:lnTo>
                  <a:lnTo>
                    <a:pt x="4" y="165"/>
                  </a:lnTo>
                  <a:lnTo>
                    <a:pt x="2" y="165"/>
                  </a:lnTo>
                  <a:lnTo>
                    <a:pt x="0" y="160"/>
                  </a:lnTo>
                  <a:lnTo>
                    <a:pt x="2" y="152"/>
                  </a:lnTo>
                  <a:lnTo>
                    <a:pt x="5" y="144"/>
                  </a:lnTo>
                  <a:lnTo>
                    <a:pt x="11" y="133"/>
                  </a:lnTo>
                  <a:lnTo>
                    <a:pt x="19" y="119"/>
                  </a:lnTo>
                  <a:lnTo>
                    <a:pt x="29" y="103"/>
                  </a:lnTo>
                  <a:lnTo>
                    <a:pt x="40" y="88"/>
                  </a:lnTo>
                  <a:lnTo>
                    <a:pt x="51" y="73"/>
                  </a:lnTo>
                  <a:lnTo>
                    <a:pt x="61" y="61"/>
                  </a:lnTo>
                  <a:lnTo>
                    <a:pt x="71" y="53"/>
                  </a:lnTo>
                  <a:lnTo>
                    <a:pt x="75" y="44"/>
                  </a:lnTo>
                  <a:lnTo>
                    <a:pt x="74" y="31"/>
                  </a:lnTo>
                  <a:lnTo>
                    <a:pt x="72" y="19"/>
                  </a:lnTo>
                  <a:lnTo>
                    <a:pt x="70" y="12"/>
                  </a:lnTo>
                  <a:lnTo>
                    <a:pt x="70" y="8"/>
                  </a:lnTo>
                  <a:lnTo>
                    <a:pt x="71" y="6"/>
                  </a:lnTo>
                  <a:lnTo>
                    <a:pt x="72" y="4"/>
                  </a:lnTo>
                  <a:lnTo>
                    <a:pt x="73" y="0"/>
                  </a:lnTo>
                  <a:close/>
                </a:path>
              </a:pathLst>
            </a:custGeom>
            <a:solidFill>
              <a:srgbClr val="990000"/>
            </a:solidFill>
            <a:ln w="9525">
              <a:noFill/>
              <a:round/>
              <a:headEnd/>
              <a:tailEnd/>
            </a:ln>
          </p:spPr>
          <p:txBody>
            <a:bodyPr/>
            <a:lstStyle/>
            <a:p>
              <a:endParaRPr lang="en-US"/>
            </a:p>
          </p:txBody>
        </p:sp>
        <p:sp>
          <p:nvSpPr>
            <p:cNvPr id="6238" name="Freeform 297"/>
            <p:cNvSpPr>
              <a:spLocks/>
            </p:cNvSpPr>
            <p:nvPr/>
          </p:nvSpPr>
          <p:spPr bwMode="auto">
            <a:xfrm>
              <a:off x="2754" y="592"/>
              <a:ext cx="103" cy="146"/>
            </a:xfrm>
            <a:custGeom>
              <a:avLst/>
              <a:gdLst>
                <a:gd name="T0" fmla="*/ 2 w 206"/>
                <a:gd name="T1" fmla="*/ 70 h 292"/>
                <a:gd name="T2" fmla="*/ 6 w 206"/>
                <a:gd name="T3" fmla="*/ 60 h 292"/>
                <a:gd name="T4" fmla="*/ 9 w 206"/>
                <a:gd name="T5" fmla="*/ 53 h 292"/>
                <a:gd name="T6" fmla="*/ 13 w 206"/>
                <a:gd name="T7" fmla="*/ 44 h 292"/>
                <a:gd name="T8" fmla="*/ 13 w 206"/>
                <a:gd name="T9" fmla="*/ 39 h 292"/>
                <a:gd name="T10" fmla="*/ 10 w 206"/>
                <a:gd name="T11" fmla="*/ 35 h 292"/>
                <a:gd name="T12" fmla="*/ 10 w 206"/>
                <a:gd name="T13" fmla="*/ 31 h 292"/>
                <a:gd name="T14" fmla="*/ 10 w 206"/>
                <a:gd name="T15" fmla="*/ 33 h 292"/>
                <a:gd name="T16" fmla="*/ 12 w 206"/>
                <a:gd name="T17" fmla="*/ 35 h 292"/>
                <a:gd name="T18" fmla="*/ 15 w 206"/>
                <a:gd name="T19" fmla="*/ 37 h 292"/>
                <a:gd name="T20" fmla="*/ 18 w 206"/>
                <a:gd name="T21" fmla="*/ 35 h 292"/>
                <a:gd name="T22" fmla="*/ 22 w 206"/>
                <a:gd name="T23" fmla="*/ 30 h 292"/>
                <a:gd name="T24" fmla="*/ 26 w 206"/>
                <a:gd name="T25" fmla="*/ 25 h 292"/>
                <a:gd name="T26" fmla="*/ 28 w 206"/>
                <a:gd name="T27" fmla="*/ 22 h 292"/>
                <a:gd name="T28" fmla="*/ 29 w 206"/>
                <a:gd name="T29" fmla="*/ 18 h 292"/>
                <a:gd name="T30" fmla="*/ 27 w 206"/>
                <a:gd name="T31" fmla="*/ 10 h 292"/>
                <a:gd name="T32" fmla="*/ 24 w 206"/>
                <a:gd name="T33" fmla="*/ 5 h 292"/>
                <a:gd name="T34" fmla="*/ 24 w 206"/>
                <a:gd name="T35" fmla="*/ 3 h 292"/>
                <a:gd name="T36" fmla="*/ 26 w 206"/>
                <a:gd name="T37" fmla="*/ 6 h 292"/>
                <a:gd name="T38" fmla="*/ 30 w 206"/>
                <a:gd name="T39" fmla="*/ 15 h 292"/>
                <a:gd name="T40" fmla="*/ 33 w 206"/>
                <a:gd name="T41" fmla="*/ 16 h 292"/>
                <a:gd name="T42" fmla="*/ 35 w 206"/>
                <a:gd name="T43" fmla="*/ 11 h 292"/>
                <a:gd name="T44" fmla="*/ 38 w 206"/>
                <a:gd name="T45" fmla="*/ 6 h 292"/>
                <a:gd name="T46" fmla="*/ 41 w 206"/>
                <a:gd name="T47" fmla="*/ 2 h 292"/>
                <a:gd name="T48" fmla="*/ 44 w 206"/>
                <a:gd name="T49" fmla="*/ 0 h 292"/>
                <a:gd name="T50" fmla="*/ 43 w 206"/>
                <a:gd name="T51" fmla="*/ 1 h 292"/>
                <a:gd name="T52" fmla="*/ 41 w 206"/>
                <a:gd name="T53" fmla="*/ 4 h 292"/>
                <a:gd name="T54" fmla="*/ 39 w 206"/>
                <a:gd name="T55" fmla="*/ 9 h 292"/>
                <a:gd name="T56" fmla="*/ 36 w 206"/>
                <a:gd name="T57" fmla="*/ 15 h 292"/>
                <a:gd name="T58" fmla="*/ 33 w 206"/>
                <a:gd name="T59" fmla="*/ 19 h 292"/>
                <a:gd name="T60" fmla="*/ 35 w 206"/>
                <a:gd name="T61" fmla="*/ 20 h 292"/>
                <a:gd name="T62" fmla="*/ 40 w 206"/>
                <a:gd name="T63" fmla="*/ 19 h 292"/>
                <a:gd name="T64" fmla="*/ 44 w 206"/>
                <a:gd name="T65" fmla="*/ 18 h 292"/>
                <a:gd name="T66" fmla="*/ 47 w 206"/>
                <a:gd name="T67" fmla="*/ 16 h 292"/>
                <a:gd name="T68" fmla="*/ 50 w 206"/>
                <a:gd name="T69" fmla="*/ 14 h 292"/>
                <a:gd name="T70" fmla="*/ 52 w 206"/>
                <a:gd name="T71" fmla="*/ 14 h 292"/>
                <a:gd name="T72" fmla="*/ 49 w 206"/>
                <a:gd name="T73" fmla="*/ 17 h 292"/>
                <a:gd name="T74" fmla="*/ 44 w 206"/>
                <a:gd name="T75" fmla="*/ 19 h 292"/>
                <a:gd name="T76" fmla="*/ 38 w 206"/>
                <a:gd name="T77" fmla="*/ 22 h 292"/>
                <a:gd name="T78" fmla="*/ 33 w 206"/>
                <a:gd name="T79" fmla="*/ 24 h 292"/>
                <a:gd name="T80" fmla="*/ 29 w 206"/>
                <a:gd name="T81" fmla="*/ 26 h 292"/>
                <a:gd name="T82" fmla="*/ 25 w 206"/>
                <a:gd name="T83" fmla="*/ 32 h 292"/>
                <a:gd name="T84" fmla="*/ 25 w 206"/>
                <a:gd name="T85" fmla="*/ 35 h 292"/>
                <a:gd name="T86" fmla="*/ 26 w 206"/>
                <a:gd name="T87" fmla="*/ 36 h 292"/>
                <a:gd name="T88" fmla="*/ 26 w 206"/>
                <a:gd name="T89" fmla="*/ 37 h 292"/>
                <a:gd name="T90" fmla="*/ 24 w 206"/>
                <a:gd name="T91" fmla="*/ 38 h 292"/>
                <a:gd name="T92" fmla="*/ 22 w 206"/>
                <a:gd name="T93" fmla="*/ 39 h 292"/>
                <a:gd name="T94" fmla="*/ 21 w 206"/>
                <a:gd name="T95" fmla="*/ 39 h 292"/>
                <a:gd name="T96" fmla="*/ 20 w 206"/>
                <a:gd name="T97" fmla="*/ 41 h 292"/>
                <a:gd name="T98" fmla="*/ 16 w 206"/>
                <a:gd name="T99" fmla="*/ 47 h 292"/>
                <a:gd name="T100" fmla="*/ 12 w 206"/>
                <a:gd name="T101" fmla="*/ 55 h 292"/>
                <a:gd name="T102" fmla="*/ 10 w 206"/>
                <a:gd name="T103" fmla="*/ 63 h 292"/>
                <a:gd name="T104" fmla="*/ 9 w 206"/>
                <a:gd name="T105" fmla="*/ 67 h 292"/>
                <a:gd name="T106" fmla="*/ 7 w 206"/>
                <a:gd name="T107" fmla="*/ 71 h 292"/>
                <a:gd name="T108" fmla="*/ 6 w 206"/>
                <a:gd name="T109" fmla="*/ 72 h 292"/>
                <a:gd name="T110" fmla="*/ 2 w 206"/>
                <a:gd name="T111" fmla="*/ 73 h 2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6"/>
                <a:gd name="T169" fmla="*/ 0 h 292"/>
                <a:gd name="T170" fmla="*/ 206 w 206"/>
                <a:gd name="T171" fmla="*/ 292 h 2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6" h="292">
                  <a:moveTo>
                    <a:pt x="0" y="292"/>
                  </a:moveTo>
                  <a:lnTo>
                    <a:pt x="7" y="279"/>
                  </a:lnTo>
                  <a:lnTo>
                    <a:pt x="16" y="260"/>
                  </a:lnTo>
                  <a:lnTo>
                    <a:pt x="24" y="241"/>
                  </a:lnTo>
                  <a:lnTo>
                    <a:pt x="30" y="227"/>
                  </a:lnTo>
                  <a:lnTo>
                    <a:pt x="36" y="213"/>
                  </a:lnTo>
                  <a:lnTo>
                    <a:pt x="44" y="193"/>
                  </a:lnTo>
                  <a:lnTo>
                    <a:pt x="53" y="175"/>
                  </a:lnTo>
                  <a:lnTo>
                    <a:pt x="57" y="164"/>
                  </a:lnTo>
                  <a:lnTo>
                    <a:pt x="51" y="156"/>
                  </a:lnTo>
                  <a:lnTo>
                    <a:pt x="44" y="148"/>
                  </a:lnTo>
                  <a:lnTo>
                    <a:pt x="39" y="140"/>
                  </a:lnTo>
                  <a:lnTo>
                    <a:pt x="37" y="130"/>
                  </a:lnTo>
                  <a:lnTo>
                    <a:pt x="37" y="123"/>
                  </a:lnTo>
                  <a:lnTo>
                    <a:pt x="38" y="124"/>
                  </a:lnTo>
                  <a:lnTo>
                    <a:pt x="40" y="129"/>
                  </a:lnTo>
                  <a:lnTo>
                    <a:pt x="42" y="134"/>
                  </a:lnTo>
                  <a:lnTo>
                    <a:pt x="47" y="139"/>
                  </a:lnTo>
                  <a:lnTo>
                    <a:pt x="54" y="143"/>
                  </a:lnTo>
                  <a:lnTo>
                    <a:pt x="60" y="145"/>
                  </a:lnTo>
                  <a:lnTo>
                    <a:pt x="64" y="147"/>
                  </a:lnTo>
                  <a:lnTo>
                    <a:pt x="71" y="140"/>
                  </a:lnTo>
                  <a:lnTo>
                    <a:pt x="79" y="131"/>
                  </a:lnTo>
                  <a:lnTo>
                    <a:pt x="87" y="122"/>
                  </a:lnTo>
                  <a:lnTo>
                    <a:pt x="95" y="111"/>
                  </a:lnTo>
                  <a:lnTo>
                    <a:pt x="102" y="102"/>
                  </a:lnTo>
                  <a:lnTo>
                    <a:pt x="108" y="94"/>
                  </a:lnTo>
                  <a:lnTo>
                    <a:pt x="113" y="87"/>
                  </a:lnTo>
                  <a:lnTo>
                    <a:pt x="115" y="83"/>
                  </a:lnTo>
                  <a:lnTo>
                    <a:pt x="115" y="72"/>
                  </a:lnTo>
                  <a:lnTo>
                    <a:pt x="112" y="56"/>
                  </a:lnTo>
                  <a:lnTo>
                    <a:pt x="107" y="39"/>
                  </a:lnTo>
                  <a:lnTo>
                    <a:pt x="100" y="26"/>
                  </a:lnTo>
                  <a:lnTo>
                    <a:pt x="94" y="19"/>
                  </a:lnTo>
                  <a:lnTo>
                    <a:pt x="92" y="15"/>
                  </a:lnTo>
                  <a:lnTo>
                    <a:pt x="93" y="14"/>
                  </a:lnTo>
                  <a:lnTo>
                    <a:pt x="98" y="16"/>
                  </a:lnTo>
                  <a:lnTo>
                    <a:pt x="106" y="26"/>
                  </a:lnTo>
                  <a:lnTo>
                    <a:pt x="115" y="42"/>
                  </a:lnTo>
                  <a:lnTo>
                    <a:pt x="122" y="60"/>
                  </a:lnTo>
                  <a:lnTo>
                    <a:pt x="124" y="72"/>
                  </a:lnTo>
                  <a:lnTo>
                    <a:pt x="129" y="64"/>
                  </a:lnTo>
                  <a:lnTo>
                    <a:pt x="133" y="55"/>
                  </a:lnTo>
                  <a:lnTo>
                    <a:pt x="139" y="45"/>
                  </a:lnTo>
                  <a:lnTo>
                    <a:pt x="145" y="33"/>
                  </a:lnTo>
                  <a:lnTo>
                    <a:pt x="151" y="23"/>
                  </a:lnTo>
                  <a:lnTo>
                    <a:pt x="156" y="14"/>
                  </a:lnTo>
                  <a:lnTo>
                    <a:pt x="162" y="7"/>
                  </a:lnTo>
                  <a:lnTo>
                    <a:pt x="167" y="2"/>
                  </a:lnTo>
                  <a:lnTo>
                    <a:pt x="173" y="0"/>
                  </a:lnTo>
                  <a:lnTo>
                    <a:pt x="174" y="1"/>
                  </a:lnTo>
                  <a:lnTo>
                    <a:pt x="171" y="4"/>
                  </a:lnTo>
                  <a:lnTo>
                    <a:pt x="168" y="10"/>
                  </a:lnTo>
                  <a:lnTo>
                    <a:pt x="164" y="16"/>
                  </a:lnTo>
                  <a:lnTo>
                    <a:pt x="161" y="24"/>
                  </a:lnTo>
                  <a:lnTo>
                    <a:pt x="155" y="35"/>
                  </a:lnTo>
                  <a:lnTo>
                    <a:pt x="150" y="48"/>
                  </a:lnTo>
                  <a:lnTo>
                    <a:pt x="144" y="60"/>
                  </a:lnTo>
                  <a:lnTo>
                    <a:pt x="138" y="70"/>
                  </a:lnTo>
                  <a:lnTo>
                    <a:pt x="132" y="78"/>
                  </a:lnTo>
                  <a:lnTo>
                    <a:pt x="129" y="83"/>
                  </a:lnTo>
                  <a:lnTo>
                    <a:pt x="139" y="80"/>
                  </a:lnTo>
                  <a:lnTo>
                    <a:pt x="148" y="77"/>
                  </a:lnTo>
                  <a:lnTo>
                    <a:pt x="158" y="75"/>
                  </a:lnTo>
                  <a:lnTo>
                    <a:pt x="167" y="72"/>
                  </a:lnTo>
                  <a:lnTo>
                    <a:pt x="174" y="70"/>
                  </a:lnTo>
                  <a:lnTo>
                    <a:pt x="181" y="67"/>
                  </a:lnTo>
                  <a:lnTo>
                    <a:pt x="186" y="64"/>
                  </a:lnTo>
                  <a:lnTo>
                    <a:pt x="191" y="61"/>
                  </a:lnTo>
                  <a:lnTo>
                    <a:pt x="198" y="56"/>
                  </a:lnTo>
                  <a:lnTo>
                    <a:pt x="204" y="54"/>
                  </a:lnTo>
                  <a:lnTo>
                    <a:pt x="206" y="56"/>
                  </a:lnTo>
                  <a:lnTo>
                    <a:pt x="201" y="62"/>
                  </a:lnTo>
                  <a:lnTo>
                    <a:pt x="196" y="65"/>
                  </a:lnTo>
                  <a:lnTo>
                    <a:pt x="188" y="71"/>
                  </a:lnTo>
                  <a:lnTo>
                    <a:pt x="176" y="77"/>
                  </a:lnTo>
                  <a:lnTo>
                    <a:pt x="164" y="84"/>
                  </a:lnTo>
                  <a:lnTo>
                    <a:pt x="152" y="90"/>
                  </a:lnTo>
                  <a:lnTo>
                    <a:pt x="141" y="94"/>
                  </a:lnTo>
                  <a:lnTo>
                    <a:pt x="132" y="98"/>
                  </a:lnTo>
                  <a:lnTo>
                    <a:pt x="127" y="99"/>
                  </a:lnTo>
                  <a:lnTo>
                    <a:pt x="116" y="105"/>
                  </a:lnTo>
                  <a:lnTo>
                    <a:pt x="106" y="116"/>
                  </a:lnTo>
                  <a:lnTo>
                    <a:pt x="98" y="128"/>
                  </a:lnTo>
                  <a:lnTo>
                    <a:pt x="95" y="136"/>
                  </a:lnTo>
                  <a:lnTo>
                    <a:pt x="98" y="139"/>
                  </a:lnTo>
                  <a:lnTo>
                    <a:pt x="101" y="141"/>
                  </a:lnTo>
                  <a:lnTo>
                    <a:pt x="105" y="143"/>
                  </a:lnTo>
                  <a:lnTo>
                    <a:pt x="108" y="143"/>
                  </a:lnTo>
                  <a:lnTo>
                    <a:pt x="103" y="147"/>
                  </a:lnTo>
                  <a:lnTo>
                    <a:pt x="98" y="151"/>
                  </a:lnTo>
                  <a:lnTo>
                    <a:pt x="93" y="154"/>
                  </a:lnTo>
                  <a:lnTo>
                    <a:pt x="90" y="158"/>
                  </a:lnTo>
                  <a:lnTo>
                    <a:pt x="86" y="156"/>
                  </a:lnTo>
                  <a:lnTo>
                    <a:pt x="85" y="155"/>
                  </a:lnTo>
                  <a:lnTo>
                    <a:pt x="83" y="156"/>
                  </a:lnTo>
                  <a:lnTo>
                    <a:pt x="78" y="163"/>
                  </a:lnTo>
                  <a:lnTo>
                    <a:pt x="71" y="175"/>
                  </a:lnTo>
                  <a:lnTo>
                    <a:pt x="64" y="189"/>
                  </a:lnTo>
                  <a:lnTo>
                    <a:pt x="56" y="205"/>
                  </a:lnTo>
                  <a:lnTo>
                    <a:pt x="48" y="222"/>
                  </a:lnTo>
                  <a:lnTo>
                    <a:pt x="42" y="238"/>
                  </a:lnTo>
                  <a:lnTo>
                    <a:pt x="39" y="252"/>
                  </a:lnTo>
                  <a:lnTo>
                    <a:pt x="38" y="262"/>
                  </a:lnTo>
                  <a:lnTo>
                    <a:pt x="36" y="268"/>
                  </a:lnTo>
                  <a:lnTo>
                    <a:pt x="32" y="275"/>
                  </a:lnTo>
                  <a:lnTo>
                    <a:pt x="29" y="281"/>
                  </a:lnTo>
                  <a:lnTo>
                    <a:pt x="25" y="285"/>
                  </a:lnTo>
                  <a:lnTo>
                    <a:pt x="21" y="288"/>
                  </a:lnTo>
                  <a:lnTo>
                    <a:pt x="13" y="290"/>
                  </a:lnTo>
                  <a:lnTo>
                    <a:pt x="6" y="292"/>
                  </a:lnTo>
                  <a:lnTo>
                    <a:pt x="0" y="292"/>
                  </a:lnTo>
                  <a:close/>
                </a:path>
              </a:pathLst>
            </a:custGeom>
            <a:solidFill>
              <a:srgbClr val="003300"/>
            </a:solidFill>
            <a:ln w="9525">
              <a:noFill/>
              <a:round/>
              <a:headEnd/>
              <a:tailEnd/>
            </a:ln>
          </p:spPr>
          <p:txBody>
            <a:bodyPr/>
            <a:lstStyle/>
            <a:p>
              <a:endParaRPr lang="en-US"/>
            </a:p>
          </p:txBody>
        </p:sp>
        <p:sp>
          <p:nvSpPr>
            <p:cNvPr id="6239" name="Freeform 298"/>
            <p:cNvSpPr>
              <a:spLocks/>
            </p:cNvSpPr>
            <p:nvPr/>
          </p:nvSpPr>
          <p:spPr bwMode="auto">
            <a:xfrm>
              <a:off x="2605" y="825"/>
              <a:ext cx="67" cy="113"/>
            </a:xfrm>
            <a:custGeom>
              <a:avLst/>
              <a:gdLst>
                <a:gd name="T0" fmla="*/ 22 w 132"/>
                <a:gd name="T1" fmla="*/ 3 h 227"/>
                <a:gd name="T2" fmla="*/ 19 w 132"/>
                <a:gd name="T3" fmla="*/ 10 h 227"/>
                <a:gd name="T4" fmla="*/ 16 w 132"/>
                <a:gd name="T5" fmla="*/ 12 h 227"/>
                <a:gd name="T6" fmla="*/ 11 w 132"/>
                <a:gd name="T7" fmla="*/ 14 h 227"/>
                <a:gd name="T8" fmla="*/ 5 w 132"/>
                <a:gd name="T9" fmla="*/ 16 h 227"/>
                <a:gd name="T10" fmla="*/ 1 w 132"/>
                <a:gd name="T11" fmla="*/ 19 h 227"/>
                <a:gd name="T12" fmla="*/ 0 w 132"/>
                <a:gd name="T13" fmla="*/ 21 h 227"/>
                <a:gd name="T14" fmla="*/ 1 w 132"/>
                <a:gd name="T15" fmla="*/ 22 h 227"/>
                <a:gd name="T16" fmla="*/ 3 w 132"/>
                <a:gd name="T17" fmla="*/ 21 h 227"/>
                <a:gd name="T18" fmla="*/ 7 w 132"/>
                <a:gd name="T19" fmla="*/ 18 h 227"/>
                <a:gd name="T20" fmla="*/ 11 w 132"/>
                <a:gd name="T21" fmla="*/ 16 h 227"/>
                <a:gd name="T22" fmla="*/ 15 w 132"/>
                <a:gd name="T23" fmla="*/ 14 h 227"/>
                <a:gd name="T24" fmla="*/ 16 w 132"/>
                <a:gd name="T25" fmla="*/ 17 h 227"/>
                <a:gd name="T26" fmla="*/ 14 w 132"/>
                <a:gd name="T27" fmla="*/ 24 h 227"/>
                <a:gd name="T28" fmla="*/ 12 w 132"/>
                <a:gd name="T29" fmla="*/ 28 h 227"/>
                <a:gd name="T30" fmla="*/ 9 w 132"/>
                <a:gd name="T31" fmla="*/ 31 h 227"/>
                <a:gd name="T32" fmla="*/ 5 w 132"/>
                <a:gd name="T33" fmla="*/ 36 h 227"/>
                <a:gd name="T34" fmla="*/ 2 w 132"/>
                <a:gd name="T35" fmla="*/ 39 h 227"/>
                <a:gd name="T36" fmla="*/ 1 w 132"/>
                <a:gd name="T37" fmla="*/ 41 h 227"/>
                <a:gd name="T38" fmla="*/ 2 w 132"/>
                <a:gd name="T39" fmla="*/ 42 h 227"/>
                <a:gd name="T40" fmla="*/ 4 w 132"/>
                <a:gd name="T41" fmla="*/ 40 h 227"/>
                <a:gd name="T42" fmla="*/ 7 w 132"/>
                <a:gd name="T43" fmla="*/ 37 h 227"/>
                <a:gd name="T44" fmla="*/ 10 w 132"/>
                <a:gd name="T45" fmla="*/ 34 h 227"/>
                <a:gd name="T46" fmla="*/ 13 w 132"/>
                <a:gd name="T47" fmla="*/ 31 h 227"/>
                <a:gd name="T48" fmla="*/ 14 w 132"/>
                <a:gd name="T49" fmla="*/ 35 h 227"/>
                <a:gd name="T50" fmla="*/ 16 w 132"/>
                <a:gd name="T51" fmla="*/ 50 h 227"/>
                <a:gd name="T52" fmla="*/ 17 w 132"/>
                <a:gd name="T53" fmla="*/ 56 h 227"/>
                <a:gd name="T54" fmla="*/ 17 w 132"/>
                <a:gd name="T55" fmla="*/ 56 h 227"/>
                <a:gd name="T56" fmla="*/ 18 w 132"/>
                <a:gd name="T57" fmla="*/ 49 h 227"/>
                <a:gd name="T58" fmla="*/ 17 w 132"/>
                <a:gd name="T59" fmla="*/ 33 h 227"/>
                <a:gd name="T60" fmla="*/ 18 w 132"/>
                <a:gd name="T61" fmla="*/ 27 h 227"/>
                <a:gd name="T62" fmla="*/ 19 w 132"/>
                <a:gd name="T63" fmla="*/ 28 h 227"/>
                <a:gd name="T64" fmla="*/ 20 w 132"/>
                <a:gd name="T65" fmla="*/ 30 h 227"/>
                <a:gd name="T66" fmla="*/ 22 w 132"/>
                <a:gd name="T67" fmla="*/ 34 h 227"/>
                <a:gd name="T68" fmla="*/ 26 w 132"/>
                <a:gd name="T69" fmla="*/ 39 h 227"/>
                <a:gd name="T70" fmla="*/ 29 w 132"/>
                <a:gd name="T71" fmla="*/ 42 h 227"/>
                <a:gd name="T72" fmla="*/ 31 w 132"/>
                <a:gd name="T73" fmla="*/ 42 h 227"/>
                <a:gd name="T74" fmla="*/ 30 w 132"/>
                <a:gd name="T75" fmla="*/ 40 h 227"/>
                <a:gd name="T76" fmla="*/ 27 w 132"/>
                <a:gd name="T77" fmla="*/ 37 h 227"/>
                <a:gd name="T78" fmla="*/ 25 w 132"/>
                <a:gd name="T79" fmla="*/ 34 h 227"/>
                <a:gd name="T80" fmla="*/ 22 w 132"/>
                <a:gd name="T81" fmla="*/ 30 h 227"/>
                <a:gd name="T82" fmla="*/ 20 w 132"/>
                <a:gd name="T83" fmla="*/ 27 h 227"/>
                <a:gd name="T84" fmla="*/ 20 w 132"/>
                <a:gd name="T85" fmla="*/ 23 h 227"/>
                <a:gd name="T86" fmla="*/ 20 w 132"/>
                <a:gd name="T87" fmla="*/ 17 h 227"/>
                <a:gd name="T88" fmla="*/ 21 w 132"/>
                <a:gd name="T89" fmla="*/ 14 h 227"/>
                <a:gd name="T90" fmla="*/ 22 w 132"/>
                <a:gd name="T91" fmla="*/ 15 h 227"/>
                <a:gd name="T92" fmla="*/ 24 w 132"/>
                <a:gd name="T93" fmla="*/ 17 h 227"/>
                <a:gd name="T94" fmla="*/ 27 w 132"/>
                <a:gd name="T95" fmla="*/ 19 h 227"/>
                <a:gd name="T96" fmla="*/ 30 w 132"/>
                <a:gd name="T97" fmla="*/ 22 h 227"/>
                <a:gd name="T98" fmla="*/ 32 w 132"/>
                <a:gd name="T99" fmla="*/ 24 h 227"/>
                <a:gd name="T100" fmla="*/ 34 w 132"/>
                <a:gd name="T101" fmla="*/ 25 h 227"/>
                <a:gd name="T102" fmla="*/ 31 w 132"/>
                <a:gd name="T103" fmla="*/ 22 h 227"/>
                <a:gd name="T104" fmla="*/ 28 w 132"/>
                <a:gd name="T105" fmla="*/ 18 h 227"/>
                <a:gd name="T106" fmla="*/ 25 w 132"/>
                <a:gd name="T107" fmla="*/ 14 h 227"/>
                <a:gd name="T108" fmla="*/ 24 w 132"/>
                <a:gd name="T109" fmla="*/ 11 h 227"/>
                <a:gd name="T110" fmla="*/ 24 w 132"/>
                <a:gd name="T111" fmla="*/ 5 h 227"/>
                <a:gd name="T112" fmla="*/ 26 w 132"/>
                <a:gd name="T113" fmla="*/ 1 h 227"/>
                <a:gd name="T114" fmla="*/ 24 w 132"/>
                <a:gd name="T115" fmla="*/ 0 h 2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2"/>
                <a:gd name="T175" fmla="*/ 0 h 227"/>
                <a:gd name="T176" fmla="*/ 132 w 132"/>
                <a:gd name="T177" fmla="*/ 227 h 22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2" h="227">
                  <a:moveTo>
                    <a:pt x="92" y="5"/>
                  </a:moveTo>
                  <a:lnTo>
                    <a:pt x="86" y="15"/>
                  </a:lnTo>
                  <a:lnTo>
                    <a:pt x="79" y="28"/>
                  </a:lnTo>
                  <a:lnTo>
                    <a:pt x="72" y="41"/>
                  </a:lnTo>
                  <a:lnTo>
                    <a:pt x="70" y="49"/>
                  </a:lnTo>
                  <a:lnTo>
                    <a:pt x="62" y="49"/>
                  </a:lnTo>
                  <a:lnTo>
                    <a:pt x="53" y="52"/>
                  </a:lnTo>
                  <a:lnTo>
                    <a:pt x="41" y="56"/>
                  </a:lnTo>
                  <a:lnTo>
                    <a:pt x="31" y="61"/>
                  </a:lnTo>
                  <a:lnTo>
                    <a:pt x="19" y="67"/>
                  </a:lnTo>
                  <a:lnTo>
                    <a:pt x="11" y="73"/>
                  </a:lnTo>
                  <a:lnTo>
                    <a:pt x="4" y="79"/>
                  </a:lnTo>
                  <a:lnTo>
                    <a:pt x="1" y="82"/>
                  </a:lnTo>
                  <a:lnTo>
                    <a:pt x="0" y="87"/>
                  </a:lnTo>
                  <a:lnTo>
                    <a:pt x="0" y="89"/>
                  </a:lnTo>
                  <a:lnTo>
                    <a:pt x="1" y="89"/>
                  </a:lnTo>
                  <a:lnTo>
                    <a:pt x="5" y="87"/>
                  </a:lnTo>
                  <a:lnTo>
                    <a:pt x="10" y="84"/>
                  </a:lnTo>
                  <a:lnTo>
                    <a:pt x="17" y="80"/>
                  </a:lnTo>
                  <a:lnTo>
                    <a:pt x="25" y="75"/>
                  </a:lnTo>
                  <a:lnTo>
                    <a:pt x="34" y="70"/>
                  </a:lnTo>
                  <a:lnTo>
                    <a:pt x="43" y="66"/>
                  </a:lnTo>
                  <a:lnTo>
                    <a:pt x="51" y="61"/>
                  </a:lnTo>
                  <a:lnTo>
                    <a:pt x="60" y="58"/>
                  </a:lnTo>
                  <a:lnTo>
                    <a:pt x="65" y="57"/>
                  </a:lnTo>
                  <a:lnTo>
                    <a:pt x="62" y="68"/>
                  </a:lnTo>
                  <a:lnTo>
                    <a:pt x="58" y="83"/>
                  </a:lnTo>
                  <a:lnTo>
                    <a:pt x="56" y="97"/>
                  </a:lnTo>
                  <a:lnTo>
                    <a:pt x="54" y="106"/>
                  </a:lnTo>
                  <a:lnTo>
                    <a:pt x="48" y="112"/>
                  </a:lnTo>
                  <a:lnTo>
                    <a:pt x="41" y="119"/>
                  </a:lnTo>
                  <a:lnTo>
                    <a:pt x="34" y="127"/>
                  </a:lnTo>
                  <a:lnTo>
                    <a:pt x="26" y="135"/>
                  </a:lnTo>
                  <a:lnTo>
                    <a:pt x="18" y="144"/>
                  </a:lnTo>
                  <a:lnTo>
                    <a:pt x="11" y="151"/>
                  </a:lnTo>
                  <a:lnTo>
                    <a:pt x="7" y="157"/>
                  </a:lnTo>
                  <a:lnTo>
                    <a:pt x="4" y="162"/>
                  </a:lnTo>
                  <a:lnTo>
                    <a:pt x="3" y="166"/>
                  </a:lnTo>
                  <a:lnTo>
                    <a:pt x="4" y="168"/>
                  </a:lnTo>
                  <a:lnTo>
                    <a:pt x="7" y="168"/>
                  </a:lnTo>
                  <a:lnTo>
                    <a:pt x="10" y="165"/>
                  </a:lnTo>
                  <a:lnTo>
                    <a:pt x="13" y="160"/>
                  </a:lnTo>
                  <a:lnTo>
                    <a:pt x="19" y="156"/>
                  </a:lnTo>
                  <a:lnTo>
                    <a:pt x="25" y="149"/>
                  </a:lnTo>
                  <a:lnTo>
                    <a:pt x="32" y="142"/>
                  </a:lnTo>
                  <a:lnTo>
                    <a:pt x="39" y="136"/>
                  </a:lnTo>
                  <a:lnTo>
                    <a:pt x="45" y="130"/>
                  </a:lnTo>
                  <a:lnTo>
                    <a:pt x="50" y="126"/>
                  </a:lnTo>
                  <a:lnTo>
                    <a:pt x="55" y="123"/>
                  </a:lnTo>
                  <a:lnTo>
                    <a:pt x="56" y="142"/>
                  </a:lnTo>
                  <a:lnTo>
                    <a:pt x="58" y="172"/>
                  </a:lnTo>
                  <a:lnTo>
                    <a:pt x="61" y="202"/>
                  </a:lnTo>
                  <a:lnTo>
                    <a:pt x="63" y="220"/>
                  </a:lnTo>
                  <a:lnTo>
                    <a:pt x="65" y="226"/>
                  </a:lnTo>
                  <a:lnTo>
                    <a:pt x="66" y="227"/>
                  </a:lnTo>
                  <a:lnTo>
                    <a:pt x="66" y="225"/>
                  </a:lnTo>
                  <a:lnTo>
                    <a:pt x="68" y="218"/>
                  </a:lnTo>
                  <a:lnTo>
                    <a:pt x="68" y="198"/>
                  </a:lnTo>
                  <a:lnTo>
                    <a:pt x="66" y="165"/>
                  </a:lnTo>
                  <a:lnTo>
                    <a:pt x="65" y="133"/>
                  </a:lnTo>
                  <a:lnTo>
                    <a:pt x="68" y="113"/>
                  </a:lnTo>
                  <a:lnTo>
                    <a:pt x="69" y="111"/>
                  </a:lnTo>
                  <a:lnTo>
                    <a:pt x="71" y="111"/>
                  </a:lnTo>
                  <a:lnTo>
                    <a:pt x="72" y="114"/>
                  </a:lnTo>
                  <a:lnTo>
                    <a:pt x="73" y="119"/>
                  </a:lnTo>
                  <a:lnTo>
                    <a:pt x="76" y="123"/>
                  </a:lnTo>
                  <a:lnTo>
                    <a:pt x="80" y="130"/>
                  </a:lnTo>
                  <a:lnTo>
                    <a:pt x="86" y="138"/>
                  </a:lnTo>
                  <a:lnTo>
                    <a:pt x="93" y="148"/>
                  </a:lnTo>
                  <a:lnTo>
                    <a:pt x="101" y="156"/>
                  </a:lnTo>
                  <a:lnTo>
                    <a:pt x="108" y="163"/>
                  </a:lnTo>
                  <a:lnTo>
                    <a:pt x="114" y="168"/>
                  </a:lnTo>
                  <a:lnTo>
                    <a:pt x="118" y="171"/>
                  </a:lnTo>
                  <a:lnTo>
                    <a:pt x="122" y="171"/>
                  </a:lnTo>
                  <a:lnTo>
                    <a:pt x="122" y="167"/>
                  </a:lnTo>
                  <a:lnTo>
                    <a:pt x="117" y="162"/>
                  </a:lnTo>
                  <a:lnTo>
                    <a:pt x="111" y="155"/>
                  </a:lnTo>
                  <a:lnTo>
                    <a:pt x="107" y="150"/>
                  </a:lnTo>
                  <a:lnTo>
                    <a:pt x="102" y="144"/>
                  </a:lnTo>
                  <a:lnTo>
                    <a:pt x="98" y="137"/>
                  </a:lnTo>
                  <a:lnTo>
                    <a:pt x="92" y="129"/>
                  </a:lnTo>
                  <a:lnTo>
                    <a:pt x="86" y="122"/>
                  </a:lnTo>
                  <a:lnTo>
                    <a:pt x="81" y="115"/>
                  </a:lnTo>
                  <a:lnTo>
                    <a:pt x="79" y="110"/>
                  </a:lnTo>
                  <a:lnTo>
                    <a:pt x="77" y="105"/>
                  </a:lnTo>
                  <a:lnTo>
                    <a:pt x="76" y="95"/>
                  </a:lnTo>
                  <a:lnTo>
                    <a:pt x="77" y="81"/>
                  </a:lnTo>
                  <a:lnTo>
                    <a:pt x="78" y="68"/>
                  </a:lnTo>
                  <a:lnTo>
                    <a:pt x="80" y="60"/>
                  </a:lnTo>
                  <a:lnTo>
                    <a:pt x="81" y="58"/>
                  </a:lnTo>
                  <a:lnTo>
                    <a:pt x="84" y="58"/>
                  </a:lnTo>
                  <a:lnTo>
                    <a:pt x="86" y="60"/>
                  </a:lnTo>
                  <a:lnTo>
                    <a:pt x="91" y="65"/>
                  </a:lnTo>
                  <a:lnTo>
                    <a:pt x="94" y="68"/>
                  </a:lnTo>
                  <a:lnTo>
                    <a:pt x="100" y="73"/>
                  </a:lnTo>
                  <a:lnTo>
                    <a:pt x="106" y="79"/>
                  </a:lnTo>
                  <a:lnTo>
                    <a:pt x="111" y="84"/>
                  </a:lnTo>
                  <a:lnTo>
                    <a:pt x="118" y="89"/>
                  </a:lnTo>
                  <a:lnTo>
                    <a:pt x="123" y="94"/>
                  </a:lnTo>
                  <a:lnTo>
                    <a:pt x="127" y="98"/>
                  </a:lnTo>
                  <a:lnTo>
                    <a:pt x="131" y="100"/>
                  </a:lnTo>
                  <a:lnTo>
                    <a:pt x="132" y="100"/>
                  </a:lnTo>
                  <a:lnTo>
                    <a:pt x="129" y="96"/>
                  </a:lnTo>
                  <a:lnTo>
                    <a:pt x="123" y="88"/>
                  </a:lnTo>
                  <a:lnTo>
                    <a:pt x="117" y="81"/>
                  </a:lnTo>
                  <a:lnTo>
                    <a:pt x="110" y="73"/>
                  </a:lnTo>
                  <a:lnTo>
                    <a:pt x="103" y="65"/>
                  </a:lnTo>
                  <a:lnTo>
                    <a:pt x="98" y="57"/>
                  </a:lnTo>
                  <a:lnTo>
                    <a:pt x="94" y="52"/>
                  </a:lnTo>
                  <a:lnTo>
                    <a:pt x="93" y="46"/>
                  </a:lnTo>
                  <a:lnTo>
                    <a:pt x="92" y="35"/>
                  </a:lnTo>
                  <a:lnTo>
                    <a:pt x="92" y="23"/>
                  </a:lnTo>
                  <a:lnTo>
                    <a:pt x="96" y="12"/>
                  </a:lnTo>
                  <a:lnTo>
                    <a:pt x="100" y="4"/>
                  </a:lnTo>
                  <a:lnTo>
                    <a:pt x="100" y="0"/>
                  </a:lnTo>
                  <a:lnTo>
                    <a:pt x="95" y="1"/>
                  </a:lnTo>
                  <a:lnTo>
                    <a:pt x="92" y="5"/>
                  </a:lnTo>
                  <a:close/>
                </a:path>
              </a:pathLst>
            </a:custGeom>
            <a:solidFill>
              <a:srgbClr val="003300"/>
            </a:solidFill>
            <a:ln w="9525">
              <a:noFill/>
              <a:round/>
              <a:headEnd/>
              <a:tailEnd/>
            </a:ln>
          </p:spPr>
          <p:txBody>
            <a:bodyPr/>
            <a:lstStyle/>
            <a:p>
              <a:endParaRPr lang="en-US"/>
            </a:p>
          </p:txBody>
        </p:sp>
        <p:sp>
          <p:nvSpPr>
            <p:cNvPr id="6240" name="Freeform 299"/>
            <p:cNvSpPr>
              <a:spLocks/>
            </p:cNvSpPr>
            <p:nvPr/>
          </p:nvSpPr>
          <p:spPr bwMode="auto">
            <a:xfrm>
              <a:off x="2838" y="774"/>
              <a:ext cx="132" cy="104"/>
            </a:xfrm>
            <a:custGeom>
              <a:avLst/>
              <a:gdLst>
                <a:gd name="T0" fmla="*/ 4 w 263"/>
                <a:gd name="T1" fmla="*/ 7 h 207"/>
                <a:gd name="T2" fmla="*/ 7 w 263"/>
                <a:gd name="T3" fmla="*/ 10 h 207"/>
                <a:gd name="T4" fmla="*/ 11 w 263"/>
                <a:gd name="T5" fmla="*/ 12 h 207"/>
                <a:gd name="T6" fmla="*/ 14 w 263"/>
                <a:gd name="T7" fmla="*/ 14 h 207"/>
                <a:gd name="T8" fmla="*/ 15 w 263"/>
                <a:gd name="T9" fmla="*/ 24 h 207"/>
                <a:gd name="T10" fmla="*/ 17 w 263"/>
                <a:gd name="T11" fmla="*/ 34 h 207"/>
                <a:gd name="T12" fmla="*/ 17 w 263"/>
                <a:gd name="T13" fmla="*/ 31 h 207"/>
                <a:gd name="T14" fmla="*/ 18 w 263"/>
                <a:gd name="T15" fmla="*/ 17 h 207"/>
                <a:gd name="T16" fmla="*/ 21 w 263"/>
                <a:gd name="T17" fmla="*/ 16 h 207"/>
                <a:gd name="T18" fmla="*/ 26 w 263"/>
                <a:gd name="T19" fmla="*/ 21 h 207"/>
                <a:gd name="T20" fmla="*/ 31 w 263"/>
                <a:gd name="T21" fmla="*/ 25 h 207"/>
                <a:gd name="T22" fmla="*/ 35 w 263"/>
                <a:gd name="T23" fmla="*/ 46 h 207"/>
                <a:gd name="T24" fmla="*/ 38 w 263"/>
                <a:gd name="T25" fmla="*/ 51 h 207"/>
                <a:gd name="T26" fmla="*/ 36 w 263"/>
                <a:gd name="T27" fmla="*/ 43 h 207"/>
                <a:gd name="T28" fmla="*/ 34 w 263"/>
                <a:gd name="T29" fmla="*/ 27 h 207"/>
                <a:gd name="T30" fmla="*/ 46 w 263"/>
                <a:gd name="T31" fmla="*/ 33 h 207"/>
                <a:gd name="T32" fmla="*/ 60 w 263"/>
                <a:gd name="T33" fmla="*/ 42 h 207"/>
                <a:gd name="T34" fmla="*/ 66 w 263"/>
                <a:gd name="T35" fmla="*/ 45 h 207"/>
                <a:gd name="T36" fmla="*/ 64 w 263"/>
                <a:gd name="T37" fmla="*/ 42 h 207"/>
                <a:gd name="T38" fmla="*/ 54 w 263"/>
                <a:gd name="T39" fmla="*/ 36 h 207"/>
                <a:gd name="T40" fmla="*/ 41 w 263"/>
                <a:gd name="T41" fmla="*/ 27 h 207"/>
                <a:gd name="T42" fmla="*/ 34 w 263"/>
                <a:gd name="T43" fmla="*/ 24 h 207"/>
                <a:gd name="T44" fmla="*/ 38 w 263"/>
                <a:gd name="T45" fmla="*/ 23 h 207"/>
                <a:gd name="T46" fmla="*/ 48 w 263"/>
                <a:gd name="T47" fmla="*/ 21 h 207"/>
                <a:gd name="T48" fmla="*/ 59 w 263"/>
                <a:gd name="T49" fmla="*/ 21 h 207"/>
                <a:gd name="T50" fmla="*/ 66 w 263"/>
                <a:gd name="T51" fmla="*/ 23 h 207"/>
                <a:gd name="T52" fmla="*/ 63 w 263"/>
                <a:gd name="T53" fmla="*/ 19 h 207"/>
                <a:gd name="T54" fmla="*/ 54 w 263"/>
                <a:gd name="T55" fmla="*/ 19 h 207"/>
                <a:gd name="T56" fmla="*/ 40 w 263"/>
                <a:gd name="T57" fmla="*/ 19 h 207"/>
                <a:gd name="T58" fmla="*/ 33 w 263"/>
                <a:gd name="T59" fmla="*/ 19 h 207"/>
                <a:gd name="T60" fmla="*/ 28 w 263"/>
                <a:gd name="T61" fmla="*/ 16 h 207"/>
                <a:gd name="T62" fmla="*/ 23 w 263"/>
                <a:gd name="T63" fmla="*/ 12 h 207"/>
                <a:gd name="T64" fmla="*/ 27 w 263"/>
                <a:gd name="T65" fmla="*/ 9 h 207"/>
                <a:gd name="T66" fmla="*/ 35 w 263"/>
                <a:gd name="T67" fmla="*/ 4 h 207"/>
                <a:gd name="T68" fmla="*/ 41 w 263"/>
                <a:gd name="T69" fmla="*/ 2 h 207"/>
                <a:gd name="T70" fmla="*/ 41 w 263"/>
                <a:gd name="T71" fmla="*/ 0 h 207"/>
                <a:gd name="T72" fmla="*/ 34 w 263"/>
                <a:gd name="T73" fmla="*/ 3 h 207"/>
                <a:gd name="T74" fmla="*/ 25 w 263"/>
                <a:gd name="T75" fmla="*/ 7 h 207"/>
                <a:gd name="T76" fmla="*/ 20 w 263"/>
                <a:gd name="T77" fmla="*/ 10 h 207"/>
                <a:gd name="T78" fmla="*/ 15 w 263"/>
                <a:gd name="T79" fmla="*/ 10 h 207"/>
                <a:gd name="T80" fmla="*/ 10 w 263"/>
                <a:gd name="T81" fmla="*/ 7 h 207"/>
                <a:gd name="T82" fmla="*/ 4 w 263"/>
                <a:gd name="T83" fmla="*/ 5 h 207"/>
                <a:gd name="T84" fmla="*/ 0 w 263"/>
                <a:gd name="T85" fmla="*/ 4 h 2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3"/>
                <a:gd name="T130" fmla="*/ 0 h 207"/>
                <a:gd name="T131" fmla="*/ 263 w 263"/>
                <a:gd name="T132" fmla="*/ 207 h 20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3" h="207">
                  <a:moveTo>
                    <a:pt x="0" y="16"/>
                  </a:moveTo>
                  <a:lnTo>
                    <a:pt x="6" y="21"/>
                  </a:lnTo>
                  <a:lnTo>
                    <a:pt x="14" y="28"/>
                  </a:lnTo>
                  <a:lnTo>
                    <a:pt x="21" y="35"/>
                  </a:lnTo>
                  <a:lnTo>
                    <a:pt x="25" y="38"/>
                  </a:lnTo>
                  <a:lnTo>
                    <a:pt x="27" y="39"/>
                  </a:lnTo>
                  <a:lnTo>
                    <a:pt x="31" y="40"/>
                  </a:lnTo>
                  <a:lnTo>
                    <a:pt x="35" y="43"/>
                  </a:lnTo>
                  <a:lnTo>
                    <a:pt x="41" y="45"/>
                  </a:lnTo>
                  <a:lnTo>
                    <a:pt x="47" y="48"/>
                  </a:lnTo>
                  <a:lnTo>
                    <a:pt x="52" y="51"/>
                  </a:lnTo>
                  <a:lnTo>
                    <a:pt x="56" y="53"/>
                  </a:lnTo>
                  <a:lnTo>
                    <a:pt x="60" y="55"/>
                  </a:lnTo>
                  <a:lnTo>
                    <a:pt x="60" y="74"/>
                  </a:lnTo>
                  <a:lnTo>
                    <a:pt x="59" y="96"/>
                  </a:lnTo>
                  <a:lnTo>
                    <a:pt x="60" y="115"/>
                  </a:lnTo>
                  <a:lnTo>
                    <a:pt x="62" y="130"/>
                  </a:lnTo>
                  <a:lnTo>
                    <a:pt x="65" y="136"/>
                  </a:lnTo>
                  <a:lnTo>
                    <a:pt x="67" y="136"/>
                  </a:lnTo>
                  <a:lnTo>
                    <a:pt x="67" y="131"/>
                  </a:lnTo>
                  <a:lnTo>
                    <a:pt x="65" y="124"/>
                  </a:lnTo>
                  <a:lnTo>
                    <a:pt x="65" y="111"/>
                  </a:lnTo>
                  <a:lnTo>
                    <a:pt x="68" y="89"/>
                  </a:lnTo>
                  <a:lnTo>
                    <a:pt x="70" y="68"/>
                  </a:lnTo>
                  <a:lnTo>
                    <a:pt x="72" y="56"/>
                  </a:lnTo>
                  <a:lnTo>
                    <a:pt x="77" y="60"/>
                  </a:lnTo>
                  <a:lnTo>
                    <a:pt x="83" y="64"/>
                  </a:lnTo>
                  <a:lnTo>
                    <a:pt x="90" y="71"/>
                  </a:lnTo>
                  <a:lnTo>
                    <a:pt x="97" y="78"/>
                  </a:lnTo>
                  <a:lnTo>
                    <a:pt x="103" y="84"/>
                  </a:lnTo>
                  <a:lnTo>
                    <a:pt x="110" y="90"/>
                  </a:lnTo>
                  <a:lnTo>
                    <a:pt x="116" y="94"/>
                  </a:lnTo>
                  <a:lnTo>
                    <a:pt x="121" y="97"/>
                  </a:lnTo>
                  <a:lnTo>
                    <a:pt x="123" y="120"/>
                  </a:lnTo>
                  <a:lnTo>
                    <a:pt x="129" y="153"/>
                  </a:lnTo>
                  <a:lnTo>
                    <a:pt x="137" y="184"/>
                  </a:lnTo>
                  <a:lnTo>
                    <a:pt x="144" y="203"/>
                  </a:lnTo>
                  <a:lnTo>
                    <a:pt x="148" y="207"/>
                  </a:lnTo>
                  <a:lnTo>
                    <a:pt x="149" y="204"/>
                  </a:lnTo>
                  <a:lnTo>
                    <a:pt x="147" y="196"/>
                  </a:lnTo>
                  <a:lnTo>
                    <a:pt x="145" y="187"/>
                  </a:lnTo>
                  <a:lnTo>
                    <a:pt x="141" y="170"/>
                  </a:lnTo>
                  <a:lnTo>
                    <a:pt x="137" y="146"/>
                  </a:lnTo>
                  <a:lnTo>
                    <a:pt x="133" y="121"/>
                  </a:lnTo>
                  <a:lnTo>
                    <a:pt x="133" y="105"/>
                  </a:lnTo>
                  <a:lnTo>
                    <a:pt x="145" y="112"/>
                  </a:lnTo>
                  <a:lnTo>
                    <a:pt x="162" y="121"/>
                  </a:lnTo>
                  <a:lnTo>
                    <a:pt x="182" y="131"/>
                  </a:lnTo>
                  <a:lnTo>
                    <a:pt x="202" y="143"/>
                  </a:lnTo>
                  <a:lnTo>
                    <a:pt x="222" y="154"/>
                  </a:lnTo>
                  <a:lnTo>
                    <a:pt x="239" y="165"/>
                  </a:lnTo>
                  <a:lnTo>
                    <a:pt x="252" y="172"/>
                  </a:lnTo>
                  <a:lnTo>
                    <a:pt x="259" y="176"/>
                  </a:lnTo>
                  <a:lnTo>
                    <a:pt x="262" y="179"/>
                  </a:lnTo>
                  <a:lnTo>
                    <a:pt x="263" y="177"/>
                  </a:lnTo>
                  <a:lnTo>
                    <a:pt x="260" y="173"/>
                  </a:lnTo>
                  <a:lnTo>
                    <a:pt x="253" y="166"/>
                  </a:lnTo>
                  <a:lnTo>
                    <a:pt x="245" y="160"/>
                  </a:lnTo>
                  <a:lnTo>
                    <a:pt x="231" y="151"/>
                  </a:lnTo>
                  <a:lnTo>
                    <a:pt x="215" y="141"/>
                  </a:lnTo>
                  <a:lnTo>
                    <a:pt x="197" y="129"/>
                  </a:lnTo>
                  <a:lnTo>
                    <a:pt x="178" y="117"/>
                  </a:lnTo>
                  <a:lnTo>
                    <a:pt x="162" y="107"/>
                  </a:lnTo>
                  <a:lnTo>
                    <a:pt x="148" y="100"/>
                  </a:lnTo>
                  <a:lnTo>
                    <a:pt x="140" y="96"/>
                  </a:lnTo>
                  <a:lnTo>
                    <a:pt x="133" y="93"/>
                  </a:lnTo>
                  <a:lnTo>
                    <a:pt x="136" y="92"/>
                  </a:lnTo>
                  <a:lnTo>
                    <a:pt x="143" y="91"/>
                  </a:lnTo>
                  <a:lnTo>
                    <a:pt x="152" y="89"/>
                  </a:lnTo>
                  <a:lnTo>
                    <a:pt x="161" y="85"/>
                  </a:lnTo>
                  <a:lnTo>
                    <a:pt x="174" y="83"/>
                  </a:lnTo>
                  <a:lnTo>
                    <a:pt x="189" y="81"/>
                  </a:lnTo>
                  <a:lnTo>
                    <a:pt x="204" y="79"/>
                  </a:lnTo>
                  <a:lnTo>
                    <a:pt x="220" y="79"/>
                  </a:lnTo>
                  <a:lnTo>
                    <a:pt x="235" y="81"/>
                  </a:lnTo>
                  <a:lnTo>
                    <a:pt x="246" y="82"/>
                  </a:lnTo>
                  <a:lnTo>
                    <a:pt x="255" y="85"/>
                  </a:lnTo>
                  <a:lnTo>
                    <a:pt x="263" y="89"/>
                  </a:lnTo>
                  <a:lnTo>
                    <a:pt x="263" y="86"/>
                  </a:lnTo>
                  <a:lnTo>
                    <a:pt x="259" y="82"/>
                  </a:lnTo>
                  <a:lnTo>
                    <a:pt x="251" y="76"/>
                  </a:lnTo>
                  <a:lnTo>
                    <a:pt x="244" y="75"/>
                  </a:lnTo>
                  <a:lnTo>
                    <a:pt x="230" y="74"/>
                  </a:lnTo>
                  <a:lnTo>
                    <a:pt x="213" y="74"/>
                  </a:lnTo>
                  <a:lnTo>
                    <a:pt x="194" y="74"/>
                  </a:lnTo>
                  <a:lnTo>
                    <a:pt x="175" y="75"/>
                  </a:lnTo>
                  <a:lnTo>
                    <a:pt x="158" y="75"/>
                  </a:lnTo>
                  <a:lnTo>
                    <a:pt x="145" y="76"/>
                  </a:lnTo>
                  <a:lnTo>
                    <a:pt x="137" y="76"/>
                  </a:lnTo>
                  <a:lnTo>
                    <a:pt x="132" y="76"/>
                  </a:lnTo>
                  <a:lnTo>
                    <a:pt x="125" y="73"/>
                  </a:lnTo>
                  <a:lnTo>
                    <a:pt x="118" y="68"/>
                  </a:lnTo>
                  <a:lnTo>
                    <a:pt x="111" y="62"/>
                  </a:lnTo>
                  <a:lnTo>
                    <a:pt x="103" y="56"/>
                  </a:lnTo>
                  <a:lnTo>
                    <a:pt x="97" y="52"/>
                  </a:lnTo>
                  <a:lnTo>
                    <a:pt x="92" y="47"/>
                  </a:lnTo>
                  <a:lnTo>
                    <a:pt x="88" y="45"/>
                  </a:lnTo>
                  <a:lnTo>
                    <a:pt x="97" y="40"/>
                  </a:lnTo>
                  <a:lnTo>
                    <a:pt x="106" y="35"/>
                  </a:lnTo>
                  <a:lnTo>
                    <a:pt x="116" y="29"/>
                  </a:lnTo>
                  <a:lnTo>
                    <a:pt x="128" y="22"/>
                  </a:lnTo>
                  <a:lnTo>
                    <a:pt x="138" y="16"/>
                  </a:lnTo>
                  <a:lnTo>
                    <a:pt x="148" y="10"/>
                  </a:lnTo>
                  <a:lnTo>
                    <a:pt x="156" y="7"/>
                  </a:lnTo>
                  <a:lnTo>
                    <a:pt x="163" y="6"/>
                  </a:lnTo>
                  <a:lnTo>
                    <a:pt x="170" y="3"/>
                  </a:lnTo>
                  <a:lnTo>
                    <a:pt x="169" y="1"/>
                  </a:lnTo>
                  <a:lnTo>
                    <a:pt x="161" y="0"/>
                  </a:lnTo>
                  <a:lnTo>
                    <a:pt x="151" y="2"/>
                  </a:lnTo>
                  <a:lnTo>
                    <a:pt x="144" y="6"/>
                  </a:lnTo>
                  <a:lnTo>
                    <a:pt x="133" y="9"/>
                  </a:lnTo>
                  <a:lnTo>
                    <a:pt x="122" y="14"/>
                  </a:lnTo>
                  <a:lnTo>
                    <a:pt x="110" y="20"/>
                  </a:lnTo>
                  <a:lnTo>
                    <a:pt x="100" y="25"/>
                  </a:lnTo>
                  <a:lnTo>
                    <a:pt x="90" y="30"/>
                  </a:lnTo>
                  <a:lnTo>
                    <a:pt x="82" y="33"/>
                  </a:lnTo>
                  <a:lnTo>
                    <a:pt x="77" y="37"/>
                  </a:lnTo>
                  <a:lnTo>
                    <a:pt x="71" y="39"/>
                  </a:lnTo>
                  <a:lnTo>
                    <a:pt x="64" y="39"/>
                  </a:lnTo>
                  <a:lnTo>
                    <a:pt x="57" y="38"/>
                  </a:lnTo>
                  <a:lnTo>
                    <a:pt x="48" y="33"/>
                  </a:lnTo>
                  <a:lnTo>
                    <a:pt x="42" y="30"/>
                  </a:lnTo>
                  <a:lnTo>
                    <a:pt x="37" y="28"/>
                  </a:lnTo>
                  <a:lnTo>
                    <a:pt x="29" y="24"/>
                  </a:lnTo>
                  <a:lnTo>
                    <a:pt x="22" y="21"/>
                  </a:lnTo>
                  <a:lnTo>
                    <a:pt x="15" y="18"/>
                  </a:lnTo>
                  <a:lnTo>
                    <a:pt x="8" y="17"/>
                  </a:lnTo>
                  <a:lnTo>
                    <a:pt x="3" y="16"/>
                  </a:lnTo>
                  <a:lnTo>
                    <a:pt x="0" y="16"/>
                  </a:lnTo>
                  <a:close/>
                </a:path>
              </a:pathLst>
            </a:custGeom>
            <a:solidFill>
              <a:srgbClr val="003300"/>
            </a:solidFill>
            <a:ln w="9525">
              <a:noFill/>
              <a:round/>
              <a:headEnd/>
              <a:tailEnd/>
            </a:ln>
          </p:spPr>
          <p:txBody>
            <a:bodyPr/>
            <a:lstStyle/>
            <a:p>
              <a:endParaRPr lang="en-US"/>
            </a:p>
          </p:txBody>
        </p:sp>
        <p:sp>
          <p:nvSpPr>
            <p:cNvPr id="6241" name="Freeform 300"/>
            <p:cNvSpPr>
              <a:spLocks/>
            </p:cNvSpPr>
            <p:nvPr/>
          </p:nvSpPr>
          <p:spPr bwMode="auto">
            <a:xfrm>
              <a:off x="2115" y="995"/>
              <a:ext cx="334" cy="331"/>
            </a:xfrm>
            <a:custGeom>
              <a:avLst/>
              <a:gdLst>
                <a:gd name="T0" fmla="*/ 67 w 667"/>
                <a:gd name="T1" fmla="*/ 38 h 663"/>
                <a:gd name="T2" fmla="*/ 46 w 667"/>
                <a:gd name="T3" fmla="*/ 24 h 663"/>
                <a:gd name="T4" fmla="*/ 20 w 667"/>
                <a:gd name="T5" fmla="*/ 19 h 663"/>
                <a:gd name="T6" fmla="*/ 10 w 667"/>
                <a:gd name="T7" fmla="*/ 16 h 663"/>
                <a:gd name="T8" fmla="*/ 17 w 667"/>
                <a:gd name="T9" fmla="*/ 38 h 663"/>
                <a:gd name="T10" fmla="*/ 27 w 667"/>
                <a:gd name="T11" fmla="*/ 58 h 663"/>
                <a:gd name="T12" fmla="*/ 47 w 667"/>
                <a:gd name="T13" fmla="*/ 70 h 663"/>
                <a:gd name="T14" fmla="*/ 62 w 667"/>
                <a:gd name="T15" fmla="*/ 79 h 663"/>
                <a:gd name="T16" fmla="*/ 56 w 667"/>
                <a:gd name="T17" fmla="*/ 82 h 663"/>
                <a:gd name="T18" fmla="*/ 43 w 667"/>
                <a:gd name="T19" fmla="*/ 79 h 663"/>
                <a:gd name="T20" fmla="*/ 26 w 667"/>
                <a:gd name="T21" fmla="*/ 87 h 663"/>
                <a:gd name="T22" fmla="*/ 14 w 667"/>
                <a:gd name="T23" fmla="*/ 102 h 663"/>
                <a:gd name="T24" fmla="*/ 3 w 667"/>
                <a:gd name="T25" fmla="*/ 110 h 663"/>
                <a:gd name="T26" fmla="*/ 5 w 667"/>
                <a:gd name="T27" fmla="*/ 115 h 663"/>
                <a:gd name="T28" fmla="*/ 14 w 667"/>
                <a:gd name="T29" fmla="*/ 120 h 663"/>
                <a:gd name="T30" fmla="*/ 35 w 667"/>
                <a:gd name="T31" fmla="*/ 122 h 663"/>
                <a:gd name="T32" fmla="*/ 58 w 667"/>
                <a:gd name="T33" fmla="*/ 108 h 663"/>
                <a:gd name="T34" fmla="*/ 63 w 667"/>
                <a:gd name="T35" fmla="*/ 97 h 663"/>
                <a:gd name="T36" fmla="*/ 70 w 667"/>
                <a:gd name="T37" fmla="*/ 87 h 663"/>
                <a:gd name="T38" fmla="*/ 75 w 667"/>
                <a:gd name="T39" fmla="*/ 92 h 663"/>
                <a:gd name="T40" fmla="*/ 67 w 667"/>
                <a:gd name="T41" fmla="*/ 105 h 663"/>
                <a:gd name="T42" fmla="*/ 61 w 667"/>
                <a:gd name="T43" fmla="*/ 109 h 663"/>
                <a:gd name="T44" fmla="*/ 53 w 667"/>
                <a:gd name="T45" fmla="*/ 118 h 663"/>
                <a:gd name="T46" fmla="*/ 48 w 667"/>
                <a:gd name="T47" fmla="*/ 136 h 663"/>
                <a:gd name="T48" fmla="*/ 49 w 667"/>
                <a:gd name="T49" fmla="*/ 149 h 663"/>
                <a:gd name="T50" fmla="*/ 46 w 667"/>
                <a:gd name="T51" fmla="*/ 165 h 663"/>
                <a:gd name="T52" fmla="*/ 62 w 667"/>
                <a:gd name="T53" fmla="*/ 163 h 663"/>
                <a:gd name="T54" fmla="*/ 83 w 667"/>
                <a:gd name="T55" fmla="*/ 149 h 663"/>
                <a:gd name="T56" fmla="*/ 91 w 667"/>
                <a:gd name="T57" fmla="*/ 128 h 663"/>
                <a:gd name="T58" fmla="*/ 86 w 667"/>
                <a:gd name="T59" fmla="*/ 105 h 663"/>
                <a:gd name="T60" fmla="*/ 86 w 667"/>
                <a:gd name="T61" fmla="*/ 95 h 663"/>
                <a:gd name="T62" fmla="*/ 93 w 667"/>
                <a:gd name="T63" fmla="*/ 106 h 663"/>
                <a:gd name="T64" fmla="*/ 98 w 667"/>
                <a:gd name="T65" fmla="*/ 126 h 663"/>
                <a:gd name="T66" fmla="*/ 117 w 667"/>
                <a:gd name="T67" fmla="*/ 139 h 663"/>
                <a:gd name="T68" fmla="*/ 138 w 667"/>
                <a:gd name="T69" fmla="*/ 149 h 663"/>
                <a:gd name="T70" fmla="*/ 145 w 667"/>
                <a:gd name="T71" fmla="*/ 135 h 663"/>
                <a:gd name="T72" fmla="*/ 125 w 667"/>
                <a:gd name="T73" fmla="*/ 102 h 663"/>
                <a:gd name="T74" fmla="*/ 112 w 667"/>
                <a:gd name="T75" fmla="*/ 99 h 663"/>
                <a:gd name="T76" fmla="*/ 110 w 667"/>
                <a:gd name="T77" fmla="*/ 95 h 663"/>
                <a:gd name="T78" fmla="*/ 127 w 667"/>
                <a:gd name="T79" fmla="*/ 99 h 663"/>
                <a:gd name="T80" fmla="*/ 150 w 667"/>
                <a:gd name="T81" fmla="*/ 98 h 663"/>
                <a:gd name="T82" fmla="*/ 163 w 667"/>
                <a:gd name="T83" fmla="*/ 93 h 663"/>
                <a:gd name="T84" fmla="*/ 161 w 667"/>
                <a:gd name="T85" fmla="*/ 89 h 663"/>
                <a:gd name="T86" fmla="*/ 149 w 667"/>
                <a:gd name="T87" fmla="*/ 77 h 663"/>
                <a:gd name="T88" fmla="*/ 132 w 667"/>
                <a:gd name="T89" fmla="*/ 63 h 663"/>
                <a:gd name="T90" fmla="*/ 111 w 667"/>
                <a:gd name="T91" fmla="*/ 65 h 663"/>
                <a:gd name="T92" fmla="*/ 102 w 667"/>
                <a:gd name="T93" fmla="*/ 70 h 663"/>
                <a:gd name="T94" fmla="*/ 100 w 667"/>
                <a:gd name="T95" fmla="*/ 65 h 663"/>
                <a:gd name="T96" fmla="*/ 105 w 667"/>
                <a:gd name="T97" fmla="*/ 62 h 663"/>
                <a:gd name="T98" fmla="*/ 115 w 667"/>
                <a:gd name="T99" fmla="*/ 58 h 663"/>
                <a:gd name="T100" fmla="*/ 124 w 667"/>
                <a:gd name="T101" fmla="*/ 31 h 663"/>
                <a:gd name="T102" fmla="*/ 119 w 667"/>
                <a:gd name="T103" fmla="*/ 5 h 663"/>
                <a:gd name="T104" fmla="*/ 109 w 667"/>
                <a:gd name="T105" fmla="*/ 12 h 663"/>
                <a:gd name="T106" fmla="*/ 93 w 667"/>
                <a:gd name="T107" fmla="*/ 20 h 663"/>
                <a:gd name="T108" fmla="*/ 77 w 667"/>
                <a:gd name="T109" fmla="*/ 46 h 663"/>
                <a:gd name="T110" fmla="*/ 75 w 667"/>
                <a:gd name="T111" fmla="*/ 60 h 66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67"/>
                <a:gd name="T169" fmla="*/ 0 h 663"/>
                <a:gd name="T170" fmla="*/ 667 w 667"/>
                <a:gd name="T171" fmla="*/ 663 h 66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67" h="663">
                  <a:moveTo>
                    <a:pt x="291" y="242"/>
                  </a:moveTo>
                  <a:lnTo>
                    <a:pt x="289" y="220"/>
                  </a:lnTo>
                  <a:lnTo>
                    <a:pt x="284" y="197"/>
                  </a:lnTo>
                  <a:lnTo>
                    <a:pt x="275" y="175"/>
                  </a:lnTo>
                  <a:lnTo>
                    <a:pt x="265" y="155"/>
                  </a:lnTo>
                  <a:lnTo>
                    <a:pt x="251" y="136"/>
                  </a:lnTo>
                  <a:lnTo>
                    <a:pt x="236" y="121"/>
                  </a:lnTo>
                  <a:lnTo>
                    <a:pt x="220" y="111"/>
                  </a:lnTo>
                  <a:lnTo>
                    <a:pt x="202" y="104"/>
                  </a:lnTo>
                  <a:lnTo>
                    <a:pt x="184" y="99"/>
                  </a:lnTo>
                  <a:lnTo>
                    <a:pt x="162" y="96"/>
                  </a:lnTo>
                  <a:lnTo>
                    <a:pt x="139" y="91"/>
                  </a:lnTo>
                  <a:lnTo>
                    <a:pt x="116" y="86"/>
                  </a:lnTo>
                  <a:lnTo>
                    <a:pt x="95" y="81"/>
                  </a:lnTo>
                  <a:lnTo>
                    <a:pt x="77" y="76"/>
                  </a:lnTo>
                  <a:lnTo>
                    <a:pt x="62" y="72"/>
                  </a:lnTo>
                  <a:lnTo>
                    <a:pt x="53" y="67"/>
                  </a:lnTo>
                  <a:lnTo>
                    <a:pt x="43" y="60"/>
                  </a:lnTo>
                  <a:lnTo>
                    <a:pt x="39" y="60"/>
                  </a:lnTo>
                  <a:lnTo>
                    <a:pt x="39" y="64"/>
                  </a:lnTo>
                  <a:lnTo>
                    <a:pt x="45" y="72"/>
                  </a:lnTo>
                  <a:lnTo>
                    <a:pt x="52" y="86"/>
                  </a:lnTo>
                  <a:lnTo>
                    <a:pt x="57" y="105"/>
                  </a:lnTo>
                  <a:lnTo>
                    <a:pt x="62" y="129"/>
                  </a:lnTo>
                  <a:lnTo>
                    <a:pt x="65" y="154"/>
                  </a:lnTo>
                  <a:lnTo>
                    <a:pt x="69" y="167"/>
                  </a:lnTo>
                  <a:lnTo>
                    <a:pt x="75" y="182"/>
                  </a:lnTo>
                  <a:lnTo>
                    <a:pt x="84" y="198"/>
                  </a:lnTo>
                  <a:lnTo>
                    <a:pt x="94" y="216"/>
                  </a:lnTo>
                  <a:lnTo>
                    <a:pt x="107" y="232"/>
                  </a:lnTo>
                  <a:lnTo>
                    <a:pt x="121" y="247"/>
                  </a:lnTo>
                  <a:lnTo>
                    <a:pt x="137" y="260"/>
                  </a:lnTo>
                  <a:lnTo>
                    <a:pt x="154" y="269"/>
                  </a:lnTo>
                  <a:lnTo>
                    <a:pt x="171" y="276"/>
                  </a:lnTo>
                  <a:lnTo>
                    <a:pt x="187" y="280"/>
                  </a:lnTo>
                  <a:lnTo>
                    <a:pt x="202" y="286"/>
                  </a:lnTo>
                  <a:lnTo>
                    <a:pt x="215" y="291"/>
                  </a:lnTo>
                  <a:lnTo>
                    <a:pt x="228" y="298"/>
                  </a:lnTo>
                  <a:lnTo>
                    <a:pt x="238" y="306"/>
                  </a:lnTo>
                  <a:lnTo>
                    <a:pt x="248" y="316"/>
                  </a:lnTo>
                  <a:lnTo>
                    <a:pt x="258" y="330"/>
                  </a:lnTo>
                  <a:lnTo>
                    <a:pt x="248" y="332"/>
                  </a:lnTo>
                  <a:lnTo>
                    <a:pt x="239" y="332"/>
                  </a:lnTo>
                  <a:lnTo>
                    <a:pt x="230" y="331"/>
                  </a:lnTo>
                  <a:lnTo>
                    <a:pt x="222" y="329"/>
                  </a:lnTo>
                  <a:lnTo>
                    <a:pt x="213" y="326"/>
                  </a:lnTo>
                  <a:lnTo>
                    <a:pt x="203" y="323"/>
                  </a:lnTo>
                  <a:lnTo>
                    <a:pt x="194" y="321"/>
                  </a:lnTo>
                  <a:lnTo>
                    <a:pt x="184" y="318"/>
                  </a:lnTo>
                  <a:lnTo>
                    <a:pt x="170" y="318"/>
                  </a:lnTo>
                  <a:lnTo>
                    <a:pt x="155" y="319"/>
                  </a:lnTo>
                  <a:lnTo>
                    <a:pt x="141" y="324"/>
                  </a:lnTo>
                  <a:lnTo>
                    <a:pt x="128" y="331"/>
                  </a:lnTo>
                  <a:lnTo>
                    <a:pt x="115" y="339"/>
                  </a:lnTo>
                  <a:lnTo>
                    <a:pt x="102" y="349"/>
                  </a:lnTo>
                  <a:lnTo>
                    <a:pt x="92" y="361"/>
                  </a:lnTo>
                  <a:lnTo>
                    <a:pt x="84" y="374"/>
                  </a:lnTo>
                  <a:lnTo>
                    <a:pt x="76" y="386"/>
                  </a:lnTo>
                  <a:lnTo>
                    <a:pt x="66" y="398"/>
                  </a:lnTo>
                  <a:lnTo>
                    <a:pt x="56" y="408"/>
                  </a:lnTo>
                  <a:lnTo>
                    <a:pt x="46" y="417"/>
                  </a:lnTo>
                  <a:lnTo>
                    <a:pt x="35" y="425"/>
                  </a:lnTo>
                  <a:lnTo>
                    <a:pt x="26" y="432"/>
                  </a:lnTo>
                  <a:lnTo>
                    <a:pt x="17" y="437"/>
                  </a:lnTo>
                  <a:lnTo>
                    <a:pt x="10" y="442"/>
                  </a:lnTo>
                  <a:lnTo>
                    <a:pt x="2" y="446"/>
                  </a:lnTo>
                  <a:lnTo>
                    <a:pt x="0" y="450"/>
                  </a:lnTo>
                  <a:lnTo>
                    <a:pt x="3" y="454"/>
                  </a:lnTo>
                  <a:lnTo>
                    <a:pt x="14" y="461"/>
                  </a:lnTo>
                  <a:lnTo>
                    <a:pt x="17" y="463"/>
                  </a:lnTo>
                  <a:lnTo>
                    <a:pt x="22" y="466"/>
                  </a:lnTo>
                  <a:lnTo>
                    <a:pt x="28" y="469"/>
                  </a:lnTo>
                  <a:lnTo>
                    <a:pt x="37" y="473"/>
                  </a:lnTo>
                  <a:lnTo>
                    <a:pt x="46" y="476"/>
                  </a:lnTo>
                  <a:lnTo>
                    <a:pt x="56" y="480"/>
                  </a:lnTo>
                  <a:lnTo>
                    <a:pt x="66" y="483"/>
                  </a:lnTo>
                  <a:lnTo>
                    <a:pt x="79" y="487"/>
                  </a:lnTo>
                  <a:lnTo>
                    <a:pt x="98" y="490"/>
                  </a:lnTo>
                  <a:lnTo>
                    <a:pt x="117" y="492"/>
                  </a:lnTo>
                  <a:lnTo>
                    <a:pt x="138" y="491"/>
                  </a:lnTo>
                  <a:lnTo>
                    <a:pt x="159" y="488"/>
                  </a:lnTo>
                  <a:lnTo>
                    <a:pt x="178" y="481"/>
                  </a:lnTo>
                  <a:lnTo>
                    <a:pt x="197" y="470"/>
                  </a:lnTo>
                  <a:lnTo>
                    <a:pt x="214" y="455"/>
                  </a:lnTo>
                  <a:lnTo>
                    <a:pt x="230" y="435"/>
                  </a:lnTo>
                  <a:lnTo>
                    <a:pt x="235" y="427"/>
                  </a:lnTo>
                  <a:lnTo>
                    <a:pt x="238" y="419"/>
                  </a:lnTo>
                  <a:lnTo>
                    <a:pt x="243" y="409"/>
                  </a:lnTo>
                  <a:lnTo>
                    <a:pt x="246" y="400"/>
                  </a:lnTo>
                  <a:lnTo>
                    <a:pt x="251" y="389"/>
                  </a:lnTo>
                  <a:lnTo>
                    <a:pt x="255" y="377"/>
                  </a:lnTo>
                  <a:lnTo>
                    <a:pt x="261" y="368"/>
                  </a:lnTo>
                  <a:lnTo>
                    <a:pt x="267" y="360"/>
                  </a:lnTo>
                  <a:lnTo>
                    <a:pt x="273" y="354"/>
                  </a:lnTo>
                  <a:lnTo>
                    <a:pt x="279" y="348"/>
                  </a:lnTo>
                  <a:lnTo>
                    <a:pt x="286" y="345"/>
                  </a:lnTo>
                  <a:lnTo>
                    <a:pt x="294" y="344"/>
                  </a:lnTo>
                  <a:lnTo>
                    <a:pt x="294" y="353"/>
                  </a:lnTo>
                  <a:lnTo>
                    <a:pt x="294" y="361"/>
                  </a:lnTo>
                  <a:lnTo>
                    <a:pt x="297" y="368"/>
                  </a:lnTo>
                  <a:lnTo>
                    <a:pt x="300" y="372"/>
                  </a:lnTo>
                  <a:lnTo>
                    <a:pt x="299" y="390"/>
                  </a:lnTo>
                  <a:lnTo>
                    <a:pt x="294" y="404"/>
                  </a:lnTo>
                  <a:lnTo>
                    <a:pt x="284" y="415"/>
                  </a:lnTo>
                  <a:lnTo>
                    <a:pt x="268" y="423"/>
                  </a:lnTo>
                  <a:lnTo>
                    <a:pt x="263" y="425"/>
                  </a:lnTo>
                  <a:lnTo>
                    <a:pt x="258" y="428"/>
                  </a:lnTo>
                  <a:lnTo>
                    <a:pt x="253" y="430"/>
                  </a:lnTo>
                  <a:lnTo>
                    <a:pt x="248" y="434"/>
                  </a:lnTo>
                  <a:lnTo>
                    <a:pt x="244" y="437"/>
                  </a:lnTo>
                  <a:lnTo>
                    <a:pt x="239" y="440"/>
                  </a:lnTo>
                  <a:lnTo>
                    <a:pt x="235" y="444"/>
                  </a:lnTo>
                  <a:lnTo>
                    <a:pt x="231" y="447"/>
                  </a:lnTo>
                  <a:lnTo>
                    <a:pt x="221" y="459"/>
                  </a:lnTo>
                  <a:lnTo>
                    <a:pt x="212" y="472"/>
                  </a:lnTo>
                  <a:lnTo>
                    <a:pt x="203" y="485"/>
                  </a:lnTo>
                  <a:lnTo>
                    <a:pt x="197" y="499"/>
                  </a:lnTo>
                  <a:lnTo>
                    <a:pt x="192" y="514"/>
                  </a:lnTo>
                  <a:lnTo>
                    <a:pt x="189" y="529"/>
                  </a:lnTo>
                  <a:lnTo>
                    <a:pt x="189" y="545"/>
                  </a:lnTo>
                  <a:lnTo>
                    <a:pt x="190" y="560"/>
                  </a:lnTo>
                  <a:lnTo>
                    <a:pt x="191" y="571"/>
                  </a:lnTo>
                  <a:lnTo>
                    <a:pt x="193" y="580"/>
                  </a:lnTo>
                  <a:lnTo>
                    <a:pt x="194" y="589"/>
                  </a:lnTo>
                  <a:lnTo>
                    <a:pt x="194" y="597"/>
                  </a:lnTo>
                  <a:lnTo>
                    <a:pt x="195" y="617"/>
                  </a:lnTo>
                  <a:lnTo>
                    <a:pt x="194" y="632"/>
                  </a:lnTo>
                  <a:lnTo>
                    <a:pt x="191" y="643"/>
                  </a:lnTo>
                  <a:lnTo>
                    <a:pt x="186" y="652"/>
                  </a:lnTo>
                  <a:lnTo>
                    <a:pt x="183" y="661"/>
                  </a:lnTo>
                  <a:lnTo>
                    <a:pt x="185" y="663"/>
                  </a:lnTo>
                  <a:lnTo>
                    <a:pt x="192" y="663"/>
                  </a:lnTo>
                  <a:lnTo>
                    <a:pt x="202" y="662"/>
                  </a:lnTo>
                  <a:lnTo>
                    <a:pt x="225" y="659"/>
                  </a:lnTo>
                  <a:lnTo>
                    <a:pt x="247" y="654"/>
                  </a:lnTo>
                  <a:lnTo>
                    <a:pt x="267" y="647"/>
                  </a:lnTo>
                  <a:lnTo>
                    <a:pt x="285" y="637"/>
                  </a:lnTo>
                  <a:lnTo>
                    <a:pt x="301" y="626"/>
                  </a:lnTo>
                  <a:lnTo>
                    <a:pt x="316" y="612"/>
                  </a:lnTo>
                  <a:lnTo>
                    <a:pt x="329" y="598"/>
                  </a:lnTo>
                  <a:lnTo>
                    <a:pt x="339" y="582"/>
                  </a:lnTo>
                  <a:lnTo>
                    <a:pt x="349" y="566"/>
                  </a:lnTo>
                  <a:lnTo>
                    <a:pt x="355" y="548"/>
                  </a:lnTo>
                  <a:lnTo>
                    <a:pt x="360" y="530"/>
                  </a:lnTo>
                  <a:lnTo>
                    <a:pt x="362" y="512"/>
                  </a:lnTo>
                  <a:lnTo>
                    <a:pt x="362" y="492"/>
                  </a:lnTo>
                  <a:lnTo>
                    <a:pt x="360" y="474"/>
                  </a:lnTo>
                  <a:lnTo>
                    <a:pt x="357" y="455"/>
                  </a:lnTo>
                  <a:lnTo>
                    <a:pt x="350" y="438"/>
                  </a:lnTo>
                  <a:lnTo>
                    <a:pt x="342" y="421"/>
                  </a:lnTo>
                  <a:lnTo>
                    <a:pt x="335" y="408"/>
                  </a:lnTo>
                  <a:lnTo>
                    <a:pt x="329" y="398"/>
                  </a:lnTo>
                  <a:lnTo>
                    <a:pt x="327" y="389"/>
                  </a:lnTo>
                  <a:lnTo>
                    <a:pt x="334" y="386"/>
                  </a:lnTo>
                  <a:lnTo>
                    <a:pt x="341" y="383"/>
                  </a:lnTo>
                  <a:lnTo>
                    <a:pt x="346" y="381"/>
                  </a:lnTo>
                  <a:lnTo>
                    <a:pt x="350" y="377"/>
                  </a:lnTo>
                  <a:lnTo>
                    <a:pt x="360" y="389"/>
                  </a:lnTo>
                  <a:lnTo>
                    <a:pt x="367" y="406"/>
                  </a:lnTo>
                  <a:lnTo>
                    <a:pt x="370" y="427"/>
                  </a:lnTo>
                  <a:lnTo>
                    <a:pt x="374" y="447"/>
                  </a:lnTo>
                  <a:lnTo>
                    <a:pt x="376" y="462"/>
                  </a:lnTo>
                  <a:lnTo>
                    <a:pt x="379" y="476"/>
                  </a:lnTo>
                  <a:lnTo>
                    <a:pt x="383" y="491"/>
                  </a:lnTo>
                  <a:lnTo>
                    <a:pt x="389" y="505"/>
                  </a:lnTo>
                  <a:lnTo>
                    <a:pt x="398" y="518"/>
                  </a:lnTo>
                  <a:lnTo>
                    <a:pt x="410" y="530"/>
                  </a:lnTo>
                  <a:lnTo>
                    <a:pt x="425" y="541"/>
                  </a:lnTo>
                  <a:lnTo>
                    <a:pt x="444" y="550"/>
                  </a:lnTo>
                  <a:lnTo>
                    <a:pt x="465" y="558"/>
                  </a:lnTo>
                  <a:lnTo>
                    <a:pt x="484" y="565"/>
                  </a:lnTo>
                  <a:lnTo>
                    <a:pt x="503" y="573"/>
                  </a:lnTo>
                  <a:lnTo>
                    <a:pt x="520" y="580"/>
                  </a:lnTo>
                  <a:lnTo>
                    <a:pt x="535" y="589"/>
                  </a:lnTo>
                  <a:lnTo>
                    <a:pt x="549" y="599"/>
                  </a:lnTo>
                  <a:lnTo>
                    <a:pt x="559" y="611"/>
                  </a:lnTo>
                  <a:lnTo>
                    <a:pt x="568" y="625"/>
                  </a:lnTo>
                  <a:lnTo>
                    <a:pt x="573" y="604"/>
                  </a:lnTo>
                  <a:lnTo>
                    <a:pt x="577" y="575"/>
                  </a:lnTo>
                  <a:lnTo>
                    <a:pt x="578" y="543"/>
                  </a:lnTo>
                  <a:lnTo>
                    <a:pt x="575" y="508"/>
                  </a:lnTo>
                  <a:lnTo>
                    <a:pt x="567" y="476"/>
                  </a:lnTo>
                  <a:lnTo>
                    <a:pt x="552" y="446"/>
                  </a:lnTo>
                  <a:lnTo>
                    <a:pt x="530" y="423"/>
                  </a:lnTo>
                  <a:lnTo>
                    <a:pt x="498" y="409"/>
                  </a:lnTo>
                  <a:lnTo>
                    <a:pt x="487" y="407"/>
                  </a:lnTo>
                  <a:lnTo>
                    <a:pt x="476" y="405"/>
                  </a:lnTo>
                  <a:lnTo>
                    <a:pt x="466" y="401"/>
                  </a:lnTo>
                  <a:lnTo>
                    <a:pt x="457" y="399"/>
                  </a:lnTo>
                  <a:lnTo>
                    <a:pt x="448" y="397"/>
                  </a:lnTo>
                  <a:lnTo>
                    <a:pt x="441" y="395"/>
                  </a:lnTo>
                  <a:lnTo>
                    <a:pt x="434" y="393"/>
                  </a:lnTo>
                  <a:lnTo>
                    <a:pt x="429" y="392"/>
                  </a:lnTo>
                  <a:lnTo>
                    <a:pt x="434" y="387"/>
                  </a:lnTo>
                  <a:lnTo>
                    <a:pt x="437" y="382"/>
                  </a:lnTo>
                  <a:lnTo>
                    <a:pt x="441" y="376"/>
                  </a:lnTo>
                  <a:lnTo>
                    <a:pt x="442" y="371"/>
                  </a:lnTo>
                  <a:lnTo>
                    <a:pt x="464" y="382"/>
                  </a:lnTo>
                  <a:lnTo>
                    <a:pt x="487" y="391"/>
                  </a:lnTo>
                  <a:lnTo>
                    <a:pt x="507" y="397"/>
                  </a:lnTo>
                  <a:lnTo>
                    <a:pt x="529" y="400"/>
                  </a:lnTo>
                  <a:lnTo>
                    <a:pt x="549" y="402"/>
                  </a:lnTo>
                  <a:lnTo>
                    <a:pt x="567" y="401"/>
                  </a:lnTo>
                  <a:lnTo>
                    <a:pt x="583" y="398"/>
                  </a:lnTo>
                  <a:lnTo>
                    <a:pt x="598" y="393"/>
                  </a:lnTo>
                  <a:lnTo>
                    <a:pt x="612" y="387"/>
                  </a:lnTo>
                  <a:lnTo>
                    <a:pt x="624" y="383"/>
                  </a:lnTo>
                  <a:lnTo>
                    <a:pt x="633" y="378"/>
                  </a:lnTo>
                  <a:lnTo>
                    <a:pt x="642" y="375"/>
                  </a:lnTo>
                  <a:lnTo>
                    <a:pt x="649" y="372"/>
                  </a:lnTo>
                  <a:lnTo>
                    <a:pt x="656" y="371"/>
                  </a:lnTo>
                  <a:lnTo>
                    <a:pt x="662" y="370"/>
                  </a:lnTo>
                  <a:lnTo>
                    <a:pt x="667" y="370"/>
                  </a:lnTo>
                  <a:lnTo>
                    <a:pt x="654" y="364"/>
                  </a:lnTo>
                  <a:lnTo>
                    <a:pt x="642" y="357"/>
                  </a:lnTo>
                  <a:lnTo>
                    <a:pt x="631" y="351"/>
                  </a:lnTo>
                  <a:lnTo>
                    <a:pt x="619" y="341"/>
                  </a:lnTo>
                  <a:lnTo>
                    <a:pt x="610" y="331"/>
                  </a:lnTo>
                  <a:lnTo>
                    <a:pt x="601" y="319"/>
                  </a:lnTo>
                  <a:lnTo>
                    <a:pt x="593" y="308"/>
                  </a:lnTo>
                  <a:lnTo>
                    <a:pt x="585" y="295"/>
                  </a:lnTo>
                  <a:lnTo>
                    <a:pt x="574" y="283"/>
                  </a:lnTo>
                  <a:lnTo>
                    <a:pt x="560" y="271"/>
                  </a:lnTo>
                  <a:lnTo>
                    <a:pt x="543" y="262"/>
                  </a:lnTo>
                  <a:lnTo>
                    <a:pt x="525" y="254"/>
                  </a:lnTo>
                  <a:lnTo>
                    <a:pt x="504" y="249"/>
                  </a:lnTo>
                  <a:lnTo>
                    <a:pt x="484" y="247"/>
                  </a:lnTo>
                  <a:lnTo>
                    <a:pt x="466" y="249"/>
                  </a:lnTo>
                  <a:lnTo>
                    <a:pt x="451" y="256"/>
                  </a:lnTo>
                  <a:lnTo>
                    <a:pt x="442" y="263"/>
                  </a:lnTo>
                  <a:lnTo>
                    <a:pt x="433" y="268"/>
                  </a:lnTo>
                  <a:lnTo>
                    <a:pt x="426" y="272"/>
                  </a:lnTo>
                  <a:lnTo>
                    <a:pt x="419" y="276"/>
                  </a:lnTo>
                  <a:lnTo>
                    <a:pt x="413" y="279"/>
                  </a:lnTo>
                  <a:lnTo>
                    <a:pt x="408" y="281"/>
                  </a:lnTo>
                  <a:lnTo>
                    <a:pt x="405" y="283"/>
                  </a:lnTo>
                  <a:lnTo>
                    <a:pt x="402" y="284"/>
                  </a:lnTo>
                  <a:lnTo>
                    <a:pt x="402" y="278"/>
                  </a:lnTo>
                  <a:lnTo>
                    <a:pt x="402" y="271"/>
                  </a:lnTo>
                  <a:lnTo>
                    <a:pt x="400" y="263"/>
                  </a:lnTo>
                  <a:lnTo>
                    <a:pt x="398" y="258"/>
                  </a:lnTo>
                  <a:lnTo>
                    <a:pt x="404" y="255"/>
                  </a:lnTo>
                  <a:lnTo>
                    <a:pt x="410" y="251"/>
                  </a:lnTo>
                  <a:lnTo>
                    <a:pt x="414" y="250"/>
                  </a:lnTo>
                  <a:lnTo>
                    <a:pt x="420" y="249"/>
                  </a:lnTo>
                  <a:lnTo>
                    <a:pt x="426" y="249"/>
                  </a:lnTo>
                  <a:lnTo>
                    <a:pt x="431" y="248"/>
                  </a:lnTo>
                  <a:lnTo>
                    <a:pt x="438" y="246"/>
                  </a:lnTo>
                  <a:lnTo>
                    <a:pt x="444" y="243"/>
                  </a:lnTo>
                  <a:lnTo>
                    <a:pt x="459" y="232"/>
                  </a:lnTo>
                  <a:lnTo>
                    <a:pt x="472" y="215"/>
                  </a:lnTo>
                  <a:lnTo>
                    <a:pt x="482" y="194"/>
                  </a:lnTo>
                  <a:lnTo>
                    <a:pt x="489" y="172"/>
                  </a:lnTo>
                  <a:lnTo>
                    <a:pt x="495" y="149"/>
                  </a:lnTo>
                  <a:lnTo>
                    <a:pt x="496" y="127"/>
                  </a:lnTo>
                  <a:lnTo>
                    <a:pt x="495" y="109"/>
                  </a:lnTo>
                  <a:lnTo>
                    <a:pt x="489" y="94"/>
                  </a:lnTo>
                  <a:lnTo>
                    <a:pt x="480" y="71"/>
                  </a:lnTo>
                  <a:lnTo>
                    <a:pt x="474" y="44"/>
                  </a:lnTo>
                  <a:lnTo>
                    <a:pt x="473" y="20"/>
                  </a:lnTo>
                  <a:lnTo>
                    <a:pt x="475" y="0"/>
                  </a:lnTo>
                  <a:lnTo>
                    <a:pt x="465" y="15"/>
                  </a:lnTo>
                  <a:lnTo>
                    <a:pt x="454" y="28"/>
                  </a:lnTo>
                  <a:lnTo>
                    <a:pt x="444" y="39"/>
                  </a:lnTo>
                  <a:lnTo>
                    <a:pt x="433" y="50"/>
                  </a:lnTo>
                  <a:lnTo>
                    <a:pt x="421" y="59"/>
                  </a:lnTo>
                  <a:lnTo>
                    <a:pt x="411" y="66"/>
                  </a:lnTo>
                  <a:lnTo>
                    <a:pt x="400" y="71"/>
                  </a:lnTo>
                  <a:lnTo>
                    <a:pt x="390" y="74"/>
                  </a:lnTo>
                  <a:lnTo>
                    <a:pt x="370" y="82"/>
                  </a:lnTo>
                  <a:lnTo>
                    <a:pt x="353" y="96"/>
                  </a:lnTo>
                  <a:lnTo>
                    <a:pt x="336" y="113"/>
                  </a:lnTo>
                  <a:lnTo>
                    <a:pt x="323" y="135"/>
                  </a:lnTo>
                  <a:lnTo>
                    <a:pt x="313" y="159"/>
                  </a:lnTo>
                  <a:lnTo>
                    <a:pt x="308" y="186"/>
                  </a:lnTo>
                  <a:lnTo>
                    <a:pt x="309" y="213"/>
                  </a:lnTo>
                  <a:lnTo>
                    <a:pt x="316" y="242"/>
                  </a:lnTo>
                  <a:lnTo>
                    <a:pt x="311" y="241"/>
                  </a:lnTo>
                  <a:lnTo>
                    <a:pt x="304" y="240"/>
                  </a:lnTo>
                  <a:lnTo>
                    <a:pt x="297" y="241"/>
                  </a:lnTo>
                  <a:lnTo>
                    <a:pt x="291" y="242"/>
                  </a:lnTo>
                  <a:close/>
                </a:path>
              </a:pathLst>
            </a:custGeom>
            <a:solidFill>
              <a:srgbClr val="FF1933"/>
            </a:solidFill>
            <a:ln w="9525">
              <a:noFill/>
              <a:round/>
              <a:headEnd/>
              <a:tailEnd/>
            </a:ln>
          </p:spPr>
          <p:txBody>
            <a:bodyPr/>
            <a:lstStyle/>
            <a:p>
              <a:endParaRPr lang="en-US"/>
            </a:p>
          </p:txBody>
        </p:sp>
        <p:sp>
          <p:nvSpPr>
            <p:cNvPr id="6242" name="Freeform 301"/>
            <p:cNvSpPr>
              <a:spLocks/>
            </p:cNvSpPr>
            <p:nvPr/>
          </p:nvSpPr>
          <p:spPr bwMode="auto">
            <a:xfrm>
              <a:off x="2208" y="973"/>
              <a:ext cx="102" cy="143"/>
            </a:xfrm>
            <a:custGeom>
              <a:avLst/>
              <a:gdLst>
                <a:gd name="T0" fmla="*/ 51 w 204"/>
                <a:gd name="T1" fmla="*/ 29 h 287"/>
                <a:gd name="T2" fmla="*/ 48 w 204"/>
                <a:gd name="T3" fmla="*/ 31 h 287"/>
                <a:gd name="T4" fmla="*/ 45 w 204"/>
                <a:gd name="T5" fmla="*/ 33 h 287"/>
                <a:gd name="T6" fmla="*/ 42 w 204"/>
                <a:gd name="T7" fmla="*/ 35 h 287"/>
                <a:gd name="T8" fmla="*/ 39 w 204"/>
                <a:gd name="T9" fmla="*/ 37 h 287"/>
                <a:gd name="T10" fmla="*/ 37 w 204"/>
                <a:gd name="T11" fmla="*/ 41 h 287"/>
                <a:gd name="T12" fmla="*/ 35 w 204"/>
                <a:gd name="T13" fmla="*/ 44 h 287"/>
                <a:gd name="T14" fmla="*/ 33 w 204"/>
                <a:gd name="T15" fmla="*/ 48 h 287"/>
                <a:gd name="T16" fmla="*/ 31 w 204"/>
                <a:gd name="T17" fmla="*/ 52 h 287"/>
                <a:gd name="T18" fmla="*/ 31 w 204"/>
                <a:gd name="T19" fmla="*/ 54 h 287"/>
                <a:gd name="T20" fmla="*/ 31 w 204"/>
                <a:gd name="T21" fmla="*/ 55 h 287"/>
                <a:gd name="T22" fmla="*/ 30 w 204"/>
                <a:gd name="T23" fmla="*/ 56 h 287"/>
                <a:gd name="T24" fmla="*/ 30 w 204"/>
                <a:gd name="T25" fmla="*/ 58 h 287"/>
                <a:gd name="T26" fmla="*/ 30 w 204"/>
                <a:gd name="T27" fmla="*/ 61 h 287"/>
                <a:gd name="T28" fmla="*/ 31 w 204"/>
                <a:gd name="T29" fmla="*/ 65 h 287"/>
                <a:gd name="T30" fmla="*/ 31 w 204"/>
                <a:gd name="T31" fmla="*/ 68 h 287"/>
                <a:gd name="T32" fmla="*/ 33 w 204"/>
                <a:gd name="T33" fmla="*/ 71 h 287"/>
                <a:gd name="T34" fmla="*/ 31 w 204"/>
                <a:gd name="T35" fmla="*/ 71 h 287"/>
                <a:gd name="T36" fmla="*/ 29 w 204"/>
                <a:gd name="T37" fmla="*/ 71 h 287"/>
                <a:gd name="T38" fmla="*/ 28 w 204"/>
                <a:gd name="T39" fmla="*/ 71 h 287"/>
                <a:gd name="T40" fmla="*/ 26 w 204"/>
                <a:gd name="T41" fmla="*/ 71 h 287"/>
                <a:gd name="T42" fmla="*/ 26 w 204"/>
                <a:gd name="T43" fmla="*/ 66 h 287"/>
                <a:gd name="T44" fmla="*/ 25 w 204"/>
                <a:gd name="T45" fmla="*/ 60 h 287"/>
                <a:gd name="T46" fmla="*/ 23 w 204"/>
                <a:gd name="T47" fmla="*/ 55 h 287"/>
                <a:gd name="T48" fmla="*/ 20 w 204"/>
                <a:gd name="T49" fmla="*/ 50 h 287"/>
                <a:gd name="T50" fmla="*/ 17 w 204"/>
                <a:gd name="T51" fmla="*/ 45 h 287"/>
                <a:gd name="T52" fmla="*/ 13 w 204"/>
                <a:gd name="T53" fmla="*/ 41 h 287"/>
                <a:gd name="T54" fmla="*/ 9 w 204"/>
                <a:gd name="T55" fmla="*/ 39 h 287"/>
                <a:gd name="T56" fmla="*/ 4 w 204"/>
                <a:gd name="T57" fmla="*/ 37 h 287"/>
                <a:gd name="T58" fmla="*/ 5 w 204"/>
                <a:gd name="T59" fmla="*/ 33 h 287"/>
                <a:gd name="T60" fmla="*/ 5 w 204"/>
                <a:gd name="T61" fmla="*/ 30 h 287"/>
                <a:gd name="T62" fmla="*/ 3 w 204"/>
                <a:gd name="T63" fmla="*/ 27 h 287"/>
                <a:gd name="T64" fmla="*/ 0 w 204"/>
                <a:gd name="T65" fmla="*/ 25 h 287"/>
                <a:gd name="T66" fmla="*/ 2 w 204"/>
                <a:gd name="T67" fmla="*/ 23 h 287"/>
                <a:gd name="T68" fmla="*/ 3 w 204"/>
                <a:gd name="T69" fmla="*/ 20 h 287"/>
                <a:gd name="T70" fmla="*/ 5 w 204"/>
                <a:gd name="T71" fmla="*/ 17 h 287"/>
                <a:gd name="T72" fmla="*/ 6 w 204"/>
                <a:gd name="T73" fmla="*/ 13 h 287"/>
                <a:gd name="T74" fmla="*/ 7 w 204"/>
                <a:gd name="T75" fmla="*/ 10 h 287"/>
                <a:gd name="T76" fmla="*/ 7 w 204"/>
                <a:gd name="T77" fmla="*/ 6 h 287"/>
                <a:gd name="T78" fmla="*/ 6 w 204"/>
                <a:gd name="T79" fmla="*/ 3 h 287"/>
                <a:gd name="T80" fmla="*/ 5 w 204"/>
                <a:gd name="T81" fmla="*/ 0 h 287"/>
                <a:gd name="T82" fmla="*/ 7 w 204"/>
                <a:gd name="T83" fmla="*/ 2 h 287"/>
                <a:gd name="T84" fmla="*/ 10 w 204"/>
                <a:gd name="T85" fmla="*/ 4 h 287"/>
                <a:gd name="T86" fmla="*/ 13 w 204"/>
                <a:gd name="T87" fmla="*/ 6 h 287"/>
                <a:gd name="T88" fmla="*/ 15 w 204"/>
                <a:gd name="T89" fmla="*/ 8 h 287"/>
                <a:gd name="T90" fmla="*/ 19 w 204"/>
                <a:gd name="T91" fmla="*/ 10 h 287"/>
                <a:gd name="T92" fmla="*/ 23 w 204"/>
                <a:gd name="T93" fmla="*/ 11 h 287"/>
                <a:gd name="T94" fmla="*/ 26 w 204"/>
                <a:gd name="T95" fmla="*/ 11 h 287"/>
                <a:gd name="T96" fmla="*/ 31 w 204"/>
                <a:gd name="T97" fmla="*/ 11 h 287"/>
                <a:gd name="T98" fmla="*/ 31 w 204"/>
                <a:gd name="T99" fmla="*/ 14 h 287"/>
                <a:gd name="T100" fmla="*/ 32 w 204"/>
                <a:gd name="T101" fmla="*/ 18 h 287"/>
                <a:gd name="T102" fmla="*/ 33 w 204"/>
                <a:gd name="T103" fmla="*/ 22 h 287"/>
                <a:gd name="T104" fmla="*/ 34 w 204"/>
                <a:gd name="T105" fmla="*/ 25 h 287"/>
                <a:gd name="T106" fmla="*/ 37 w 204"/>
                <a:gd name="T107" fmla="*/ 28 h 287"/>
                <a:gd name="T108" fmla="*/ 40 w 204"/>
                <a:gd name="T109" fmla="*/ 30 h 287"/>
                <a:gd name="T110" fmla="*/ 45 w 204"/>
                <a:gd name="T111" fmla="*/ 31 h 287"/>
                <a:gd name="T112" fmla="*/ 51 w 204"/>
                <a:gd name="T113" fmla="*/ 29 h 28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4"/>
                <a:gd name="T172" fmla="*/ 0 h 287"/>
                <a:gd name="T173" fmla="*/ 204 w 204"/>
                <a:gd name="T174" fmla="*/ 287 h 28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4" h="287">
                  <a:moveTo>
                    <a:pt x="204" y="119"/>
                  </a:moveTo>
                  <a:lnTo>
                    <a:pt x="191" y="124"/>
                  </a:lnTo>
                  <a:lnTo>
                    <a:pt x="179" y="132"/>
                  </a:lnTo>
                  <a:lnTo>
                    <a:pt x="167" y="141"/>
                  </a:lnTo>
                  <a:lnTo>
                    <a:pt x="156" y="151"/>
                  </a:lnTo>
                  <a:lnTo>
                    <a:pt x="146" y="164"/>
                  </a:lnTo>
                  <a:lnTo>
                    <a:pt x="137" y="179"/>
                  </a:lnTo>
                  <a:lnTo>
                    <a:pt x="130" y="194"/>
                  </a:lnTo>
                  <a:lnTo>
                    <a:pt x="126" y="211"/>
                  </a:lnTo>
                  <a:lnTo>
                    <a:pt x="125" y="217"/>
                  </a:lnTo>
                  <a:lnTo>
                    <a:pt x="123" y="222"/>
                  </a:lnTo>
                  <a:lnTo>
                    <a:pt x="122" y="227"/>
                  </a:lnTo>
                  <a:lnTo>
                    <a:pt x="122" y="233"/>
                  </a:lnTo>
                  <a:lnTo>
                    <a:pt x="122" y="246"/>
                  </a:lnTo>
                  <a:lnTo>
                    <a:pt x="123" y="260"/>
                  </a:lnTo>
                  <a:lnTo>
                    <a:pt x="126" y="273"/>
                  </a:lnTo>
                  <a:lnTo>
                    <a:pt x="130" y="287"/>
                  </a:lnTo>
                  <a:lnTo>
                    <a:pt x="125" y="286"/>
                  </a:lnTo>
                  <a:lnTo>
                    <a:pt x="118" y="285"/>
                  </a:lnTo>
                  <a:lnTo>
                    <a:pt x="111" y="286"/>
                  </a:lnTo>
                  <a:lnTo>
                    <a:pt x="105" y="287"/>
                  </a:lnTo>
                  <a:lnTo>
                    <a:pt x="103" y="265"/>
                  </a:lnTo>
                  <a:lnTo>
                    <a:pt x="98" y="242"/>
                  </a:lnTo>
                  <a:lnTo>
                    <a:pt x="89" y="220"/>
                  </a:lnTo>
                  <a:lnTo>
                    <a:pt x="79" y="200"/>
                  </a:lnTo>
                  <a:lnTo>
                    <a:pt x="65" y="181"/>
                  </a:lnTo>
                  <a:lnTo>
                    <a:pt x="50" y="166"/>
                  </a:lnTo>
                  <a:lnTo>
                    <a:pt x="34" y="156"/>
                  </a:lnTo>
                  <a:lnTo>
                    <a:pt x="16" y="149"/>
                  </a:lnTo>
                  <a:lnTo>
                    <a:pt x="19" y="135"/>
                  </a:lnTo>
                  <a:lnTo>
                    <a:pt x="17" y="121"/>
                  </a:lnTo>
                  <a:lnTo>
                    <a:pt x="12" y="110"/>
                  </a:lnTo>
                  <a:lnTo>
                    <a:pt x="0" y="103"/>
                  </a:lnTo>
                  <a:lnTo>
                    <a:pt x="6" y="95"/>
                  </a:lnTo>
                  <a:lnTo>
                    <a:pt x="13" y="83"/>
                  </a:lnTo>
                  <a:lnTo>
                    <a:pt x="19" y="69"/>
                  </a:lnTo>
                  <a:lnTo>
                    <a:pt x="23" y="54"/>
                  </a:lnTo>
                  <a:lnTo>
                    <a:pt x="27" y="40"/>
                  </a:lnTo>
                  <a:lnTo>
                    <a:pt x="27" y="26"/>
                  </a:lnTo>
                  <a:lnTo>
                    <a:pt x="24" y="12"/>
                  </a:lnTo>
                  <a:lnTo>
                    <a:pt x="19" y="0"/>
                  </a:lnTo>
                  <a:lnTo>
                    <a:pt x="28" y="8"/>
                  </a:lnTo>
                  <a:lnTo>
                    <a:pt x="38" y="18"/>
                  </a:lnTo>
                  <a:lnTo>
                    <a:pt x="49" y="27"/>
                  </a:lnTo>
                  <a:lnTo>
                    <a:pt x="61" y="34"/>
                  </a:lnTo>
                  <a:lnTo>
                    <a:pt x="74" y="41"/>
                  </a:lnTo>
                  <a:lnTo>
                    <a:pt x="90" y="45"/>
                  </a:lnTo>
                  <a:lnTo>
                    <a:pt x="106" y="46"/>
                  </a:lnTo>
                  <a:lnTo>
                    <a:pt x="126" y="45"/>
                  </a:lnTo>
                  <a:lnTo>
                    <a:pt x="126" y="59"/>
                  </a:lnTo>
                  <a:lnTo>
                    <a:pt x="127" y="74"/>
                  </a:lnTo>
                  <a:lnTo>
                    <a:pt x="130" y="89"/>
                  </a:lnTo>
                  <a:lnTo>
                    <a:pt x="136" y="103"/>
                  </a:lnTo>
                  <a:lnTo>
                    <a:pt x="146" y="114"/>
                  </a:lnTo>
                  <a:lnTo>
                    <a:pt x="160" y="121"/>
                  </a:lnTo>
                  <a:lnTo>
                    <a:pt x="180" y="124"/>
                  </a:lnTo>
                  <a:lnTo>
                    <a:pt x="204" y="119"/>
                  </a:lnTo>
                  <a:close/>
                </a:path>
              </a:pathLst>
            </a:custGeom>
            <a:solidFill>
              <a:srgbClr val="49AF00"/>
            </a:solidFill>
            <a:ln w="9525">
              <a:noFill/>
              <a:round/>
              <a:headEnd/>
              <a:tailEnd/>
            </a:ln>
          </p:spPr>
          <p:txBody>
            <a:bodyPr/>
            <a:lstStyle/>
            <a:p>
              <a:endParaRPr lang="en-US"/>
            </a:p>
          </p:txBody>
        </p:sp>
        <p:sp>
          <p:nvSpPr>
            <p:cNvPr id="6243" name="Freeform 302"/>
            <p:cNvSpPr>
              <a:spLocks/>
            </p:cNvSpPr>
            <p:nvPr/>
          </p:nvSpPr>
          <p:spPr bwMode="auto">
            <a:xfrm>
              <a:off x="2117" y="1212"/>
              <a:ext cx="114" cy="134"/>
            </a:xfrm>
            <a:custGeom>
              <a:avLst/>
              <a:gdLst>
                <a:gd name="T0" fmla="*/ 21 w 228"/>
                <a:gd name="T1" fmla="*/ 14 h 267"/>
                <a:gd name="T2" fmla="*/ 24 w 228"/>
                <a:gd name="T3" fmla="*/ 14 h 267"/>
                <a:gd name="T4" fmla="*/ 28 w 228"/>
                <a:gd name="T5" fmla="*/ 14 h 267"/>
                <a:gd name="T6" fmla="*/ 31 w 228"/>
                <a:gd name="T7" fmla="*/ 14 h 267"/>
                <a:gd name="T8" fmla="*/ 35 w 228"/>
                <a:gd name="T9" fmla="*/ 14 h 267"/>
                <a:gd name="T10" fmla="*/ 39 w 228"/>
                <a:gd name="T11" fmla="*/ 14 h 267"/>
                <a:gd name="T12" fmla="*/ 43 w 228"/>
                <a:gd name="T13" fmla="*/ 12 h 267"/>
                <a:gd name="T14" fmla="*/ 47 w 228"/>
                <a:gd name="T15" fmla="*/ 10 h 267"/>
                <a:gd name="T16" fmla="*/ 51 w 228"/>
                <a:gd name="T17" fmla="*/ 7 h 267"/>
                <a:gd name="T18" fmla="*/ 55 w 228"/>
                <a:gd name="T19" fmla="*/ 3 h 267"/>
                <a:gd name="T20" fmla="*/ 57 w 228"/>
                <a:gd name="T21" fmla="*/ 1 h 267"/>
                <a:gd name="T22" fmla="*/ 57 w 228"/>
                <a:gd name="T23" fmla="*/ 3 h 267"/>
                <a:gd name="T24" fmla="*/ 55 w 228"/>
                <a:gd name="T25" fmla="*/ 6 h 267"/>
                <a:gd name="T26" fmla="*/ 50 w 228"/>
                <a:gd name="T27" fmla="*/ 13 h 267"/>
                <a:gd name="T28" fmla="*/ 48 w 228"/>
                <a:gd name="T29" fmla="*/ 20 h 267"/>
                <a:gd name="T30" fmla="*/ 47 w 228"/>
                <a:gd name="T31" fmla="*/ 28 h 267"/>
                <a:gd name="T32" fmla="*/ 47 w 228"/>
                <a:gd name="T33" fmla="*/ 34 h 267"/>
                <a:gd name="T34" fmla="*/ 48 w 228"/>
                <a:gd name="T35" fmla="*/ 39 h 267"/>
                <a:gd name="T36" fmla="*/ 46 w 228"/>
                <a:gd name="T37" fmla="*/ 41 h 267"/>
                <a:gd name="T38" fmla="*/ 42 w 228"/>
                <a:gd name="T39" fmla="*/ 43 h 267"/>
                <a:gd name="T40" fmla="*/ 38 w 228"/>
                <a:gd name="T41" fmla="*/ 48 h 267"/>
                <a:gd name="T42" fmla="*/ 36 w 228"/>
                <a:gd name="T43" fmla="*/ 57 h 267"/>
                <a:gd name="T44" fmla="*/ 34 w 228"/>
                <a:gd name="T45" fmla="*/ 60 h 267"/>
                <a:gd name="T46" fmla="*/ 26 w 228"/>
                <a:gd name="T47" fmla="*/ 58 h 267"/>
                <a:gd name="T48" fmla="*/ 19 w 228"/>
                <a:gd name="T49" fmla="*/ 59 h 267"/>
                <a:gd name="T50" fmla="*/ 12 w 228"/>
                <a:gd name="T51" fmla="*/ 63 h 267"/>
                <a:gd name="T52" fmla="*/ 10 w 228"/>
                <a:gd name="T53" fmla="*/ 64 h 267"/>
                <a:gd name="T54" fmla="*/ 10 w 228"/>
                <a:gd name="T55" fmla="*/ 56 h 267"/>
                <a:gd name="T56" fmla="*/ 7 w 228"/>
                <a:gd name="T57" fmla="*/ 49 h 267"/>
                <a:gd name="T58" fmla="*/ 3 w 228"/>
                <a:gd name="T59" fmla="*/ 44 h 267"/>
                <a:gd name="T60" fmla="*/ 4 w 228"/>
                <a:gd name="T61" fmla="*/ 38 h 267"/>
                <a:gd name="T62" fmla="*/ 6 w 228"/>
                <a:gd name="T63" fmla="*/ 28 h 267"/>
                <a:gd name="T64" fmla="*/ 7 w 228"/>
                <a:gd name="T65" fmla="*/ 24 h 267"/>
                <a:gd name="T66" fmla="*/ 12 w 228"/>
                <a:gd name="T67" fmla="*/ 22 h 267"/>
                <a:gd name="T68" fmla="*/ 15 w 228"/>
                <a:gd name="T69" fmla="*/ 19 h 267"/>
                <a:gd name="T70" fmla="*/ 19 w 228"/>
                <a:gd name="T71" fmla="*/ 16 h 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28"/>
                <a:gd name="T109" fmla="*/ 0 h 267"/>
                <a:gd name="T110" fmla="*/ 228 w 228"/>
                <a:gd name="T111" fmla="*/ 267 h 26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28" h="267">
                  <a:moveTo>
                    <a:pt x="76" y="52"/>
                  </a:moveTo>
                  <a:lnTo>
                    <a:pt x="83" y="53"/>
                  </a:lnTo>
                  <a:lnTo>
                    <a:pt x="89" y="54"/>
                  </a:lnTo>
                  <a:lnTo>
                    <a:pt x="96" y="55"/>
                  </a:lnTo>
                  <a:lnTo>
                    <a:pt x="103" y="55"/>
                  </a:lnTo>
                  <a:lnTo>
                    <a:pt x="110" y="56"/>
                  </a:lnTo>
                  <a:lnTo>
                    <a:pt x="116" y="56"/>
                  </a:lnTo>
                  <a:lnTo>
                    <a:pt x="125" y="56"/>
                  </a:lnTo>
                  <a:lnTo>
                    <a:pt x="131" y="56"/>
                  </a:lnTo>
                  <a:lnTo>
                    <a:pt x="139" y="56"/>
                  </a:lnTo>
                  <a:lnTo>
                    <a:pt x="146" y="55"/>
                  </a:lnTo>
                  <a:lnTo>
                    <a:pt x="153" y="53"/>
                  </a:lnTo>
                  <a:lnTo>
                    <a:pt x="161" y="52"/>
                  </a:lnTo>
                  <a:lnTo>
                    <a:pt x="171" y="48"/>
                  </a:lnTo>
                  <a:lnTo>
                    <a:pt x="180" y="45"/>
                  </a:lnTo>
                  <a:lnTo>
                    <a:pt x="188" y="39"/>
                  </a:lnTo>
                  <a:lnTo>
                    <a:pt x="196" y="33"/>
                  </a:lnTo>
                  <a:lnTo>
                    <a:pt x="204" y="26"/>
                  </a:lnTo>
                  <a:lnTo>
                    <a:pt x="212" y="19"/>
                  </a:lnTo>
                  <a:lnTo>
                    <a:pt x="220" y="10"/>
                  </a:lnTo>
                  <a:lnTo>
                    <a:pt x="227" y="0"/>
                  </a:lnTo>
                  <a:lnTo>
                    <a:pt x="228" y="3"/>
                  </a:lnTo>
                  <a:lnTo>
                    <a:pt x="228" y="5"/>
                  </a:lnTo>
                  <a:lnTo>
                    <a:pt x="228" y="9"/>
                  </a:lnTo>
                  <a:lnTo>
                    <a:pt x="228" y="12"/>
                  </a:lnTo>
                  <a:lnTo>
                    <a:pt x="218" y="24"/>
                  </a:lnTo>
                  <a:lnTo>
                    <a:pt x="209" y="37"/>
                  </a:lnTo>
                  <a:lnTo>
                    <a:pt x="200" y="50"/>
                  </a:lnTo>
                  <a:lnTo>
                    <a:pt x="194" y="64"/>
                  </a:lnTo>
                  <a:lnTo>
                    <a:pt x="189" y="79"/>
                  </a:lnTo>
                  <a:lnTo>
                    <a:pt x="186" y="94"/>
                  </a:lnTo>
                  <a:lnTo>
                    <a:pt x="186" y="110"/>
                  </a:lnTo>
                  <a:lnTo>
                    <a:pt x="187" y="125"/>
                  </a:lnTo>
                  <a:lnTo>
                    <a:pt x="188" y="136"/>
                  </a:lnTo>
                  <a:lnTo>
                    <a:pt x="190" y="145"/>
                  </a:lnTo>
                  <a:lnTo>
                    <a:pt x="191" y="154"/>
                  </a:lnTo>
                  <a:lnTo>
                    <a:pt x="191" y="162"/>
                  </a:lnTo>
                  <a:lnTo>
                    <a:pt x="184" y="161"/>
                  </a:lnTo>
                  <a:lnTo>
                    <a:pt x="176" y="164"/>
                  </a:lnTo>
                  <a:lnTo>
                    <a:pt x="167" y="169"/>
                  </a:lnTo>
                  <a:lnTo>
                    <a:pt x="158" y="178"/>
                  </a:lnTo>
                  <a:lnTo>
                    <a:pt x="150" y="191"/>
                  </a:lnTo>
                  <a:lnTo>
                    <a:pt x="144" y="206"/>
                  </a:lnTo>
                  <a:lnTo>
                    <a:pt x="141" y="226"/>
                  </a:lnTo>
                  <a:lnTo>
                    <a:pt x="142" y="247"/>
                  </a:lnTo>
                  <a:lnTo>
                    <a:pt x="133" y="239"/>
                  </a:lnTo>
                  <a:lnTo>
                    <a:pt x="119" y="235"/>
                  </a:lnTo>
                  <a:lnTo>
                    <a:pt x="104" y="231"/>
                  </a:lnTo>
                  <a:lnTo>
                    <a:pt x="88" y="231"/>
                  </a:lnTo>
                  <a:lnTo>
                    <a:pt x="73" y="235"/>
                  </a:lnTo>
                  <a:lnTo>
                    <a:pt x="59" y="242"/>
                  </a:lnTo>
                  <a:lnTo>
                    <a:pt x="47" y="252"/>
                  </a:lnTo>
                  <a:lnTo>
                    <a:pt x="40" y="267"/>
                  </a:lnTo>
                  <a:lnTo>
                    <a:pt x="40" y="253"/>
                  </a:lnTo>
                  <a:lnTo>
                    <a:pt x="39" y="238"/>
                  </a:lnTo>
                  <a:lnTo>
                    <a:pt x="37" y="223"/>
                  </a:lnTo>
                  <a:lnTo>
                    <a:pt x="32" y="208"/>
                  </a:lnTo>
                  <a:lnTo>
                    <a:pt x="28" y="194"/>
                  </a:lnTo>
                  <a:lnTo>
                    <a:pt x="20" y="182"/>
                  </a:lnTo>
                  <a:lnTo>
                    <a:pt x="12" y="174"/>
                  </a:lnTo>
                  <a:lnTo>
                    <a:pt x="0" y="170"/>
                  </a:lnTo>
                  <a:lnTo>
                    <a:pt x="13" y="152"/>
                  </a:lnTo>
                  <a:lnTo>
                    <a:pt x="21" y="130"/>
                  </a:lnTo>
                  <a:lnTo>
                    <a:pt x="23" y="109"/>
                  </a:lnTo>
                  <a:lnTo>
                    <a:pt x="19" y="95"/>
                  </a:lnTo>
                  <a:lnTo>
                    <a:pt x="28" y="93"/>
                  </a:lnTo>
                  <a:lnTo>
                    <a:pt x="36" y="90"/>
                  </a:lnTo>
                  <a:lnTo>
                    <a:pt x="45" y="85"/>
                  </a:lnTo>
                  <a:lnTo>
                    <a:pt x="53" y="80"/>
                  </a:lnTo>
                  <a:lnTo>
                    <a:pt x="61" y="75"/>
                  </a:lnTo>
                  <a:lnTo>
                    <a:pt x="67" y="68"/>
                  </a:lnTo>
                  <a:lnTo>
                    <a:pt x="73" y="61"/>
                  </a:lnTo>
                  <a:lnTo>
                    <a:pt x="76" y="52"/>
                  </a:lnTo>
                  <a:close/>
                </a:path>
              </a:pathLst>
            </a:custGeom>
            <a:solidFill>
              <a:srgbClr val="49AF00"/>
            </a:solidFill>
            <a:ln w="9525">
              <a:noFill/>
              <a:round/>
              <a:headEnd/>
              <a:tailEnd/>
            </a:ln>
          </p:spPr>
          <p:txBody>
            <a:bodyPr/>
            <a:lstStyle/>
            <a:p>
              <a:endParaRPr lang="en-US"/>
            </a:p>
          </p:txBody>
        </p:sp>
        <p:sp>
          <p:nvSpPr>
            <p:cNvPr id="6244" name="Freeform 303"/>
            <p:cNvSpPr>
              <a:spLocks/>
            </p:cNvSpPr>
            <p:nvPr/>
          </p:nvSpPr>
          <p:spPr bwMode="auto">
            <a:xfrm>
              <a:off x="2213" y="989"/>
              <a:ext cx="72" cy="100"/>
            </a:xfrm>
            <a:custGeom>
              <a:avLst/>
              <a:gdLst>
                <a:gd name="T0" fmla="*/ 29 w 142"/>
                <a:gd name="T1" fmla="*/ 46 h 200"/>
                <a:gd name="T2" fmla="*/ 28 w 142"/>
                <a:gd name="T3" fmla="*/ 49 h 200"/>
                <a:gd name="T4" fmla="*/ 27 w 142"/>
                <a:gd name="T5" fmla="*/ 48 h 200"/>
                <a:gd name="T6" fmla="*/ 24 w 142"/>
                <a:gd name="T7" fmla="*/ 41 h 200"/>
                <a:gd name="T8" fmla="*/ 22 w 142"/>
                <a:gd name="T9" fmla="*/ 38 h 200"/>
                <a:gd name="T10" fmla="*/ 19 w 142"/>
                <a:gd name="T11" fmla="*/ 37 h 200"/>
                <a:gd name="T12" fmla="*/ 15 w 142"/>
                <a:gd name="T13" fmla="*/ 36 h 200"/>
                <a:gd name="T14" fmla="*/ 12 w 142"/>
                <a:gd name="T15" fmla="*/ 35 h 200"/>
                <a:gd name="T16" fmla="*/ 10 w 142"/>
                <a:gd name="T17" fmla="*/ 34 h 200"/>
                <a:gd name="T18" fmla="*/ 9 w 142"/>
                <a:gd name="T19" fmla="*/ 33 h 200"/>
                <a:gd name="T20" fmla="*/ 10 w 142"/>
                <a:gd name="T21" fmla="*/ 33 h 200"/>
                <a:gd name="T22" fmla="*/ 14 w 142"/>
                <a:gd name="T23" fmla="*/ 34 h 200"/>
                <a:gd name="T24" fmla="*/ 19 w 142"/>
                <a:gd name="T25" fmla="*/ 34 h 200"/>
                <a:gd name="T26" fmla="*/ 22 w 142"/>
                <a:gd name="T27" fmla="*/ 35 h 200"/>
                <a:gd name="T28" fmla="*/ 22 w 142"/>
                <a:gd name="T29" fmla="*/ 31 h 200"/>
                <a:gd name="T30" fmla="*/ 20 w 142"/>
                <a:gd name="T31" fmla="*/ 27 h 200"/>
                <a:gd name="T32" fmla="*/ 16 w 142"/>
                <a:gd name="T33" fmla="*/ 25 h 200"/>
                <a:gd name="T34" fmla="*/ 11 w 142"/>
                <a:gd name="T35" fmla="*/ 23 h 200"/>
                <a:gd name="T36" fmla="*/ 7 w 142"/>
                <a:gd name="T37" fmla="*/ 20 h 200"/>
                <a:gd name="T38" fmla="*/ 3 w 142"/>
                <a:gd name="T39" fmla="*/ 18 h 200"/>
                <a:gd name="T40" fmla="*/ 1 w 142"/>
                <a:gd name="T41" fmla="*/ 17 h 200"/>
                <a:gd name="T42" fmla="*/ 1 w 142"/>
                <a:gd name="T43" fmla="*/ 16 h 200"/>
                <a:gd name="T44" fmla="*/ 3 w 142"/>
                <a:gd name="T45" fmla="*/ 17 h 200"/>
                <a:gd name="T46" fmla="*/ 7 w 142"/>
                <a:gd name="T47" fmla="*/ 19 h 200"/>
                <a:gd name="T48" fmla="*/ 12 w 142"/>
                <a:gd name="T49" fmla="*/ 21 h 200"/>
                <a:gd name="T50" fmla="*/ 16 w 142"/>
                <a:gd name="T51" fmla="*/ 23 h 200"/>
                <a:gd name="T52" fmla="*/ 18 w 142"/>
                <a:gd name="T53" fmla="*/ 21 h 200"/>
                <a:gd name="T54" fmla="*/ 16 w 142"/>
                <a:gd name="T55" fmla="*/ 14 h 200"/>
                <a:gd name="T56" fmla="*/ 13 w 142"/>
                <a:gd name="T57" fmla="*/ 8 h 200"/>
                <a:gd name="T58" fmla="*/ 9 w 142"/>
                <a:gd name="T59" fmla="*/ 3 h 200"/>
                <a:gd name="T60" fmla="*/ 8 w 142"/>
                <a:gd name="T61" fmla="*/ 1 h 200"/>
                <a:gd name="T62" fmla="*/ 9 w 142"/>
                <a:gd name="T63" fmla="*/ 1 h 200"/>
                <a:gd name="T64" fmla="*/ 12 w 142"/>
                <a:gd name="T65" fmla="*/ 4 h 200"/>
                <a:gd name="T66" fmla="*/ 15 w 142"/>
                <a:gd name="T67" fmla="*/ 9 h 200"/>
                <a:gd name="T68" fmla="*/ 19 w 142"/>
                <a:gd name="T69" fmla="*/ 14 h 200"/>
                <a:gd name="T70" fmla="*/ 21 w 142"/>
                <a:gd name="T71" fmla="*/ 20 h 200"/>
                <a:gd name="T72" fmla="*/ 24 w 142"/>
                <a:gd name="T73" fmla="*/ 19 h 200"/>
                <a:gd name="T74" fmla="*/ 27 w 142"/>
                <a:gd name="T75" fmla="*/ 10 h 200"/>
                <a:gd name="T76" fmla="*/ 27 w 142"/>
                <a:gd name="T77" fmla="*/ 5 h 200"/>
                <a:gd name="T78" fmla="*/ 28 w 142"/>
                <a:gd name="T79" fmla="*/ 6 h 200"/>
                <a:gd name="T80" fmla="*/ 28 w 142"/>
                <a:gd name="T81" fmla="*/ 11 h 200"/>
                <a:gd name="T82" fmla="*/ 26 w 142"/>
                <a:gd name="T83" fmla="*/ 21 h 200"/>
                <a:gd name="T84" fmla="*/ 24 w 142"/>
                <a:gd name="T85" fmla="*/ 28 h 200"/>
                <a:gd name="T86" fmla="*/ 25 w 142"/>
                <a:gd name="T87" fmla="*/ 33 h 200"/>
                <a:gd name="T88" fmla="*/ 27 w 142"/>
                <a:gd name="T89" fmla="*/ 34 h 200"/>
                <a:gd name="T90" fmla="*/ 30 w 142"/>
                <a:gd name="T91" fmla="*/ 33 h 200"/>
                <a:gd name="T92" fmla="*/ 32 w 142"/>
                <a:gd name="T93" fmla="*/ 30 h 200"/>
                <a:gd name="T94" fmla="*/ 34 w 142"/>
                <a:gd name="T95" fmla="*/ 28 h 200"/>
                <a:gd name="T96" fmla="*/ 35 w 142"/>
                <a:gd name="T97" fmla="*/ 25 h 200"/>
                <a:gd name="T98" fmla="*/ 37 w 142"/>
                <a:gd name="T99" fmla="*/ 26 h 200"/>
                <a:gd name="T100" fmla="*/ 36 w 142"/>
                <a:gd name="T101" fmla="*/ 29 h 200"/>
                <a:gd name="T102" fmla="*/ 34 w 142"/>
                <a:gd name="T103" fmla="*/ 32 h 200"/>
                <a:gd name="T104" fmla="*/ 31 w 142"/>
                <a:gd name="T105" fmla="*/ 35 h 200"/>
                <a:gd name="T106" fmla="*/ 28 w 142"/>
                <a:gd name="T107" fmla="*/ 38 h 200"/>
                <a:gd name="T108" fmla="*/ 28 w 142"/>
                <a:gd name="T109" fmla="*/ 41 h 200"/>
                <a:gd name="T110" fmla="*/ 29 w 142"/>
                <a:gd name="T111" fmla="*/ 44 h 2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42"/>
                <a:gd name="T169" fmla="*/ 0 h 200"/>
                <a:gd name="T170" fmla="*/ 142 w 142"/>
                <a:gd name="T171" fmla="*/ 200 h 20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42" h="200">
                  <a:moveTo>
                    <a:pt x="115" y="178"/>
                  </a:moveTo>
                  <a:lnTo>
                    <a:pt x="114" y="184"/>
                  </a:lnTo>
                  <a:lnTo>
                    <a:pt x="112" y="189"/>
                  </a:lnTo>
                  <a:lnTo>
                    <a:pt x="111" y="194"/>
                  </a:lnTo>
                  <a:lnTo>
                    <a:pt x="111" y="200"/>
                  </a:lnTo>
                  <a:lnTo>
                    <a:pt x="104" y="189"/>
                  </a:lnTo>
                  <a:lnTo>
                    <a:pt x="99" y="175"/>
                  </a:lnTo>
                  <a:lnTo>
                    <a:pt x="93" y="162"/>
                  </a:lnTo>
                  <a:lnTo>
                    <a:pt x="91" y="154"/>
                  </a:lnTo>
                  <a:lnTo>
                    <a:pt x="86" y="152"/>
                  </a:lnTo>
                  <a:lnTo>
                    <a:pt x="80" y="149"/>
                  </a:lnTo>
                  <a:lnTo>
                    <a:pt x="73" y="146"/>
                  </a:lnTo>
                  <a:lnTo>
                    <a:pt x="66" y="144"/>
                  </a:lnTo>
                  <a:lnTo>
                    <a:pt x="59" y="141"/>
                  </a:lnTo>
                  <a:lnTo>
                    <a:pt x="53" y="139"/>
                  </a:lnTo>
                  <a:lnTo>
                    <a:pt x="47" y="137"/>
                  </a:lnTo>
                  <a:lnTo>
                    <a:pt x="41" y="137"/>
                  </a:lnTo>
                  <a:lnTo>
                    <a:pt x="40" y="136"/>
                  </a:lnTo>
                  <a:lnTo>
                    <a:pt x="39" y="133"/>
                  </a:lnTo>
                  <a:lnTo>
                    <a:pt x="36" y="132"/>
                  </a:lnTo>
                  <a:lnTo>
                    <a:pt x="35" y="131"/>
                  </a:lnTo>
                  <a:lnTo>
                    <a:pt x="40" y="131"/>
                  </a:lnTo>
                  <a:lnTo>
                    <a:pt x="47" y="132"/>
                  </a:lnTo>
                  <a:lnTo>
                    <a:pt x="55" y="133"/>
                  </a:lnTo>
                  <a:lnTo>
                    <a:pt x="64" y="133"/>
                  </a:lnTo>
                  <a:lnTo>
                    <a:pt x="72" y="134"/>
                  </a:lnTo>
                  <a:lnTo>
                    <a:pt x="79" y="136"/>
                  </a:lnTo>
                  <a:lnTo>
                    <a:pt x="85" y="137"/>
                  </a:lnTo>
                  <a:lnTo>
                    <a:pt x="88" y="138"/>
                  </a:lnTo>
                  <a:lnTo>
                    <a:pt x="85" y="126"/>
                  </a:lnTo>
                  <a:lnTo>
                    <a:pt x="81" y="117"/>
                  </a:lnTo>
                  <a:lnTo>
                    <a:pt x="78" y="110"/>
                  </a:lnTo>
                  <a:lnTo>
                    <a:pt x="74" y="104"/>
                  </a:lnTo>
                  <a:lnTo>
                    <a:pt x="63" y="100"/>
                  </a:lnTo>
                  <a:lnTo>
                    <a:pt x="53" y="95"/>
                  </a:lnTo>
                  <a:lnTo>
                    <a:pt x="42" y="91"/>
                  </a:lnTo>
                  <a:lnTo>
                    <a:pt x="33" y="85"/>
                  </a:lnTo>
                  <a:lnTo>
                    <a:pt x="25" y="79"/>
                  </a:lnTo>
                  <a:lnTo>
                    <a:pt x="17" y="74"/>
                  </a:lnTo>
                  <a:lnTo>
                    <a:pt x="10" y="72"/>
                  </a:lnTo>
                  <a:lnTo>
                    <a:pt x="5" y="70"/>
                  </a:lnTo>
                  <a:lnTo>
                    <a:pt x="2" y="68"/>
                  </a:lnTo>
                  <a:lnTo>
                    <a:pt x="0" y="65"/>
                  </a:lnTo>
                  <a:lnTo>
                    <a:pt x="1" y="64"/>
                  </a:lnTo>
                  <a:lnTo>
                    <a:pt x="6" y="65"/>
                  </a:lnTo>
                  <a:lnTo>
                    <a:pt x="12" y="68"/>
                  </a:lnTo>
                  <a:lnTo>
                    <a:pt x="19" y="71"/>
                  </a:lnTo>
                  <a:lnTo>
                    <a:pt x="27" y="76"/>
                  </a:lnTo>
                  <a:lnTo>
                    <a:pt x="36" y="79"/>
                  </a:lnTo>
                  <a:lnTo>
                    <a:pt x="47" y="84"/>
                  </a:lnTo>
                  <a:lnTo>
                    <a:pt x="56" y="87"/>
                  </a:lnTo>
                  <a:lnTo>
                    <a:pt x="64" y="91"/>
                  </a:lnTo>
                  <a:lnTo>
                    <a:pt x="72" y="92"/>
                  </a:lnTo>
                  <a:lnTo>
                    <a:pt x="71" y="84"/>
                  </a:lnTo>
                  <a:lnTo>
                    <a:pt x="68" y="72"/>
                  </a:lnTo>
                  <a:lnTo>
                    <a:pt x="62" y="58"/>
                  </a:lnTo>
                  <a:lnTo>
                    <a:pt x="56" y="46"/>
                  </a:lnTo>
                  <a:lnTo>
                    <a:pt x="49" y="32"/>
                  </a:lnTo>
                  <a:lnTo>
                    <a:pt x="42" y="20"/>
                  </a:lnTo>
                  <a:lnTo>
                    <a:pt x="36" y="12"/>
                  </a:lnTo>
                  <a:lnTo>
                    <a:pt x="33" y="7"/>
                  </a:lnTo>
                  <a:lnTo>
                    <a:pt x="30" y="2"/>
                  </a:lnTo>
                  <a:lnTo>
                    <a:pt x="31" y="0"/>
                  </a:lnTo>
                  <a:lnTo>
                    <a:pt x="36" y="2"/>
                  </a:lnTo>
                  <a:lnTo>
                    <a:pt x="43" y="9"/>
                  </a:lnTo>
                  <a:lnTo>
                    <a:pt x="48" y="15"/>
                  </a:lnTo>
                  <a:lnTo>
                    <a:pt x="54" y="24"/>
                  </a:lnTo>
                  <a:lnTo>
                    <a:pt x="59" y="34"/>
                  </a:lnTo>
                  <a:lnTo>
                    <a:pt x="66" y="45"/>
                  </a:lnTo>
                  <a:lnTo>
                    <a:pt x="72" y="56"/>
                  </a:lnTo>
                  <a:lnTo>
                    <a:pt x="77" y="66"/>
                  </a:lnTo>
                  <a:lnTo>
                    <a:pt x="80" y="77"/>
                  </a:lnTo>
                  <a:lnTo>
                    <a:pt x="82" y="84"/>
                  </a:lnTo>
                  <a:lnTo>
                    <a:pt x="92" y="73"/>
                  </a:lnTo>
                  <a:lnTo>
                    <a:pt x="100" y="56"/>
                  </a:lnTo>
                  <a:lnTo>
                    <a:pt x="104" y="39"/>
                  </a:lnTo>
                  <a:lnTo>
                    <a:pt x="107" y="26"/>
                  </a:lnTo>
                  <a:lnTo>
                    <a:pt x="107" y="20"/>
                  </a:lnTo>
                  <a:lnTo>
                    <a:pt x="108" y="19"/>
                  </a:lnTo>
                  <a:lnTo>
                    <a:pt x="109" y="24"/>
                  </a:lnTo>
                  <a:lnTo>
                    <a:pt x="110" y="31"/>
                  </a:lnTo>
                  <a:lnTo>
                    <a:pt x="110" y="43"/>
                  </a:lnTo>
                  <a:lnTo>
                    <a:pt x="108" y="63"/>
                  </a:lnTo>
                  <a:lnTo>
                    <a:pt x="102" y="83"/>
                  </a:lnTo>
                  <a:lnTo>
                    <a:pt x="88" y="100"/>
                  </a:lnTo>
                  <a:lnTo>
                    <a:pt x="94" y="111"/>
                  </a:lnTo>
                  <a:lnTo>
                    <a:pt x="97" y="122"/>
                  </a:lnTo>
                  <a:lnTo>
                    <a:pt x="99" y="131"/>
                  </a:lnTo>
                  <a:lnTo>
                    <a:pt x="100" y="138"/>
                  </a:lnTo>
                  <a:lnTo>
                    <a:pt x="106" y="136"/>
                  </a:lnTo>
                  <a:lnTo>
                    <a:pt x="111" y="132"/>
                  </a:lnTo>
                  <a:lnTo>
                    <a:pt x="116" y="129"/>
                  </a:lnTo>
                  <a:lnTo>
                    <a:pt x="120" y="125"/>
                  </a:lnTo>
                  <a:lnTo>
                    <a:pt x="125" y="122"/>
                  </a:lnTo>
                  <a:lnTo>
                    <a:pt x="129" y="117"/>
                  </a:lnTo>
                  <a:lnTo>
                    <a:pt x="132" y="113"/>
                  </a:lnTo>
                  <a:lnTo>
                    <a:pt x="134" y="107"/>
                  </a:lnTo>
                  <a:lnTo>
                    <a:pt x="138" y="101"/>
                  </a:lnTo>
                  <a:lnTo>
                    <a:pt x="141" y="100"/>
                  </a:lnTo>
                  <a:lnTo>
                    <a:pt x="142" y="103"/>
                  </a:lnTo>
                  <a:lnTo>
                    <a:pt x="142" y="110"/>
                  </a:lnTo>
                  <a:lnTo>
                    <a:pt x="140" y="115"/>
                  </a:lnTo>
                  <a:lnTo>
                    <a:pt x="137" y="121"/>
                  </a:lnTo>
                  <a:lnTo>
                    <a:pt x="132" y="127"/>
                  </a:lnTo>
                  <a:lnTo>
                    <a:pt x="127" y="134"/>
                  </a:lnTo>
                  <a:lnTo>
                    <a:pt x="122" y="140"/>
                  </a:lnTo>
                  <a:lnTo>
                    <a:pt x="116" y="146"/>
                  </a:lnTo>
                  <a:lnTo>
                    <a:pt x="110" y="151"/>
                  </a:lnTo>
                  <a:lnTo>
                    <a:pt x="106" y="153"/>
                  </a:lnTo>
                  <a:lnTo>
                    <a:pt x="108" y="161"/>
                  </a:lnTo>
                  <a:lnTo>
                    <a:pt x="110" y="167"/>
                  </a:lnTo>
                  <a:lnTo>
                    <a:pt x="112" y="174"/>
                  </a:lnTo>
                  <a:lnTo>
                    <a:pt x="115" y="178"/>
                  </a:lnTo>
                  <a:close/>
                </a:path>
              </a:pathLst>
            </a:custGeom>
            <a:solidFill>
              <a:srgbClr val="003300"/>
            </a:solidFill>
            <a:ln w="9525">
              <a:noFill/>
              <a:round/>
              <a:headEnd/>
              <a:tailEnd/>
            </a:ln>
          </p:spPr>
          <p:txBody>
            <a:bodyPr/>
            <a:lstStyle/>
            <a:p>
              <a:endParaRPr lang="en-US"/>
            </a:p>
          </p:txBody>
        </p:sp>
        <p:sp>
          <p:nvSpPr>
            <p:cNvPr id="6245" name="Freeform 304"/>
            <p:cNvSpPr>
              <a:spLocks/>
            </p:cNvSpPr>
            <p:nvPr/>
          </p:nvSpPr>
          <p:spPr bwMode="auto">
            <a:xfrm>
              <a:off x="2127" y="1238"/>
              <a:ext cx="70" cy="91"/>
            </a:xfrm>
            <a:custGeom>
              <a:avLst/>
              <a:gdLst>
                <a:gd name="T0" fmla="*/ 33 w 140"/>
                <a:gd name="T1" fmla="*/ 1 h 180"/>
                <a:gd name="T2" fmla="*/ 29 w 140"/>
                <a:gd name="T3" fmla="*/ 1 h 180"/>
                <a:gd name="T4" fmla="*/ 27 w 140"/>
                <a:gd name="T5" fmla="*/ 3 h 180"/>
                <a:gd name="T6" fmla="*/ 25 w 140"/>
                <a:gd name="T7" fmla="*/ 7 h 180"/>
                <a:gd name="T8" fmla="*/ 21 w 140"/>
                <a:gd name="T9" fmla="*/ 9 h 180"/>
                <a:gd name="T10" fmla="*/ 16 w 140"/>
                <a:gd name="T11" fmla="*/ 9 h 180"/>
                <a:gd name="T12" fmla="*/ 11 w 140"/>
                <a:gd name="T13" fmla="*/ 11 h 180"/>
                <a:gd name="T14" fmla="*/ 7 w 140"/>
                <a:gd name="T15" fmla="*/ 12 h 180"/>
                <a:gd name="T16" fmla="*/ 5 w 140"/>
                <a:gd name="T17" fmla="*/ 14 h 180"/>
                <a:gd name="T18" fmla="*/ 5 w 140"/>
                <a:gd name="T19" fmla="*/ 14 h 180"/>
                <a:gd name="T20" fmla="*/ 8 w 140"/>
                <a:gd name="T21" fmla="*/ 13 h 180"/>
                <a:gd name="T22" fmla="*/ 11 w 140"/>
                <a:gd name="T23" fmla="*/ 12 h 180"/>
                <a:gd name="T24" fmla="*/ 15 w 140"/>
                <a:gd name="T25" fmla="*/ 11 h 180"/>
                <a:gd name="T26" fmla="*/ 19 w 140"/>
                <a:gd name="T27" fmla="*/ 11 h 180"/>
                <a:gd name="T28" fmla="*/ 20 w 140"/>
                <a:gd name="T29" fmla="*/ 15 h 180"/>
                <a:gd name="T30" fmla="*/ 18 w 140"/>
                <a:gd name="T31" fmla="*/ 21 h 180"/>
                <a:gd name="T32" fmla="*/ 14 w 140"/>
                <a:gd name="T33" fmla="*/ 23 h 180"/>
                <a:gd name="T34" fmla="*/ 10 w 140"/>
                <a:gd name="T35" fmla="*/ 24 h 180"/>
                <a:gd name="T36" fmla="*/ 6 w 140"/>
                <a:gd name="T37" fmla="*/ 26 h 180"/>
                <a:gd name="T38" fmla="*/ 2 w 140"/>
                <a:gd name="T39" fmla="*/ 26 h 180"/>
                <a:gd name="T40" fmla="*/ 1 w 140"/>
                <a:gd name="T41" fmla="*/ 27 h 180"/>
                <a:gd name="T42" fmla="*/ 1 w 140"/>
                <a:gd name="T43" fmla="*/ 27 h 180"/>
                <a:gd name="T44" fmla="*/ 3 w 140"/>
                <a:gd name="T45" fmla="*/ 27 h 180"/>
                <a:gd name="T46" fmla="*/ 6 w 140"/>
                <a:gd name="T47" fmla="*/ 27 h 180"/>
                <a:gd name="T48" fmla="*/ 9 w 140"/>
                <a:gd name="T49" fmla="*/ 26 h 180"/>
                <a:gd name="T50" fmla="*/ 13 w 140"/>
                <a:gd name="T51" fmla="*/ 26 h 180"/>
                <a:gd name="T52" fmla="*/ 12 w 140"/>
                <a:gd name="T53" fmla="*/ 28 h 180"/>
                <a:gd name="T54" fmla="*/ 9 w 140"/>
                <a:gd name="T55" fmla="*/ 37 h 180"/>
                <a:gd name="T56" fmla="*/ 9 w 140"/>
                <a:gd name="T57" fmla="*/ 44 h 180"/>
                <a:gd name="T58" fmla="*/ 11 w 140"/>
                <a:gd name="T59" fmla="*/ 39 h 180"/>
                <a:gd name="T60" fmla="*/ 13 w 140"/>
                <a:gd name="T61" fmla="*/ 33 h 180"/>
                <a:gd name="T62" fmla="*/ 16 w 140"/>
                <a:gd name="T63" fmla="*/ 28 h 180"/>
                <a:gd name="T64" fmla="*/ 18 w 140"/>
                <a:gd name="T65" fmla="*/ 31 h 180"/>
                <a:gd name="T66" fmla="*/ 21 w 140"/>
                <a:gd name="T67" fmla="*/ 39 h 180"/>
                <a:gd name="T68" fmla="*/ 24 w 140"/>
                <a:gd name="T69" fmla="*/ 42 h 180"/>
                <a:gd name="T70" fmla="*/ 24 w 140"/>
                <a:gd name="T71" fmla="*/ 41 h 180"/>
                <a:gd name="T72" fmla="*/ 22 w 140"/>
                <a:gd name="T73" fmla="*/ 36 h 180"/>
                <a:gd name="T74" fmla="*/ 20 w 140"/>
                <a:gd name="T75" fmla="*/ 28 h 180"/>
                <a:gd name="T76" fmla="*/ 21 w 140"/>
                <a:gd name="T77" fmla="*/ 21 h 180"/>
                <a:gd name="T78" fmla="*/ 24 w 140"/>
                <a:gd name="T79" fmla="*/ 14 h 180"/>
                <a:gd name="T80" fmla="*/ 28 w 140"/>
                <a:gd name="T81" fmla="*/ 15 h 180"/>
                <a:gd name="T82" fmla="*/ 33 w 140"/>
                <a:gd name="T83" fmla="*/ 22 h 180"/>
                <a:gd name="T84" fmla="*/ 34 w 140"/>
                <a:gd name="T85" fmla="*/ 29 h 180"/>
                <a:gd name="T86" fmla="*/ 35 w 140"/>
                <a:gd name="T87" fmla="*/ 28 h 180"/>
                <a:gd name="T88" fmla="*/ 35 w 140"/>
                <a:gd name="T89" fmla="*/ 21 h 180"/>
                <a:gd name="T90" fmla="*/ 31 w 140"/>
                <a:gd name="T91" fmla="*/ 12 h 180"/>
                <a:gd name="T92" fmla="*/ 31 w 140"/>
                <a:gd name="T93" fmla="*/ 8 h 180"/>
                <a:gd name="T94" fmla="*/ 34 w 140"/>
                <a:gd name="T95" fmla="*/ 3 h 180"/>
                <a:gd name="T96" fmla="*/ 35 w 140"/>
                <a:gd name="T97" fmla="*/ 0 h 1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0"/>
                <a:gd name="T148" fmla="*/ 0 h 180"/>
                <a:gd name="T149" fmla="*/ 140 w 140"/>
                <a:gd name="T150" fmla="*/ 180 h 1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0" h="180">
                  <a:moveTo>
                    <a:pt x="140" y="0"/>
                  </a:moveTo>
                  <a:lnTo>
                    <a:pt x="132" y="1"/>
                  </a:lnTo>
                  <a:lnTo>
                    <a:pt x="125" y="3"/>
                  </a:lnTo>
                  <a:lnTo>
                    <a:pt x="118" y="4"/>
                  </a:lnTo>
                  <a:lnTo>
                    <a:pt x="110" y="4"/>
                  </a:lnTo>
                  <a:lnTo>
                    <a:pt x="109" y="12"/>
                  </a:lnTo>
                  <a:lnTo>
                    <a:pt x="105" y="21"/>
                  </a:lnTo>
                  <a:lnTo>
                    <a:pt x="99" y="28"/>
                  </a:lnTo>
                  <a:lnTo>
                    <a:pt x="92" y="32"/>
                  </a:lnTo>
                  <a:lnTo>
                    <a:pt x="84" y="33"/>
                  </a:lnTo>
                  <a:lnTo>
                    <a:pt x="75" y="34"/>
                  </a:lnTo>
                  <a:lnTo>
                    <a:pt x="64" y="35"/>
                  </a:lnTo>
                  <a:lnTo>
                    <a:pt x="54" y="39"/>
                  </a:lnTo>
                  <a:lnTo>
                    <a:pt x="44" y="41"/>
                  </a:lnTo>
                  <a:lnTo>
                    <a:pt x="34" y="44"/>
                  </a:lnTo>
                  <a:lnTo>
                    <a:pt x="28" y="48"/>
                  </a:lnTo>
                  <a:lnTo>
                    <a:pt x="23" y="53"/>
                  </a:lnTo>
                  <a:lnTo>
                    <a:pt x="21" y="55"/>
                  </a:lnTo>
                  <a:lnTo>
                    <a:pt x="21" y="56"/>
                  </a:lnTo>
                  <a:lnTo>
                    <a:pt x="22" y="56"/>
                  </a:lnTo>
                  <a:lnTo>
                    <a:pt x="26" y="54"/>
                  </a:lnTo>
                  <a:lnTo>
                    <a:pt x="31" y="51"/>
                  </a:lnTo>
                  <a:lnTo>
                    <a:pt x="37" y="49"/>
                  </a:lnTo>
                  <a:lnTo>
                    <a:pt x="44" y="47"/>
                  </a:lnTo>
                  <a:lnTo>
                    <a:pt x="52" y="46"/>
                  </a:lnTo>
                  <a:lnTo>
                    <a:pt x="60" y="43"/>
                  </a:lnTo>
                  <a:lnTo>
                    <a:pt x="69" y="43"/>
                  </a:lnTo>
                  <a:lnTo>
                    <a:pt x="78" y="43"/>
                  </a:lnTo>
                  <a:lnTo>
                    <a:pt x="86" y="44"/>
                  </a:lnTo>
                  <a:lnTo>
                    <a:pt x="80" y="57"/>
                  </a:lnTo>
                  <a:lnTo>
                    <a:pt x="75" y="71"/>
                  </a:lnTo>
                  <a:lnTo>
                    <a:pt x="69" y="81"/>
                  </a:lnTo>
                  <a:lnTo>
                    <a:pt x="62" y="88"/>
                  </a:lnTo>
                  <a:lnTo>
                    <a:pt x="57" y="91"/>
                  </a:lnTo>
                  <a:lnTo>
                    <a:pt x="51" y="93"/>
                  </a:lnTo>
                  <a:lnTo>
                    <a:pt x="42" y="95"/>
                  </a:lnTo>
                  <a:lnTo>
                    <a:pt x="33" y="97"/>
                  </a:lnTo>
                  <a:lnTo>
                    <a:pt x="25" y="100"/>
                  </a:lnTo>
                  <a:lnTo>
                    <a:pt x="17" y="102"/>
                  </a:lnTo>
                  <a:lnTo>
                    <a:pt x="10" y="103"/>
                  </a:lnTo>
                  <a:lnTo>
                    <a:pt x="4" y="104"/>
                  </a:lnTo>
                  <a:lnTo>
                    <a:pt x="1" y="106"/>
                  </a:lnTo>
                  <a:lnTo>
                    <a:pt x="0" y="106"/>
                  </a:lnTo>
                  <a:lnTo>
                    <a:pt x="1" y="107"/>
                  </a:lnTo>
                  <a:lnTo>
                    <a:pt x="7" y="107"/>
                  </a:lnTo>
                  <a:lnTo>
                    <a:pt x="11" y="107"/>
                  </a:lnTo>
                  <a:lnTo>
                    <a:pt x="17" y="106"/>
                  </a:lnTo>
                  <a:lnTo>
                    <a:pt x="24" y="106"/>
                  </a:lnTo>
                  <a:lnTo>
                    <a:pt x="31" y="104"/>
                  </a:lnTo>
                  <a:lnTo>
                    <a:pt x="38" y="103"/>
                  </a:lnTo>
                  <a:lnTo>
                    <a:pt x="46" y="102"/>
                  </a:lnTo>
                  <a:lnTo>
                    <a:pt x="53" y="101"/>
                  </a:lnTo>
                  <a:lnTo>
                    <a:pt x="60" y="100"/>
                  </a:lnTo>
                  <a:lnTo>
                    <a:pt x="49" y="111"/>
                  </a:lnTo>
                  <a:lnTo>
                    <a:pt x="40" y="124"/>
                  </a:lnTo>
                  <a:lnTo>
                    <a:pt x="33" y="145"/>
                  </a:lnTo>
                  <a:lnTo>
                    <a:pt x="31" y="180"/>
                  </a:lnTo>
                  <a:lnTo>
                    <a:pt x="34" y="172"/>
                  </a:lnTo>
                  <a:lnTo>
                    <a:pt x="39" y="163"/>
                  </a:lnTo>
                  <a:lnTo>
                    <a:pt x="44" y="152"/>
                  </a:lnTo>
                  <a:lnTo>
                    <a:pt x="48" y="141"/>
                  </a:lnTo>
                  <a:lnTo>
                    <a:pt x="54" y="130"/>
                  </a:lnTo>
                  <a:lnTo>
                    <a:pt x="60" y="119"/>
                  </a:lnTo>
                  <a:lnTo>
                    <a:pt x="64" y="111"/>
                  </a:lnTo>
                  <a:lnTo>
                    <a:pt x="70" y="106"/>
                  </a:lnTo>
                  <a:lnTo>
                    <a:pt x="74" y="121"/>
                  </a:lnTo>
                  <a:lnTo>
                    <a:pt x="79" y="137"/>
                  </a:lnTo>
                  <a:lnTo>
                    <a:pt x="86" y="152"/>
                  </a:lnTo>
                  <a:lnTo>
                    <a:pt x="93" y="162"/>
                  </a:lnTo>
                  <a:lnTo>
                    <a:pt x="98" y="167"/>
                  </a:lnTo>
                  <a:lnTo>
                    <a:pt x="99" y="165"/>
                  </a:lnTo>
                  <a:lnTo>
                    <a:pt x="98" y="162"/>
                  </a:lnTo>
                  <a:lnTo>
                    <a:pt x="94" y="157"/>
                  </a:lnTo>
                  <a:lnTo>
                    <a:pt x="89" y="141"/>
                  </a:lnTo>
                  <a:lnTo>
                    <a:pt x="84" y="124"/>
                  </a:lnTo>
                  <a:lnTo>
                    <a:pt x="80" y="109"/>
                  </a:lnTo>
                  <a:lnTo>
                    <a:pt x="80" y="96"/>
                  </a:lnTo>
                  <a:lnTo>
                    <a:pt x="84" y="84"/>
                  </a:lnTo>
                  <a:lnTo>
                    <a:pt x="91" y="70"/>
                  </a:lnTo>
                  <a:lnTo>
                    <a:pt x="98" y="56"/>
                  </a:lnTo>
                  <a:lnTo>
                    <a:pt x="102" y="48"/>
                  </a:lnTo>
                  <a:lnTo>
                    <a:pt x="113" y="58"/>
                  </a:lnTo>
                  <a:lnTo>
                    <a:pt x="123" y="71"/>
                  </a:lnTo>
                  <a:lnTo>
                    <a:pt x="131" y="87"/>
                  </a:lnTo>
                  <a:lnTo>
                    <a:pt x="135" y="108"/>
                  </a:lnTo>
                  <a:lnTo>
                    <a:pt x="136" y="115"/>
                  </a:lnTo>
                  <a:lnTo>
                    <a:pt x="137" y="115"/>
                  </a:lnTo>
                  <a:lnTo>
                    <a:pt x="139" y="110"/>
                  </a:lnTo>
                  <a:lnTo>
                    <a:pt x="139" y="104"/>
                  </a:lnTo>
                  <a:lnTo>
                    <a:pt x="137" y="84"/>
                  </a:lnTo>
                  <a:lnTo>
                    <a:pt x="131" y="63"/>
                  </a:lnTo>
                  <a:lnTo>
                    <a:pt x="124" y="47"/>
                  </a:lnTo>
                  <a:lnTo>
                    <a:pt x="117" y="39"/>
                  </a:lnTo>
                  <a:lnTo>
                    <a:pt x="124" y="29"/>
                  </a:lnTo>
                  <a:lnTo>
                    <a:pt x="130" y="19"/>
                  </a:lnTo>
                  <a:lnTo>
                    <a:pt x="136" y="9"/>
                  </a:lnTo>
                  <a:lnTo>
                    <a:pt x="139" y="0"/>
                  </a:lnTo>
                  <a:lnTo>
                    <a:pt x="140" y="0"/>
                  </a:lnTo>
                  <a:close/>
                </a:path>
              </a:pathLst>
            </a:custGeom>
            <a:solidFill>
              <a:srgbClr val="003300"/>
            </a:solidFill>
            <a:ln w="9525">
              <a:noFill/>
              <a:round/>
              <a:headEnd/>
              <a:tailEnd/>
            </a:ln>
          </p:spPr>
          <p:txBody>
            <a:bodyPr/>
            <a:lstStyle/>
            <a:p>
              <a:endParaRPr lang="en-US"/>
            </a:p>
          </p:txBody>
        </p:sp>
        <p:sp>
          <p:nvSpPr>
            <p:cNvPr id="6246" name="Freeform 305"/>
            <p:cNvSpPr>
              <a:spLocks/>
            </p:cNvSpPr>
            <p:nvPr/>
          </p:nvSpPr>
          <p:spPr bwMode="auto">
            <a:xfrm>
              <a:off x="2236" y="1115"/>
              <a:ext cx="100" cy="77"/>
            </a:xfrm>
            <a:custGeom>
              <a:avLst/>
              <a:gdLst>
                <a:gd name="T0" fmla="*/ 30 w 199"/>
                <a:gd name="T1" fmla="*/ 2 h 154"/>
                <a:gd name="T2" fmla="*/ 35 w 199"/>
                <a:gd name="T3" fmla="*/ 2 h 154"/>
                <a:gd name="T4" fmla="*/ 39 w 199"/>
                <a:gd name="T5" fmla="*/ 5 h 154"/>
                <a:gd name="T6" fmla="*/ 40 w 199"/>
                <a:gd name="T7" fmla="*/ 8 h 154"/>
                <a:gd name="T8" fmla="*/ 39 w 199"/>
                <a:gd name="T9" fmla="*/ 12 h 154"/>
                <a:gd name="T10" fmla="*/ 32 w 199"/>
                <a:gd name="T11" fmla="*/ 13 h 154"/>
                <a:gd name="T12" fmla="*/ 29 w 199"/>
                <a:gd name="T13" fmla="*/ 16 h 154"/>
                <a:gd name="T14" fmla="*/ 29 w 199"/>
                <a:gd name="T15" fmla="*/ 18 h 154"/>
                <a:gd name="T16" fmla="*/ 30 w 199"/>
                <a:gd name="T17" fmla="*/ 17 h 154"/>
                <a:gd name="T18" fmla="*/ 35 w 199"/>
                <a:gd name="T19" fmla="*/ 16 h 154"/>
                <a:gd name="T20" fmla="*/ 38 w 199"/>
                <a:gd name="T21" fmla="*/ 18 h 154"/>
                <a:gd name="T22" fmla="*/ 39 w 199"/>
                <a:gd name="T23" fmla="*/ 19 h 154"/>
                <a:gd name="T24" fmla="*/ 39 w 199"/>
                <a:gd name="T25" fmla="*/ 21 h 154"/>
                <a:gd name="T26" fmla="*/ 37 w 199"/>
                <a:gd name="T27" fmla="*/ 24 h 154"/>
                <a:gd name="T28" fmla="*/ 39 w 199"/>
                <a:gd name="T29" fmla="*/ 25 h 154"/>
                <a:gd name="T30" fmla="*/ 41 w 199"/>
                <a:gd name="T31" fmla="*/ 24 h 154"/>
                <a:gd name="T32" fmla="*/ 45 w 199"/>
                <a:gd name="T33" fmla="*/ 24 h 154"/>
                <a:gd name="T34" fmla="*/ 48 w 199"/>
                <a:gd name="T35" fmla="*/ 27 h 154"/>
                <a:gd name="T36" fmla="*/ 50 w 199"/>
                <a:gd name="T37" fmla="*/ 35 h 154"/>
                <a:gd name="T38" fmla="*/ 46 w 199"/>
                <a:gd name="T39" fmla="*/ 38 h 154"/>
                <a:gd name="T40" fmla="*/ 42 w 199"/>
                <a:gd name="T41" fmla="*/ 39 h 154"/>
                <a:gd name="T42" fmla="*/ 39 w 199"/>
                <a:gd name="T43" fmla="*/ 38 h 154"/>
                <a:gd name="T44" fmla="*/ 36 w 199"/>
                <a:gd name="T45" fmla="*/ 32 h 154"/>
                <a:gd name="T46" fmla="*/ 33 w 199"/>
                <a:gd name="T47" fmla="*/ 27 h 154"/>
                <a:gd name="T48" fmla="*/ 28 w 199"/>
                <a:gd name="T49" fmla="*/ 23 h 154"/>
                <a:gd name="T50" fmla="*/ 28 w 199"/>
                <a:gd name="T51" fmla="*/ 24 h 154"/>
                <a:gd name="T52" fmla="*/ 28 w 199"/>
                <a:gd name="T53" fmla="*/ 33 h 154"/>
                <a:gd name="T54" fmla="*/ 25 w 199"/>
                <a:gd name="T55" fmla="*/ 36 h 154"/>
                <a:gd name="T56" fmla="*/ 19 w 199"/>
                <a:gd name="T57" fmla="*/ 37 h 154"/>
                <a:gd name="T58" fmla="*/ 15 w 199"/>
                <a:gd name="T59" fmla="*/ 33 h 154"/>
                <a:gd name="T60" fmla="*/ 13 w 199"/>
                <a:gd name="T61" fmla="*/ 28 h 154"/>
                <a:gd name="T62" fmla="*/ 15 w 199"/>
                <a:gd name="T63" fmla="*/ 24 h 154"/>
                <a:gd name="T64" fmla="*/ 15 w 199"/>
                <a:gd name="T65" fmla="*/ 22 h 154"/>
                <a:gd name="T66" fmla="*/ 11 w 199"/>
                <a:gd name="T67" fmla="*/ 19 h 154"/>
                <a:gd name="T68" fmla="*/ 8 w 199"/>
                <a:gd name="T69" fmla="*/ 23 h 154"/>
                <a:gd name="T70" fmla="*/ 1 w 199"/>
                <a:gd name="T71" fmla="*/ 19 h 154"/>
                <a:gd name="T72" fmla="*/ 1 w 199"/>
                <a:gd name="T73" fmla="*/ 15 h 154"/>
                <a:gd name="T74" fmla="*/ 3 w 199"/>
                <a:gd name="T75" fmla="*/ 10 h 154"/>
                <a:gd name="T76" fmla="*/ 5 w 199"/>
                <a:gd name="T77" fmla="*/ 10 h 154"/>
                <a:gd name="T78" fmla="*/ 8 w 199"/>
                <a:gd name="T79" fmla="*/ 9 h 154"/>
                <a:gd name="T80" fmla="*/ 9 w 199"/>
                <a:gd name="T81" fmla="*/ 6 h 154"/>
                <a:gd name="T82" fmla="*/ 12 w 199"/>
                <a:gd name="T83" fmla="*/ 1 h 154"/>
                <a:gd name="T84" fmla="*/ 17 w 199"/>
                <a:gd name="T85" fmla="*/ 1 h 154"/>
                <a:gd name="T86" fmla="*/ 22 w 199"/>
                <a:gd name="T87" fmla="*/ 4 h 154"/>
                <a:gd name="T88" fmla="*/ 22 w 199"/>
                <a:gd name="T89" fmla="*/ 10 h 154"/>
                <a:gd name="T90" fmla="*/ 25 w 199"/>
                <a:gd name="T91" fmla="*/ 14 h 154"/>
                <a:gd name="T92" fmla="*/ 25 w 199"/>
                <a:gd name="T93" fmla="*/ 15 h 154"/>
                <a:gd name="T94" fmla="*/ 27 w 199"/>
                <a:gd name="T95" fmla="*/ 13 h 154"/>
                <a:gd name="T96" fmla="*/ 28 w 199"/>
                <a:gd name="T97" fmla="*/ 10 h 154"/>
                <a:gd name="T98" fmla="*/ 28 w 199"/>
                <a:gd name="T99" fmla="*/ 4 h 15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99"/>
                <a:gd name="T151" fmla="*/ 0 h 154"/>
                <a:gd name="T152" fmla="*/ 199 w 199"/>
                <a:gd name="T153" fmla="*/ 154 h 15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99" h="154">
                  <a:moveTo>
                    <a:pt x="109" y="16"/>
                  </a:moveTo>
                  <a:lnTo>
                    <a:pt x="112" y="13"/>
                  </a:lnTo>
                  <a:lnTo>
                    <a:pt x="118" y="10"/>
                  </a:lnTo>
                  <a:lnTo>
                    <a:pt x="125" y="9"/>
                  </a:lnTo>
                  <a:lnTo>
                    <a:pt x="132" y="9"/>
                  </a:lnTo>
                  <a:lnTo>
                    <a:pt x="138" y="9"/>
                  </a:lnTo>
                  <a:lnTo>
                    <a:pt x="145" y="10"/>
                  </a:lnTo>
                  <a:lnTo>
                    <a:pt x="150" y="14"/>
                  </a:lnTo>
                  <a:lnTo>
                    <a:pt x="156" y="20"/>
                  </a:lnTo>
                  <a:lnTo>
                    <a:pt x="155" y="18"/>
                  </a:lnTo>
                  <a:lnTo>
                    <a:pt x="157" y="23"/>
                  </a:lnTo>
                  <a:lnTo>
                    <a:pt x="159" y="31"/>
                  </a:lnTo>
                  <a:lnTo>
                    <a:pt x="159" y="38"/>
                  </a:lnTo>
                  <a:lnTo>
                    <a:pt x="159" y="44"/>
                  </a:lnTo>
                  <a:lnTo>
                    <a:pt x="156" y="48"/>
                  </a:lnTo>
                  <a:lnTo>
                    <a:pt x="152" y="53"/>
                  </a:lnTo>
                  <a:lnTo>
                    <a:pt x="142" y="55"/>
                  </a:lnTo>
                  <a:lnTo>
                    <a:pt x="127" y="54"/>
                  </a:lnTo>
                  <a:lnTo>
                    <a:pt x="124" y="58"/>
                  </a:lnTo>
                  <a:lnTo>
                    <a:pt x="119" y="61"/>
                  </a:lnTo>
                  <a:lnTo>
                    <a:pt x="115" y="64"/>
                  </a:lnTo>
                  <a:lnTo>
                    <a:pt x="112" y="67"/>
                  </a:lnTo>
                  <a:lnTo>
                    <a:pt x="114" y="68"/>
                  </a:lnTo>
                  <a:lnTo>
                    <a:pt x="115" y="70"/>
                  </a:lnTo>
                  <a:lnTo>
                    <a:pt x="116" y="71"/>
                  </a:lnTo>
                  <a:lnTo>
                    <a:pt x="116" y="73"/>
                  </a:lnTo>
                  <a:lnTo>
                    <a:pt x="118" y="68"/>
                  </a:lnTo>
                  <a:lnTo>
                    <a:pt x="124" y="63"/>
                  </a:lnTo>
                  <a:lnTo>
                    <a:pt x="132" y="62"/>
                  </a:lnTo>
                  <a:lnTo>
                    <a:pt x="139" y="63"/>
                  </a:lnTo>
                  <a:lnTo>
                    <a:pt x="144" y="66"/>
                  </a:lnTo>
                  <a:lnTo>
                    <a:pt x="147" y="68"/>
                  </a:lnTo>
                  <a:lnTo>
                    <a:pt x="149" y="70"/>
                  </a:lnTo>
                  <a:lnTo>
                    <a:pt x="152" y="74"/>
                  </a:lnTo>
                  <a:lnTo>
                    <a:pt x="153" y="75"/>
                  </a:lnTo>
                  <a:lnTo>
                    <a:pt x="153" y="77"/>
                  </a:lnTo>
                  <a:lnTo>
                    <a:pt x="153" y="78"/>
                  </a:lnTo>
                  <a:lnTo>
                    <a:pt x="153" y="81"/>
                  </a:lnTo>
                  <a:lnTo>
                    <a:pt x="153" y="84"/>
                  </a:lnTo>
                  <a:lnTo>
                    <a:pt x="152" y="89"/>
                  </a:lnTo>
                  <a:lnTo>
                    <a:pt x="149" y="93"/>
                  </a:lnTo>
                  <a:lnTo>
                    <a:pt x="147" y="96"/>
                  </a:lnTo>
                  <a:lnTo>
                    <a:pt x="148" y="97"/>
                  </a:lnTo>
                  <a:lnTo>
                    <a:pt x="150" y="98"/>
                  </a:lnTo>
                  <a:lnTo>
                    <a:pt x="153" y="100"/>
                  </a:lnTo>
                  <a:lnTo>
                    <a:pt x="155" y="101"/>
                  </a:lnTo>
                  <a:lnTo>
                    <a:pt x="160" y="99"/>
                  </a:lnTo>
                  <a:lnTo>
                    <a:pt x="164" y="97"/>
                  </a:lnTo>
                  <a:lnTo>
                    <a:pt x="169" y="97"/>
                  </a:lnTo>
                  <a:lnTo>
                    <a:pt x="173" y="97"/>
                  </a:lnTo>
                  <a:lnTo>
                    <a:pt x="179" y="98"/>
                  </a:lnTo>
                  <a:lnTo>
                    <a:pt x="184" y="100"/>
                  </a:lnTo>
                  <a:lnTo>
                    <a:pt x="188" y="104"/>
                  </a:lnTo>
                  <a:lnTo>
                    <a:pt x="192" y="107"/>
                  </a:lnTo>
                  <a:lnTo>
                    <a:pt x="197" y="116"/>
                  </a:lnTo>
                  <a:lnTo>
                    <a:pt x="199" y="127"/>
                  </a:lnTo>
                  <a:lnTo>
                    <a:pt x="197" y="137"/>
                  </a:lnTo>
                  <a:lnTo>
                    <a:pt x="191" y="145"/>
                  </a:lnTo>
                  <a:lnTo>
                    <a:pt x="187" y="149"/>
                  </a:lnTo>
                  <a:lnTo>
                    <a:pt x="183" y="151"/>
                  </a:lnTo>
                  <a:lnTo>
                    <a:pt x="177" y="153"/>
                  </a:lnTo>
                  <a:lnTo>
                    <a:pt x="172" y="153"/>
                  </a:lnTo>
                  <a:lnTo>
                    <a:pt x="167" y="154"/>
                  </a:lnTo>
                  <a:lnTo>
                    <a:pt x="162" y="153"/>
                  </a:lnTo>
                  <a:lnTo>
                    <a:pt x="157" y="151"/>
                  </a:lnTo>
                  <a:lnTo>
                    <a:pt x="153" y="149"/>
                  </a:lnTo>
                  <a:lnTo>
                    <a:pt x="147" y="142"/>
                  </a:lnTo>
                  <a:lnTo>
                    <a:pt x="145" y="134"/>
                  </a:lnTo>
                  <a:lnTo>
                    <a:pt x="144" y="127"/>
                  </a:lnTo>
                  <a:lnTo>
                    <a:pt x="146" y="120"/>
                  </a:lnTo>
                  <a:lnTo>
                    <a:pt x="140" y="115"/>
                  </a:lnTo>
                  <a:lnTo>
                    <a:pt x="130" y="107"/>
                  </a:lnTo>
                  <a:lnTo>
                    <a:pt x="119" y="100"/>
                  </a:lnTo>
                  <a:lnTo>
                    <a:pt x="114" y="96"/>
                  </a:lnTo>
                  <a:lnTo>
                    <a:pt x="112" y="94"/>
                  </a:lnTo>
                  <a:lnTo>
                    <a:pt x="111" y="94"/>
                  </a:lnTo>
                  <a:lnTo>
                    <a:pt x="110" y="96"/>
                  </a:lnTo>
                  <a:lnTo>
                    <a:pt x="111" y="98"/>
                  </a:lnTo>
                  <a:lnTo>
                    <a:pt x="115" y="108"/>
                  </a:lnTo>
                  <a:lnTo>
                    <a:pt x="115" y="120"/>
                  </a:lnTo>
                  <a:lnTo>
                    <a:pt x="111" y="129"/>
                  </a:lnTo>
                  <a:lnTo>
                    <a:pt x="107" y="137"/>
                  </a:lnTo>
                  <a:lnTo>
                    <a:pt x="103" y="141"/>
                  </a:lnTo>
                  <a:lnTo>
                    <a:pt x="98" y="143"/>
                  </a:lnTo>
                  <a:lnTo>
                    <a:pt x="91" y="146"/>
                  </a:lnTo>
                  <a:lnTo>
                    <a:pt x="84" y="149"/>
                  </a:lnTo>
                  <a:lnTo>
                    <a:pt x="76" y="146"/>
                  </a:lnTo>
                  <a:lnTo>
                    <a:pt x="68" y="143"/>
                  </a:lnTo>
                  <a:lnTo>
                    <a:pt x="62" y="138"/>
                  </a:lnTo>
                  <a:lnTo>
                    <a:pt x="57" y="132"/>
                  </a:lnTo>
                  <a:lnTo>
                    <a:pt x="54" y="128"/>
                  </a:lnTo>
                  <a:lnTo>
                    <a:pt x="51" y="121"/>
                  </a:lnTo>
                  <a:lnTo>
                    <a:pt x="51" y="113"/>
                  </a:lnTo>
                  <a:lnTo>
                    <a:pt x="51" y="104"/>
                  </a:lnTo>
                  <a:lnTo>
                    <a:pt x="54" y="100"/>
                  </a:lnTo>
                  <a:lnTo>
                    <a:pt x="57" y="96"/>
                  </a:lnTo>
                  <a:lnTo>
                    <a:pt x="61" y="92"/>
                  </a:lnTo>
                  <a:lnTo>
                    <a:pt x="64" y="90"/>
                  </a:lnTo>
                  <a:lnTo>
                    <a:pt x="57" y="89"/>
                  </a:lnTo>
                  <a:lnTo>
                    <a:pt x="51" y="84"/>
                  </a:lnTo>
                  <a:lnTo>
                    <a:pt x="46" y="78"/>
                  </a:lnTo>
                  <a:lnTo>
                    <a:pt x="42" y="73"/>
                  </a:lnTo>
                  <a:lnTo>
                    <a:pt x="41" y="81"/>
                  </a:lnTo>
                  <a:lnTo>
                    <a:pt x="38" y="88"/>
                  </a:lnTo>
                  <a:lnTo>
                    <a:pt x="31" y="91"/>
                  </a:lnTo>
                  <a:lnTo>
                    <a:pt x="18" y="89"/>
                  </a:lnTo>
                  <a:lnTo>
                    <a:pt x="10" y="84"/>
                  </a:lnTo>
                  <a:lnTo>
                    <a:pt x="4" y="78"/>
                  </a:lnTo>
                  <a:lnTo>
                    <a:pt x="1" y="73"/>
                  </a:lnTo>
                  <a:lnTo>
                    <a:pt x="0" y="68"/>
                  </a:lnTo>
                  <a:lnTo>
                    <a:pt x="1" y="61"/>
                  </a:lnTo>
                  <a:lnTo>
                    <a:pt x="4" y="53"/>
                  </a:lnTo>
                  <a:lnTo>
                    <a:pt x="9" y="46"/>
                  </a:lnTo>
                  <a:lnTo>
                    <a:pt x="11" y="41"/>
                  </a:lnTo>
                  <a:lnTo>
                    <a:pt x="13" y="39"/>
                  </a:lnTo>
                  <a:lnTo>
                    <a:pt x="17" y="38"/>
                  </a:lnTo>
                  <a:lnTo>
                    <a:pt x="19" y="37"/>
                  </a:lnTo>
                  <a:lnTo>
                    <a:pt x="23" y="36"/>
                  </a:lnTo>
                  <a:lnTo>
                    <a:pt x="26" y="35"/>
                  </a:lnTo>
                  <a:lnTo>
                    <a:pt x="30" y="35"/>
                  </a:lnTo>
                  <a:lnTo>
                    <a:pt x="32" y="33"/>
                  </a:lnTo>
                  <a:lnTo>
                    <a:pt x="34" y="33"/>
                  </a:lnTo>
                  <a:lnTo>
                    <a:pt x="33" y="26"/>
                  </a:lnTo>
                  <a:lnTo>
                    <a:pt x="34" y="17"/>
                  </a:lnTo>
                  <a:lnTo>
                    <a:pt x="39" y="9"/>
                  </a:lnTo>
                  <a:lnTo>
                    <a:pt x="48" y="2"/>
                  </a:lnTo>
                  <a:lnTo>
                    <a:pt x="54" y="1"/>
                  </a:lnTo>
                  <a:lnTo>
                    <a:pt x="61" y="0"/>
                  </a:lnTo>
                  <a:lnTo>
                    <a:pt x="68" y="1"/>
                  </a:lnTo>
                  <a:lnTo>
                    <a:pt x="73" y="2"/>
                  </a:lnTo>
                  <a:lnTo>
                    <a:pt x="81" y="7"/>
                  </a:lnTo>
                  <a:lnTo>
                    <a:pt x="87" y="16"/>
                  </a:lnTo>
                  <a:lnTo>
                    <a:pt x="86" y="28"/>
                  </a:lnTo>
                  <a:lnTo>
                    <a:pt x="79" y="37"/>
                  </a:lnTo>
                  <a:lnTo>
                    <a:pt x="86" y="38"/>
                  </a:lnTo>
                  <a:lnTo>
                    <a:pt x="93" y="43"/>
                  </a:lnTo>
                  <a:lnTo>
                    <a:pt x="98" y="48"/>
                  </a:lnTo>
                  <a:lnTo>
                    <a:pt x="99" y="55"/>
                  </a:lnTo>
                  <a:lnTo>
                    <a:pt x="98" y="59"/>
                  </a:lnTo>
                  <a:lnTo>
                    <a:pt x="98" y="61"/>
                  </a:lnTo>
                  <a:lnTo>
                    <a:pt x="98" y="62"/>
                  </a:lnTo>
                  <a:lnTo>
                    <a:pt x="100" y="61"/>
                  </a:lnTo>
                  <a:lnTo>
                    <a:pt x="103" y="58"/>
                  </a:lnTo>
                  <a:lnTo>
                    <a:pt x="107" y="54"/>
                  </a:lnTo>
                  <a:lnTo>
                    <a:pt x="109" y="51"/>
                  </a:lnTo>
                  <a:lnTo>
                    <a:pt x="111" y="46"/>
                  </a:lnTo>
                  <a:lnTo>
                    <a:pt x="109" y="39"/>
                  </a:lnTo>
                  <a:lnTo>
                    <a:pt x="107" y="32"/>
                  </a:lnTo>
                  <a:lnTo>
                    <a:pt x="106" y="24"/>
                  </a:lnTo>
                  <a:lnTo>
                    <a:pt x="109" y="16"/>
                  </a:lnTo>
                  <a:close/>
                </a:path>
              </a:pathLst>
            </a:custGeom>
            <a:solidFill>
              <a:srgbClr val="FFFF7F"/>
            </a:solidFill>
            <a:ln w="9525">
              <a:noFill/>
              <a:round/>
              <a:headEnd/>
              <a:tailEnd/>
            </a:ln>
          </p:spPr>
          <p:txBody>
            <a:bodyPr/>
            <a:lstStyle/>
            <a:p>
              <a:endParaRPr lang="en-US"/>
            </a:p>
          </p:txBody>
        </p:sp>
        <p:sp>
          <p:nvSpPr>
            <p:cNvPr id="6247" name="Freeform 306"/>
            <p:cNvSpPr>
              <a:spLocks/>
            </p:cNvSpPr>
            <p:nvPr/>
          </p:nvSpPr>
          <p:spPr bwMode="auto">
            <a:xfrm>
              <a:off x="2155" y="1046"/>
              <a:ext cx="93" cy="90"/>
            </a:xfrm>
            <a:custGeom>
              <a:avLst/>
              <a:gdLst>
                <a:gd name="T0" fmla="*/ 45 w 186"/>
                <a:gd name="T1" fmla="*/ 44 h 179"/>
                <a:gd name="T2" fmla="*/ 42 w 186"/>
                <a:gd name="T3" fmla="*/ 43 h 179"/>
                <a:gd name="T4" fmla="*/ 38 w 186"/>
                <a:gd name="T5" fmla="*/ 42 h 179"/>
                <a:gd name="T6" fmla="*/ 33 w 186"/>
                <a:gd name="T7" fmla="*/ 43 h 179"/>
                <a:gd name="T8" fmla="*/ 28 w 186"/>
                <a:gd name="T9" fmla="*/ 42 h 179"/>
                <a:gd name="T10" fmla="*/ 24 w 186"/>
                <a:gd name="T11" fmla="*/ 41 h 179"/>
                <a:gd name="T12" fmla="*/ 26 w 186"/>
                <a:gd name="T13" fmla="*/ 40 h 179"/>
                <a:gd name="T14" fmla="*/ 30 w 186"/>
                <a:gd name="T15" fmla="*/ 40 h 179"/>
                <a:gd name="T16" fmla="*/ 35 w 186"/>
                <a:gd name="T17" fmla="*/ 39 h 179"/>
                <a:gd name="T18" fmla="*/ 35 w 186"/>
                <a:gd name="T19" fmla="*/ 36 h 179"/>
                <a:gd name="T20" fmla="*/ 29 w 186"/>
                <a:gd name="T21" fmla="*/ 31 h 179"/>
                <a:gd name="T22" fmla="*/ 22 w 186"/>
                <a:gd name="T23" fmla="*/ 32 h 179"/>
                <a:gd name="T24" fmla="*/ 14 w 186"/>
                <a:gd name="T25" fmla="*/ 32 h 179"/>
                <a:gd name="T26" fmla="*/ 9 w 186"/>
                <a:gd name="T27" fmla="*/ 30 h 179"/>
                <a:gd name="T28" fmla="*/ 12 w 186"/>
                <a:gd name="T29" fmla="*/ 29 h 179"/>
                <a:gd name="T30" fmla="*/ 17 w 186"/>
                <a:gd name="T31" fmla="*/ 29 h 179"/>
                <a:gd name="T32" fmla="*/ 23 w 186"/>
                <a:gd name="T33" fmla="*/ 29 h 179"/>
                <a:gd name="T34" fmla="*/ 24 w 186"/>
                <a:gd name="T35" fmla="*/ 25 h 179"/>
                <a:gd name="T36" fmla="*/ 19 w 186"/>
                <a:gd name="T37" fmla="*/ 21 h 179"/>
                <a:gd name="T38" fmla="*/ 11 w 186"/>
                <a:gd name="T39" fmla="*/ 22 h 179"/>
                <a:gd name="T40" fmla="*/ 3 w 186"/>
                <a:gd name="T41" fmla="*/ 20 h 179"/>
                <a:gd name="T42" fmla="*/ 1 w 186"/>
                <a:gd name="T43" fmla="*/ 17 h 179"/>
                <a:gd name="T44" fmla="*/ 2 w 186"/>
                <a:gd name="T45" fmla="*/ 18 h 179"/>
                <a:gd name="T46" fmla="*/ 6 w 186"/>
                <a:gd name="T47" fmla="*/ 19 h 179"/>
                <a:gd name="T48" fmla="*/ 12 w 186"/>
                <a:gd name="T49" fmla="*/ 19 h 179"/>
                <a:gd name="T50" fmla="*/ 13 w 186"/>
                <a:gd name="T51" fmla="*/ 16 h 179"/>
                <a:gd name="T52" fmla="*/ 7 w 186"/>
                <a:gd name="T53" fmla="*/ 10 h 179"/>
                <a:gd name="T54" fmla="*/ 2 w 186"/>
                <a:gd name="T55" fmla="*/ 4 h 179"/>
                <a:gd name="T56" fmla="*/ 1 w 186"/>
                <a:gd name="T57" fmla="*/ 0 h 179"/>
                <a:gd name="T58" fmla="*/ 3 w 186"/>
                <a:gd name="T59" fmla="*/ 3 h 179"/>
                <a:gd name="T60" fmla="*/ 9 w 186"/>
                <a:gd name="T61" fmla="*/ 8 h 179"/>
                <a:gd name="T62" fmla="*/ 15 w 186"/>
                <a:gd name="T63" fmla="*/ 14 h 179"/>
                <a:gd name="T64" fmla="*/ 18 w 186"/>
                <a:gd name="T65" fmla="*/ 10 h 179"/>
                <a:gd name="T66" fmla="*/ 18 w 186"/>
                <a:gd name="T67" fmla="*/ 4 h 179"/>
                <a:gd name="T68" fmla="*/ 19 w 186"/>
                <a:gd name="T69" fmla="*/ 4 h 179"/>
                <a:gd name="T70" fmla="*/ 21 w 186"/>
                <a:gd name="T71" fmla="*/ 16 h 179"/>
                <a:gd name="T72" fmla="*/ 25 w 186"/>
                <a:gd name="T73" fmla="*/ 21 h 179"/>
                <a:gd name="T74" fmla="*/ 30 w 186"/>
                <a:gd name="T75" fmla="*/ 24 h 179"/>
                <a:gd name="T76" fmla="*/ 33 w 186"/>
                <a:gd name="T77" fmla="*/ 15 h 179"/>
                <a:gd name="T78" fmla="*/ 34 w 186"/>
                <a:gd name="T79" fmla="*/ 11 h 179"/>
                <a:gd name="T80" fmla="*/ 36 w 186"/>
                <a:gd name="T81" fmla="*/ 21 h 179"/>
                <a:gd name="T82" fmla="*/ 36 w 186"/>
                <a:gd name="T83" fmla="*/ 30 h 179"/>
                <a:gd name="T84" fmla="*/ 41 w 186"/>
                <a:gd name="T85" fmla="*/ 36 h 179"/>
                <a:gd name="T86" fmla="*/ 44 w 186"/>
                <a:gd name="T87" fmla="*/ 32 h 179"/>
                <a:gd name="T88" fmla="*/ 45 w 186"/>
                <a:gd name="T89" fmla="*/ 29 h 179"/>
                <a:gd name="T90" fmla="*/ 46 w 186"/>
                <a:gd name="T91" fmla="*/ 33 h 179"/>
                <a:gd name="T92" fmla="*/ 44 w 186"/>
                <a:gd name="T93" fmla="*/ 39 h 179"/>
                <a:gd name="T94" fmla="*/ 46 w 186"/>
                <a:gd name="T95" fmla="*/ 42 h 1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6"/>
                <a:gd name="T145" fmla="*/ 0 h 179"/>
                <a:gd name="T146" fmla="*/ 186 w 186"/>
                <a:gd name="T147" fmla="*/ 179 h 17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6" h="179">
                  <a:moveTo>
                    <a:pt x="186" y="174"/>
                  </a:moveTo>
                  <a:lnTo>
                    <a:pt x="182" y="175"/>
                  </a:lnTo>
                  <a:lnTo>
                    <a:pt x="180" y="176"/>
                  </a:lnTo>
                  <a:lnTo>
                    <a:pt x="176" y="177"/>
                  </a:lnTo>
                  <a:lnTo>
                    <a:pt x="174" y="179"/>
                  </a:lnTo>
                  <a:lnTo>
                    <a:pt x="168" y="171"/>
                  </a:lnTo>
                  <a:lnTo>
                    <a:pt x="165" y="167"/>
                  </a:lnTo>
                  <a:lnTo>
                    <a:pt x="159" y="166"/>
                  </a:lnTo>
                  <a:lnTo>
                    <a:pt x="151" y="167"/>
                  </a:lnTo>
                  <a:lnTo>
                    <a:pt x="145" y="168"/>
                  </a:lnTo>
                  <a:lnTo>
                    <a:pt x="138" y="169"/>
                  </a:lnTo>
                  <a:lnTo>
                    <a:pt x="132" y="169"/>
                  </a:lnTo>
                  <a:lnTo>
                    <a:pt x="125" y="169"/>
                  </a:lnTo>
                  <a:lnTo>
                    <a:pt x="118" y="169"/>
                  </a:lnTo>
                  <a:lnTo>
                    <a:pt x="111" y="168"/>
                  </a:lnTo>
                  <a:lnTo>
                    <a:pt x="106" y="167"/>
                  </a:lnTo>
                  <a:lnTo>
                    <a:pt x="102" y="166"/>
                  </a:lnTo>
                  <a:lnTo>
                    <a:pt x="97" y="162"/>
                  </a:lnTo>
                  <a:lnTo>
                    <a:pt x="95" y="160"/>
                  </a:lnTo>
                  <a:lnTo>
                    <a:pt x="98" y="158"/>
                  </a:lnTo>
                  <a:lnTo>
                    <a:pt x="105" y="159"/>
                  </a:lnTo>
                  <a:lnTo>
                    <a:pt x="110" y="160"/>
                  </a:lnTo>
                  <a:lnTo>
                    <a:pt x="115" y="160"/>
                  </a:lnTo>
                  <a:lnTo>
                    <a:pt x="122" y="159"/>
                  </a:lnTo>
                  <a:lnTo>
                    <a:pt x="128" y="158"/>
                  </a:lnTo>
                  <a:lnTo>
                    <a:pt x="134" y="156"/>
                  </a:lnTo>
                  <a:lnTo>
                    <a:pt x="138" y="155"/>
                  </a:lnTo>
                  <a:lnTo>
                    <a:pt x="143" y="153"/>
                  </a:lnTo>
                  <a:lnTo>
                    <a:pt x="145" y="152"/>
                  </a:lnTo>
                  <a:lnTo>
                    <a:pt x="138" y="143"/>
                  </a:lnTo>
                  <a:lnTo>
                    <a:pt x="129" y="132"/>
                  </a:lnTo>
                  <a:lnTo>
                    <a:pt x="121" y="125"/>
                  </a:lnTo>
                  <a:lnTo>
                    <a:pt x="117" y="121"/>
                  </a:lnTo>
                  <a:lnTo>
                    <a:pt x="109" y="123"/>
                  </a:lnTo>
                  <a:lnTo>
                    <a:pt x="99" y="124"/>
                  </a:lnTo>
                  <a:lnTo>
                    <a:pt x="88" y="125"/>
                  </a:lnTo>
                  <a:lnTo>
                    <a:pt x="77" y="126"/>
                  </a:lnTo>
                  <a:lnTo>
                    <a:pt x="66" y="128"/>
                  </a:lnTo>
                  <a:lnTo>
                    <a:pt x="56" y="126"/>
                  </a:lnTo>
                  <a:lnTo>
                    <a:pt x="46" y="125"/>
                  </a:lnTo>
                  <a:lnTo>
                    <a:pt x="41" y="122"/>
                  </a:lnTo>
                  <a:lnTo>
                    <a:pt x="36" y="117"/>
                  </a:lnTo>
                  <a:lnTo>
                    <a:pt x="36" y="114"/>
                  </a:lnTo>
                  <a:lnTo>
                    <a:pt x="39" y="113"/>
                  </a:lnTo>
                  <a:lnTo>
                    <a:pt x="46" y="115"/>
                  </a:lnTo>
                  <a:lnTo>
                    <a:pt x="51" y="116"/>
                  </a:lnTo>
                  <a:lnTo>
                    <a:pt x="58" y="117"/>
                  </a:lnTo>
                  <a:lnTo>
                    <a:pt x="66" y="116"/>
                  </a:lnTo>
                  <a:lnTo>
                    <a:pt x="74" y="116"/>
                  </a:lnTo>
                  <a:lnTo>
                    <a:pt x="81" y="115"/>
                  </a:lnTo>
                  <a:lnTo>
                    <a:pt x="89" y="113"/>
                  </a:lnTo>
                  <a:lnTo>
                    <a:pt x="96" y="110"/>
                  </a:lnTo>
                  <a:lnTo>
                    <a:pt x="100" y="108"/>
                  </a:lnTo>
                  <a:lnTo>
                    <a:pt x="96" y="100"/>
                  </a:lnTo>
                  <a:lnTo>
                    <a:pt x="90" y="93"/>
                  </a:lnTo>
                  <a:lnTo>
                    <a:pt x="82" y="87"/>
                  </a:lnTo>
                  <a:lnTo>
                    <a:pt x="75" y="81"/>
                  </a:lnTo>
                  <a:lnTo>
                    <a:pt x="65" y="85"/>
                  </a:lnTo>
                  <a:lnTo>
                    <a:pt x="54" y="86"/>
                  </a:lnTo>
                  <a:lnTo>
                    <a:pt x="44" y="87"/>
                  </a:lnTo>
                  <a:lnTo>
                    <a:pt x="33" y="86"/>
                  </a:lnTo>
                  <a:lnTo>
                    <a:pt x="23" y="84"/>
                  </a:lnTo>
                  <a:lnTo>
                    <a:pt x="14" y="80"/>
                  </a:lnTo>
                  <a:lnTo>
                    <a:pt x="7" y="76"/>
                  </a:lnTo>
                  <a:lnTo>
                    <a:pt x="3" y="70"/>
                  </a:lnTo>
                  <a:lnTo>
                    <a:pt x="1" y="66"/>
                  </a:lnTo>
                  <a:lnTo>
                    <a:pt x="1" y="65"/>
                  </a:lnTo>
                  <a:lnTo>
                    <a:pt x="3" y="66"/>
                  </a:lnTo>
                  <a:lnTo>
                    <a:pt x="7" y="69"/>
                  </a:lnTo>
                  <a:lnTo>
                    <a:pt x="12" y="71"/>
                  </a:lnTo>
                  <a:lnTo>
                    <a:pt x="18" y="72"/>
                  </a:lnTo>
                  <a:lnTo>
                    <a:pt x="24" y="73"/>
                  </a:lnTo>
                  <a:lnTo>
                    <a:pt x="33" y="75"/>
                  </a:lnTo>
                  <a:lnTo>
                    <a:pt x="41" y="75"/>
                  </a:lnTo>
                  <a:lnTo>
                    <a:pt x="49" y="73"/>
                  </a:lnTo>
                  <a:lnTo>
                    <a:pt x="56" y="73"/>
                  </a:lnTo>
                  <a:lnTo>
                    <a:pt x="61" y="71"/>
                  </a:lnTo>
                  <a:lnTo>
                    <a:pt x="54" y="64"/>
                  </a:lnTo>
                  <a:lnTo>
                    <a:pt x="46" y="56"/>
                  </a:lnTo>
                  <a:lnTo>
                    <a:pt x="38" y="48"/>
                  </a:lnTo>
                  <a:lnTo>
                    <a:pt x="29" y="39"/>
                  </a:lnTo>
                  <a:lnTo>
                    <a:pt x="21" y="31"/>
                  </a:lnTo>
                  <a:lnTo>
                    <a:pt x="14" y="23"/>
                  </a:lnTo>
                  <a:lnTo>
                    <a:pt x="8" y="15"/>
                  </a:lnTo>
                  <a:lnTo>
                    <a:pt x="4" y="9"/>
                  </a:lnTo>
                  <a:lnTo>
                    <a:pt x="0" y="2"/>
                  </a:lnTo>
                  <a:lnTo>
                    <a:pt x="3" y="0"/>
                  </a:lnTo>
                  <a:lnTo>
                    <a:pt x="6" y="1"/>
                  </a:lnTo>
                  <a:lnTo>
                    <a:pt x="11" y="4"/>
                  </a:lnTo>
                  <a:lnTo>
                    <a:pt x="14" y="9"/>
                  </a:lnTo>
                  <a:lnTo>
                    <a:pt x="20" y="15"/>
                  </a:lnTo>
                  <a:lnTo>
                    <a:pt x="27" y="23"/>
                  </a:lnTo>
                  <a:lnTo>
                    <a:pt x="36" y="32"/>
                  </a:lnTo>
                  <a:lnTo>
                    <a:pt x="44" y="41"/>
                  </a:lnTo>
                  <a:lnTo>
                    <a:pt x="52" y="49"/>
                  </a:lnTo>
                  <a:lnTo>
                    <a:pt x="60" y="55"/>
                  </a:lnTo>
                  <a:lnTo>
                    <a:pt x="65" y="60"/>
                  </a:lnTo>
                  <a:lnTo>
                    <a:pt x="69" y="50"/>
                  </a:lnTo>
                  <a:lnTo>
                    <a:pt x="72" y="39"/>
                  </a:lnTo>
                  <a:lnTo>
                    <a:pt x="73" y="28"/>
                  </a:lnTo>
                  <a:lnTo>
                    <a:pt x="72" y="19"/>
                  </a:lnTo>
                  <a:lnTo>
                    <a:pt x="71" y="13"/>
                  </a:lnTo>
                  <a:lnTo>
                    <a:pt x="72" y="10"/>
                  </a:lnTo>
                  <a:lnTo>
                    <a:pt x="74" y="10"/>
                  </a:lnTo>
                  <a:lnTo>
                    <a:pt x="76" y="13"/>
                  </a:lnTo>
                  <a:lnTo>
                    <a:pt x="81" y="31"/>
                  </a:lnTo>
                  <a:lnTo>
                    <a:pt x="83" y="47"/>
                  </a:lnTo>
                  <a:lnTo>
                    <a:pt x="84" y="61"/>
                  </a:lnTo>
                  <a:lnTo>
                    <a:pt x="83" y="68"/>
                  </a:lnTo>
                  <a:lnTo>
                    <a:pt x="91" y="76"/>
                  </a:lnTo>
                  <a:lnTo>
                    <a:pt x="99" y="84"/>
                  </a:lnTo>
                  <a:lnTo>
                    <a:pt x="106" y="91"/>
                  </a:lnTo>
                  <a:lnTo>
                    <a:pt x="111" y="96"/>
                  </a:lnTo>
                  <a:lnTo>
                    <a:pt x="120" y="93"/>
                  </a:lnTo>
                  <a:lnTo>
                    <a:pt x="127" y="84"/>
                  </a:lnTo>
                  <a:lnTo>
                    <a:pt x="132" y="71"/>
                  </a:lnTo>
                  <a:lnTo>
                    <a:pt x="132" y="57"/>
                  </a:lnTo>
                  <a:lnTo>
                    <a:pt x="130" y="47"/>
                  </a:lnTo>
                  <a:lnTo>
                    <a:pt x="132" y="42"/>
                  </a:lnTo>
                  <a:lnTo>
                    <a:pt x="134" y="43"/>
                  </a:lnTo>
                  <a:lnTo>
                    <a:pt x="136" y="50"/>
                  </a:lnTo>
                  <a:lnTo>
                    <a:pt x="140" y="65"/>
                  </a:lnTo>
                  <a:lnTo>
                    <a:pt x="141" y="83"/>
                  </a:lnTo>
                  <a:lnTo>
                    <a:pt x="141" y="99"/>
                  </a:lnTo>
                  <a:lnTo>
                    <a:pt x="135" y="110"/>
                  </a:lnTo>
                  <a:lnTo>
                    <a:pt x="144" y="120"/>
                  </a:lnTo>
                  <a:lnTo>
                    <a:pt x="152" y="128"/>
                  </a:lnTo>
                  <a:lnTo>
                    <a:pt x="157" y="136"/>
                  </a:lnTo>
                  <a:lnTo>
                    <a:pt x="161" y="141"/>
                  </a:lnTo>
                  <a:lnTo>
                    <a:pt x="166" y="137"/>
                  </a:lnTo>
                  <a:lnTo>
                    <a:pt x="171" y="131"/>
                  </a:lnTo>
                  <a:lnTo>
                    <a:pt x="174" y="125"/>
                  </a:lnTo>
                  <a:lnTo>
                    <a:pt x="175" y="120"/>
                  </a:lnTo>
                  <a:lnTo>
                    <a:pt x="178" y="117"/>
                  </a:lnTo>
                  <a:lnTo>
                    <a:pt x="180" y="116"/>
                  </a:lnTo>
                  <a:lnTo>
                    <a:pt x="182" y="118"/>
                  </a:lnTo>
                  <a:lnTo>
                    <a:pt x="183" y="124"/>
                  </a:lnTo>
                  <a:lnTo>
                    <a:pt x="182" y="132"/>
                  </a:lnTo>
                  <a:lnTo>
                    <a:pt x="179" y="141"/>
                  </a:lnTo>
                  <a:lnTo>
                    <a:pt x="176" y="148"/>
                  </a:lnTo>
                  <a:lnTo>
                    <a:pt x="174" y="153"/>
                  </a:lnTo>
                  <a:lnTo>
                    <a:pt x="176" y="158"/>
                  </a:lnTo>
                  <a:lnTo>
                    <a:pt x="180" y="163"/>
                  </a:lnTo>
                  <a:lnTo>
                    <a:pt x="182" y="168"/>
                  </a:lnTo>
                  <a:lnTo>
                    <a:pt x="186" y="174"/>
                  </a:lnTo>
                  <a:close/>
                </a:path>
              </a:pathLst>
            </a:custGeom>
            <a:solidFill>
              <a:srgbClr val="BA0000"/>
            </a:solidFill>
            <a:ln w="9525">
              <a:noFill/>
              <a:round/>
              <a:headEnd/>
              <a:tailEnd/>
            </a:ln>
          </p:spPr>
          <p:txBody>
            <a:bodyPr/>
            <a:lstStyle/>
            <a:p>
              <a:endParaRPr lang="en-US"/>
            </a:p>
          </p:txBody>
        </p:sp>
        <p:sp>
          <p:nvSpPr>
            <p:cNvPr id="6248" name="Freeform 307"/>
            <p:cNvSpPr>
              <a:spLocks/>
            </p:cNvSpPr>
            <p:nvPr/>
          </p:nvSpPr>
          <p:spPr bwMode="auto">
            <a:xfrm>
              <a:off x="2275" y="1023"/>
              <a:ext cx="75" cy="100"/>
            </a:xfrm>
            <a:custGeom>
              <a:avLst/>
              <a:gdLst>
                <a:gd name="T0" fmla="*/ 6 w 150"/>
                <a:gd name="T1" fmla="*/ 50 h 200"/>
                <a:gd name="T2" fmla="*/ 4 w 150"/>
                <a:gd name="T3" fmla="*/ 46 h 200"/>
                <a:gd name="T4" fmla="*/ 1 w 150"/>
                <a:gd name="T5" fmla="*/ 41 h 200"/>
                <a:gd name="T6" fmla="*/ 0 w 150"/>
                <a:gd name="T7" fmla="*/ 35 h 200"/>
                <a:gd name="T8" fmla="*/ 1 w 150"/>
                <a:gd name="T9" fmla="*/ 30 h 200"/>
                <a:gd name="T10" fmla="*/ 2 w 150"/>
                <a:gd name="T11" fmla="*/ 30 h 200"/>
                <a:gd name="T12" fmla="*/ 2 w 150"/>
                <a:gd name="T13" fmla="*/ 36 h 200"/>
                <a:gd name="T14" fmla="*/ 6 w 150"/>
                <a:gd name="T15" fmla="*/ 45 h 200"/>
                <a:gd name="T16" fmla="*/ 10 w 150"/>
                <a:gd name="T17" fmla="*/ 46 h 200"/>
                <a:gd name="T18" fmla="*/ 11 w 150"/>
                <a:gd name="T19" fmla="*/ 43 h 200"/>
                <a:gd name="T20" fmla="*/ 10 w 150"/>
                <a:gd name="T21" fmla="*/ 38 h 200"/>
                <a:gd name="T22" fmla="*/ 9 w 150"/>
                <a:gd name="T23" fmla="*/ 27 h 200"/>
                <a:gd name="T24" fmla="*/ 9 w 150"/>
                <a:gd name="T25" fmla="*/ 22 h 200"/>
                <a:gd name="T26" fmla="*/ 10 w 150"/>
                <a:gd name="T27" fmla="*/ 22 h 200"/>
                <a:gd name="T28" fmla="*/ 10 w 150"/>
                <a:gd name="T29" fmla="*/ 27 h 200"/>
                <a:gd name="T30" fmla="*/ 11 w 150"/>
                <a:gd name="T31" fmla="*/ 36 h 200"/>
                <a:gd name="T32" fmla="*/ 15 w 150"/>
                <a:gd name="T33" fmla="*/ 36 h 200"/>
                <a:gd name="T34" fmla="*/ 18 w 150"/>
                <a:gd name="T35" fmla="*/ 29 h 200"/>
                <a:gd name="T36" fmla="*/ 16 w 150"/>
                <a:gd name="T37" fmla="*/ 22 h 200"/>
                <a:gd name="T38" fmla="*/ 17 w 150"/>
                <a:gd name="T39" fmla="*/ 11 h 200"/>
                <a:gd name="T40" fmla="*/ 19 w 150"/>
                <a:gd name="T41" fmla="*/ 6 h 200"/>
                <a:gd name="T42" fmla="*/ 20 w 150"/>
                <a:gd name="T43" fmla="*/ 6 h 200"/>
                <a:gd name="T44" fmla="*/ 19 w 150"/>
                <a:gd name="T45" fmla="*/ 12 h 200"/>
                <a:gd name="T46" fmla="*/ 19 w 150"/>
                <a:gd name="T47" fmla="*/ 20 h 200"/>
                <a:gd name="T48" fmla="*/ 23 w 150"/>
                <a:gd name="T49" fmla="*/ 20 h 200"/>
                <a:gd name="T50" fmla="*/ 25 w 150"/>
                <a:gd name="T51" fmla="*/ 14 h 200"/>
                <a:gd name="T52" fmla="*/ 26 w 150"/>
                <a:gd name="T53" fmla="*/ 9 h 200"/>
                <a:gd name="T54" fmla="*/ 30 w 150"/>
                <a:gd name="T55" fmla="*/ 3 h 200"/>
                <a:gd name="T56" fmla="*/ 33 w 150"/>
                <a:gd name="T57" fmla="*/ 1 h 200"/>
                <a:gd name="T58" fmla="*/ 34 w 150"/>
                <a:gd name="T59" fmla="*/ 1 h 200"/>
                <a:gd name="T60" fmla="*/ 31 w 150"/>
                <a:gd name="T61" fmla="*/ 5 h 200"/>
                <a:gd name="T62" fmla="*/ 27 w 150"/>
                <a:gd name="T63" fmla="*/ 11 h 200"/>
                <a:gd name="T64" fmla="*/ 26 w 150"/>
                <a:gd name="T65" fmla="*/ 16 h 200"/>
                <a:gd name="T66" fmla="*/ 24 w 150"/>
                <a:gd name="T67" fmla="*/ 22 h 200"/>
                <a:gd name="T68" fmla="*/ 25 w 150"/>
                <a:gd name="T69" fmla="*/ 24 h 200"/>
                <a:gd name="T70" fmla="*/ 29 w 150"/>
                <a:gd name="T71" fmla="*/ 22 h 200"/>
                <a:gd name="T72" fmla="*/ 33 w 150"/>
                <a:gd name="T73" fmla="*/ 20 h 200"/>
                <a:gd name="T74" fmla="*/ 35 w 150"/>
                <a:gd name="T75" fmla="*/ 18 h 200"/>
                <a:gd name="T76" fmla="*/ 37 w 150"/>
                <a:gd name="T77" fmla="*/ 17 h 200"/>
                <a:gd name="T78" fmla="*/ 38 w 150"/>
                <a:gd name="T79" fmla="*/ 17 h 200"/>
                <a:gd name="T80" fmla="*/ 36 w 150"/>
                <a:gd name="T81" fmla="*/ 20 h 200"/>
                <a:gd name="T82" fmla="*/ 32 w 150"/>
                <a:gd name="T83" fmla="*/ 24 h 200"/>
                <a:gd name="T84" fmla="*/ 28 w 150"/>
                <a:gd name="T85" fmla="*/ 25 h 200"/>
                <a:gd name="T86" fmla="*/ 24 w 150"/>
                <a:gd name="T87" fmla="*/ 27 h 200"/>
                <a:gd name="T88" fmla="*/ 21 w 150"/>
                <a:gd name="T89" fmla="*/ 29 h 200"/>
                <a:gd name="T90" fmla="*/ 18 w 150"/>
                <a:gd name="T91" fmla="*/ 38 h 200"/>
                <a:gd name="T92" fmla="*/ 19 w 150"/>
                <a:gd name="T93" fmla="*/ 41 h 200"/>
                <a:gd name="T94" fmla="*/ 22 w 150"/>
                <a:gd name="T95" fmla="*/ 41 h 200"/>
                <a:gd name="T96" fmla="*/ 26 w 150"/>
                <a:gd name="T97" fmla="*/ 40 h 200"/>
                <a:gd name="T98" fmla="*/ 29 w 150"/>
                <a:gd name="T99" fmla="*/ 38 h 200"/>
                <a:gd name="T100" fmla="*/ 32 w 150"/>
                <a:gd name="T101" fmla="*/ 35 h 200"/>
                <a:gd name="T102" fmla="*/ 33 w 150"/>
                <a:gd name="T103" fmla="*/ 35 h 200"/>
                <a:gd name="T104" fmla="*/ 31 w 150"/>
                <a:gd name="T105" fmla="*/ 39 h 200"/>
                <a:gd name="T106" fmla="*/ 27 w 150"/>
                <a:gd name="T107" fmla="*/ 42 h 200"/>
                <a:gd name="T108" fmla="*/ 23 w 150"/>
                <a:gd name="T109" fmla="*/ 44 h 200"/>
                <a:gd name="T110" fmla="*/ 19 w 150"/>
                <a:gd name="T111" fmla="*/ 44 h 200"/>
                <a:gd name="T112" fmla="*/ 15 w 150"/>
                <a:gd name="T113" fmla="*/ 45 h 200"/>
                <a:gd name="T114" fmla="*/ 14 w 150"/>
                <a:gd name="T115" fmla="*/ 47 h 200"/>
                <a:gd name="T116" fmla="*/ 12 w 150"/>
                <a:gd name="T117" fmla="*/ 49 h 200"/>
                <a:gd name="T118" fmla="*/ 9 w 150"/>
                <a:gd name="T119" fmla="*/ 50 h 20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0"/>
                <a:gd name="T181" fmla="*/ 0 h 200"/>
                <a:gd name="T182" fmla="*/ 150 w 150"/>
                <a:gd name="T183" fmla="*/ 200 h 20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0" h="200">
                  <a:moveTo>
                    <a:pt x="31" y="200"/>
                  </a:moveTo>
                  <a:lnTo>
                    <a:pt x="26" y="197"/>
                  </a:lnTo>
                  <a:lnTo>
                    <a:pt x="21" y="191"/>
                  </a:lnTo>
                  <a:lnTo>
                    <a:pt x="15" y="182"/>
                  </a:lnTo>
                  <a:lnTo>
                    <a:pt x="9" y="172"/>
                  </a:lnTo>
                  <a:lnTo>
                    <a:pt x="5" y="162"/>
                  </a:lnTo>
                  <a:lnTo>
                    <a:pt x="1" y="151"/>
                  </a:lnTo>
                  <a:lnTo>
                    <a:pt x="0" y="139"/>
                  </a:lnTo>
                  <a:lnTo>
                    <a:pt x="1" y="127"/>
                  </a:lnTo>
                  <a:lnTo>
                    <a:pt x="3" y="121"/>
                  </a:lnTo>
                  <a:lnTo>
                    <a:pt x="6" y="119"/>
                  </a:lnTo>
                  <a:lnTo>
                    <a:pt x="7" y="122"/>
                  </a:lnTo>
                  <a:lnTo>
                    <a:pt x="8" y="127"/>
                  </a:lnTo>
                  <a:lnTo>
                    <a:pt x="10" y="144"/>
                  </a:lnTo>
                  <a:lnTo>
                    <a:pt x="15" y="161"/>
                  </a:lnTo>
                  <a:lnTo>
                    <a:pt x="23" y="177"/>
                  </a:lnTo>
                  <a:lnTo>
                    <a:pt x="34" y="187"/>
                  </a:lnTo>
                  <a:lnTo>
                    <a:pt x="39" y="183"/>
                  </a:lnTo>
                  <a:lnTo>
                    <a:pt x="43" y="176"/>
                  </a:lnTo>
                  <a:lnTo>
                    <a:pt x="44" y="171"/>
                  </a:lnTo>
                  <a:lnTo>
                    <a:pt x="46" y="169"/>
                  </a:lnTo>
                  <a:lnTo>
                    <a:pt x="39" y="151"/>
                  </a:lnTo>
                  <a:lnTo>
                    <a:pt x="34" y="129"/>
                  </a:lnTo>
                  <a:lnTo>
                    <a:pt x="33" y="109"/>
                  </a:lnTo>
                  <a:lnTo>
                    <a:pt x="33" y="95"/>
                  </a:lnTo>
                  <a:lnTo>
                    <a:pt x="36" y="87"/>
                  </a:lnTo>
                  <a:lnTo>
                    <a:pt x="38" y="84"/>
                  </a:lnTo>
                  <a:lnTo>
                    <a:pt x="40" y="86"/>
                  </a:lnTo>
                  <a:lnTo>
                    <a:pt x="40" y="94"/>
                  </a:lnTo>
                  <a:lnTo>
                    <a:pt x="40" y="108"/>
                  </a:lnTo>
                  <a:lnTo>
                    <a:pt x="43" y="125"/>
                  </a:lnTo>
                  <a:lnTo>
                    <a:pt x="46" y="142"/>
                  </a:lnTo>
                  <a:lnTo>
                    <a:pt x="53" y="153"/>
                  </a:lnTo>
                  <a:lnTo>
                    <a:pt x="60" y="142"/>
                  </a:lnTo>
                  <a:lnTo>
                    <a:pt x="67" y="131"/>
                  </a:lnTo>
                  <a:lnTo>
                    <a:pt x="70" y="118"/>
                  </a:lnTo>
                  <a:lnTo>
                    <a:pt x="72" y="109"/>
                  </a:lnTo>
                  <a:lnTo>
                    <a:pt x="64" y="87"/>
                  </a:lnTo>
                  <a:lnTo>
                    <a:pt x="63" y="64"/>
                  </a:lnTo>
                  <a:lnTo>
                    <a:pt x="66" y="42"/>
                  </a:lnTo>
                  <a:lnTo>
                    <a:pt x="74" y="26"/>
                  </a:lnTo>
                  <a:lnTo>
                    <a:pt x="78" y="23"/>
                  </a:lnTo>
                  <a:lnTo>
                    <a:pt x="81" y="23"/>
                  </a:lnTo>
                  <a:lnTo>
                    <a:pt x="81" y="25"/>
                  </a:lnTo>
                  <a:lnTo>
                    <a:pt x="81" y="30"/>
                  </a:lnTo>
                  <a:lnTo>
                    <a:pt x="76" y="47"/>
                  </a:lnTo>
                  <a:lnTo>
                    <a:pt x="75" y="65"/>
                  </a:lnTo>
                  <a:lnTo>
                    <a:pt x="76" y="80"/>
                  </a:lnTo>
                  <a:lnTo>
                    <a:pt x="82" y="92"/>
                  </a:lnTo>
                  <a:lnTo>
                    <a:pt x="91" y="79"/>
                  </a:lnTo>
                  <a:lnTo>
                    <a:pt x="97" y="66"/>
                  </a:lnTo>
                  <a:lnTo>
                    <a:pt x="100" y="55"/>
                  </a:lnTo>
                  <a:lnTo>
                    <a:pt x="102" y="46"/>
                  </a:lnTo>
                  <a:lnTo>
                    <a:pt x="106" y="35"/>
                  </a:lnTo>
                  <a:lnTo>
                    <a:pt x="112" y="23"/>
                  </a:lnTo>
                  <a:lnTo>
                    <a:pt x="119" y="12"/>
                  </a:lnTo>
                  <a:lnTo>
                    <a:pt x="124" y="4"/>
                  </a:lnTo>
                  <a:lnTo>
                    <a:pt x="129" y="1"/>
                  </a:lnTo>
                  <a:lnTo>
                    <a:pt x="133" y="0"/>
                  </a:lnTo>
                  <a:lnTo>
                    <a:pt x="136" y="2"/>
                  </a:lnTo>
                  <a:lnTo>
                    <a:pt x="135" y="6"/>
                  </a:lnTo>
                  <a:lnTo>
                    <a:pt x="124" y="19"/>
                  </a:lnTo>
                  <a:lnTo>
                    <a:pt x="115" y="32"/>
                  </a:lnTo>
                  <a:lnTo>
                    <a:pt x="109" y="43"/>
                  </a:lnTo>
                  <a:lnTo>
                    <a:pt x="107" y="54"/>
                  </a:lnTo>
                  <a:lnTo>
                    <a:pt x="106" y="64"/>
                  </a:lnTo>
                  <a:lnTo>
                    <a:pt x="102" y="76"/>
                  </a:lnTo>
                  <a:lnTo>
                    <a:pt x="98" y="87"/>
                  </a:lnTo>
                  <a:lnTo>
                    <a:pt x="93" y="95"/>
                  </a:lnTo>
                  <a:lnTo>
                    <a:pt x="101" y="93"/>
                  </a:lnTo>
                  <a:lnTo>
                    <a:pt x="108" y="91"/>
                  </a:lnTo>
                  <a:lnTo>
                    <a:pt x="116" y="87"/>
                  </a:lnTo>
                  <a:lnTo>
                    <a:pt x="123" y="84"/>
                  </a:lnTo>
                  <a:lnTo>
                    <a:pt x="130" y="79"/>
                  </a:lnTo>
                  <a:lnTo>
                    <a:pt x="136" y="76"/>
                  </a:lnTo>
                  <a:lnTo>
                    <a:pt x="140" y="72"/>
                  </a:lnTo>
                  <a:lnTo>
                    <a:pt x="143" y="69"/>
                  </a:lnTo>
                  <a:lnTo>
                    <a:pt x="146" y="65"/>
                  </a:lnTo>
                  <a:lnTo>
                    <a:pt x="150" y="64"/>
                  </a:lnTo>
                  <a:lnTo>
                    <a:pt x="150" y="66"/>
                  </a:lnTo>
                  <a:lnTo>
                    <a:pt x="148" y="71"/>
                  </a:lnTo>
                  <a:lnTo>
                    <a:pt x="143" y="80"/>
                  </a:lnTo>
                  <a:lnTo>
                    <a:pt x="136" y="87"/>
                  </a:lnTo>
                  <a:lnTo>
                    <a:pt x="128" y="93"/>
                  </a:lnTo>
                  <a:lnTo>
                    <a:pt x="120" y="99"/>
                  </a:lnTo>
                  <a:lnTo>
                    <a:pt x="112" y="102"/>
                  </a:lnTo>
                  <a:lnTo>
                    <a:pt x="104" y="104"/>
                  </a:lnTo>
                  <a:lnTo>
                    <a:pt x="97" y="107"/>
                  </a:lnTo>
                  <a:lnTo>
                    <a:pt x="92" y="107"/>
                  </a:lnTo>
                  <a:lnTo>
                    <a:pt x="85" y="118"/>
                  </a:lnTo>
                  <a:lnTo>
                    <a:pt x="77" y="134"/>
                  </a:lnTo>
                  <a:lnTo>
                    <a:pt x="70" y="151"/>
                  </a:lnTo>
                  <a:lnTo>
                    <a:pt x="68" y="160"/>
                  </a:lnTo>
                  <a:lnTo>
                    <a:pt x="74" y="162"/>
                  </a:lnTo>
                  <a:lnTo>
                    <a:pt x="81" y="163"/>
                  </a:lnTo>
                  <a:lnTo>
                    <a:pt x="89" y="163"/>
                  </a:lnTo>
                  <a:lnTo>
                    <a:pt x="95" y="162"/>
                  </a:lnTo>
                  <a:lnTo>
                    <a:pt x="104" y="160"/>
                  </a:lnTo>
                  <a:lnTo>
                    <a:pt x="110" y="156"/>
                  </a:lnTo>
                  <a:lnTo>
                    <a:pt x="117" y="152"/>
                  </a:lnTo>
                  <a:lnTo>
                    <a:pt x="122" y="146"/>
                  </a:lnTo>
                  <a:lnTo>
                    <a:pt x="127" y="140"/>
                  </a:lnTo>
                  <a:lnTo>
                    <a:pt x="130" y="138"/>
                  </a:lnTo>
                  <a:lnTo>
                    <a:pt x="131" y="140"/>
                  </a:lnTo>
                  <a:lnTo>
                    <a:pt x="129" y="146"/>
                  </a:lnTo>
                  <a:lnTo>
                    <a:pt x="124" y="154"/>
                  </a:lnTo>
                  <a:lnTo>
                    <a:pt x="117" y="162"/>
                  </a:lnTo>
                  <a:lnTo>
                    <a:pt x="109" y="168"/>
                  </a:lnTo>
                  <a:lnTo>
                    <a:pt x="101" y="171"/>
                  </a:lnTo>
                  <a:lnTo>
                    <a:pt x="92" y="175"/>
                  </a:lnTo>
                  <a:lnTo>
                    <a:pt x="83" y="176"/>
                  </a:lnTo>
                  <a:lnTo>
                    <a:pt x="74" y="176"/>
                  </a:lnTo>
                  <a:lnTo>
                    <a:pt x="66" y="174"/>
                  </a:lnTo>
                  <a:lnTo>
                    <a:pt x="61" y="179"/>
                  </a:lnTo>
                  <a:lnTo>
                    <a:pt x="58" y="183"/>
                  </a:lnTo>
                  <a:lnTo>
                    <a:pt x="55" y="187"/>
                  </a:lnTo>
                  <a:lnTo>
                    <a:pt x="54" y="193"/>
                  </a:lnTo>
                  <a:lnTo>
                    <a:pt x="47" y="193"/>
                  </a:lnTo>
                  <a:lnTo>
                    <a:pt x="40" y="194"/>
                  </a:lnTo>
                  <a:lnTo>
                    <a:pt x="34" y="197"/>
                  </a:lnTo>
                  <a:lnTo>
                    <a:pt x="31" y="200"/>
                  </a:lnTo>
                  <a:close/>
                </a:path>
              </a:pathLst>
            </a:custGeom>
            <a:solidFill>
              <a:srgbClr val="BA0000"/>
            </a:solidFill>
            <a:ln w="9525">
              <a:noFill/>
              <a:round/>
              <a:headEnd/>
              <a:tailEnd/>
            </a:ln>
          </p:spPr>
          <p:txBody>
            <a:bodyPr/>
            <a:lstStyle/>
            <a:p>
              <a:endParaRPr lang="en-US"/>
            </a:p>
          </p:txBody>
        </p:sp>
        <p:sp>
          <p:nvSpPr>
            <p:cNvPr id="6249" name="Freeform 308"/>
            <p:cNvSpPr>
              <a:spLocks/>
            </p:cNvSpPr>
            <p:nvPr/>
          </p:nvSpPr>
          <p:spPr bwMode="auto">
            <a:xfrm>
              <a:off x="2312" y="1135"/>
              <a:ext cx="119" cy="55"/>
            </a:xfrm>
            <a:custGeom>
              <a:avLst/>
              <a:gdLst>
                <a:gd name="T0" fmla="*/ 1 w 237"/>
                <a:gd name="T1" fmla="*/ 9 h 110"/>
                <a:gd name="T2" fmla="*/ 1 w 237"/>
                <a:gd name="T3" fmla="*/ 10 h 110"/>
                <a:gd name="T4" fmla="*/ 3 w 237"/>
                <a:gd name="T5" fmla="*/ 11 h 110"/>
                <a:gd name="T6" fmla="*/ 8 w 237"/>
                <a:gd name="T7" fmla="*/ 11 h 110"/>
                <a:gd name="T8" fmla="*/ 13 w 237"/>
                <a:gd name="T9" fmla="*/ 11 h 110"/>
                <a:gd name="T10" fmla="*/ 17 w 237"/>
                <a:gd name="T11" fmla="*/ 13 h 110"/>
                <a:gd name="T12" fmla="*/ 18 w 237"/>
                <a:gd name="T13" fmla="*/ 14 h 110"/>
                <a:gd name="T14" fmla="*/ 20 w 237"/>
                <a:gd name="T15" fmla="*/ 17 h 110"/>
                <a:gd name="T16" fmla="*/ 22 w 237"/>
                <a:gd name="T17" fmla="*/ 21 h 110"/>
                <a:gd name="T18" fmla="*/ 24 w 237"/>
                <a:gd name="T19" fmla="*/ 24 h 110"/>
                <a:gd name="T20" fmla="*/ 28 w 237"/>
                <a:gd name="T21" fmla="*/ 26 h 110"/>
                <a:gd name="T22" fmla="*/ 28 w 237"/>
                <a:gd name="T23" fmla="*/ 24 h 110"/>
                <a:gd name="T24" fmla="*/ 25 w 237"/>
                <a:gd name="T25" fmla="*/ 21 h 110"/>
                <a:gd name="T26" fmla="*/ 23 w 237"/>
                <a:gd name="T27" fmla="*/ 15 h 110"/>
                <a:gd name="T28" fmla="*/ 24 w 237"/>
                <a:gd name="T29" fmla="*/ 13 h 110"/>
                <a:gd name="T30" fmla="*/ 27 w 237"/>
                <a:gd name="T31" fmla="*/ 14 h 110"/>
                <a:gd name="T32" fmla="*/ 30 w 237"/>
                <a:gd name="T33" fmla="*/ 14 h 110"/>
                <a:gd name="T34" fmla="*/ 33 w 237"/>
                <a:gd name="T35" fmla="*/ 15 h 110"/>
                <a:gd name="T36" fmla="*/ 34 w 237"/>
                <a:gd name="T37" fmla="*/ 17 h 110"/>
                <a:gd name="T38" fmla="*/ 35 w 237"/>
                <a:gd name="T39" fmla="*/ 20 h 110"/>
                <a:gd name="T40" fmla="*/ 38 w 237"/>
                <a:gd name="T41" fmla="*/ 23 h 110"/>
                <a:gd name="T42" fmla="*/ 41 w 237"/>
                <a:gd name="T43" fmla="*/ 26 h 110"/>
                <a:gd name="T44" fmla="*/ 46 w 237"/>
                <a:gd name="T45" fmla="*/ 28 h 110"/>
                <a:gd name="T46" fmla="*/ 48 w 237"/>
                <a:gd name="T47" fmla="*/ 27 h 110"/>
                <a:gd name="T48" fmla="*/ 45 w 237"/>
                <a:gd name="T49" fmla="*/ 25 h 110"/>
                <a:gd name="T50" fmla="*/ 41 w 237"/>
                <a:gd name="T51" fmla="*/ 23 h 110"/>
                <a:gd name="T52" fmla="*/ 39 w 237"/>
                <a:gd name="T53" fmla="*/ 20 h 110"/>
                <a:gd name="T54" fmla="*/ 37 w 237"/>
                <a:gd name="T55" fmla="*/ 18 h 110"/>
                <a:gd name="T56" fmla="*/ 39 w 237"/>
                <a:gd name="T57" fmla="*/ 18 h 110"/>
                <a:gd name="T58" fmla="*/ 45 w 237"/>
                <a:gd name="T59" fmla="*/ 19 h 110"/>
                <a:gd name="T60" fmla="*/ 52 w 237"/>
                <a:gd name="T61" fmla="*/ 21 h 110"/>
                <a:gd name="T62" fmla="*/ 56 w 237"/>
                <a:gd name="T63" fmla="*/ 21 h 110"/>
                <a:gd name="T64" fmla="*/ 59 w 237"/>
                <a:gd name="T65" fmla="*/ 21 h 110"/>
                <a:gd name="T66" fmla="*/ 59 w 237"/>
                <a:gd name="T67" fmla="*/ 20 h 110"/>
                <a:gd name="T68" fmla="*/ 55 w 237"/>
                <a:gd name="T69" fmla="*/ 19 h 110"/>
                <a:gd name="T70" fmla="*/ 49 w 237"/>
                <a:gd name="T71" fmla="*/ 18 h 110"/>
                <a:gd name="T72" fmla="*/ 44 w 237"/>
                <a:gd name="T73" fmla="*/ 15 h 110"/>
                <a:gd name="T74" fmla="*/ 40 w 237"/>
                <a:gd name="T75" fmla="*/ 14 h 110"/>
                <a:gd name="T76" fmla="*/ 41 w 237"/>
                <a:gd name="T77" fmla="*/ 12 h 110"/>
                <a:gd name="T78" fmla="*/ 45 w 237"/>
                <a:gd name="T79" fmla="*/ 10 h 110"/>
                <a:gd name="T80" fmla="*/ 48 w 237"/>
                <a:gd name="T81" fmla="*/ 10 h 110"/>
                <a:gd name="T82" fmla="*/ 47 w 237"/>
                <a:gd name="T83" fmla="*/ 8 h 110"/>
                <a:gd name="T84" fmla="*/ 45 w 237"/>
                <a:gd name="T85" fmla="*/ 7 h 110"/>
                <a:gd name="T86" fmla="*/ 42 w 237"/>
                <a:gd name="T87" fmla="*/ 7 h 110"/>
                <a:gd name="T88" fmla="*/ 39 w 237"/>
                <a:gd name="T89" fmla="*/ 9 h 110"/>
                <a:gd name="T90" fmla="*/ 37 w 237"/>
                <a:gd name="T91" fmla="*/ 11 h 110"/>
                <a:gd name="T92" fmla="*/ 35 w 237"/>
                <a:gd name="T93" fmla="*/ 12 h 110"/>
                <a:gd name="T94" fmla="*/ 31 w 237"/>
                <a:gd name="T95" fmla="*/ 12 h 110"/>
                <a:gd name="T96" fmla="*/ 28 w 237"/>
                <a:gd name="T97" fmla="*/ 11 h 110"/>
                <a:gd name="T98" fmla="*/ 25 w 237"/>
                <a:gd name="T99" fmla="*/ 11 h 110"/>
                <a:gd name="T100" fmla="*/ 24 w 237"/>
                <a:gd name="T101" fmla="*/ 9 h 110"/>
                <a:gd name="T102" fmla="*/ 26 w 237"/>
                <a:gd name="T103" fmla="*/ 3 h 110"/>
                <a:gd name="T104" fmla="*/ 31 w 237"/>
                <a:gd name="T105" fmla="*/ 1 h 110"/>
                <a:gd name="T106" fmla="*/ 31 w 237"/>
                <a:gd name="T107" fmla="*/ 0 h 110"/>
                <a:gd name="T108" fmla="*/ 28 w 237"/>
                <a:gd name="T109" fmla="*/ 1 h 110"/>
                <a:gd name="T110" fmla="*/ 25 w 237"/>
                <a:gd name="T111" fmla="*/ 2 h 110"/>
                <a:gd name="T112" fmla="*/ 21 w 237"/>
                <a:gd name="T113" fmla="*/ 5 h 110"/>
                <a:gd name="T114" fmla="*/ 18 w 237"/>
                <a:gd name="T115" fmla="*/ 7 h 110"/>
                <a:gd name="T116" fmla="*/ 16 w 237"/>
                <a:gd name="T117" fmla="*/ 8 h 110"/>
                <a:gd name="T118" fmla="*/ 12 w 237"/>
                <a:gd name="T119" fmla="*/ 8 h 110"/>
                <a:gd name="T120" fmla="*/ 6 w 237"/>
                <a:gd name="T121" fmla="*/ 8 h 110"/>
                <a:gd name="T122" fmla="*/ 2 w 237"/>
                <a:gd name="T123" fmla="*/ 9 h 1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7"/>
                <a:gd name="T187" fmla="*/ 0 h 110"/>
                <a:gd name="T188" fmla="*/ 237 w 237"/>
                <a:gd name="T189" fmla="*/ 110 h 1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7" h="110">
                  <a:moveTo>
                    <a:pt x="0" y="34"/>
                  </a:moveTo>
                  <a:lnTo>
                    <a:pt x="1" y="35"/>
                  </a:lnTo>
                  <a:lnTo>
                    <a:pt x="1" y="37"/>
                  </a:lnTo>
                  <a:lnTo>
                    <a:pt x="1" y="38"/>
                  </a:lnTo>
                  <a:lnTo>
                    <a:pt x="1" y="41"/>
                  </a:lnTo>
                  <a:lnTo>
                    <a:pt x="10" y="41"/>
                  </a:lnTo>
                  <a:lnTo>
                    <a:pt x="19" y="41"/>
                  </a:lnTo>
                  <a:lnTo>
                    <a:pt x="31" y="41"/>
                  </a:lnTo>
                  <a:lnTo>
                    <a:pt x="41" y="42"/>
                  </a:lnTo>
                  <a:lnTo>
                    <a:pt x="51" y="44"/>
                  </a:lnTo>
                  <a:lnTo>
                    <a:pt x="59" y="46"/>
                  </a:lnTo>
                  <a:lnTo>
                    <a:pt x="66" y="49"/>
                  </a:lnTo>
                  <a:lnTo>
                    <a:pt x="70" y="51"/>
                  </a:lnTo>
                  <a:lnTo>
                    <a:pt x="72" y="54"/>
                  </a:lnTo>
                  <a:lnTo>
                    <a:pt x="74" y="60"/>
                  </a:lnTo>
                  <a:lnTo>
                    <a:pt x="77" y="66"/>
                  </a:lnTo>
                  <a:lnTo>
                    <a:pt x="80" y="74"/>
                  </a:lnTo>
                  <a:lnTo>
                    <a:pt x="85" y="81"/>
                  </a:lnTo>
                  <a:lnTo>
                    <a:pt x="91" y="88"/>
                  </a:lnTo>
                  <a:lnTo>
                    <a:pt x="96" y="94"/>
                  </a:lnTo>
                  <a:lnTo>
                    <a:pt x="104" y="98"/>
                  </a:lnTo>
                  <a:lnTo>
                    <a:pt x="111" y="101"/>
                  </a:lnTo>
                  <a:lnTo>
                    <a:pt x="114" y="99"/>
                  </a:lnTo>
                  <a:lnTo>
                    <a:pt x="111" y="96"/>
                  </a:lnTo>
                  <a:lnTo>
                    <a:pt x="106" y="89"/>
                  </a:lnTo>
                  <a:lnTo>
                    <a:pt x="99" y="81"/>
                  </a:lnTo>
                  <a:lnTo>
                    <a:pt x="93" y="71"/>
                  </a:lnTo>
                  <a:lnTo>
                    <a:pt x="91" y="60"/>
                  </a:lnTo>
                  <a:lnTo>
                    <a:pt x="89" y="52"/>
                  </a:lnTo>
                  <a:lnTo>
                    <a:pt x="95" y="52"/>
                  </a:lnTo>
                  <a:lnTo>
                    <a:pt x="101" y="52"/>
                  </a:lnTo>
                  <a:lnTo>
                    <a:pt x="107" y="53"/>
                  </a:lnTo>
                  <a:lnTo>
                    <a:pt x="114" y="54"/>
                  </a:lnTo>
                  <a:lnTo>
                    <a:pt x="119" y="56"/>
                  </a:lnTo>
                  <a:lnTo>
                    <a:pt x="125" y="57"/>
                  </a:lnTo>
                  <a:lnTo>
                    <a:pt x="129" y="59"/>
                  </a:lnTo>
                  <a:lnTo>
                    <a:pt x="132" y="60"/>
                  </a:lnTo>
                  <a:lnTo>
                    <a:pt x="133" y="66"/>
                  </a:lnTo>
                  <a:lnTo>
                    <a:pt x="135" y="72"/>
                  </a:lnTo>
                  <a:lnTo>
                    <a:pt x="140" y="79"/>
                  </a:lnTo>
                  <a:lnTo>
                    <a:pt x="145" y="86"/>
                  </a:lnTo>
                  <a:lnTo>
                    <a:pt x="150" y="92"/>
                  </a:lnTo>
                  <a:lnTo>
                    <a:pt x="157" y="98"/>
                  </a:lnTo>
                  <a:lnTo>
                    <a:pt x="163" y="103"/>
                  </a:lnTo>
                  <a:lnTo>
                    <a:pt x="170" y="106"/>
                  </a:lnTo>
                  <a:lnTo>
                    <a:pt x="182" y="110"/>
                  </a:lnTo>
                  <a:lnTo>
                    <a:pt x="188" y="110"/>
                  </a:lnTo>
                  <a:lnTo>
                    <a:pt x="191" y="107"/>
                  </a:lnTo>
                  <a:lnTo>
                    <a:pt x="185" y="104"/>
                  </a:lnTo>
                  <a:lnTo>
                    <a:pt x="177" y="99"/>
                  </a:lnTo>
                  <a:lnTo>
                    <a:pt x="170" y="95"/>
                  </a:lnTo>
                  <a:lnTo>
                    <a:pt x="163" y="89"/>
                  </a:lnTo>
                  <a:lnTo>
                    <a:pt x="159" y="84"/>
                  </a:lnTo>
                  <a:lnTo>
                    <a:pt x="154" y="79"/>
                  </a:lnTo>
                  <a:lnTo>
                    <a:pt x="149" y="74"/>
                  </a:lnTo>
                  <a:lnTo>
                    <a:pt x="147" y="69"/>
                  </a:lnTo>
                  <a:lnTo>
                    <a:pt x="146" y="66"/>
                  </a:lnTo>
                  <a:lnTo>
                    <a:pt x="155" y="71"/>
                  </a:lnTo>
                  <a:lnTo>
                    <a:pt x="167" y="74"/>
                  </a:lnTo>
                  <a:lnTo>
                    <a:pt x="179" y="76"/>
                  </a:lnTo>
                  <a:lnTo>
                    <a:pt x="192" y="79"/>
                  </a:lnTo>
                  <a:lnTo>
                    <a:pt x="205" y="81"/>
                  </a:lnTo>
                  <a:lnTo>
                    <a:pt x="215" y="82"/>
                  </a:lnTo>
                  <a:lnTo>
                    <a:pt x="224" y="83"/>
                  </a:lnTo>
                  <a:lnTo>
                    <a:pt x="230" y="83"/>
                  </a:lnTo>
                  <a:lnTo>
                    <a:pt x="236" y="83"/>
                  </a:lnTo>
                  <a:lnTo>
                    <a:pt x="237" y="81"/>
                  </a:lnTo>
                  <a:lnTo>
                    <a:pt x="233" y="77"/>
                  </a:lnTo>
                  <a:lnTo>
                    <a:pt x="226" y="76"/>
                  </a:lnTo>
                  <a:lnTo>
                    <a:pt x="218" y="75"/>
                  </a:lnTo>
                  <a:lnTo>
                    <a:pt x="208" y="73"/>
                  </a:lnTo>
                  <a:lnTo>
                    <a:pt x="196" y="69"/>
                  </a:lnTo>
                  <a:lnTo>
                    <a:pt x="185" y="66"/>
                  </a:lnTo>
                  <a:lnTo>
                    <a:pt x="175" y="62"/>
                  </a:lnTo>
                  <a:lnTo>
                    <a:pt x="165" y="59"/>
                  </a:lnTo>
                  <a:lnTo>
                    <a:pt x="157" y="57"/>
                  </a:lnTo>
                  <a:lnTo>
                    <a:pt x="154" y="54"/>
                  </a:lnTo>
                  <a:lnTo>
                    <a:pt x="161" y="48"/>
                  </a:lnTo>
                  <a:lnTo>
                    <a:pt x="169" y="42"/>
                  </a:lnTo>
                  <a:lnTo>
                    <a:pt x="177" y="39"/>
                  </a:lnTo>
                  <a:lnTo>
                    <a:pt x="184" y="38"/>
                  </a:lnTo>
                  <a:lnTo>
                    <a:pt x="190" y="37"/>
                  </a:lnTo>
                  <a:lnTo>
                    <a:pt x="191" y="35"/>
                  </a:lnTo>
                  <a:lnTo>
                    <a:pt x="188" y="31"/>
                  </a:lnTo>
                  <a:lnTo>
                    <a:pt x="182" y="29"/>
                  </a:lnTo>
                  <a:lnTo>
                    <a:pt x="177" y="28"/>
                  </a:lnTo>
                  <a:lnTo>
                    <a:pt x="171" y="29"/>
                  </a:lnTo>
                  <a:lnTo>
                    <a:pt x="165" y="30"/>
                  </a:lnTo>
                  <a:lnTo>
                    <a:pt x="160" y="33"/>
                  </a:lnTo>
                  <a:lnTo>
                    <a:pt x="154" y="36"/>
                  </a:lnTo>
                  <a:lnTo>
                    <a:pt x="149" y="38"/>
                  </a:lnTo>
                  <a:lnTo>
                    <a:pt x="145" y="43"/>
                  </a:lnTo>
                  <a:lnTo>
                    <a:pt x="142" y="46"/>
                  </a:lnTo>
                  <a:lnTo>
                    <a:pt x="137" y="46"/>
                  </a:lnTo>
                  <a:lnTo>
                    <a:pt x="130" y="45"/>
                  </a:lnTo>
                  <a:lnTo>
                    <a:pt x="123" y="45"/>
                  </a:lnTo>
                  <a:lnTo>
                    <a:pt x="116" y="44"/>
                  </a:lnTo>
                  <a:lnTo>
                    <a:pt x="109" y="43"/>
                  </a:lnTo>
                  <a:lnTo>
                    <a:pt x="102" y="43"/>
                  </a:lnTo>
                  <a:lnTo>
                    <a:pt x="97" y="43"/>
                  </a:lnTo>
                  <a:lnTo>
                    <a:pt x="95" y="43"/>
                  </a:lnTo>
                  <a:lnTo>
                    <a:pt x="94" y="33"/>
                  </a:lnTo>
                  <a:lnTo>
                    <a:pt x="97" y="23"/>
                  </a:lnTo>
                  <a:lnTo>
                    <a:pt x="104" y="14"/>
                  </a:lnTo>
                  <a:lnTo>
                    <a:pt x="115" y="7"/>
                  </a:lnTo>
                  <a:lnTo>
                    <a:pt x="123" y="4"/>
                  </a:lnTo>
                  <a:lnTo>
                    <a:pt x="124" y="1"/>
                  </a:lnTo>
                  <a:lnTo>
                    <a:pt x="121" y="0"/>
                  </a:lnTo>
                  <a:lnTo>
                    <a:pt x="115" y="0"/>
                  </a:lnTo>
                  <a:lnTo>
                    <a:pt x="110" y="1"/>
                  </a:lnTo>
                  <a:lnTo>
                    <a:pt x="104" y="5"/>
                  </a:lnTo>
                  <a:lnTo>
                    <a:pt x="97" y="8"/>
                  </a:lnTo>
                  <a:lnTo>
                    <a:pt x="91" y="14"/>
                  </a:lnTo>
                  <a:lnTo>
                    <a:pt x="83" y="19"/>
                  </a:lnTo>
                  <a:lnTo>
                    <a:pt x="77" y="24"/>
                  </a:lnTo>
                  <a:lnTo>
                    <a:pt x="72" y="28"/>
                  </a:lnTo>
                  <a:lnTo>
                    <a:pt x="70" y="31"/>
                  </a:lnTo>
                  <a:lnTo>
                    <a:pt x="63" y="31"/>
                  </a:lnTo>
                  <a:lnTo>
                    <a:pt x="55" y="31"/>
                  </a:lnTo>
                  <a:lnTo>
                    <a:pt x="45" y="31"/>
                  </a:lnTo>
                  <a:lnTo>
                    <a:pt x="34" y="31"/>
                  </a:lnTo>
                  <a:lnTo>
                    <a:pt x="24" y="31"/>
                  </a:lnTo>
                  <a:lnTo>
                    <a:pt x="13" y="31"/>
                  </a:lnTo>
                  <a:lnTo>
                    <a:pt x="5" y="33"/>
                  </a:lnTo>
                  <a:lnTo>
                    <a:pt x="0" y="34"/>
                  </a:lnTo>
                  <a:close/>
                </a:path>
              </a:pathLst>
            </a:custGeom>
            <a:solidFill>
              <a:srgbClr val="BA0000"/>
            </a:solidFill>
            <a:ln w="9525">
              <a:noFill/>
              <a:round/>
              <a:headEnd/>
              <a:tailEnd/>
            </a:ln>
          </p:spPr>
          <p:txBody>
            <a:bodyPr/>
            <a:lstStyle/>
            <a:p>
              <a:endParaRPr lang="en-US"/>
            </a:p>
          </p:txBody>
        </p:sp>
        <p:sp>
          <p:nvSpPr>
            <p:cNvPr id="6250" name="Freeform 309"/>
            <p:cNvSpPr>
              <a:spLocks/>
            </p:cNvSpPr>
            <p:nvPr/>
          </p:nvSpPr>
          <p:spPr bwMode="auto">
            <a:xfrm>
              <a:off x="2300" y="1183"/>
              <a:ext cx="97" cy="111"/>
            </a:xfrm>
            <a:custGeom>
              <a:avLst/>
              <a:gdLst>
                <a:gd name="T0" fmla="*/ 3 w 194"/>
                <a:gd name="T1" fmla="*/ 2 h 222"/>
                <a:gd name="T2" fmla="*/ 7 w 194"/>
                <a:gd name="T3" fmla="*/ 7 h 222"/>
                <a:gd name="T4" fmla="*/ 7 w 194"/>
                <a:gd name="T5" fmla="*/ 14 h 222"/>
                <a:gd name="T6" fmla="*/ 7 w 194"/>
                <a:gd name="T7" fmla="*/ 26 h 222"/>
                <a:gd name="T8" fmla="*/ 9 w 194"/>
                <a:gd name="T9" fmla="*/ 25 h 222"/>
                <a:gd name="T10" fmla="*/ 10 w 194"/>
                <a:gd name="T11" fmla="*/ 15 h 222"/>
                <a:gd name="T12" fmla="*/ 12 w 194"/>
                <a:gd name="T13" fmla="*/ 12 h 222"/>
                <a:gd name="T14" fmla="*/ 13 w 194"/>
                <a:gd name="T15" fmla="*/ 13 h 222"/>
                <a:gd name="T16" fmla="*/ 16 w 194"/>
                <a:gd name="T17" fmla="*/ 16 h 222"/>
                <a:gd name="T18" fmla="*/ 21 w 194"/>
                <a:gd name="T19" fmla="*/ 22 h 222"/>
                <a:gd name="T20" fmla="*/ 22 w 194"/>
                <a:gd name="T21" fmla="*/ 28 h 222"/>
                <a:gd name="T22" fmla="*/ 22 w 194"/>
                <a:gd name="T23" fmla="*/ 38 h 222"/>
                <a:gd name="T24" fmla="*/ 24 w 194"/>
                <a:gd name="T25" fmla="*/ 38 h 222"/>
                <a:gd name="T26" fmla="*/ 24 w 194"/>
                <a:gd name="T27" fmla="*/ 28 h 222"/>
                <a:gd name="T28" fmla="*/ 28 w 194"/>
                <a:gd name="T29" fmla="*/ 27 h 222"/>
                <a:gd name="T30" fmla="*/ 34 w 194"/>
                <a:gd name="T31" fmla="*/ 34 h 222"/>
                <a:gd name="T32" fmla="*/ 40 w 194"/>
                <a:gd name="T33" fmla="*/ 43 h 222"/>
                <a:gd name="T34" fmla="*/ 45 w 194"/>
                <a:gd name="T35" fmla="*/ 51 h 222"/>
                <a:gd name="T36" fmla="*/ 48 w 194"/>
                <a:gd name="T37" fmla="*/ 56 h 222"/>
                <a:gd name="T38" fmla="*/ 49 w 194"/>
                <a:gd name="T39" fmla="*/ 55 h 222"/>
                <a:gd name="T40" fmla="*/ 47 w 194"/>
                <a:gd name="T41" fmla="*/ 51 h 222"/>
                <a:gd name="T42" fmla="*/ 43 w 194"/>
                <a:gd name="T43" fmla="*/ 43 h 222"/>
                <a:gd name="T44" fmla="*/ 37 w 194"/>
                <a:gd name="T45" fmla="*/ 34 h 222"/>
                <a:gd name="T46" fmla="*/ 31 w 194"/>
                <a:gd name="T47" fmla="*/ 27 h 222"/>
                <a:gd name="T48" fmla="*/ 30 w 194"/>
                <a:gd name="T49" fmla="*/ 24 h 222"/>
                <a:gd name="T50" fmla="*/ 34 w 194"/>
                <a:gd name="T51" fmla="*/ 22 h 222"/>
                <a:gd name="T52" fmla="*/ 37 w 194"/>
                <a:gd name="T53" fmla="*/ 21 h 222"/>
                <a:gd name="T54" fmla="*/ 39 w 194"/>
                <a:gd name="T55" fmla="*/ 22 h 222"/>
                <a:gd name="T56" fmla="*/ 43 w 194"/>
                <a:gd name="T57" fmla="*/ 24 h 222"/>
                <a:gd name="T58" fmla="*/ 45 w 194"/>
                <a:gd name="T59" fmla="*/ 24 h 222"/>
                <a:gd name="T60" fmla="*/ 42 w 194"/>
                <a:gd name="T61" fmla="*/ 21 h 222"/>
                <a:gd name="T62" fmla="*/ 38 w 194"/>
                <a:gd name="T63" fmla="*/ 20 h 222"/>
                <a:gd name="T64" fmla="*/ 33 w 194"/>
                <a:gd name="T65" fmla="*/ 19 h 222"/>
                <a:gd name="T66" fmla="*/ 28 w 194"/>
                <a:gd name="T67" fmla="*/ 20 h 222"/>
                <a:gd name="T68" fmla="*/ 25 w 194"/>
                <a:gd name="T69" fmla="*/ 20 h 222"/>
                <a:gd name="T70" fmla="*/ 23 w 194"/>
                <a:gd name="T71" fmla="*/ 17 h 222"/>
                <a:gd name="T72" fmla="*/ 20 w 194"/>
                <a:gd name="T73" fmla="*/ 14 h 222"/>
                <a:gd name="T74" fmla="*/ 18 w 194"/>
                <a:gd name="T75" fmla="*/ 13 h 222"/>
                <a:gd name="T76" fmla="*/ 18 w 194"/>
                <a:gd name="T77" fmla="*/ 12 h 222"/>
                <a:gd name="T78" fmla="*/ 21 w 194"/>
                <a:gd name="T79" fmla="*/ 11 h 222"/>
                <a:gd name="T80" fmla="*/ 23 w 194"/>
                <a:gd name="T81" fmla="*/ 10 h 222"/>
                <a:gd name="T82" fmla="*/ 26 w 194"/>
                <a:gd name="T83" fmla="*/ 11 h 222"/>
                <a:gd name="T84" fmla="*/ 28 w 194"/>
                <a:gd name="T85" fmla="*/ 11 h 222"/>
                <a:gd name="T86" fmla="*/ 28 w 194"/>
                <a:gd name="T87" fmla="*/ 10 h 222"/>
                <a:gd name="T88" fmla="*/ 25 w 194"/>
                <a:gd name="T89" fmla="*/ 10 h 222"/>
                <a:gd name="T90" fmla="*/ 22 w 194"/>
                <a:gd name="T91" fmla="*/ 9 h 222"/>
                <a:gd name="T92" fmla="*/ 19 w 194"/>
                <a:gd name="T93" fmla="*/ 9 h 222"/>
                <a:gd name="T94" fmla="*/ 15 w 194"/>
                <a:gd name="T95" fmla="*/ 9 h 222"/>
                <a:gd name="T96" fmla="*/ 12 w 194"/>
                <a:gd name="T97" fmla="*/ 8 h 222"/>
                <a:gd name="T98" fmla="*/ 9 w 194"/>
                <a:gd name="T99" fmla="*/ 6 h 222"/>
                <a:gd name="T100" fmla="*/ 5 w 194"/>
                <a:gd name="T101" fmla="*/ 2 h 222"/>
                <a:gd name="T102" fmla="*/ 2 w 194"/>
                <a:gd name="T103" fmla="*/ 0 h 2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4"/>
                <a:gd name="T157" fmla="*/ 0 h 222"/>
                <a:gd name="T158" fmla="*/ 194 w 194"/>
                <a:gd name="T159" fmla="*/ 222 h 22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4" h="222">
                  <a:moveTo>
                    <a:pt x="0" y="1"/>
                  </a:moveTo>
                  <a:lnTo>
                    <a:pt x="9" y="8"/>
                  </a:lnTo>
                  <a:lnTo>
                    <a:pt x="18" y="18"/>
                  </a:lnTo>
                  <a:lnTo>
                    <a:pt x="27" y="29"/>
                  </a:lnTo>
                  <a:lnTo>
                    <a:pt x="33" y="36"/>
                  </a:lnTo>
                  <a:lnTo>
                    <a:pt x="28" y="53"/>
                  </a:lnTo>
                  <a:lnTo>
                    <a:pt x="27" y="77"/>
                  </a:lnTo>
                  <a:lnTo>
                    <a:pt x="29" y="101"/>
                  </a:lnTo>
                  <a:lnTo>
                    <a:pt x="36" y="117"/>
                  </a:lnTo>
                  <a:lnTo>
                    <a:pt x="35" y="99"/>
                  </a:lnTo>
                  <a:lnTo>
                    <a:pt x="36" y="78"/>
                  </a:lnTo>
                  <a:lnTo>
                    <a:pt x="38" y="60"/>
                  </a:lnTo>
                  <a:lnTo>
                    <a:pt x="45" y="49"/>
                  </a:lnTo>
                  <a:lnTo>
                    <a:pt x="49" y="47"/>
                  </a:lnTo>
                  <a:lnTo>
                    <a:pt x="51" y="48"/>
                  </a:lnTo>
                  <a:lnTo>
                    <a:pt x="53" y="51"/>
                  </a:lnTo>
                  <a:lnTo>
                    <a:pt x="57" y="55"/>
                  </a:lnTo>
                  <a:lnTo>
                    <a:pt x="64" y="63"/>
                  </a:lnTo>
                  <a:lnTo>
                    <a:pt x="73" y="74"/>
                  </a:lnTo>
                  <a:lnTo>
                    <a:pt x="83" y="85"/>
                  </a:lnTo>
                  <a:lnTo>
                    <a:pt x="89" y="92"/>
                  </a:lnTo>
                  <a:lnTo>
                    <a:pt x="86" y="111"/>
                  </a:lnTo>
                  <a:lnTo>
                    <a:pt x="83" y="131"/>
                  </a:lnTo>
                  <a:lnTo>
                    <a:pt x="86" y="151"/>
                  </a:lnTo>
                  <a:lnTo>
                    <a:pt x="97" y="167"/>
                  </a:lnTo>
                  <a:lnTo>
                    <a:pt x="95" y="149"/>
                  </a:lnTo>
                  <a:lnTo>
                    <a:pt x="94" y="129"/>
                  </a:lnTo>
                  <a:lnTo>
                    <a:pt x="97" y="112"/>
                  </a:lnTo>
                  <a:lnTo>
                    <a:pt x="105" y="101"/>
                  </a:lnTo>
                  <a:lnTo>
                    <a:pt x="112" y="108"/>
                  </a:lnTo>
                  <a:lnTo>
                    <a:pt x="122" y="121"/>
                  </a:lnTo>
                  <a:lnTo>
                    <a:pt x="134" y="136"/>
                  </a:lnTo>
                  <a:lnTo>
                    <a:pt x="147" y="153"/>
                  </a:lnTo>
                  <a:lnTo>
                    <a:pt x="159" y="172"/>
                  </a:lnTo>
                  <a:lnTo>
                    <a:pt x="171" y="189"/>
                  </a:lnTo>
                  <a:lnTo>
                    <a:pt x="180" y="203"/>
                  </a:lnTo>
                  <a:lnTo>
                    <a:pt x="186" y="214"/>
                  </a:lnTo>
                  <a:lnTo>
                    <a:pt x="190" y="221"/>
                  </a:lnTo>
                  <a:lnTo>
                    <a:pt x="193" y="222"/>
                  </a:lnTo>
                  <a:lnTo>
                    <a:pt x="194" y="219"/>
                  </a:lnTo>
                  <a:lnTo>
                    <a:pt x="192" y="210"/>
                  </a:lnTo>
                  <a:lnTo>
                    <a:pt x="188" y="202"/>
                  </a:lnTo>
                  <a:lnTo>
                    <a:pt x="180" y="188"/>
                  </a:lnTo>
                  <a:lnTo>
                    <a:pt x="170" y="170"/>
                  </a:lnTo>
                  <a:lnTo>
                    <a:pt x="158" y="152"/>
                  </a:lnTo>
                  <a:lnTo>
                    <a:pt x="147" y="134"/>
                  </a:lnTo>
                  <a:lnTo>
                    <a:pt x="135" y="116"/>
                  </a:lnTo>
                  <a:lnTo>
                    <a:pt x="125" y="105"/>
                  </a:lnTo>
                  <a:lnTo>
                    <a:pt x="118" y="98"/>
                  </a:lnTo>
                  <a:lnTo>
                    <a:pt x="122" y="93"/>
                  </a:lnTo>
                  <a:lnTo>
                    <a:pt x="128" y="90"/>
                  </a:lnTo>
                  <a:lnTo>
                    <a:pt x="134" y="87"/>
                  </a:lnTo>
                  <a:lnTo>
                    <a:pt x="140" y="85"/>
                  </a:lnTo>
                  <a:lnTo>
                    <a:pt x="146" y="84"/>
                  </a:lnTo>
                  <a:lnTo>
                    <a:pt x="151" y="84"/>
                  </a:lnTo>
                  <a:lnTo>
                    <a:pt x="156" y="86"/>
                  </a:lnTo>
                  <a:lnTo>
                    <a:pt x="162" y="89"/>
                  </a:lnTo>
                  <a:lnTo>
                    <a:pt x="171" y="93"/>
                  </a:lnTo>
                  <a:lnTo>
                    <a:pt x="175" y="96"/>
                  </a:lnTo>
                  <a:lnTo>
                    <a:pt x="177" y="93"/>
                  </a:lnTo>
                  <a:lnTo>
                    <a:pt x="173" y="87"/>
                  </a:lnTo>
                  <a:lnTo>
                    <a:pt x="167" y="83"/>
                  </a:lnTo>
                  <a:lnTo>
                    <a:pt x="160" y="79"/>
                  </a:lnTo>
                  <a:lnTo>
                    <a:pt x="151" y="77"/>
                  </a:lnTo>
                  <a:lnTo>
                    <a:pt x="142" y="75"/>
                  </a:lnTo>
                  <a:lnTo>
                    <a:pt x="132" y="75"/>
                  </a:lnTo>
                  <a:lnTo>
                    <a:pt x="122" y="76"/>
                  </a:lnTo>
                  <a:lnTo>
                    <a:pt x="114" y="79"/>
                  </a:lnTo>
                  <a:lnTo>
                    <a:pt x="108" y="83"/>
                  </a:lnTo>
                  <a:lnTo>
                    <a:pt x="102" y="78"/>
                  </a:lnTo>
                  <a:lnTo>
                    <a:pt x="96" y="74"/>
                  </a:lnTo>
                  <a:lnTo>
                    <a:pt x="90" y="68"/>
                  </a:lnTo>
                  <a:lnTo>
                    <a:pt x="84" y="63"/>
                  </a:lnTo>
                  <a:lnTo>
                    <a:pt x="79" y="58"/>
                  </a:lnTo>
                  <a:lnTo>
                    <a:pt x="74" y="53"/>
                  </a:lnTo>
                  <a:lnTo>
                    <a:pt x="71" y="49"/>
                  </a:lnTo>
                  <a:lnTo>
                    <a:pt x="68" y="47"/>
                  </a:lnTo>
                  <a:lnTo>
                    <a:pt x="72" y="45"/>
                  </a:lnTo>
                  <a:lnTo>
                    <a:pt x="75" y="44"/>
                  </a:lnTo>
                  <a:lnTo>
                    <a:pt x="81" y="41"/>
                  </a:lnTo>
                  <a:lnTo>
                    <a:pt x="86" y="41"/>
                  </a:lnTo>
                  <a:lnTo>
                    <a:pt x="91" y="40"/>
                  </a:lnTo>
                  <a:lnTo>
                    <a:pt x="97" y="40"/>
                  </a:lnTo>
                  <a:lnTo>
                    <a:pt x="103" y="41"/>
                  </a:lnTo>
                  <a:lnTo>
                    <a:pt x="109" y="43"/>
                  </a:lnTo>
                  <a:lnTo>
                    <a:pt x="114" y="43"/>
                  </a:lnTo>
                  <a:lnTo>
                    <a:pt x="116" y="41"/>
                  </a:lnTo>
                  <a:lnTo>
                    <a:pt x="112" y="39"/>
                  </a:lnTo>
                  <a:lnTo>
                    <a:pt x="106" y="37"/>
                  </a:lnTo>
                  <a:lnTo>
                    <a:pt x="102" y="37"/>
                  </a:lnTo>
                  <a:lnTo>
                    <a:pt x="96" y="36"/>
                  </a:lnTo>
                  <a:lnTo>
                    <a:pt x="88" y="34"/>
                  </a:lnTo>
                  <a:lnTo>
                    <a:pt x="81" y="33"/>
                  </a:lnTo>
                  <a:lnTo>
                    <a:pt x="73" y="33"/>
                  </a:lnTo>
                  <a:lnTo>
                    <a:pt x="66" y="32"/>
                  </a:lnTo>
                  <a:lnTo>
                    <a:pt x="59" y="33"/>
                  </a:lnTo>
                  <a:lnTo>
                    <a:pt x="55" y="33"/>
                  </a:lnTo>
                  <a:lnTo>
                    <a:pt x="48" y="32"/>
                  </a:lnTo>
                  <a:lnTo>
                    <a:pt x="41" y="28"/>
                  </a:lnTo>
                  <a:lnTo>
                    <a:pt x="34" y="22"/>
                  </a:lnTo>
                  <a:lnTo>
                    <a:pt x="26" y="15"/>
                  </a:lnTo>
                  <a:lnTo>
                    <a:pt x="19" y="8"/>
                  </a:lnTo>
                  <a:lnTo>
                    <a:pt x="12" y="3"/>
                  </a:lnTo>
                  <a:lnTo>
                    <a:pt x="6" y="0"/>
                  </a:lnTo>
                  <a:lnTo>
                    <a:pt x="0" y="1"/>
                  </a:lnTo>
                  <a:close/>
                </a:path>
              </a:pathLst>
            </a:custGeom>
            <a:solidFill>
              <a:srgbClr val="BA0000"/>
            </a:solidFill>
            <a:ln w="9525">
              <a:noFill/>
              <a:round/>
              <a:headEnd/>
              <a:tailEnd/>
            </a:ln>
          </p:spPr>
          <p:txBody>
            <a:bodyPr/>
            <a:lstStyle/>
            <a:p>
              <a:endParaRPr lang="en-US"/>
            </a:p>
          </p:txBody>
        </p:sp>
        <p:sp>
          <p:nvSpPr>
            <p:cNvPr id="6251" name="Freeform 310"/>
            <p:cNvSpPr>
              <a:spLocks/>
            </p:cNvSpPr>
            <p:nvPr/>
          </p:nvSpPr>
          <p:spPr bwMode="auto">
            <a:xfrm>
              <a:off x="2217" y="1193"/>
              <a:ext cx="73" cy="128"/>
            </a:xfrm>
            <a:custGeom>
              <a:avLst/>
              <a:gdLst>
                <a:gd name="T0" fmla="*/ 23 w 147"/>
                <a:gd name="T1" fmla="*/ 8 h 255"/>
                <a:gd name="T2" fmla="*/ 20 w 147"/>
                <a:gd name="T3" fmla="*/ 12 h 255"/>
                <a:gd name="T4" fmla="*/ 11 w 147"/>
                <a:gd name="T5" fmla="*/ 16 h 255"/>
                <a:gd name="T6" fmla="*/ 4 w 147"/>
                <a:gd name="T7" fmla="*/ 21 h 255"/>
                <a:gd name="T8" fmla="*/ 4 w 147"/>
                <a:gd name="T9" fmla="*/ 24 h 255"/>
                <a:gd name="T10" fmla="*/ 6 w 147"/>
                <a:gd name="T11" fmla="*/ 22 h 255"/>
                <a:gd name="T12" fmla="*/ 12 w 147"/>
                <a:gd name="T13" fmla="*/ 18 h 255"/>
                <a:gd name="T14" fmla="*/ 18 w 147"/>
                <a:gd name="T15" fmla="*/ 16 h 255"/>
                <a:gd name="T16" fmla="*/ 19 w 147"/>
                <a:gd name="T17" fmla="*/ 22 h 255"/>
                <a:gd name="T18" fmla="*/ 14 w 147"/>
                <a:gd name="T19" fmla="*/ 27 h 255"/>
                <a:gd name="T20" fmla="*/ 7 w 147"/>
                <a:gd name="T21" fmla="*/ 31 h 255"/>
                <a:gd name="T22" fmla="*/ 2 w 147"/>
                <a:gd name="T23" fmla="*/ 36 h 255"/>
                <a:gd name="T24" fmla="*/ 2 w 147"/>
                <a:gd name="T25" fmla="*/ 39 h 255"/>
                <a:gd name="T26" fmla="*/ 4 w 147"/>
                <a:gd name="T27" fmla="*/ 36 h 255"/>
                <a:gd name="T28" fmla="*/ 9 w 147"/>
                <a:gd name="T29" fmla="*/ 33 h 255"/>
                <a:gd name="T30" fmla="*/ 16 w 147"/>
                <a:gd name="T31" fmla="*/ 30 h 255"/>
                <a:gd name="T32" fmla="*/ 17 w 147"/>
                <a:gd name="T33" fmla="*/ 37 h 255"/>
                <a:gd name="T34" fmla="*/ 13 w 147"/>
                <a:gd name="T35" fmla="*/ 42 h 255"/>
                <a:gd name="T36" fmla="*/ 7 w 147"/>
                <a:gd name="T37" fmla="*/ 45 h 255"/>
                <a:gd name="T38" fmla="*/ 3 w 147"/>
                <a:gd name="T39" fmla="*/ 50 h 255"/>
                <a:gd name="T40" fmla="*/ 5 w 147"/>
                <a:gd name="T41" fmla="*/ 49 h 255"/>
                <a:gd name="T42" fmla="*/ 10 w 147"/>
                <a:gd name="T43" fmla="*/ 46 h 255"/>
                <a:gd name="T44" fmla="*/ 14 w 147"/>
                <a:gd name="T45" fmla="*/ 44 h 255"/>
                <a:gd name="T46" fmla="*/ 11 w 147"/>
                <a:gd name="T47" fmla="*/ 51 h 255"/>
                <a:gd name="T48" fmla="*/ 6 w 147"/>
                <a:gd name="T49" fmla="*/ 59 h 255"/>
                <a:gd name="T50" fmla="*/ 0 w 147"/>
                <a:gd name="T51" fmla="*/ 63 h 255"/>
                <a:gd name="T52" fmla="*/ 2 w 147"/>
                <a:gd name="T53" fmla="*/ 64 h 255"/>
                <a:gd name="T54" fmla="*/ 7 w 147"/>
                <a:gd name="T55" fmla="*/ 60 h 255"/>
                <a:gd name="T56" fmla="*/ 14 w 147"/>
                <a:gd name="T57" fmla="*/ 51 h 255"/>
                <a:gd name="T58" fmla="*/ 19 w 147"/>
                <a:gd name="T59" fmla="*/ 45 h 255"/>
                <a:gd name="T60" fmla="*/ 23 w 147"/>
                <a:gd name="T61" fmla="*/ 52 h 255"/>
                <a:gd name="T62" fmla="*/ 23 w 147"/>
                <a:gd name="T63" fmla="*/ 56 h 255"/>
                <a:gd name="T64" fmla="*/ 25 w 147"/>
                <a:gd name="T65" fmla="*/ 52 h 255"/>
                <a:gd name="T66" fmla="*/ 24 w 147"/>
                <a:gd name="T67" fmla="*/ 47 h 255"/>
                <a:gd name="T68" fmla="*/ 20 w 147"/>
                <a:gd name="T69" fmla="*/ 41 h 255"/>
                <a:gd name="T70" fmla="*/ 22 w 147"/>
                <a:gd name="T71" fmla="*/ 32 h 255"/>
                <a:gd name="T72" fmla="*/ 23 w 147"/>
                <a:gd name="T73" fmla="*/ 28 h 255"/>
                <a:gd name="T74" fmla="*/ 28 w 147"/>
                <a:gd name="T75" fmla="*/ 31 h 255"/>
                <a:gd name="T76" fmla="*/ 33 w 147"/>
                <a:gd name="T77" fmla="*/ 40 h 255"/>
                <a:gd name="T78" fmla="*/ 33 w 147"/>
                <a:gd name="T79" fmla="*/ 41 h 255"/>
                <a:gd name="T80" fmla="*/ 33 w 147"/>
                <a:gd name="T81" fmla="*/ 36 h 255"/>
                <a:gd name="T82" fmla="*/ 30 w 147"/>
                <a:gd name="T83" fmla="*/ 29 h 255"/>
                <a:gd name="T84" fmla="*/ 22 w 147"/>
                <a:gd name="T85" fmla="*/ 24 h 255"/>
                <a:gd name="T86" fmla="*/ 25 w 147"/>
                <a:gd name="T87" fmla="*/ 18 h 255"/>
                <a:gd name="T88" fmla="*/ 28 w 147"/>
                <a:gd name="T89" fmla="*/ 17 h 255"/>
                <a:gd name="T90" fmla="*/ 32 w 147"/>
                <a:gd name="T91" fmla="*/ 19 h 255"/>
                <a:gd name="T92" fmla="*/ 35 w 147"/>
                <a:gd name="T93" fmla="*/ 23 h 255"/>
                <a:gd name="T94" fmla="*/ 36 w 147"/>
                <a:gd name="T95" fmla="*/ 24 h 255"/>
                <a:gd name="T96" fmla="*/ 35 w 147"/>
                <a:gd name="T97" fmla="*/ 20 h 255"/>
                <a:gd name="T98" fmla="*/ 31 w 147"/>
                <a:gd name="T99" fmla="*/ 15 h 255"/>
                <a:gd name="T100" fmla="*/ 27 w 147"/>
                <a:gd name="T101" fmla="*/ 12 h 255"/>
                <a:gd name="T102" fmla="*/ 27 w 147"/>
                <a:gd name="T103" fmla="*/ 4 h 255"/>
                <a:gd name="T104" fmla="*/ 25 w 147"/>
                <a:gd name="T105" fmla="*/ 1 h 25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47"/>
                <a:gd name="T160" fmla="*/ 0 h 255"/>
                <a:gd name="T161" fmla="*/ 147 w 147"/>
                <a:gd name="T162" fmla="*/ 255 h 25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47" h="255">
                  <a:moveTo>
                    <a:pt x="97" y="12"/>
                  </a:moveTo>
                  <a:lnTo>
                    <a:pt x="96" y="23"/>
                  </a:lnTo>
                  <a:lnTo>
                    <a:pt x="95" y="31"/>
                  </a:lnTo>
                  <a:lnTo>
                    <a:pt x="93" y="38"/>
                  </a:lnTo>
                  <a:lnTo>
                    <a:pt x="89" y="42"/>
                  </a:lnTo>
                  <a:lnTo>
                    <a:pt x="81" y="47"/>
                  </a:lnTo>
                  <a:lnTo>
                    <a:pt x="71" y="52"/>
                  </a:lnTo>
                  <a:lnTo>
                    <a:pt x="59" y="57"/>
                  </a:lnTo>
                  <a:lnTo>
                    <a:pt x="47" y="63"/>
                  </a:lnTo>
                  <a:lnTo>
                    <a:pt x="35" y="70"/>
                  </a:lnTo>
                  <a:lnTo>
                    <a:pt x="26" y="77"/>
                  </a:lnTo>
                  <a:lnTo>
                    <a:pt x="19" y="83"/>
                  </a:lnTo>
                  <a:lnTo>
                    <a:pt x="15" y="90"/>
                  </a:lnTo>
                  <a:lnTo>
                    <a:pt x="15" y="94"/>
                  </a:lnTo>
                  <a:lnTo>
                    <a:pt x="17" y="95"/>
                  </a:lnTo>
                  <a:lnTo>
                    <a:pt x="19" y="95"/>
                  </a:lnTo>
                  <a:lnTo>
                    <a:pt x="22" y="92"/>
                  </a:lnTo>
                  <a:lnTo>
                    <a:pt x="27" y="86"/>
                  </a:lnTo>
                  <a:lnTo>
                    <a:pt x="34" y="81"/>
                  </a:lnTo>
                  <a:lnTo>
                    <a:pt x="41" y="76"/>
                  </a:lnTo>
                  <a:lnTo>
                    <a:pt x="49" y="72"/>
                  </a:lnTo>
                  <a:lnTo>
                    <a:pt x="57" y="68"/>
                  </a:lnTo>
                  <a:lnTo>
                    <a:pt x="66" y="65"/>
                  </a:lnTo>
                  <a:lnTo>
                    <a:pt x="74" y="64"/>
                  </a:lnTo>
                  <a:lnTo>
                    <a:pt x="82" y="63"/>
                  </a:lnTo>
                  <a:lnTo>
                    <a:pt x="80" y="77"/>
                  </a:lnTo>
                  <a:lnTo>
                    <a:pt x="76" y="88"/>
                  </a:lnTo>
                  <a:lnTo>
                    <a:pt x="74" y="99"/>
                  </a:lnTo>
                  <a:lnTo>
                    <a:pt x="71" y="106"/>
                  </a:lnTo>
                  <a:lnTo>
                    <a:pt x="59" y="108"/>
                  </a:lnTo>
                  <a:lnTo>
                    <a:pt x="48" y="111"/>
                  </a:lnTo>
                  <a:lnTo>
                    <a:pt x="37" y="116"/>
                  </a:lnTo>
                  <a:lnTo>
                    <a:pt x="28" y="122"/>
                  </a:lnTo>
                  <a:lnTo>
                    <a:pt x="20" y="128"/>
                  </a:lnTo>
                  <a:lnTo>
                    <a:pt x="14" y="134"/>
                  </a:lnTo>
                  <a:lnTo>
                    <a:pt x="10" y="141"/>
                  </a:lnTo>
                  <a:lnTo>
                    <a:pt x="9" y="149"/>
                  </a:lnTo>
                  <a:lnTo>
                    <a:pt x="10" y="154"/>
                  </a:lnTo>
                  <a:lnTo>
                    <a:pt x="11" y="154"/>
                  </a:lnTo>
                  <a:lnTo>
                    <a:pt x="13" y="152"/>
                  </a:lnTo>
                  <a:lnTo>
                    <a:pt x="15" y="146"/>
                  </a:lnTo>
                  <a:lnTo>
                    <a:pt x="18" y="143"/>
                  </a:lnTo>
                  <a:lnTo>
                    <a:pt x="24" y="139"/>
                  </a:lnTo>
                  <a:lnTo>
                    <a:pt x="30" y="134"/>
                  </a:lnTo>
                  <a:lnTo>
                    <a:pt x="38" y="130"/>
                  </a:lnTo>
                  <a:lnTo>
                    <a:pt x="48" y="125"/>
                  </a:lnTo>
                  <a:lnTo>
                    <a:pt x="56" y="122"/>
                  </a:lnTo>
                  <a:lnTo>
                    <a:pt x="65" y="119"/>
                  </a:lnTo>
                  <a:lnTo>
                    <a:pt x="72" y="119"/>
                  </a:lnTo>
                  <a:lnTo>
                    <a:pt x="71" y="133"/>
                  </a:lnTo>
                  <a:lnTo>
                    <a:pt x="68" y="146"/>
                  </a:lnTo>
                  <a:lnTo>
                    <a:pt x="65" y="156"/>
                  </a:lnTo>
                  <a:lnTo>
                    <a:pt x="62" y="163"/>
                  </a:lnTo>
                  <a:lnTo>
                    <a:pt x="52" y="167"/>
                  </a:lnTo>
                  <a:lnTo>
                    <a:pt x="44" y="170"/>
                  </a:lnTo>
                  <a:lnTo>
                    <a:pt x="35" y="175"/>
                  </a:lnTo>
                  <a:lnTo>
                    <a:pt x="28" y="179"/>
                  </a:lnTo>
                  <a:lnTo>
                    <a:pt x="22" y="184"/>
                  </a:lnTo>
                  <a:lnTo>
                    <a:pt x="17" y="191"/>
                  </a:lnTo>
                  <a:lnTo>
                    <a:pt x="13" y="198"/>
                  </a:lnTo>
                  <a:lnTo>
                    <a:pt x="12" y="206"/>
                  </a:lnTo>
                  <a:lnTo>
                    <a:pt x="17" y="200"/>
                  </a:lnTo>
                  <a:lnTo>
                    <a:pt x="22" y="196"/>
                  </a:lnTo>
                  <a:lnTo>
                    <a:pt x="29" y="190"/>
                  </a:lnTo>
                  <a:lnTo>
                    <a:pt x="35" y="185"/>
                  </a:lnTo>
                  <a:lnTo>
                    <a:pt x="42" y="182"/>
                  </a:lnTo>
                  <a:lnTo>
                    <a:pt x="48" y="178"/>
                  </a:lnTo>
                  <a:lnTo>
                    <a:pt x="52" y="176"/>
                  </a:lnTo>
                  <a:lnTo>
                    <a:pt x="57" y="175"/>
                  </a:lnTo>
                  <a:lnTo>
                    <a:pt x="56" y="182"/>
                  </a:lnTo>
                  <a:lnTo>
                    <a:pt x="52" y="191"/>
                  </a:lnTo>
                  <a:lnTo>
                    <a:pt x="47" y="201"/>
                  </a:lnTo>
                  <a:lnTo>
                    <a:pt x="41" y="214"/>
                  </a:lnTo>
                  <a:lnTo>
                    <a:pt x="33" y="225"/>
                  </a:lnTo>
                  <a:lnTo>
                    <a:pt x="25" y="236"/>
                  </a:lnTo>
                  <a:lnTo>
                    <a:pt x="15" y="244"/>
                  </a:lnTo>
                  <a:lnTo>
                    <a:pt x="6" y="250"/>
                  </a:lnTo>
                  <a:lnTo>
                    <a:pt x="2" y="252"/>
                  </a:lnTo>
                  <a:lnTo>
                    <a:pt x="0" y="254"/>
                  </a:lnTo>
                  <a:lnTo>
                    <a:pt x="2" y="255"/>
                  </a:lnTo>
                  <a:lnTo>
                    <a:pt x="9" y="254"/>
                  </a:lnTo>
                  <a:lnTo>
                    <a:pt x="14" y="252"/>
                  </a:lnTo>
                  <a:lnTo>
                    <a:pt x="21" y="246"/>
                  </a:lnTo>
                  <a:lnTo>
                    <a:pt x="30" y="239"/>
                  </a:lnTo>
                  <a:lnTo>
                    <a:pt x="41" y="229"/>
                  </a:lnTo>
                  <a:lnTo>
                    <a:pt x="50" y="217"/>
                  </a:lnTo>
                  <a:lnTo>
                    <a:pt x="58" y="204"/>
                  </a:lnTo>
                  <a:lnTo>
                    <a:pt x="65" y="190"/>
                  </a:lnTo>
                  <a:lnTo>
                    <a:pt x="70" y="174"/>
                  </a:lnTo>
                  <a:lnTo>
                    <a:pt x="79" y="178"/>
                  </a:lnTo>
                  <a:lnTo>
                    <a:pt x="88" y="186"/>
                  </a:lnTo>
                  <a:lnTo>
                    <a:pt x="94" y="196"/>
                  </a:lnTo>
                  <a:lnTo>
                    <a:pt x="94" y="205"/>
                  </a:lnTo>
                  <a:lnTo>
                    <a:pt x="91" y="214"/>
                  </a:lnTo>
                  <a:lnTo>
                    <a:pt x="90" y="220"/>
                  </a:lnTo>
                  <a:lnTo>
                    <a:pt x="93" y="221"/>
                  </a:lnTo>
                  <a:lnTo>
                    <a:pt x="97" y="217"/>
                  </a:lnTo>
                  <a:lnTo>
                    <a:pt x="101" y="212"/>
                  </a:lnTo>
                  <a:lnTo>
                    <a:pt x="103" y="207"/>
                  </a:lnTo>
                  <a:lnTo>
                    <a:pt x="103" y="204"/>
                  </a:lnTo>
                  <a:lnTo>
                    <a:pt x="102" y="198"/>
                  </a:lnTo>
                  <a:lnTo>
                    <a:pt x="97" y="186"/>
                  </a:lnTo>
                  <a:lnTo>
                    <a:pt x="91" y="176"/>
                  </a:lnTo>
                  <a:lnTo>
                    <a:pt x="86" y="169"/>
                  </a:lnTo>
                  <a:lnTo>
                    <a:pt x="81" y="164"/>
                  </a:lnTo>
                  <a:lnTo>
                    <a:pt x="83" y="153"/>
                  </a:lnTo>
                  <a:lnTo>
                    <a:pt x="86" y="138"/>
                  </a:lnTo>
                  <a:lnTo>
                    <a:pt x="88" y="125"/>
                  </a:lnTo>
                  <a:lnTo>
                    <a:pt x="89" y="115"/>
                  </a:lnTo>
                  <a:lnTo>
                    <a:pt x="90" y="111"/>
                  </a:lnTo>
                  <a:lnTo>
                    <a:pt x="93" y="110"/>
                  </a:lnTo>
                  <a:lnTo>
                    <a:pt x="97" y="111"/>
                  </a:lnTo>
                  <a:lnTo>
                    <a:pt x="104" y="115"/>
                  </a:lnTo>
                  <a:lnTo>
                    <a:pt x="112" y="121"/>
                  </a:lnTo>
                  <a:lnTo>
                    <a:pt x="121" y="129"/>
                  </a:lnTo>
                  <a:lnTo>
                    <a:pt x="128" y="141"/>
                  </a:lnTo>
                  <a:lnTo>
                    <a:pt x="132" y="158"/>
                  </a:lnTo>
                  <a:lnTo>
                    <a:pt x="133" y="164"/>
                  </a:lnTo>
                  <a:lnTo>
                    <a:pt x="134" y="166"/>
                  </a:lnTo>
                  <a:lnTo>
                    <a:pt x="135" y="163"/>
                  </a:lnTo>
                  <a:lnTo>
                    <a:pt x="136" y="156"/>
                  </a:lnTo>
                  <a:lnTo>
                    <a:pt x="136" y="151"/>
                  </a:lnTo>
                  <a:lnTo>
                    <a:pt x="134" y="143"/>
                  </a:lnTo>
                  <a:lnTo>
                    <a:pt x="132" y="133"/>
                  </a:lnTo>
                  <a:lnTo>
                    <a:pt x="127" y="123"/>
                  </a:lnTo>
                  <a:lnTo>
                    <a:pt x="121" y="114"/>
                  </a:lnTo>
                  <a:lnTo>
                    <a:pt x="113" y="107"/>
                  </a:lnTo>
                  <a:lnTo>
                    <a:pt x="104" y="100"/>
                  </a:lnTo>
                  <a:lnTo>
                    <a:pt x="91" y="96"/>
                  </a:lnTo>
                  <a:lnTo>
                    <a:pt x="95" y="88"/>
                  </a:lnTo>
                  <a:lnTo>
                    <a:pt x="98" y="78"/>
                  </a:lnTo>
                  <a:lnTo>
                    <a:pt x="101" y="69"/>
                  </a:lnTo>
                  <a:lnTo>
                    <a:pt x="101" y="62"/>
                  </a:lnTo>
                  <a:lnTo>
                    <a:pt x="106" y="63"/>
                  </a:lnTo>
                  <a:lnTo>
                    <a:pt x="113" y="65"/>
                  </a:lnTo>
                  <a:lnTo>
                    <a:pt x="119" y="68"/>
                  </a:lnTo>
                  <a:lnTo>
                    <a:pt x="126" y="70"/>
                  </a:lnTo>
                  <a:lnTo>
                    <a:pt x="131" y="75"/>
                  </a:lnTo>
                  <a:lnTo>
                    <a:pt x="135" y="79"/>
                  </a:lnTo>
                  <a:lnTo>
                    <a:pt x="139" y="85"/>
                  </a:lnTo>
                  <a:lnTo>
                    <a:pt x="141" y="92"/>
                  </a:lnTo>
                  <a:lnTo>
                    <a:pt x="143" y="99"/>
                  </a:lnTo>
                  <a:lnTo>
                    <a:pt x="146" y="100"/>
                  </a:lnTo>
                  <a:lnTo>
                    <a:pt x="147" y="96"/>
                  </a:lnTo>
                  <a:lnTo>
                    <a:pt x="147" y="88"/>
                  </a:lnTo>
                  <a:lnTo>
                    <a:pt x="146" y="83"/>
                  </a:lnTo>
                  <a:lnTo>
                    <a:pt x="142" y="77"/>
                  </a:lnTo>
                  <a:lnTo>
                    <a:pt x="138" y="70"/>
                  </a:lnTo>
                  <a:lnTo>
                    <a:pt x="133" y="63"/>
                  </a:lnTo>
                  <a:lnTo>
                    <a:pt x="127" y="57"/>
                  </a:lnTo>
                  <a:lnTo>
                    <a:pt x="121" y="52"/>
                  </a:lnTo>
                  <a:lnTo>
                    <a:pt x="114" y="48"/>
                  </a:lnTo>
                  <a:lnTo>
                    <a:pt x="109" y="46"/>
                  </a:lnTo>
                  <a:lnTo>
                    <a:pt x="109" y="34"/>
                  </a:lnTo>
                  <a:lnTo>
                    <a:pt x="109" y="24"/>
                  </a:lnTo>
                  <a:lnTo>
                    <a:pt x="109" y="15"/>
                  </a:lnTo>
                  <a:lnTo>
                    <a:pt x="108" y="5"/>
                  </a:lnTo>
                  <a:lnTo>
                    <a:pt x="105" y="0"/>
                  </a:lnTo>
                  <a:lnTo>
                    <a:pt x="102" y="1"/>
                  </a:lnTo>
                  <a:lnTo>
                    <a:pt x="100" y="5"/>
                  </a:lnTo>
                  <a:lnTo>
                    <a:pt x="97" y="12"/>
                  </a:lnTo>
                  <a:close/>
                </a:path>
              </a:pathLst>
            </a:custGeom>
            <a:solidFill>
              <a:srgbClr val="BA0000"/>
            </a:solidFill>
            <a:ln w="9525">
              <a:noFill/>
              <a:round/>
              <a:headEnd/>
              <a:tailEnd/>
            </a:ln>
          </p:spPr>
          <p:txBody>
            <a:bodyPr/>
            <a:lstStyle/>
            <a:p>
              <a:endParaRPr lang="en-US"/>
            </a:p>
          </p:txBody>
        </p:sp>
        <p:sp>
          <p:nvSpPr>
            <p:cNvPr id="6252" name="Freeform 311"/>
            <p:cNvSpPr>
              <a:spLocks/>
            </p:cNvSpPr>
            <p:nvPr/>
          </p:nvSpPr>
          <p:spPr bwMode="auto">
            <a:xfrm>
              <a:off x="2136" y="1164"/>
              <a:ext cx="117" cy="66"/>
            </a:xfrm>
            <a:custGeom>
              <a:avLst/>
              <a:gdLst>
                <a:gd name="T0" fmla="*/ 51 w 234"/>
                <a:gd name="T1" fmla="*/ 2 h 131"/>
                <a:gd name="T2" fmla="*/ 46 w 234"/>
                <a:gd name="T3" fmla="*/ 4 h 131"/>
                <a:gd name="T4" fmla="*/ 40 w 234"/>
                <a:gd name="T5" fmla="*/ 6 h 131"/>
                <a:gd name="T6" fmla="*/ 36 w 234"/>
                <a:gd name="T7" fmla="*/ 8 h 131"/>
                <a:gd name="T8" fmla="*/ 34 w 234"/>
                <a:gd name="T9" fmla="*/ 8 h 131"/>
                <a:gd name="T10" fmla="*/ 30 w 234"/>
                <a:gd name="T11" fmla="*/ 6 h 131"/>
                <a:gd name="T12" fmla="*/ 26 w 234"/>
                <a:gd name="T13" fmla="*/ 6 h 131"/>
                <a:gd name="T14" fmla="*/ 22 w 234"/>
                <a:gd name="T15" fmla="*/ 6 h 131"/>
                <a:gd name="T16" fmla="*/ 19 w 234"/>
                <a:gd name="T17" fmla="*/ 7 h 131"/>
                <a:gd name="T18" fmla="*/ 21 w 234"/>
                <a:gd name="T19" fmla="*/ 8 h 131"/>
                <a:gd name="T20" fmla="*/ 23 w 234"/>
                <a:gd name="T21" fmla="*/ 8 h 131"/>
                <a:gd name="T22" fmla="*/ 26 w 234"/>
                <a:gd name="T23" fmla="*/ 8 h 131"/>
                <a:gd name="T24" fmla="*/ 29 w 234"/>
                <a:gd name="T25" fmla="*/ 10 h 131"/>
                <a:gd name="T26" fmla="*/ 31 w 234"/>
                <a:gd name="T27" fmla="*/ 11 h 131"/>
                <a:gd name="T28" fmla="*/ 30 w 234"/>
                <a:gd name="T29" fmla="*/ 13 h 131"/>
                <a:gd name="T30" fmla="*/ 28 w 234"/>
                <a:gd name="T31" fmla="*/ 16 h 131"/>
                <a:gd name="T32" fmla="*/ 24 w 234"/>
                <a:gd name="T33" fmla="*/ 16 h 131"/>
                <a:gd name="T34" fmla="*/ 19 w 234"/>
                <a:gd name="T35" fmla="*/ 16 h 131"/>
                <a:gd name="T36" fmla="*/ 14 w 234"/>
                <a:gd name="T37" fmla="*/ 15 h 131"/>
                <a:gd name="T38" fmla="*/ 10 w 234"/>
                <a:gd name="T39" fmla="*/ 15 h 131"/>
                <a:gd name="T40" fmla="*/ 10 w 234"/>
                <a:gd name="T41" fmla="*/ 16 h 131"/>
                <a:gd name="T42" fmla="*/ 13 w 234"/>
                <a:gd name="T43" fmla="*/ 16 h 131"/>
                <a:gd name="T44" fmla="*/ 17 w 234"/>
                <a:gd name="T45" fmla="*/ 17 h 131"/>
                <a:gd name="T46" fmla="*/ 21 w 234"/>
                <a:gd name="T47" fmla="*/ 18 h 131"/>
                <a:gd name="T48" fmla="*/ 20 w 234"/>
                <a:gd name="T49" fmla="*/ 21 h 131"/>
                <a:gd name="T50" fmla="*/ 15 w 234"/>
                <a:gd name="T51" fmla="*/ 24 h 131"/>
                <a:gd name="T52" fmla="*/ 10 w 234"/>
                <a:gd name="T53" fmla="*/ 26 h 131"/>
                <a:gd name="T54" fmla="*/ 5 w 234"/>
                <a:gd name="T55" fmla="*/ 27 h 131"/>
                <a:gd name="T56" fmla="*/ 1 w 234"/>
                <a:gd name="T57" fmla="*/ 27 h 131"/>
                <a:gd name="T58" fmla="*/ 1 w 234"/>
                <a:gd name="T59" fmla="*/ 27 h 131"/>
                <a:gd name="T60" fmla="*/ 4 w 234"/>
                <a:gd name="T61" fmla="*/ 28 h 131"/>
                <a:gd name="T62" fmla="*/ 9 w 234"/>
                <a:gd name="T63" fmla="*/ 28 h 131"/>
                <a:gd name="T64" fmla="*/ 15 w 234"/>
                <a:gd name="T65" fmla="*/ 27 h 131"/>
                <a:gd name="T66" fmla="*/ 22 w 234"/>
                <a:gd name="T67" fmla="*/ 24 h 131"/>
                <a:gd name="T68" fmla="*/ 26 w 234"/>
                <a:gd name="T69" fmla="*/ 24 h 131"/>
                <a:gd name="T70" fmla="*/ 26 w 234"/>
                <a:gd name="T71" fmla="*/ 30 h 131"/>
                <a:gd name="T72" fmla="*/ 23 w 234"/>
                <a:gd name="T73" fmla="*/ 33 h 131"/>
                <a:gd name="T74" fmla="*/ 25 w 234"/>
                <a:gd name="T75" fmla="*/ 33 h 131"/>
                <a:gd name="T76" fmla="*/ 28 w 234"/>
                <a:gd name="T77" fmla="*/ 31 h 131"/>
                <a:gd name="T78" fmla="*/ 29 w 234"/>
                <a:gd name="T79" fmla="*/ 25 h 131"/>
                <a:gd name="T80" fmla="*/ 29 w 234"/>
                <a:gd name="T81" fmla="*/ 20 h 131"/>
                <a:gd name="T82" fmla="*/ 32 w 234"/>
                <a:gd name="T83" fmla="*/ 17 h 131"/>
                <a:gd name="T84" fmla="*/ 35 w 234"/>
                <a:gd name="T85" fmla="*/ 14 h 131"/>
                <a:gd name="T86" fmla="*/ 38 w 234"/>
                <a:gd name="T87" fmla="*/ 12 h 131"/>
                <a:gd name="T88" fmla="*/ 41 w 234"/>
                <a:gd name="T89" fmla="*/ 14 h 131"/>
                <a:gd name="T90" fmla="*/ 42 w 234"/>
                <a:gd name="T91" fmla="*/ 21 h 131"/>
                <a:gd name="T92" fmla="*/ 41 w 234"/>
                <a:gd name="T93" fmla="*/ 25 h 131"/>
                <a:gd name="T94" fmla="*/ 42 w 234"/>
                <a:gd name="T95" fmla="*/ 25 h 131"/>
                <a:gd name="T96" fmla="*/ 44 w 234"/>
                <a:gd name="T97" fmla="*/ 22 h 131"/>
                <a:gd name="T98" fmla="*/ 44 w 234"/>
                <a:gd name="T99" fmla="*/ 14 h 131"/>
                <a:gd name="T100" fmla="*/ 44 w 234"/>
                <a:gd name="T101" fmla="*/ 9 h 131"/>
                <a:gd name="T102" fmla="*/ 48 w 234"/>
                <a:gd name="T103" fmla="*/ 6 h 131"/>
                <a:gd name="T104" fmla="*/ 53 w 234"/>
                <a:gd name="T105" fmla="*/ 3 h 131"/>
                <a:gd name="T106" fmla="*/ 57 w 234"/>
                <a:gd name="T107" fmla="*/ 1 h 131"/>
                <a:gd name="T108" fmla="*/ 58 w 234"/>
                <a:gd name="T109" fmla="*/ 0 h 131"/>
                <a:gd name="T110" fmla="*/ 54 w 234"/>
                <a:gd name="T111" fmla="*/ 1 h 13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34"/>
                <a:gd name="T169" fmla="*/ 0 h 131"/>
                <a:gd name="T170" fmla="*/ 234 w 234"/>
                <a:gd name="T171" fmla="*/ 131 h 13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34" h="131">
                  <a:moveTo>
                    <a:pt x="209" y="3"/>
                  </a:moveTo>
                  <a:lnTo>
                    <a:pt x="202" y="6"/>
                  </a:lnTo>
                  <a:lnTo>
                    <a:pt x="193" y="9"/>
                  </a:lnTo>
                  <a:lnTo>
                    <a:pt x="181" y="14"/>
                  </a:lnTo>
                  <a:lnTo>
                    <a:pt x="170" y="18"/>
                  </a:lnTo>
                  <a:lnTo>
                    <a:pt x="159" y="23"/>
                  </a:lnTo>
                  <a:lnTo>
                    <a:pt x="149" y="28"/>
                  </a:lnTo>
                  <a:lnTo>
                    <a:pt x="142" y="32"/>
                  </a:lnTo>
                  <a:lnTo>
                    <a:pt x="138" y="34"/>
                  </a:lnTo>
                  <a:lnTo>
                    <a:pt x="134" y="30"/>
                  </a:lnTo>
                  <a:lnTo>
                    <a:pt x="127" y="28"/>
                  </a:lnTo>
                  <a:lnTo>
                    <a:pt x="120" y="24"/>
                  </a:lnTo>
                  <a:lnTo>
                    <a:pt x="112" y="22"/>
                  </a:lnTo>
                  <a:lnTo>
                    <a:pt x="104" y="22"/>
                  </a:lnTo>
                  <a:lnTo>
                    <a:pt x="95" y="21"/>
                  </a:lnTo>
                  <a:lnTo>
                    <a:pt x="88" y="22"/>
                  </a:lnTo>
                  <a:lnTo>
                    <a:pt x="81" y="24"/>
                  </a:lnTo>
                  <a:lnTo>
                    <a:pt x="76" y="26"/>
                  </a:lnTo>
                  <a:lnTo>
                    <a:pt x="77" y="28"/>
                  </a:lnTo>
                  <a:lnTo>
                    <a:pt x="81" y="29"/>
                  </a:lnTo>
                  <a:lnTo>
                    <a:pt x="87" y="29"/>
                  </a:lnTo>
                  <a:lnTo>
                    <a:pt x="91" y="29"/>
                  </a:lnTo>
                  <a:lnTo>
                    <a:pt x="96" y="30"/>
                  </a:lnTo>
                  <a:lnTo>
                    <a:pt x="103" y="32"/>
                  </a:lnTo>
                  <a:lnTo>
                    <a:pt x="109" y="34"/>
                  </a:lnTo>
                  <a:lnTo>
                    <a:pt x="115" y="38"/>
                  </a:lnTo>
                  <a:lnTo>
                    <a:pt x="120" y="40"/>
                  </a:lnTo>
                  <a:lnTo>
                    <a:pt x="125" y="44"/>
                  </a:lnTo>
                  <a:lnTo>
                    <a:pt x="127" y="46"/>
                  </a:lnTo>
                  <a:lnTo>
                    <a:pt x="122" y="51"/>
                  </a:lnTo>
                  <a:lnTo>
                    <a:pt x="117" y="57"/>
                  </a:lnTo>
                  <a:lnTo>
                    <a:pt x="110" y="63"/>
                  </a:lnTo>
                  <a:lnTo>
                    <a:pt x="104" y="67"/>
                  </a:lnTo>
                  <a:lnTo>
                    <a:pt x="96" y="64"/>
                  </a:lnTo>
                  <a:lnTo>
                    <a:pt x="87" y="63"/>
                  </a:lnTo>
                  <a:lnTo>
                    <a:pt x="76" y="61"/>
                  </a:lnTo>
                  <a:lnTo>
                    <a:pt x="65" y="60"/>
                  </a:lnTo>
                  <a:lnTo>
                    <a:pt x="54" y="60"/>
                  </a:lnTo>
                  <a:lnTo>
                    <a:pt x="45" y="60"/>
                  </a:lnTo>
                  <a:lnTo>
                    <a:pt x="37" y="60"/>
                  </a:lnTo>
                  <a:lnTo>
                    <a:pt x="31" y="62"/>
                  </a:lnTo>
                  <a:lnTo>
                    <a:pt x="37" y="62"/>
                  </a:lnTo>
                  <a:lnTo>
                    <a:pt x="44" y="63"/>
                  </a:lnTo>
                  <a:lnTo>
                    <a:pt x="51" y="64"/>
                  </a:lnTo>
                  <a:lnTo>
                    <a:pt x="60" y="66"/>
                  </a:lnTo>
                  <a:lnTo>
                    <a:pt x="68" y="68"/>
                  </a:lnTo>
                  <a:lnTo>
                    <a:pt x="75" y="69"/>
                  </a:lnTo>
                  <a:lnTo>
                    <a:pt x="82" y="72"/>
                  </a:lnTo>
                  <a:lnTo>
                    <a:pt x="88" y="75"/>
                  </a:lnTo>
                  <a:lnTo>
                    <a:pt x="80" y="83"/>
                  </a:lnTo>
                  <a:lnTo>
                    <a:pt x="71" y="90"/>
                  </a:lnTo>
                  <a:lnTo>
                    <a:pt x="60" y="94"/>
                  </a:lnTo>
                  <a:lnTo>
                    <a:pt x="49" y="99"/>
                  </a:lnTo>
                  <a:lnTo>
                    <a:pt x="38" y="101"/>
                  </a:lnTo>
                  <a:lnTo>
                    <a:pt x="27" y="104"/>
                  </a:lnTo>
                  <a:lnTo>
                    <a:pt x="18" y="105"/>
                  </a:lnTo>
                  <a:lnTo>
                    <a:pt x="10" y="105"/>
                  </a:lnTo>
                  <a:lnTo>
                    <a:pt x="3" y="105"/>
                  </a:lnTo>
                  <a:lnTo>
                    <a:pt x="0" y="107"/>
                  </a:lnTo>
                  <a:lnTo>
                    <a:pt x="1" y="108"/>
                  </a:lnTo>
                  <a:lnTo>
                    <a:pt x="8" y="111"/>
                  </a:lnTo>
                  <a:lnTo>
                    <a:pt x="15" y="111"/>
                  </a:lnTo>
                  <a:lnTo>
                    <a:pt x="24" y="111"/>
                  </a:lnTo>
                  <a:lnTo>
                    <a:pt x="36" y="109"/>
                  </a:lnTo>
                  <a:lnTo>
                    <a:pt x="49" y="107"/>
                  </a:lnTo>
                  <a:lnTo>
                    <a:pt x="62" y="105"/>
                  </a:lnTo>
                  <a:lnTo>
                    <a:pt x="75" y="100"/>
                  </a:lnTo>
                  <a:lnTo>
                    <a:pt x="87" y="93"/>
                  </a:lnTo>
                  <a:lnTo>
                    <a:pt x="97" y="86"/>
                  </a:lnTo>
                  <a:lnTo>
                    <a:pt x="103" y="96"/>
                  </a:lnTo>
                  <a:lnTo>
                    <a:pt x="104" y="106"/>
                  </a:lnTo>
                  <a:lnTo>
                    <a:pt x="103" y="117"/>
                  </a:lnTo>
                  <a:lnTo>
                    <a:pt x="96" y="127"/>
                  </a:lnTo>
                  <a:lnTo>
                    <a:pt x="92" y="130"/>
                  </a:lnTo>
                  <a:lnTo>
                    <a:pt x="94" y="131"/>
                  </a:lnTo>
                  <a:lnTo>
                    <a:pt x="97" y="131"/>
                  </a:lnTo>
                  <a:lnTo>
                    <a:pt x="103" y="129"/>
                  </a:lnTo>
                  <a:lnTo>
                    <a:pt x="109" y="122"/>
                  </a:lnTo>
                  <a:lnTo>
                    <a:pt x="113" y="111"/>
                  </a:lnTo>
                  <a:lnTo>
                    <a:pt x="114" y="97"/>
                  </a:lnTo>
                  <a:lnTo>
                    <a:pt x="112" y="83"/>
                  </a:lnTo>
                  <a:lnTo>
                    <a:pt x="117" y="78"/>
                  </a:lnTo>
                  <a:lnTo>
                    <a:pt x="122" y="72"/>
                  </a:lnTo>
                  <a:lnTo>
                    <a:pt x="128" y="67"/>
                  </a:lnTo>
                  <a:lnTo>
                    <a:pt x="134" y="61"/>
                  </a:lnTo>
                  <a:lnTo>
                    <a:pt x="140" y="56"/>
                  </a:lnTo>
                  <a:lnTo>
                    <a:pt x="145" y="52"/>
                  </a:lnTo>
                  <a:lnTo>
                    <a:pt x="151" y="48"/>
                  </a:lnTo>
                  <a:lnTo>
                    <a:pt x="157" y="46"/>
                  </a:lnTo>
                  <a:lnTo>
                    <a:pt x="163" y="55"/>
                  </a:lnTo>
                  <a:lnTo>
                    <a:pt x="166" y="68"/>
                  </a:lnTo>
                  <a:lnTo>
                    <a:pt x="166" y="82"/>
                  </a:lnTo>
                  <a:lnTo>
                    <a:pt x="163" y="96"/>
                  </a:lnTo>
                  <a:lnTo>
                    <a:pt x="161" y="99"/>
                  </a:lnTo>
                  <a:lnTo>
                    <a:pt x="163" y="101"/>
                  </a:lnTo>
                  <a:lnTo>
                    <a:pt x="166" y="100"/>
                  </a:lnTo>
                  <a:lnTo>
                    <a:pt x="170" y="97"/>
                  </a:lnTo>
                  <a:lnTo>
                    <a:pt x="173" y="86"/>
                  </a:lnTo>
                  <a:lnTo>
                    <a:pt x="175" y="72"/>
                  </a:lnTo>
                  <a:lnTo>
                    <a:pt x="175" y="55"/>
                  </a:lnTo>
                  <a:lnTo>
                    <a:pt x="170" y="39"/>
                  </a:lnTo>
                  <a:lnTo>
                    <a:pt x="174" y="34"/>
                  </a:lnTo>
                  <a:lnTo>
                    <a:pt x="181" y="29"/>
                  </a:lnTo>
                  <a:lnTo>
                    <a:pt x="190" y="23"/>
                  </a:lnTo>
                  <a:lnTo>
                    <a:pt x="201" y="17"/>
                  </a:lnTo>
                  <a:lnTo>
                    <a:pt x="210" y="11"/>
                  </a:lnTo>
                  <a:lnTo>
                    <a:pt x="220" y="7"/>
                  </a:lnTo>
                  <a:lnTo>
                    <a:pt x="228" y="2"/>
                  </a:lnTo>
                  <a:lnTo>
                    <a:pt x="234" y="0"/>
                  </a:lnTo>
                  <a:lnTo>
                    <a:pt x="229" y="0"/>
                  </a:lnTo>
                  <a:lnTo>
                    <a:pt x="221" y="1"/>
                  </a:lnTo>
                  <a:lnTo>
                    <a:pt x="213" y="2"/>
                  </a:lnTo>
                  <a:lnTo>
                    <a:pt x="209" y="3"/>
                  </a:lnTo>
                  <a:close/>
                </a:path>
              </a:pathLst>
            </a:custGeom>
            <a:solidFill>
              <a:srgbClr val="BA0000"/>
            </a:solidFill>
            <a:ln w="9525">
              <a:noFill/>
              <a:round/>
              <a:headEnd/>
              <a:tailEnd/>
            </a:ln>
          </p:spPr>
          <p:txBody>
            <a:bodyPr/>
            <a:lstStyle/>
            <a:p>
              <a:endParaRPr lang="en-US"/>
            </a:p>
          </p:txBody>
        </p:sp>
        <p:sp>
          <p:nvSpPr>
            <p:cNvPr id="6253" name="Freeform 312"/>
            <p:cNvSpPr>
              <a:spLocks/>
            </p:cNvSpPr>
            <p:nvPr/>
          </p:nvSpPr>
          <p:spPr bwMode="auto">
            <a:xfrm>
              <a:off x="2298" y="1127"/>
              <a:ext cx="11" cy="12"/>
            </a:xfrm>
            <a:custGeom>
              <a:avLst/>
              <a:gdLst>
                <a:gd name="T0" fmla="*/ 1 w 22"/>
                <a:gd name="T1" fmla="*/ 1 h 23"/>
                <a:gd name="T2" fmla="*/ 3 w 22"/>
                <a:gd name="T3" fmla="*/ 0 h 23"/>
                <a:gd name="T4" fmla="*/ 3 w 22"/>
                <a:gd name="T5" fmla="*/ 0 h 23"/>
                <a:gd name="T6" fmla="*/ 5 w 22"/>
                <a:gd name="T7" fmla="*/ 1 h 23"/>
                <a:gd name="T8" fmla="*/ 6 w 22"/>
                <a:gd name="T9" fmla="*/ 2 h 23"/>
                <a:gd name="T10" fmla="*/ 6 w 22"/>
                <a:gd name="T11" fmla="*/ 3 h 23"/>
                <a:gd name="T12" fmla="*/ 6 w 22"/>
                <a:gd name="T13" fmla="*/ 4 h 23"/>
                <a:gd name="T14" fmla="*/ 6 w 22"/>
                <a:gd name="T15" fmla="*/ 5 h 23"/>
                <a:gd name="T16" fmla="*/ 5 w 22"/>
                <a:gd name="T17" fmla="*/ 6 h 23"/>
                <a:gd name="T18" fmla="*/ 4 w 22"/>
                <a:gd name="T19" fmla="*/ 6 h 23"/>
                <a:gd name="T20" fmla="*/ 3 w 22"/>
                <a:gd name="T21" fmla="*/ 6 h 23"/>
                <a:gd name="T22" fmla="*/ 2 w 22"/>
                <a:gd name="T23" fmla="*/ 6 h 23"/>
                <a:gd name="T24" fmla="*/ 1 w 22"/>
                <a:gd name="T25" fmla="*/ 5 h 23"/>
                <a:gd name="T26" fmla="*/ 1 w 22"/>
                <a:gd name="T27" fmla="*/ 4 h 23"/>
                <a:gd name="T28" fmla="*/ 0 w 22"/>
                <a:gd name="T29" fmla="*/ 2 h 23"/>
                <a:gd name="T30" fmla="*/ 1 w 22"/>
                <a:gd name="T31" fmla="*/ 1 h 23"/>
                <a:gd name="T32" fmla="*/ 1 w 22"/>
                <a:gd name="T33" fmla="*/ 1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2"/>
                <a:gd name="T52" fmla="*/ 0 h 23"/>
                <a:gd name="T53" fmla="*/ 22 w 22"/>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2" h="23">
                  <a:moveTo>
                    <a:pt x="3" y="1"/>
                  </a:moveTo>
                  <a:lnTo>
                    <a:pt x="9" y="0"/>
                  </a:lnTo>
                  <a:lnTo>
                    <a:pt x="14" y="0"/>
                  </a:lnTo>
                  <a:lnTo>
                    <a:pt x="18" y="2"/>
                  </a:lnTo>
                  <a:lnTo>
                    <a:pt x="21" y="6"/>
                  </a:lnTo>
                  <a:lnTo>
                    <a:pt x="22" y="11"/>
                  </a:lnTo>
                  <a:lnTo>
                    <a:pt x="22" y="15"/>
                  </a:lnTo>
                  <a:lnTo>
                    <a:pt x="21" y="19"/>
                  </a:lnTo>
                  <a:lnTo>
                    <a:pt x="18" y="21"/>
                  </a:lnTo>
                  <a:lnTo>
                    <a:pt x="16" y="22"/>
                  </a:lnTo>
                  <a:lnTo>
                    <a:pt x="12" y="23"/>
                  </a:lnTo>
                  <a:lnTo>
                    <a:pt x="7" y="22"/>
                  </a:lnTo>
                  <a:lnTo>
                    <a:pt x="3" y="20"/>
                  </a:lnTo>
                  <a:lnTo>
                    <a:pt x="1" y="15"/>
                  </a:lnTo>
                  <a:lnTo>
                    <a:pt x="0" y="8"/>
                  </a:lnTo>
                  <a:lnTo>
                    <a:pt x="1" y="4"/>
                  </a:lnTo>
                  <a:lnTo>
                    <a:pt x="3" y="1"/>
                  </a:lnTo>
                  <a:close/>
                </a:path>
              </a:pathLst>
            </a:custGeom>
            <a:solidFill>
              <a:srgbClr val="007F00"/>
            </a:solidFill>
            <a:ln w="9525">
              <a:noFill/>
              <a:round/>
              <a:headEnd/>
              <a:tailEnd/>
            </a:ln>
          </p:spPr>
          <p:txBody>
            <a:bodyPr/>
            <a:lstStyle/>
            <a:p>
              <a:endParaRPr lang="en-US"/>
            </a:p>
          </p:txBody>
        </p:sp>
        <p:sp>
          <p:nvSpPr>
            <p:cNvPr id="6254" name="Freeform 313"/>
            <p:cNvSpPr>
              <a:spLocks/>
            </p:cNvSpPr>
            <p:nvPr/>
          </p:nvSpPr>
          <p:spPr bwMode="auto">
            <a:xfrm>
              <a:off x="2296" y="1154"/>
              <a:ext cx="9" cy="8"/>
            </a:xfrm>
            <a:custGeom>
              <a:avLst/>
              <a:gdLst>
                <a:gd name="T0" fmla="*/ 0 w 19"/>
                <a:gd name="T1" fmla="*/ 1 h 15"/>
                <a:gd name="T2" fmla="*/ 1 w 19"/>
                <a:gd name="T3" fmla="*/ 0 h 15"/>
                <a:gd name="T4" fmla="*/ 2 w 19"/>
                <a:gd name="T5" fmla="*/ 0 h 15"/>
                <a:gd name="T6" fmla="*/ 3 w 19"/>
                <a:gd name="T7" fmla="*/ 0 h 15"/>
                <a:gd name="T8" fmla="*/ 4 w 19"/>
                <a:gd name="T9" fmla="*/ 1 h 15"/>
                <a:gd name="T10" fmla="*/ 4 w 19"/>
                <a:gd name="T11" fmla="*/ 2 h 15"/>
                <a:gd name="T12" fmla="*/ 4 w 19"/>
                <a:gd name="T13" fmla="*/ 2 h 15"/>
                <a:gd name="T14" fmla="*/ 4 w 19"/>
                <a:gd name="T15" fmla="*/ 3 h 15"/>
                <a:gd name="T16" fmla="*/ 4 w 19"/>
                <a:gd name="T17" fmla="*/ 4 h 15"/>
                <a:gd name="T18" fmla="*/ 3 w 19"/>
                <a:gd name="T19" fmla="*/ 4 h 15"/>
                <a:gd name="T20" fmla="*/ 2 w 19"/>
                <a:gd name="T21" fmla="*/ 4 h 15"/>
                <a:gd name="T22" fmla="*/ 1 w 19"/>
                <a:gd name="T23" fmla="*/ 4 h 15"/>
                <a:gd name="T24" fmla="*/ 0 w 19"/>
                <a:gd name="T25" fmla="*/ 3 h 15"/>
                <a:gd name="T26" fmla="*/ 0 w 19"/>
                <a:gd name="T27" fmla="*/ 3 h 15"/>
                <a:gd name="T28" fmla="*/ 0 w 19"/>
                <a:gd name="T29" fmla="*/ 2 h 15"/>
                <a:gd name="T30" fmla="*/ 0 w 19"/>
                <a:gd name="T31" fmla="*/ 2 h 15"/>
                <a:gd name="T32" fmla="*/ 0 w 19"/>
                <a:gd name="T33" fmla="*/ 1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15"/>
                <a:gd name="T53" fmla="*/ 19 w 19"/>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15">
                  <a:moveTo>
                    <a:pt x="3" y="1"/>
                  </a:moveTo>
                  <a:lnTo>
                    <a:pt x="6" y="0"/>
                  </a:lnTo>
                  <a:lnTo>
                    <a:pt x="11" y="0"/>
                  </a:lnTo>
                  <a:lnTo>
                    <a:pt x="14" y="0"/>
                  </a:lnTo>
                  <a:lnTo>
                    <a:pt x="17" y="3"/>
                  </a:lnTo>
                  <a:lnTo>
                    <a:pt x="19" y="5"/>
                  </a:lnTo>
                  <a:lnTo>
                    <a:pt x="19" y="7"/>
                  </a:lnTo>
                  <a:lnTo>
                    <a:pt x="18" y="10"/>
                  </a:lnTo>
                  <a:lnTo>
                    <a:pt x="17" y="13"/>
                  </a:lnTo>
                  <a:lnTo>
                    <a:pt x="13" y="15"/>
                  </a:lnTo>
                  <a:lnTo>
                    <a:pt x="8" y="14"/>
                  </a:lnTo>
                  <a:lnTo>
                    <a:pt x="4" y="13"/>
                  </a:lnTo>
                  <a:lnTo>
                    <a:pt x="3" y="12"/>
                  </a:lnTo>
                  <a:lnTo>
                    <a:pt x="2" y="11"/>
                  </a:lnTo>
                  <a:lnTo>
                    <a:pt x="0" y="8"/>
                  </a:lnTo>
                  <a:lnTo>
                    <a:pt x="0" y="5"/>
                  </a:lnTo>
                  <a:lnTo>
                    <a:pt x="3" y="1"/>
                  </a:lnTo>
                  <a:close/>
                </a:path>
              </a:pathLst>
            </a:custGeom>
            <a:solidFill>
              <a:srgbClr val="007F00"/>
            </a:solidFill>
            <a:ln w="9525">
              <a:noFill/>
              <a:round/>
              <a:headEnd/>
              <a:tailEnd/>
            </a:ln>
          </p:spPr>
          <p:txBody>
            <a:bodyPr/>
            <a:lstStyle/>
            <a:p>
              <a:endParaRPr lang="en-US"/>
            </a:p>
          </p:txBody>
        </p:sp>
        <p:sp>
          <p:nvSpPr>
            <p:cNvPr id="6255" name="Freeform 314"/>
            <p:cNvSpPr>
              <a:spLocks/>
            </p:cNvSpPr>
            <p:nvPr/>
          </p:nvSpPr>
          <p:spPr bwMode="auto">
            <a:xfrm>
              <a:off x="2316" y="1172"/>
              <a:ext cx="12" cy="12"/>
            </a:xfrm>
            <a:custGeom>
              <a:avLst/>
              <a:gdLst>
                <a:gd name="T0" fmla="*/ 1 w 24"/>
                <a:gd name="T1" fmla="*/ 2 h 23"/>
                <a:gd name="T2" fmla="*/ 2 w 24"/>
                <a:gd name="T3" fmla="*/ 1 h 23"/>
                <a:gd name="T4" fmla="*/ 3 w 24"/>
                <a:gd name="T5" fmla="*/ 0 h 23"/>
                <a:gd name="T6" fmla="*/ 4 w 24"/>
                <a:gd name="T7" fmla="*/ 0 h 23"/>
                <a:gd name="T8" fmla="*/ 5 w 24"/>
                <a:gd name="T9" fmla="*/ 1 h 23"/>
                <a:gd name="T10" fmla="*/ 6 w 24"/>
                <a:gd name="T11" fmla="*/ 2 h 23"/>
                <a:gd name="T12" fmla="*/ 6 w 24"/>
                <a:gd name="T13" fmla="*/ 3 h 23"/>
                <a:gd name="T14" fmla="*/ 6 w 24"/>
                <a:gd name="T15" fmla="*/ 4 h 23"/>
                <a:gd name="T16" fmla="*/ 6 w 24"/>
                <a:gd name="T17" fmla="*/ 5 h 23"/>
                <a:gd name="T18" fmla="*/ 5 w 24"/>
                <a:gd name="T19" fmla="*/ 6 h 23"/>
                <a:gd name="T20" fmla="*/ 3 w 24"/>
                <a:gd name="T21" fmla="*/ 6 h 23"/>
                <a:gd name="T22" fmla="*/ 2 w 24"/>
                <a:gd name="T23" fmla="*/ 6 h 23"/>
                <a:gd name="T24" fmla="*/ 1 w 24"/>
                <a:gd name="T25" fmla="*/ 6 h 23"/>
                <a:gd name="T26" fmla="*/ 1 w 24"/>
                <a:gd name="T27" fmla="*/ 5 h 23"/>
                <a:gd name="T28" fmla="*/ 0 w 24"/>
                <a:gd name="T29" fmla="*/ 4 h 23"/>
                <a:gd name="T30" fmla="*/ 0 w 24"/>
                <a:gd name="T31" fmla="*/ 3 h 23"/>
                <a:gd name="T32" fmla="*/ 1 w 24"/>
                <a:gd name="T33" fmla="*/ 2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3"/>
                <a:gd name="T53" fmla="*/ 24 w 24"/>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3">
                  <a:moveTo>
                    <a:pt x="2" y="6"/>
                  </a:moveTo>
                  <a:lnTo>
                    <a:pt x="7" y="2"/>
                  </a:lnTo>
                  <a:lnTo>
                    <a:pt x="11" y="0"/>
                  </a:lnTo>
                  <a:lnTo>
                    <a:pt x="15" y="0"/>
                  </a:lnTo>
                  <a:lnTo>
                    <a:pt x="19" y="3"/>
                  </a:lnTo>
                  <a:lnTo>
                    <a:pt x="23" y="7"/>
                  </a:lnTo>
                  <a:lnTo>
                    <a:pt x="24" y="10"/>
                  </a:lnTo>
                  <a:lnTo>
                    <a:pt x="24" y="15"/>
                  </a:lnTo>
                  <a:lnTo>
                    <a:pt x="22" y="18"/>
                  </a:lnTo>
                  <a:lnTo>
                    <a:pt x="18" y="22"/>
                  </a:lnTo>
                  <a:lnTo>
                    <a:pt x="12" y="23"/>
                  </a:lnTo>
                  <a:lnTo>
                    <a:pt x="7" y="23"/>
                  </a:lnTo>
                  <a:lnTo>
                    <a:pt x="3" y="21"/>
                  </a:lnTo>
                  <a:lnTo>
                    <a:pt x="1" y="17"/>
                  </a:lnTo>
                  <a:lnTo>
                    <a:pt x="0" y="13"/>
                  </a:lnTo>
                  <a:lnTo>
                    <a:pt x="0" y="9"/>
                  </a:lnTo>
                  <a:lnTo>
                    <a:pt x="2" y="6"/>
                  </a:lnTo>
                  <a:close/>
                </a:path>
              </a:pathLst>
            </a:custGeom>
            <a:solidFill>
              <a:srgbClr val="007F00"/>
            </a:solidFill>
            <a:ln w="9525">
              <a:noFill/>
              <a:round/>
              <a:headEnd/>
              <a:tailEnd/>
            </a:ln>
          </p:spPr>
          <p:txBody>
            <a:bodyPr/>
            <a:lstStyle/>
            <a:p>
              <a:endParaRPr lang="en-US"/>
            </a:p>
          </p:txBody>
        </p:sp>
        <p:sp>
          <p:nvSpPr>
            <p:cNvPr id="6256" name="Freeform 315"/>
            <p:cNvSpPr>
              <a:spLocks/>
            </p:cNvSpPr>
            <p:nvPr/>
          </p:nvSpPr>
          <p:spPr bwMode="auto">
            <a:xfrm>
              <a:off x="2271" y="1168"/>
              <a:ext cx="14" cy="13"/>
            </a:xfrm>
            <a:custGeom>
              <a:avLst/>
              <a:gdLst>
                <a:gd name="T0" fmla="*/ 4 w 26"/>
                <a:gd name="T1" fmla="*/ 0 h 25"/>
                <a:gd name="T2" fmla="*/ 5 w 26"/>
                <a:gd name="T3" fmla="*/ 1 h 25"/>
                <a:gd name="T4" fmla="*/ 7 w 26"/>
                <a:gd name="T5" fmla="*/ 1 h 25"/>
                <a:gd name="T6" fmla="*/ 7 w 26"/>
                <a:gd name="T7" fmla="*/ 2 h 25"/>
                <a:gd name="T8" fmla="*/ 8 w 26"/>
                <a:gd name="T9" fmla="*/ 3 h 25"/>
                <a:gd name="T10" fmla="*/ 7 w 26"/>
                <a:gd name="T11" fmla="*/ 5 h 25"/>
                <a:gd name="T12" fmla="*/ 6 w 26"/>
                <a:gd name="T13" fmla="*/ 6 h 25"/>
                <a:gd name="T14" fmla="*/ 5 w 26"/>
                <a:gd name="T15" fmla="*/ 6 h 25"/>
                <a:gd name="T16" fmla="*/ 4 w 26"/>
                <a:gd name="T17" fmla="*/ 7 h 25"/>
                <a:gd name="T18" fmla="*/ 3 w 26"/>
                <a:gd name="T19" fmla="*/ 6 h 25"/>
                <a:gd name="T20" fmla="*/ 1 w 26"/>
                <a:gd name="T21" fmla="*/ 6 h 25"/>
                <a:gd name="T22" fmla="*/ 1 w 26"/>
                <a:gd name="T23" fmla="*/ 5 h 25"/>
                <a:gd name="T24" fmla="*/ 0 w 26"/>
                <a:gd name="T25" fmla="*/ 4 h 25"/>
                <a:gd name="T26" fmla="*/ 1 w 26"/>
                <a:gd name="T27" fmla="*/ 3 h 25"/>
                <a:gd name="T28" fmla="*/ 1 w 26"/>
                <a:gd name="T29" fmla="*/ 2 h 25"/>
                <a:gd name="T30" fmla="*/ 2 w 26"/>
                <a:gd name="T31" fmla="*/ 1 h 25"/>
                <a:gd name="T32" fmla="*/ 4 w 26"/>
                <a:gd name="T33" fmla="*/ 0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5"/>
                <a:gd name="T53" fmla="*/ 26 w 26"/>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5">
                  <a:moveTo>
                    <a:pt x="14" y="0"/>
                  </a:moveTo>
                  <a:lnTo>
                    <a:pt x="19" y="1"/>
                  </a:lnTo>
                  <a:lnTo>
                    <a:pt x="24" y="2"/>
                  </a:lnTo>
                  <a:lnTo>
                    <a:pt x="25" y="6"/>
                  </a:lnTo>
                  <a:lnTo>
                    <a:pt x="26" y="11"/>
                  </a:lnTo>
                  <a:lnTo>
                    <a:pt x="25" y="17"/>
                  </a:lnTo>
                  <a:lnTo>
                    <a:pt x="23" y="22"/>
                  </a:lnTo>
                  <a:lnTo>
                    <a:pt x="19" y="24"/>
                  </a:lnTo>
                  <a:lnTo>
                    <a:pt x="15" y="25"/>
                  </a:lnTo>
                  <a:lnTo>
                    <a:pt x="9" y="24"/>
                  </a:lnTo>
                  <a:lnTo>
                    <a:pt x="4" y="21"/>
                  </a:lnTo>
                  <a:lnTo>
                    <a:pt x="1" y="18"/>
                  </a:lnTo>
                  <a:lnTo>
                    <a:pt x="0" y="14"/>
                  </a:lnTo>
                  <a:lnTo>
                    <a:pt x="1" y="9"/>
                  </a:lnTo>
                  <a:lnTo>
                    <a:pt x="3" y="5"/>
                  </a:lnTo>
                  <a:lnTo>
                    <a:pt x="8" y="1"/>
                  </a:lnTo>
                  <a:lnTo>
                    <a:pt x="14" y="0"/>
                  </a:lnTo>
                  <a:close/>
                </a:path>
              </a:pathLst>
            </a:custGeom>
            <a:solidFill>
              <a:srgbClr val="007F00"/>
            </a:solidFill>
            <a:ln w="9525">
              <a:noFill/>
              <a:round/>
              <a:headEnd/>
              <a:tailEnd/>
            </a:ln>
          </p:spPr>
          <p:txBody>
            <a:bodyPr/>
            <a:lstStyle/>
            <a:p>
              <a:endParaRPr lang="en-US"/>
            </a:p>
          </p:txBody>
        </p:sp>
        <p:sp>
          <p:nvSpPr>
            <p:cNvPr id="6257" name="Freeform 316"/>
            <p:cNvSpPr>
              <a:spLocks/>
            </p:cNvSpPr>
            <p:nvPr/>
          </p:nvSpPr>
          <p:spPr bwMode="auto">
            <a:xfrm>
              <a:off x="2265" y="1139"/>
              <a:ext cx="13" cy="13"/>
            </a:xfrm>
            <a:custGeom>
              <a:avLst/>
              <a:gdLst>
                <a:gd name="T0" fmla="*/ 0 w 27"/>
                <a:gd name="T1" fmla="*/ 3 h 26"/>
                <a:gd name="T2" fmla="*/ 0 w 27"/>
                <a:gd name="T3" fmla="*/ 2 h 26"/>
                <a:gd name="T4" fmla="*/ 1 w 27"/>
                <a:gd name="T5" fmla="*/ 1 h 26"/>
                <a:gd name="T6" fmla="*/ 2 w 27"/>
                <a:gd name="T7" fmla="*/ 1 h 26"/>
                <a:gd name="T8" fmla="*/ 3 w 27"/>
                <a:gd name="T9" fmla="*/ 0 h 26"/>
                <a:gd name="T10" fmla="*/ 4 w 27"/>
                <a:gd name="T11" fmla="*/ 0 h 26"/>
                <a:gd name="T12" fmla="*/ 5 w 27"/>
                <a:gd name="T13" fmla="*/ 1 h 26"/>
                <a:gd name="T14" fmla="*/ 6 w 27"/>
                <a:gd name="T15" fmla="*/ 2 h 26"/>
                <a:gd name="T16" fmla="*/ 6 w 27"/>
                <a:gd name="T17" fmla="*/ 2 h 26"/>
                <a:gd name="T18" fmla="*/ 6 w 27"/>
                <a:gd name="T19" fmla="*/ 3 h 26"/>
                <a:gd name="T20" fmla="*/ 6 w 27"/>
                <a:gd name="T21" fmla="*/ 5 h 26"/>
                <a:gd name="T22" fmla="*/ 5 w 27"/>
                <a:gd name="T23" fmla="*/ 6 h 26"/>
                <a:gd name="T24" fmla="*/ 4 w 27"/>
                <a:gd name="T25" fmla="*/ 7 h 26"/>
                <a:gd name="T26" fmla="*/ 3 w 27"/>
                <a:gd name="T27" fmla="*/ 7 h 26"/>
                <a:gd name="T28" fmla="*/ 2 w 27"/>
                <a:gd name="T29" fmla="*/ 6 h 26"/>
                <a:gd name="T30" fmla="*/ 0 w 27"/>
                <a:gd name="T31" fmla="*/ 5 h 26"/>
                <a:gd name="T32" fmla="*/ 0 w 27"/>
                <a:gd name="T33" fmla="*/ 3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
                <a:gd name="T52" fmla="*/ 0 h 26"/>
                <a:gd name="T53" fmla="*/ 27 w 27"/>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 h="26">
                  <a:moveTo>
                    <a:pt x="0" y="14"/>
                  </a:moveTo>
                  <a:lnTo>
                    <a:pt x="0" y="8"/>
                  </a:lnTo>
                  <a:lnTo>
                    <a:pt x="4" y="4"/>
                  </a:lnTo>
                  <a:lnTo>
                    <a:pt x="8" y="1"/>
                  </a:lnTo>
                  <a:lnTo>
                    <a:pt x="13" y="0"/>
                  </a:lnTo>
                  <a:lnTo>
                    <a:pt x="18" y="0"/>
                  </a:lnTo>
                  <a:lnTo>
                    <a:pt x="22" y="3"/>
                  </a:lnTo>
                  <a:lnTo>
                    <a:pt x="25" y="5"/>
                  </a:lnTo>
                  <a:lnTo>
                    <a:pt x="27" y="8"/>
                  </a:lnTo>
                  <a:lnTo>
                    <a:pt x="27" y="13"/>
                  </a:lnTo>
                  <a:lnTo>
                    <a:pt x="25" y="18"/>
                  </a:lnTo>
                  <a:lnTo>
                    <a:pt x="22" y="22"/>
                  </a:lnTo>
                  <a:lnTo>
                    <a:pt x="18" y="26"/>
                  </a:lnTo>
                  <a:lnTo>
                    <a:pt x="14" y="26"/>
                  </a:lnTo>
                  <a:lnTo>
                    <a:pt x="8" y="23"/>
                  </a:lnTo>
                  <a:lnTo>
                    <a:pt x="2" y="20"/>
                  </a:lnTo>
                  <a:lnTo>
                    <a:pt x="0" y="14"/>
                  </a:lnTo>
                  <a:close/>
                </a:path>
              </a:pathLst>
            </a:custGeom>
            <a:solidFill>
              <a:srgbClr val="007F00"/>
            </a:solidFill>
            <a:ln w="9525">
              <a:noFill/>
              <a:round/>
              <a:headEnd/>
              <a:tailEnd/>
            </a:ln>
          </p:spPr>
          <p:txBody>
            <a:bodyPr/>
            <a:lstStyle/>
            <a:p>
              <a:endParaRPr lang="en-US"/>
            </a:p>
          </p:txBody>
        </p:sp>
        <p:sp>
          <p:nvSpPr>
            <p:cNvPr id="6258" name="Freeform 317"/>
            <p:cNvSpPr>
              <a:spLocks/>
            </p:cNvSpPr>
            <p:nvPr/>
          </p:nvSpPr>
          <p:spPr bwMode="auto">
            <a:xfrm>
              <a:off x="2244" y="1139"/>
              <a:ext cx="11" cy="11"/>
            </a:xfrm>
            <a:custGeom>
              <a:avLst/>
              <a:gdLst>
                <a:gd name="T0" fmla="*/ 0 w 23"/>
                <a:gd name="T1" fmla="*/ 3 h 22"/>
                <a:gd name="T2" fmla="*/ 0 w 23"/>
                <a:gd name="T3" fmla="*/ 3 h 22"/>
                <a:gd name="T4" fmla="*/ 0 w 23"/>
                <a:gd name="T5" fmla="*/ 1 h 22"/>
                <a:gd name="T6" fmla="*/ 1 w 23"/>
                <a:gd name="T7" fmla="*/ 1 h 22"/>
                <a:gd name="T8" fmla="*/ 2 w 23"/>
                <a:gd name="T9" fmla="*/ 0 h 22"/>
                <a:gd name="T10" fmla="*/ 4 w 23"/>
                <a:gd name="T11" fmla="*/ 0 h 22"/>
                <a:gd name="T12" fmla="*/ 4 w 23"/>
                <a:gd name="T13" fmla="*/ 1 h 22"/>
                <a:gd name="T14" fmla="*/ 5 w 23"/>
                <a:gd name="T15" fmla="*/ 1 h 22"/>
                <a:gd name="T16" fmla="*/ 5 w 23"/>
                <a:gd name="T17" fmla="*/ 3 h 22"/>
                <a:gd name="T18" fmla="*/ 5 w 23"/>
                <a:gd name="T19" fmla="*/ 3 h 22"/>
                <a:gd name="T20" fmla="*/ 5 w 23"/>
                <a:gd name="T21" fmla="*/ 5 h 22"/>
                <a:gd name="T22" fmla="*/ 4 w 23"/>
                <a:gd name="T23" fmla="*/ 5 h 22"/>
                <a:gd name="T24" fmla="*/ 3 w 23"/>
                <a:gd name="T25" fmla="*/ 6 h 22"/>
                <a:gd name="T26" fmla="*/ 2 w 23"/>
                <a:gd name="T27" fmla="*/ 6 h 22"/>
                <a:gd name="T28" fmla="*/ 1 w 23"/>
                <a:gd name="T29" fmla="*/ 6 h 22"/>
                <a:gd name="T30" fmla="*/ 0 w 23"/>
                <a:gd name="T31" fmla="*/ 5 h 22"/>
                <a:gd name="T32" fmla="*/ 0 w 23"/>
                <a:gd name="T33" fmla="*/ 3 h 2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22"/>
                <a:gd name="T53" fmla="*/ 23 w 23"/>
                <a:gd name="T54" fmla="*/ 22 h 2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22">
                  <a:moveTo>
                    <a:pt x="0" y="14"/>
                  </a:moveTo>
                  <a:lnTo>
                    <a:pt x="1" y="9"/>
                  </a:lnTo>
                  <a:lnTo>
                    <a:pt x="3" y="5"/>
                  </a:lnTo>
                  <a:lnTo>
                    <a:pt x="7" y="1"/>
                  </a:lnTo>
                  <a:lnTo>
                    <a:pt x="11" y="0"/>
                  </a:lnTo>
                  <a:lnTo>
                    <a:pt x="16" y="0"/>
                  </a:lnTo>
                  <a:lnTo>
                    <a:pt x="19" y="2"/>
                  </a:lnTo>
                  <a:lnTo>
                    <a:pt x="21" y="6"/>
                  </a:lnTo>
                  <a:lnTo>
                    <a:pt x="23" y="9"/>
                  </a:lnTo>
                  <a:lnTo>
                    <a:pt x="21" y="14"/>
                  </a:lnTo>
                  <a:lnTo>
                    <a:pt x="20" y="17"/>
                  </a:lnTo>
                  <a:lnTo>
                    <a:pt x="17" y="20"/>
                  </a:lnTo>
                  <a:lnTo>
                    <a:pt x="13" y="22"/>
                  </a:lnTo>
                  <a:lnTo>
                    <a:pt x="9" y="22"/>
                  </a:lnTo>
                  <a:lnTo>
                    <a:pt x="4" y="21"/>
                  </a:lnTo>
                  <a:lnTo>
                    <a:pt x="1" y="17"/>
                  </a:lnTo>
                  <a:lnTo>
                    <a:pt x="0" y="14"/>
                  </a:lnTo>
                  <a:close/>
                </a:path>
              </a:pathLst>
            </a:custGeom>
            <a:solidFill>
              <a:srgbClr val="007F00"/>
            </a:solidFill>
            <a:ln w="9525">
              <a:noFill/>
              <a:round/>
              <a:headEnd/>
              <a:tailEnd/>
            </a:ln>
          </p:spPr>
          <p:txBody>
            <a:bodyPr/>
            <a:lstStyle/>
            <a:p>
              <a:endParaRPr lang="en-US"/>
            </a:p>
          </p:txBody>
        </p:sp>
        <p:sp>
          <p:nvSpPr>
            <p:cNvPr id="6259" name="Freeform 318"/>
            <p:cNvSpPr>
              <a:spLocks/>
            </p:cNvSpPr>
            <p:nvPr/>
          </p:nvSpPr>
          <p:spPr bwMode="auto">
            <a:xfrm>
              <a:off x="2261" y="1120"/>
              <a:ext cx="12" cy="11"/>
            </a:xfrm>
            <a:custGeom>
              <a:avLst/>
              <a:gdLst>
                <a:gd name="T0" fmla="*/ 0 w 24"/>
                <a:gd name="T1" fmla="*/ 3 h 23"/>
                <a:gd name="T2" fmla="*/ 1 w 24"/>
                <a:gd name="T3" fmla="*/ 2 h 23"/>
                <a:gd name="T4" fmla="*/ 1 w 24"/>
                <a:gd name="T5" fmla="*/ 1 h 23"/>
                <a:gd name="T6" fmla="*/ 2 w 24"/>
                <a:gd name="T7" fmla="*/ 0 h 23"/>
                <a:gd name="T8" fmla="*/ 3 w 24"/>
                <a:gd name="T9" fmla="*/ 0 h 23"/>
                <a:gd name="T10" fmla="*/ 4 w 24"/>
                <a:gd name="T11" fmla="*/ 0 h 23"/>
                <a:gd name="T12" fmla="*/ 5 w 24"/>
                <a:gd name="T13" fmla="*/ 0 h 23"/>
                <a:gd name="T14" fmla="*/ 6 w 24"/>
                <a:gd name="T15" fmla="*/ 1 h 23"/>
                <a:gd name="T16" fmla="*/ 6 w 24"/>
                <a:gd name="T17" fmla="*/ 2 h 23"/>
                <a:gd name="T18" fmla="*/ 6 w 24"/>
                <a:gd name="T19" fmla="*/ 3 h 23"/>
                <a:gd name="T20" fmla="*/ 6 w 24"/>
                <a:gd name="T21" fmla="*/ 4 h 23"/>
                <a:gd name="T22" fmla="*/ 5 w 24"/>
                <a:gd name="T23" fmla="*/ 5 h 23"/>
                <a:gd name="T24" fmla="*/ 4 w 24"/>
                <a:gd name="T25" fmla="*/ 5 h 23"/>
                <a:gd name="T26" fmla="*/ 3 w 24"/>
                <a:gd name="T27" fmla="*/ 5 h 23"/>
                <a:gd name="T28" fmla="*/ 2 w 24"/>
                <a:gd name="T29" fmla="*/ 5 h 23"/>
                <a:gd name="T30" fmla="*/ 1 w 24"/>
                <a:gd name="T31" fmla="*/ 4 h 23"/>
                <a:gd name="T32" fmla="*/ 0 w 24"/>
                <a:gd name="T33" fmla="*/ 3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4"/>
                <a:gd name="T52" fmla="*/ 0 h 23"/>
                <a:gd name="T53" fmla="*/ 24 w 24"/>
                <a:gd name="T54" fmla="*/ 23 h 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4" h="23">
                  <a:moveTo>
                    <a:pt x="0" y="13"/>
                  </a:moveTo>
                  <a:lnTo>
                    <a:pt x="1" y="8"/>
                  </a:lnTo>
                  <a:lnTo>
                    <a:pt x="4" y="5"/>
                  </a:lnTo>
                  <a:lnTo>
                    <a:pt x="6" y="2"/>
                  </a:lnTo>
                  <a:lnTo>
                    <a:pt x="11" y="0"/>
                  </a:lnTo>
                  <a:lnTo>
                    <a:pt x="15" y="0"/>
                  </a:lnTo>
                  <a:lnTo>
                    <a:pt x="20" y="2"/>
                  </a:lnTo>
                  <a:lnTo>
                    <a:pt x="22" y="5"/>
                  </a:lnTo>
                  <a:lnTo>
                    <a:pt x="24" y="8"/>
                  </a:lnTo>
                  <a:lnTo>
                    <a:pt x="23" y="13"/>
                  </a:lnTo>
                  <a:lnTo>
                    <a:pt x="22" y="17"/>
                  </a:lnTo>
                  <a:lnTo>
                    <a:pt x="19" y="21"/>
                  </a:lnTo>
                  <a:lnTo>
                    <a:pt x="15" y="23"/>
                  </a:lnTo>
                  <a:lnTo>
                    <a:pt x="9" y="23"/>
                  </a:lnTo>
                  <a:lnTo>
                    <a:pt x="5" y="21"/>
                  </a:lnTo>
                  <a:lnTo>
                    <a:pt x="1" y="17"/>
                  </a:lnTo>
                  <a:lnTo>
                    <a:pt x="0" y="13"/>
                  </a:lnTo>
                  <a:close/>
                </a:path>
              </a:pathLst>
            </a:custGeom>
            <a:solidFill>
              <a:srgbClr val="007F00"/>
            </a:solidFill>
            <a:ln w="9525">
              <a:noFill/>
              <a:round/>
              <a:headEnd/>
              <a:tailEnd/>
            </a:ln>
          </p:spPr>
          <p:txBody>
            <a:bodyPr/>
            <a:lstStyle/>
            <a:p>
              <a:endParaRPr lang="en-US"/>
            </a:p>
          </p:txBody>
        </p:sp>
        <p:sp>
          <p:nvSpPr>
            <p:cNvPr id="6260" name="Freeform 319"/>
            <p:cNvSpPr>
              <a:spLocks/>
            </p:cNvSpPr>
            <p:nvPr/>
          </p:nvSpPr>
          <p:spPr bwMode="auto">
            <a:xfrm>
              <a:off x="2670" y="1074"/>
              <a:ext cx="98" cy="95"/>
            </a:xfrm>
            <a:custGeom>
              <a:avLst/>
              <a:gdLst>
                <a:gd name="T0" fmla="*/ 39 w 195"/>
                <a:gd name="T1" fmla="*/ 38 h 190"/>
                <a:gd name="T2" fmla="*/ 43 w 195"/>
                <a:gd name="T3" fmla="*/ 34 h 190"/>
                <a:gd name="T4" fmla="*/ 42 w 195"/>
                <a:gd name="T5" fmla="*/ 27 h 190"/>
                <a:gd name="T6" fmla="*/ 38 w 195"/>
                <a:gd name="T7" fmla="*/ 26 h 190"/>
                <a:gd name="T8" fmla="*/ 34 w 195"/>
                <a:gd name="T9" fmla="*/ 24 h 190"/>
                <a:gd name="T10" fmla="*/ 32 w 195"/>
                <a:gd name="T11" fmla="*/ 21 h 190"/>
                <a:gd name="T12" fmla="*/ 35 w 195"/>
                <a:gd name="T13" fmla="*/ 21 h 190"/>
                <a:gd name="T14" fmla="*/ 38 w 195"/>
                <a:gd name="T15" fmla="*/ 22 h 190"/>
                <a:gd name="T16" fmla="*/ 40 w 195"/>
                <a:gd name="T17" fmla="*/ 24 h 190"/>
                <a:gd name="T18" fmla="*/ 46 w 195"/>
                <a:gd name="T19" fmla="*/ 24 h 190"/>
                <a:gd name="T20" fmla="*/ 49 w 195"/>
                <a:gd name="T21" fmla="*/ 19 h 190"/>
                <a:gd name="T22" fmla="*/ 48 w 195"/>
                <a:gd name="T23" fmla="*/ 15 h 190"/>
                <a:gd name="T24" fmla="*/ 46 w 195"/>
                <a:gd name="T25" fmla="*/ 12 h 190"/>
                <a:gd name="T26" fmla="*/ 41 w 195"/>
                <a:gd name="T27" fmla="*/ 12 h 190"/>
                <a:gd name="T28" fmla="*/ 38 w 195"/>
                <a:gd name="T29" fmla="*/ 13 h 190"/>
                <a:gd name="T30" fmla="*/ 35 w 195"/>
                <a:gd name="T31" fmla="*/ 13 h 190"/>
                <a:gd name="T32" fmla="*/ 39 w 195"/>
                <a:gd name="T33" fmla="*/ 8 h 190"/>
                <a:gd name="T34" fmla="*/ 39 w 195"/>
                <a:gd name="T35" fmla="*/ 1 h 190"/>
                <a:gd name="T36" fmla="*/ 35 w 195"/>
                <a:gd name="T37" fmla="*/ 0 h 190"/>
                <a:gd name="T38" fmla="*/ 30 w 195"/>
                <a:gd name="T39" fmla="*/ 1 h 190"/>
                <a:gd name="T40" fmla="*/ 28 w 195"/>
                <a:gd name="T41" fmla="*/ 7 h 190"/>
                <a:gd name="T42" fmla="*/ 30 w 195"/>
                <a:gd name="T43" fmla="*/ 12 h 190"/>
                <a:gd name="T44" fmla="*/ 28 w 195"/>
                <a:gd name="T45" fmla="*/ 14 h 190"/>
                <a:gd name="T46" fmla="*/ 27 w 195"/>
                <a:gd name="T47" fmla="*/ 12 h 190"/>
                <a:gd name="T48" fmla="*/ 25 w 195"/>
                <a:gd name="T49" fmla="*/ 6 h 190"/>
                <a:gd name="T50" fmla="*/ 18 w 195"/>
                <a:gd name="T51" fmla="*/ 6 h 190"/>
                <a:gd name="T52" fmla="*/ 13 w 195"/>
                <a:gd name="T53" fmla="*/ 3 h 190"/>
                <a:gd name="T54" fmla="*/ 7 w 195"/>
                <a:gd name="T55" fmla="*/ 6 h 190"/>
                <a:gd name="T56" fmla="*/ 5 w 195"/>
                <a:gd name="T57" fmla="*/ 10 h 190"/>
                <a:gd name="T58" fmla="*/ 6 w 195"/>
                <a:gd name="T59" fmla="*/ 12 h 190"/>
                <a:gd name="T60" fmla="*/ 12 w 195"/>
                <a:gd name="T61" fmla="*/ 15 h 190"/>
                <a:gd name="T62" fmla="*/ 16 w 195"/>
                <a:gd name="T63" fmla="*/ 17 h 190"/>
                <a:gd name="T64" fmla="*/ 14 w 195"/>
                <a:gd name="T65" fmla="*/ 21 h 190"/>
                <a:gd name="T66" fmla="*/ 9 w 195"/>
                <a:gd name="T67" fmla="*/ 23 h 190"/>
                <a:gd name="T68" fmla="*/ 5 w 195"/>
                <a:gd name="T69" fmla="*/ 23 h 190"/>
                <a:gd name="T70" fmla="*/ 2 w 195"/>
                <a:gd name="T71" fmla="*/ 24 h 190"/>
                <a:gd name="T72" fmla="*/ 0 w 195"/>
                <a:gd name="T73" fmla="*/ 29 h 190"/>
                <a:gd name="T74" fmla="*/ 2 w 195"/>
                <a:gd name="T75" fmla="*/ 34 h 190"/>
                <a:gd name="T76" fmla="*/ 6 w 195"/>
                <a:gd name="T77" fmla="*/ 35 h 190"/>
                <a:gd name="T78" fmla="*/ 9 w 195"/>
                <a:gd name="T79" fmla="*/ 35 h 190"/>
                <a:gd name="T80" fmla="*/ 12 w 195"/>
                <a:gd name="T81" fmla="*/ 32 h 190"/>
                <a:gd name="T82" fmla="*/ 14 w 195"/>
                <a:gd name="T83" fmla="*/ 27 h 190"/>
                <a:gd name="T84" fmla="*/ 19 w 195"/>
                <a:gd name="T85" fmla="*/ 24 h 190"/>
                <a:gd name="T86" fmla="*/ 21 w 195"/>
                <a:gd name="T87" fmla="*/ 26 h 190"/>
                <a:gd name="T88" fmla="*/ 20 w 195"/>
                <a:gd name="T89" fmla="*/ 30 h 190"/>
                <a:gd name="T90" fmla="*/ 16 w 195"/>
                <a:gd name="T91" fmla="*/ 36 h 190"/>
                <a:gd name="T92" fmla="*/ 13 w 195"/>
                <a:gd name="T93" fmla="*/ 42 h 190"/>
                <a:gd name="T94" fmla="*/ 18 w 195"/>
                <a:gd name="T95" fmla="*/ 47 h 190"/>
                <a:gd name="T96" fmla="*/ 23 w 195"/>
                <a:gd name="T97" fmla="*/ 47 h 190"/>
                <a:gd name="T98" fmla="*/ 27 w 195"/>
                <a:gd name="T99" fmla="*/ 44 h 190"/>
                <a:gd name="T100" fmla="*/ 28 w 195"/>
                <a:gd name="T101" fmla="*/ 42 h 190"/>
                <a:gd name="T102" fmla="*/ 25 w 195"/>
                <a:gd name="T103" fmla="*/ 36 h 190"/>
                <a:gd name="T104" fmla="*/ 25 w 195"/>
                <a:gd name="T105" fmla="*/ 31 h 190"/>
                <a:gd name="T106" fmla="*/ 26 w 195"/>
                <a:gd name="T107" fmla="*/ 28 h 190"/>
                <a:gd name="T108" fmla="*/ 28 w 195"/>
                <a:gd name="T109" fmla="*/ 28 h 190"/>
                <a:gd name="T110" fmla="*/ 32 w 195"/>
                <a:gd name="T111" fmla="*/ 37 h 1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5"/>
                <a:gd name="T169" fmla="*/ 0 h 190"/>
                <a:gd name="T170" fmla="*/ 195 w 195"/>
                <a:gd name="T171" fmla="*/ 190 h 1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5" h="190">
                  <a:moveTo>
                    <a:pt x="140" y="152"/>
                  </a:moveTo>
                  <a:lnTo>
                    <a:pt x="146" y="152"/>
                  </a:lnTo>
                  <a:lnTo>
                    <a:pt x="154" y="150"/>
                  </a:lnTo>
                  <a:lnTo>
                    <a:pt x="161" y="146"/>
                  </a:lnTo>
                  <a:lnTo>
                    <a:pt x="167" y="142"/>
                  </a:lnTo>
                  <a:lnTo>
                    <a:pt x="171" y="136"/>
                  </a:lnTo>
                  <a:lnTo>
                    <a:pt x="173" y="128"/>
                  </a:lnTo>
                  <a:lnTo>
                    <a:pt x="172" y="119"/>
                  </a:lnTo>
                  <a:lnTo>
                    <a:pt x="167" y="107"/>
                  </a:lnTo>
                  <a:lnTo>
                    <a:pt x="162" y="103"/>
                  </a:lnTo>
                  <a:lnTo>
                    <a:pt x="156" y="103"/>
                  </a:lnTo>
                  <a:lnTo>
                    <a:pt x="149" y="103"/>
                  </a:lnTo>
                  <a:lnTo>
                    <a:pt x="145" y="105"/>
                  </a:lnTo>
                  <a:lnTo>
                    <a:pt x="140" y="100"/>
                  </a:lnTo>
                  <a:lnTo>
                    <a:pt x="135" y="95"/>
                  </a:lnTo>
                  <a:lnTo>
                    <a:pt x="132" y="90"/>
                  </a:lnTo>
                  <a:lnTo>
                    <a:pt x="129" y="85"/>
                  </a:lnTo>
                  <a:lnTo>
                    <a:pt x="127" y="81"/>
                  </a:lnTo>
                  <a:lnTo>
                    <a:pt x="127" y="80"/>
                  </a:lnTo>
                  <a:lnTo>
                    <a:pt x="131" y="81"/>
                  </a:lnTo>
                  <a:lnTo>
                    <a:pt x="137" y="83"/>
                  </a:lnTo>
                  <a:lnTo>
                    <a:pt x="144" y="84"/>
                  </a:lnTo>
                  <a:lnTo>
                    <a:pt x="148" y="85"/>
                  </a:lnTo>
                  <a:lnTo>
                    <a:pt x="152" y="88"/>
                  </a:lnTo>
                  <a:lnTo>
                    <a:pt x="153" y="90"/>
                  </a:lnTo>
                  <a:lnTo>
                    <a:pt x="155" y="93"/>
                  </a:lnTo>
                  <a:lnTo>
                    <a:pt x="158" y="98"/>
                  </a:lnTo>
                  <a:lnTo>
                    <a:pt x="165" y="100"/>
                  </a:lnTo>
                  <a:lnTo>
                    <a:pt x="175" y="100"/>
                  </a:lnTo>
                  <a:lnTo>
                    <a:pt x="183" y="97"/>
                  </a:lnTo>
                  <a:lnTo>
                    <a:pt x="190" y="91"/>
                  </a:lnTo>
                  <a:lnTo>
                    <a:pt x="194" y="83"/>
                  </a:lnTo>
                  <a:lnTo>
                    <a:pt x="195" y="73"/>
                  </a:lnTo>
                  <a:lnTo>
                    <a:pt x="195" y="67"/>
                  </a:lnTo>
                  <a:lnTo>
                    <a:pt x="194" y="62"/>
                  </a:lnTo>
                  <a:lnTo>
                    <a:pt x="192" y="59"/>
                  </a:lnTo>
                  <a:lnTo>
                    <a:pt x="191" y="55"/>
                  </a:lnTo>
                  <a:lnTo>
                    <a:pt x="186" y="52"/>
                  </a:lnTo>
                  <a:lnTo>
                    <a:pt x="182" y="50"/>
                  </a:lnTo>
                  <a:lnTo>
                    <a:pt x="176" y="47"/>
                  </a:lnTo>
                  <a:lnTo>
                    <a:pt x="170" y="46"/>
                  </a:lnTo>
                  <a:lnTo>
                    <a:pt x="164" y="46"/>
                  </a:lnTo>
                  <a:lnTo>
                    <a:pt x="160" y="47"/>
                  </a:lnTo>
                  <a:lnTo>
                    <a:pt x="155" y="50"/>
                  </a:lnTo>
                  <a:lnTo>
                    <a:pt x="152" y="52"/>
                  </a:lnTo>
                  <a:lnTo>
                    <a:pt x="147" y="55"/>
                  </a:lnTo>
                  <a:lnTo>
                    <a:pt x="142" y="55"/>
                  </a:lnTo>
                  <a:lnTo>
                    <a:pt x="137" y="53"/>
                  </a:lnTo>
                  <a:lnTo>
                    <a:pt x="132" y="52"/>
                  </a:lnTo>
                  <a:lnTo>
                    <a:pt x="142" y="44"/>
                  </a:lnTo>
                  <a:lnTo>
                    <a:pt x="153" y="32"/>
                  </a:lnTo>
                  <a:lnTo>
                    <a:pt x="158" y="20"/>
                  </a:lnTo>
                  <a:lnTo>
                    <a:pt x="156" y="9"/>
                  </a:lnTo>
                  <a:lnTo>
                    <a:pt x="153" y="5"/>
                  </a:lnTo>
                  <a:lnTo>
                    <a:pt x="147" y="2"/>
                  </a:lnTo>
                  <a:lnTo>
                    <a:pt x="142" y="1"/>
                  </a:lnTo>
                  <a:lnTo>
                    <a:pt x="137" y="0"/>
                  </a:lnTo>
                  <a:lnTo>
                    <a:pt x="131" y="1"/>
                  </a:lnTo>
                  <a:lnTo>
                    <a:pt x="125" y="4"/>
                  </a:lnTo>
                  <a:lnTo>
                    <a:pt x="120" y="6"/>
                  </a:lnTo>
                  <a:lnTo>
                    <a:pt x="117" y="9"/>
                  </a:lnTo>
                  <a:lnTo>
                    <a:pt x="112" y="17"/>
                  </a:lnTo>
                  <a:lnTo>
                    <a:pt x="111" y="28"/>
                  </a:lnTo>
                  <a:lnTo>
                    <a:pt x="111" y="37"/>
                  </a:lnTo>
                  <a:lnTo>
                    <a:pt x="115" y="44"/>
                  </a:lnTo>
                  <a:lnTo>
                    <a:pt x="117" y="50"/>
                  </a:lnTo>
                  <a:lnTo>
                    <a:pt x="116" y="53"/>
                  </a:lnTo>
                  <a:lnTo>
                    <a:pt x="114" y="54"/>
                  </a:lnTo>
                  <a:lnTo>
                    <a:pt x="110" y="55"/>
                  </a:lnTo>
                  <a:lnTo>
                    <a:pt x="108" y="54"/>
                  </a:lnTo>
                  <a:lnTo>
                    <a:pt x="107" y="51"/>
                  </a:lnTo>
                  <a:lnTo>
                    <a:pt x="106" y="45"/>
                  </a:lnTo>
                  <a:lnTo>
                    <a:pt x="106" y="39"/>
                  </a:lnTo>
                  <a:lnTo>
                    <a:pt x="103" y="32"/>
                  </a:lnTo>
                  <a:lnTo>
                    <a:pt x="99" y="25"/>
                  </a:lnTo>
                  <a:lnTo>
                    <a:pt x="89" y="23"/>
                  </a:lnTo>
                  <a:lnTo>
                    <a:pt x="74" y="29"/>
                  </a:lnTo>
                  <a:lnTo>
                    <a:pt x="70" y="23"/>
                  </a:lnTo>
                  <a:lnTo>
                    <a:pt x="64" y="19"/>
                  </a:lnTo>
                  <a:lnTo>
                    <a:pt x="57" y="15"/>
                  </a:lnTo>
                  <a:lnTo>
                    <a:pt x="49" y="14"/>
                  </a:lnTo>
                  <a:lnTo>
                    <a:pt x="41" y="15"/>
                  </a:lnTo>
                  <a:lnTo>
                    <a:pt x="33" y="19"/>
                  </a:lnTo>
                  <a:lnTo>
                    <a:pt x="26" y="24"/>
                  </a:lnTo>
                  <a:lnTo>
                    <a:pt x="19" y="35"/>
                  </a:lnTo>
                  <a:lnTo>
                    <a:pt x="19" y="36"/>
                  </a:lnTo>
                  <a:lnTo>
                    <a:pt x="19" y="38"/>
                  </a:lnTo>
                  <a:lnTo>
                    <a:pt x="20" y="39"/>
                  </a:lnTo>
                  <a:lnTo>
                    <a:pt x="20" y="42"/>
                  </a:lnTo>
                  <a:lnTo>
                    <a:pt x="23" y="46"/>
                  </a:lnTo>
                  <a:lnTo>
                    <a:pt x="27" y="54"/>
                  </a:lnTo>
                  <a:lnTo>
                    <a:pt x="34" y="60"/>
                  </a:lnTo>
                  <a:lnTo>
                    <a:pt x="47" y="61"/>
                  </a:lnTo>
                  <a:lnTo>
                    <a:pt x="54" y="61"/>
                  </a:lnTo>
                  <a:lnTo>
                    <a:pt x="59" y="64"/>
                  </a:lnTo>
                  <a:lnTo>
                    <a:pt x="64" y="68"/>
                  </a:lnTo>
                  <a:lnTo>
                    <a:pt x="66" y="73"/>
                  </a:lnTo>
                  <a:lnTo>
                    <a:pt x="59" y="78"/>
                  </a:lnTo>
                  <a:lnTo>
                    <a:pt x="54" y="84"/>
                  </a:lnTo>
                  <a:lnTo>
                    <a:pt x="47" y="89"/>
                  </a:lnTo>
                  <a:lnTo>
                    <a:pt x="42" y="92"/>
                  </a:lnTo>
                  <a:lnTo>
                    <a:pt x="35" y="91"/>
                  </a:lnTo>
                  <a:lnTo>
                    <a:pt x="30" y="90"/>
                  </a:lnTo>
                  <a:lnTo>
                    <a:pt x="24" y="90"/>
                  </a:lnTo>
                  <a:lnTo>
                    <a:pt x="19" y="91"/>
                  </a:lnTo>
                  <a:lnTo>
                    <a:pt x="15" y="92"/>
                  </a:lnTo>
                  <a:lnTo>
                    <a:pt x="11" y="95"/>
                  </a:lnTo>
                  <a:lnTo>
                    <a:pt x="8" y="98"/>
                  </a:lnTo>
                  <a:lnTo>
                    <a:pt x="4" y="102"/>
                  </a:lnTo>
                  <a:lnTo>
                    <a:pt x="1" y="108"/>
                  </a:lnTo>
                  <a:lnTo>
                    <a:pt x="0" y="117"/>
                  </a:lnTo>
                  <a:lnTo>
                    <a:pt x="1" y="125"/>
                  </a:lnTo>
                  <a:lnTo>
                    <a:pt x="4" y="131"/>
                  </a:lnTo>
                  <a:lnTo>
                    <a:pt x="8" y="135"/>
                  </a:lnTo>
                  <a:lnTo>
                    <a:pt x="11" y="137"/>
                  </a:lnTo>
                  <a:lnTo>
                    <a:pt x="16" y="138"/>
                  </a:lnTo>
                  <a:lnTo>
                    <a:pt x="21" y="140"/>
                  </a:lnTo>
                  <a:lnTo>
                    <a:pt x="27" y="141"/>
                  </a:lnTo>
                  <a:lnTo>
                    <a:pt x="32" y="140"/>
                  </a:lnTo>
                  <a:lnTo>
                    <a:pt x="36" y="140"/>
                  </a:lnTo>
                  <a:lnTo>
                    <a:pt x="41" y="137"/>
                  </a:lnTo>
                  <a:lnTo>
                    <a:pt x="46" y="133"/>
                  </a:lnTo>
                  <a:lnTo>
                    <a:pt x="48" y="127"/>
                  </a:lnTo>
                  <a:lnTo>
                    <a:pt x="48" y="121"/>
                  </a:lnTo>
                  <a:lnTo>
                    <a:pt x="48" y="117"/>
                  </a:lnTo>
                  <a:lnTo>
                    <a:pt x="55" y="110"/>
                  </a:lnTo>
                  <a:lnTo>
                    <a:pt x="63" y="105"/>
                  </a:lnTo>
                  <a:lnTo>
                    <a:pt x="71" y="100"/>
                  </a:lnTo>
                  <a:lnTo>
                    <a:pt x="74" y="98"/>
                  </a:lnTo>
                  <a:lnTo>
                    <a:pt x="77" y="100"/>
                  </a:lnTo>
                  <a:lnTo>
                    <a:pt x="79" y="104"/>
                  </a:lnTo>
                  <a:lnTo>
                    <a:pt x="81" y="106"/>
                  </a:lnTo>
                  <a:lnTo>
                    <a:pt x="85" y="108"/>
                  </a:lnTo>
                  <a:lnTo>
                    <a:pt x="80" y="115"/>
                  </a:lnTo>
                  <a:lnTo>
                    <a:pt x="77" y="122"/>
                  </a:lnTo>
                  <a:lnTo>
                    <a:pt x="74" y="130"/>
                  </a:lnTo>
                  <a:lnTo>
                    <a:pt x="72" y="135"/>
                  </a:lnTo>
                  <a:lnTo>
                    <a:pt x="63" y="141"/>
                  </a:lnTo>
                  <a:lnTo>
                    <a:pt x="55" y="149"/>
                  </a:lnTo>
                  <a:lnTo>
                    <a:pt x="50" y="158"/>
                  </a:lnTo>
                  <a:lnTo>
                    <a:pt x="50" y="167"/>
                  </a:lnTo>
                  <a:lnTo>
                    <a:pt x="54" y="175"/>
                  </a:lnTo>
                  <a:lnTo>
                    <a:pt x="61" y="183"/>
                  </a:lnTo>
                  <a:lnTo>
                    <a:pt x="70" y="188"/>
                  </a:lnTo>
                  <a:lnTo>
                    <a:pt x="79" y="190"/>
                  </a:lnTo>
                  <a:lnTo>
                    <a:pt x="85" y="189"/>
                  </a:lnTo>
                  <a:lnTo>
                    <a:pt x="91" y="187"/>
                  </a:lnTo>
                  <a:lnTo>
                    <a:pt x="96" y="183"/>
                  </a:lnTo>
                  <a:lnTo>
                    <a:pt x="102" y="180"/>
                  </a:lnTo>
                  <a:lnTo>
                    <a:pt x="106" y="176"/>
                  </a:lnTo>
                  <a:lnTo>
                    <a:pt x="108" y="173"/>
                  </a:lnTo>
                  <a:lnTo>
                    <a:pt x="109" y="170"/>
                  </a:lnTo>
                  <a:lnTo>
                    <a:pt x="110" y="165"/>
                  </a:lnTo>
                  <a:lnTo>
                    <a:pt x="108" y="156"/>
                  </a:lnTo>
                  <a:lnTo>
                    <a:pt x="104" y="149"/>
                  </a:lnTo>
                  <a:lnTo>
                    <a:pt x="100" y="144"/>
                  </a:lnTo>
                  <a:lnTo>
                    <a:pt x="95" y="141"/>
                  </a:lnTo>
                  <a:lnTo>
                    <a:pt x="96" y="133"/>
                  </a:lnTo>
                  <a:lnTo>
                    <a:pt x="97" y="125"/>
                  </a:lnTo>
                  <a:lnTo>
                    <a:pt x="99" y="119"/>
                  </a:lnTo>
                  <a:lnTo>
                    <a:pt x="100" y="114"/>
                  </a:lnTo>
                  <a:lnTo>
                    <a:pt x="103" y="114"/>
                  </a:lnTo>
                  <a:lnTo>
                    <a:pt x="108" y="113"/>
                  </a:lnTo>
                  <a:lnTo>
                    <a:pt x="110" y="112"/>
                  </a:lnTo>
                  <a:lnTo>
                    <a:pt x="111" y="112"/>
                  </a:lnTo>
                  <a:lnTo>
                    <a:pt x="117" y="121"/>
                  </a:lnTo>
                  <a:lnTo>
                    <a:pt x="120" y="134"/>
                  </a:lnTo>
                  <a:lnTo>
                    <a:pt x="126" y="146"/>
                  </a:lnTo>
                  <a:lnTo>
                    <a:pt x="140" y="152"/>
                  </a:lnTo>
                  <a:close/>
                </a:path>
              </a:pathLst>
            </a:custGeom>
            <a:solidFill>
              <a:srgbClr val="FFFF7F"/>
            </a:solidFill>
            <a:ln w="9525">
              <a:noFill/>
              <a:round/>
              <a:headEnd/>
              <a:tailEnd/>
            </a:ln>
          </p:spPr>
          <p:txBody>
            <a:bodyPr/>
            <a:lstStyle/>
            <a:p>
              <a:endParaRPr lang="en-US"/>
            </a:p>
          </p:txBody>
        </p:sp>
        <p:sp>
          <p:nvSpPr>
            <p:cNvPr id="6261" name="Freeform 320"/>
            <p:cNvSpPr>
              <a:spLocks/>
            </p:cNvSpPr>
            <p:nvPr/>
          </p:nvSpPr>
          <p:spPr bwMode="auto">
            <a:xfrm>
              <a:off x="2744" y="879"/>
              <a:ext cx="105" cy="165"/>
            </a:xfrm>
            <a:custGeom>
              <a:avLst/>
              <a:gdLst>
                <a:gd name="T0" fmla="*/ 0 w 211"/>
                <a:gd name="T1" fmla="*/ 83 h 328"/>
                <a:gd name="T2" fmla="*/ 4 w 211"/>
                <a:gd name="T3" fmla="*/ 77 h 328"/>
                <a:gd name="T4" fmla="*/ 9 w 211"/>
                <a:gd name="T5" fmla="*/ 73 h 328"/>
                <a:gd name="T6" fmla="*/ 15 w 211"/>
                <a:gd name="T7" fmla="*/ 70 h 328"/>
                <a:gd name="T8" fmla="*/ 20 w 211"/>
                <a:gd name="T9" fmla="*/ 68 h 328"/>
                <a:gd name="T10" fmla="*/ 26 w 211"/>
                <a:gd name="T11" fmla="*/ 66 h 328"/>
                <a:gd name="T12" fmla="*/ 31 w 211"/>
                <a:gd name="T13" fmla="*/ 65 h 328"/>
                <a:gd name="T14" fmla="*/ 37 w 211"/>
                <a:gd name="T15" fmla="*/ 65 h 328"/>
                <a:gd name="T16" fmla="*/ 41 w 211"/>
                <a:gd name="T17" fmla="*/ 65 h 328"/>
                <a:gd name="T18" fmla="*/ 41 w 211"/>
                <a:gd name="T19" fmla="*/ 64 h 328"/>
                <a:gd name="T20" fmla="*/ 42 w 211"/>
                <a:gd name="T21" fmla="*/ 61 h 328"/>
                <a:gd name="T22" fmla="*/ 42 w 211"/>
                <a:gd name="T23" fmla="*/ 59 h 328"/>
                <a:gd name="T24" fmla="*/ 43 w 211"/>
                <a:gd name="T25" fmla="*/ 57 h 328"/>
                <a:gd name="T26" fmla="*/ 45 w 211"/>
                <a:gd name="T27" fmla="*/ 54 h 328"/>
                <a:gd name="T28" fmla="*/ 47 w 211"/>
                <a:gd name="T29" fmla="*/ 52 h 328"/>
                <a:gd name="T30" fmla="*/ 49 w 211"/>
                <a:gd name="T31" fmla="*/ 50 h 328"/>
                <a:gd name="T32" fmla="*/ 52 w 211"/>
                <a:gd name="T33" fmla="*/ 49 h 328"/>
                <a:gd name="T34" fmla="*/ 50 w 211"/>
                <a:gd name="T35" fmla="*/ 43 h 328"/>
                <a:gd name="T36" fmla="*/ 48 w 211"/>
                <a:gd name="T37" fmla="*/ 36 h 328"/>
                <a:gd name="T38" fmla="*/ 49 w 211"/>
                <a:gd name="T39" fmla="*/ 29 h 328"/>
                <a:gd name="T40" fmla="*/ 52 w 211"/>
                <a:gd name="T41" fmla="*/ 24 h 328"/>
                <a:gd name="T42" fmla="*/ 50 w 211"/>
                <a:gd name="T43" fmla="*/ 22 h 328"/>
                <a:gd name="T44" fmla="*/ 47 w 211"/>
                <a:gd name="T45" fmla="*/ 21 h 328"/>
                <a:gd name="T46" fmla="*/ 45 w 211"/>
                <a:gd name="T47" fmla="*/ 19 h 328"/>
                <a:gd name="T48" fmla="*/ 42 w 211"/>
                <a:gd name="T49" fmla="*/ 17 h 328"/>
                <a:gd name="T50" fmla="*/ 39 w 211"/>
                <a:gd name="T51" fmla="*/ 14 h 328"/>
                <a:gd name="T52" fmla="*/ 37 w 211"/>
                <a:gd name="T53" fmla="*/ 10 h 328"/>
                <a:gd name="T54" fmla="*/ 35 w 211"/>
                <a:gd name="T55" fmla="*/ 5 h 328"/>
                <a:gd name="T56" fmla="*/ 34 w 211"/>
                <a:gd name="T57" fmla="*/ 0 h 328"/>
                <a:gd name="T58" fmla="*/ 32 w 211"/>
                <a:gd name="T59" fmla="*/ 3 h 328"/>
                <a:gd name="T60" fmla="*/ 30 w 211"/>
                <a:gd name="T61" fmla="*/ 6 h 328"/>
                <a:gd name="T62" fmla="*/ 28 w 211"/>
                <a:gd name="T63" fmla="*/ 9 h 328"/>
                <a:gd name="T64" fmla="*/ 25 w 211"/>
                <a:gd name="T65" fmla="*/ 12 h 328"/>
                <a:gd name="T66" fmla="*/ 22 w 211"/>
                <a:gd name="T67" fmla="*/ 14 h 328"/>
                <a:gd name="T68" fmla="*/ 19 w 211"/>
                <a:gd name="T69" fmla="*/ 16 h 328"/>
                <a:gd name="T70" fmla="*/ 15 w 211"/>
                <a:gd name="T71" fmla="*/ 17 h 328"/>
                <a:gd name="T72" fmla="*/ 11 w 211"/>
                <a:gd name="T73" fmla="*/ 17 h 328"/>
                <a:gd name="T74" fmla="*/ 13 w 211"/>
                <a:gd name="T75" fmla="*/ 21 h 328"/>
                <a:gd name="T76" fmla="*/ 13 w 211"/>
                <a:gd name="T77" fmla="*/ 26 h 328"/>
                <a:gd name="T78" fmla="*/ 12 w 211"/>
                <a:gd name="T79" fmla="*/ 31 h 328"/>
                <a:gd name="T80" fmla="*/ 8 w 211"/>
                <a:gd name="T81" fmla="*/ 37 h 328"/>
                <a:gd name="T82" fmla="*/ 10 w 211"/>
                <a:gd name="T83" fmla="*/ 46 h 328"/>
                <a:gd name="T84" fmla="*/ 10 w 211"/>
                <a:gd name="T85" fmla="*/ 55 h 328"/>
                <a:gd name="T86" fmla="*/ 9 w 211"/>
                <a:gd name="T87" fmla="*/ 63 h 328"/>
                <a:gd name="T88" fmla="*/ 7 w 211"/>
                <a:gd name="T89" fmla="*/ 69 h 328"/>
                <a:gd name="T90" fmla="*/ 5 w 211"/>
                <a:gd name="T91" fmla="*/ 72 h 328"/>
                <a:gd name="T92" fmla="*/ 3 w 211"/>
                <a:gd name="T93" fmla="*/ 76 h 328"/>
                <a:gd name="T94" fmla="*/ 2 w 211"/>
                <a:gd name="T95" fmla="*/ 79 h 328"/>
                <a:gd name="T96" fmla="*/ 0 w 211"/>
                <a:gd name="T97" fmla="*/ 80 h 328"/>
                <a:gd name="T98" fmla="*/ 0 w 211"/>
                <a:gd name="T99" fmla="*/ 81 h 328"/>
                <a:gd name="T100" fmla="*/ 0 w 211"/>
                <a:gd name="T101" fmla="*/ 81 h 328"/>
                <a:gd name="T102" fmla="*/ 0 w 211"/>
                <a:gd name="T103" fmla="*/ 82 h 328"/>
                <a:gd name="T104" fmla="*/ 0 w 211"/>
                <a:gd name="T105" fmla="*/ 83 h 328"/>
                <a:gd name="T106" fmla="*/ 0 w 211"/>
                <a:gd name="T107" fmla="*/ 83 h 32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11"/>
                <a:gd name="T163" fmla="*/ 0 h 328"/>
                <a:gd name="T164" fmla="*/ 211 w 211"/>
                <a:gd name="T165" fmla="*/ 328 h 32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11" h="328">
                  <a:moveTo>
                    <a:pt x="0" y="328"/>
                  </a:moveTo>
                  <a:lnTo>
                    <a:pt x="19" y="307"/>
                  </a:lnTo>
                  <a:lnTo>
                    <a:pt x="38" y="291"/>
                  </a:lnTo>
                  <a:lnTo>
                    <a:pt x="60" y="277"/>
                  </a:lnTo>
                  <a:lnTo>
                    <a:pt x="82" y="268"/>
                  </a:lnTo>
                  <a:lnTo>
                    <a:pt x="105" y="261"/>
                  </a:lnTo>
                  <a:lnTo>
                    <a:pt x="127" y="258"/>
                  </a:lnTo>
                  <a:lnTo>
                    <a:pt x="148" y="257"/>
                  </a:lnTo>
                  <a:lnTo>
                    <a:pt x="167" y="259"/>
                  </a:lnTo>
                  <a:lnTo>
                    <a:pt x="167" y="252"/>
                  </a:lnTo>
                  <a:lnTo>
                    <a:pt x="168" y="243"/>
                  </a:lnTo>
                  <a:lnTo>
                    <a:pt x="171" y="234"/>
                  </a:lnTo>
                  <a:lnTo>
                    <a:pt x="174" y="224"/>
                  </a:lnTo>
                  <a:lnTo>
                    <a:pt x="180" y="214"/>
                  </a:lnTo>
                  <a:lnTo>
                    <a:pt x="188" y="206"/>
                  </a:lnTo>
                  <a:lnTo>
                    <a:pt x="198" y="199"/>
                  </a:lnTo>
                  <a:lnTo>
                    <a:pt x="211" y="193"/>
                  </a:lnTo>
                  <a:lnTo>
                    <a:pt x="200" y="170"/>
                  </a:lnTo>
                  <a:lnTo>
                    <a:pt x="195" y="141"/>
                  </a:lnTo>
                  <a:lnTo>
                    <a:pt x="196" y="115"/>
                  </a:lnTo>
                  <a:lnTo>
                    <a:pt x="209" y="93"/>
                  </a:lnTo>
                  <a:lnTo>
                    <a:pt x="200" y="88"/>
                  </a:lnTo>
                  <a:lnTo>
                    <a:pt x="191" y="83"/>
                  </a:lnTo>
                  <a:lnTo>
                    <a:pt x="180" y="76"/>
                  </a:lnTo>
                  <a:lnTo>
                    <a:pt x="168" y="65"/>
                  </a:lnTo>
                  <a:lnTo>
                    <a:pt x="158" y="53"/>
                  </a:lnTo>
                  <a:lnTo>
                    <a:pt x="149" y="38"/>
                  </a:lnTo>
                  <a:lnTo>
                    <a:pt x="141" y="20"/>
                  </a:lnTo>
                  <a:lnTo>
                    <a:pt x="137" y="0"/>
                  </a:lnTo>
                  <a:lnTo>
                    <a:pt x="131" y="11"/>
                  </a:lnTo>
                  <a:lnTo>
                    <a:pt x="123" y="23"/>
                  </a:lnTo>
                  <a:lnTo>
                    <a:pt x="114" y="34"/>
                  </a:lnTo>
                  <a:lnTo>
                    <a:pt x="103" y="46"/>
                  </a:lnTo>
                  <a:lnTo>
                    <a:pt x="90" y="55"/>
                  </a:lnTo>
                  <a:lnTo>
                    <a:pt x="77" y="63"/>
                  </a:lnTo>
                  <a:lnTo>
                    <a:pt x="62" y="66"/>
                  </a:lnTo>
                  <a:lnTo>
                    <a:pt x="47" y="68"/>
                  </a:lnTo>
                  <a:lnTo>
                    <a:pt x="53" y="84"/>
                  </a:lnTo>
                  <a:lnTo>
                    <a:pt x="55" y="102"/>
                  </a:lnTo>
                  <a:lnTo>
                    <a:pt x="50" y="124"/>
                  </a:lnTo>
                  <a:lnTo>
                    <a:pt x="34" y="145"/>
                  </a:lnTo>
                  <a:lnTo>
                    <a:pt x="43" y="182"/>
                  </a:lnTo>
                  <a:lnTo>
                    <a:pt x="43" y="217"/>
                  </a:lnTo>
                  <a:lnTo>
                    <a:pt x="37" y="249"/>
                  </a:lnTo>
                  <a:lnTo>
                    <a:pt x="30" y="273"/>
                  </a:lnTo>
                  <a:lnTo>
                    <a:pt x="23" y="287"/>
                  </a:lnTo>
                  <a:lnTo>
                    <a:pt x="15" y="300"/>
                  </a:lnTo>
                  <a:lnTo>
                    <a:pt x="8" y="312"/>
                  </a:lnTo>
                  <a:lnTo>
                    <a:pt x="2" y="318"/>
                  </a:lnTo>
                  <a:lnTo>
                    <a:pt x="0" y="320"/>
                  </a:lnTo>
                  <a:lnTo>
                    <a:pt x="0" y="323"/>
                  </a:lnTo>
                  <a:lnTo>
                    <a:pt x="0" y="325"/>
                  </a:lnTo>
                  <a:lnTo>
                    <a:pt x="1" y="326"/>
                  </a:lnTo>
                  <a:lnTo>
                    <a:pt x="0" y="328"/>
                  </a:lnTo>
                  <a:close/>
                </a:path>
              </a:pathLst>
            </a:custGeom>
            <a:solidFill>
              <a:srgbClr val="49AF00"/>
            </a:solidFill>
            <a:ln w="9525">
              <a:noFill/>
              <a:round/>
              <a:headEnd/>
              <a:tailEnd/>
            </a:ln>
          </p:spPr>
          <p:txBody>
            <a:bodyPr/>
            <a:lstStyle/>
            <a:p>
              <a:endParaRPr lang="en-US"/>
            </a:p>
          </p:txBody>
        </p:sp>
        <p:sp>
          <p:nvSpPr>
            <p:cNvPr id="6262" name="Freeform 321"/>
            <p:cNvSpPr>
              <a:spLocks/>
            </p:cNvSpPr>
            <p:nvPr/>
          </p:nvSpPr>
          <p:spPr bwMode="auto">
            <a:xfrm>
              <a:off x="2419" y="914"/>
              <a:ext cx="171" cy="146"/>
            </a:xfrm>
            <a:custGeom>
              <a:avLst/>
              <a:gdLst>
                <a:gd name="T0" fmla="*/ 43 w 341"/>
                <a:gd name="T1" fmla="*/ 73 h 291"/>
                <a:gd name="T2" fmla="*/ 46 w 341"/>
                <a:gd name="T3" fmla="*/ 73 h 291"/>
                <a:gd name="T4" fmla="*/ 51 w 341"/>
                <a:gd name="T5" fmla="*/ 72 h 291"/>
                <a:gd name="T6" fmla="*/ 55 w 341"/>
                <a:gd name="T7" fmla="*/ 71 h 291"/>
                <a:gd name="T8" fmla="*/ 60 w 341"/>
                <a:gd name="T9" fmla="*/ 69 h 291"/>
                <a:gd name="T10" fmla="*/ 66 w 341"/>
                <a:gd name="T11" fmla="*/ 69 h 291"/>
                <a:gd name="T12" fmla="*/ 71 w 341"/>
                <a:gd name="T13" fmla="*/ 68 h 291"/>
                <a:gd name="T14" fmla="*/ 76 w 341"/>
                <a:gd name="T15" fmla="*/ 68 h 291"/>
                <a:gd name="T16" fmla="*/ 80 w 341"/>
                <a:gd name="T17" fmla="*/ 68 h 291"/>
                <a:gd name="T18" fmla="*/ 81 w 341"/>
                <a:gd name="T19" fmla="*/ 68 h 291"/>
                <a:gd name="T20" fmla="*/ 83 w 341"/>
                <a:gd name="T21" fmla="*/ 68 h 291"/>
                <a:gd name="T22" fmla="*/ 85 w 341"/>
                <a:gd name="T23" fmla="*/ 69 h 291"/>
                <a:gd name="T24" fmla="*/ 86 w 341"/>
                <a:gd name="T25" fmla="*/ 69 h 291"/>
                <a:gd name="T26" fmla="*/ 81 w 341"/>
                <a:gd name="T27" fmla="*/ 65 h 291"/>
                <a:gd name="T28" fmla="*/ 77 w 341"/>
                <a:gd name="T29" fmla="*/ 61 h 291"/>
                <a:gd name="T30" fmla="*/ 73 w 341"/>
                <a:gd name="T31" fmla="*/ 56 h 291"/>
                <a:gd name="T32" fmla="*/ 71 w 341"/>
                <a:gd name="T33" fmla="*/ 50 h 291"/>
                <a:gd name="T34" fmla="*/ 68 w 341"/>
                <a:gd name="T35" fmla="*/ 43 h 291"/>
                <a:gd name="T36" fmla="*/ 67 w 341"/>
                <a:gd name="T37" fmla="*/ 36 h 291"/>
                <a:gd name="T38" fmla="*/ 65 w 341"/>
                <a:gd name="T39" fmla="*/ 29 h 291"/>
                <a:gd name="T40" fmla="*/ 65 w 341"/>
                <a:gd name="T41" fmla="*/ 23 h 291"/>
                <a:gd name="T42" fmla="*/ 62 w 341"/>
                <a:gd name="T43" fmla="*/ 22 h 291"/>
                <a:gd name="T44" fmla="*/ 60 w 341"/>
                <a:gd name="T45" fmla="*/ 21 h 291"/>
                <a:gd name="T46" fmla="*/ 56 w 341"/>
                <a:gd name="T47" fmla="*/ 19 h 291"/>
                <a:gd name="T48" fmla="*/ 53 w 341"/>
                <a:gd name="T49" fmla="*/ 17 h 291"/>
                <a:gd name="T50" fmla="*/ 50 w 341"/>
                <a:gd name="T51" fmla="*/ 14 h 291"/>
                <a:gd name="T52" fmla="*/ 47 w 341"/>
                <a:gd name="T53" fmla="*/ 10 h 291"/>
                <a:gd name="T54" fmla="*/ 45 w 341"/>
                <a:gd name="T55" fmla="*/ 7 h 291"/>
                <a:gd name="T56" fmla="*/ 43 w 341"/>
                <a:gd name="T57" fmla="*/ 2 h 291"/>
                <a:gd name="T58" fmla="*/ 40 w 341"/>
                <a:gd name="T59" fmla="*/ 4 h 291"/>
                <a:gd name="T60" fmla="*/ 36 w 341"/>
                <a:gd name="T61" fmla="*/ 6 h 291"/>
                <a:gd name="T62" fmla="*/ 32 w 341"/>
                <a:gd name="T63" fmla="*/ 7 h 291"/>
                <a:gd name="T64" fmla="*/ 27 w 341"/>
                <a:gd name="T65" fmla="*/ 8 h 291"/>
                <a:gd name="T66" fmla="*/ 21 w 341"/>
                <a:gd name="T67" fmla="*/ 8 h 291"/>
                <a:gd name="T68" fmla="*/ 14 w 341"/>
                <a:gd name="T69" fmla="*/ 6 h 291"/>
                <a:gd name="T70" fmla="*/ 8 w 341"/>
                <a:gd name="T71" fmla="*/ 4 h 291"/>
                <a:gd name="T72" fmla="*/ 1 w 341"/>
                <a:gd name="T73" fmla="*/ 0 h 291"/>
                <a:gd name="T74" fmla="*/ 3 w 341"/>
                <a:gd name="T75" fmla="*/ 3 h 291"/>
                <a:gd name="T76" fmla="*/ 4 w 341"/>
                <a:gd name="T77" fmla="*/ 7 h 291"/>
                <a:gd name="T78" fmla="*/ 6 w 341"/>
                <a:gd name="T79" fmla="*/ 10 h 291"/>
                <a:gd name="T80" fmla="*/ 7 w 341"/>
                <a:gd name="T81" fmla="*/ 15 h 291"/>
                <a:gd name="T82" fmla="*/ 7 w 341"/>
                <a:gd name="T83" fmla="*/ 20 h 291"/>
                <a:gd name="T84" fmla="*/ 6 w 341"/>
                <a:gd name="T85" fmla="*/ 25 h 291"/>
                <a:gd name="T86" fmla="*/ 4 w 341"/>
                <a:gd name="T87" fmla="*/ 31 h 291"/>
                <a:gd name="T88" fmla="*/ 0 w 341"/>
                <a:gd name="T89" fmla="*/ 38 h 291"/>
                <a:gd name="T90" fmla="*/ 5 w 341"/>
                <a:gd name="T91" fmla="*/ 40 h 291"/>
                <a:gd name="T92" fmla="*/ 9 w 341"/>
                <a:gd name="T93" fmla="*/ 41 h 291"/>
                <a:gd name="T94" fmla="*/ 13 w 341"/>
                <a:gd name="T95" fmla="*/ 44 h 291"/>
                <a:gd name="T96" fmla="*/ 16 w 341"/>
                <a:gd name="T97" fmla="*/ 47 h 291"/>
                <a:gd name="T98" fmla="*/ 19 w 341"/>
                <a:gd name="T99" fmla="*/ 50 h 291"/>
                <a:gd name="T100" fmla="*/ 21 w 341"/>
                <a:gd name="T101" fmla="*/ 55 h 291"/>
                <a:gd name="T102" fmla="*/ 22 w 341"/>
                <a:gd name="T103" fmla="*/ 60 h 291"/>
                <a:gd name="T104" fmla="*/ 22 w 341"/>
                <a:gd name="T105" fmla="*/ 67 h 291"/>
                <a:gd name="T106" fmla="*/ 24 w 341"/>
                <a:gd name="T107" fmla="*/ 66 h 291"/>
                <a:gd name="T108" fmla="*/ 27 w 341"/>
                <a:gd name="T109" fmla="*/ 66 h 291"/>
                <a:gd name="T110" fmla="*/ 29 w 341"/>
                <a:gd name="T111" fmla="*/ 66 h 291"/>
                <a:gd name="T112" fmla="*/ 32 w 341"/>
                <a:gd name="T113" fmla="*/ 67 h 291"/>
                <a:gd name="T114" fmla="*/ 34 w 341"/>
                <a:gd name="T115" fmla="*/ 67 h 291"/>
                <a:gd name="T116" fmla="*/ 37 w 341"/>
                <a:gd name="T117" fmla="*/ 69 h 291"/>
                <a:gd name="T118" fmla="*/ 40 w 341"/>
                <a:gd name="T119" fmla="*/ 71 h 291"/>
                <a:gd name="T120" fmla="*/ 43 w 341"/>
                <a:gd name="T121" fmla="*/ 73 h 2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41"/>
                <a:gd name="T184" fmla="*/ 0 h 291"/>
                <a:gd name="T185" fmla="*/ 341 w 341"/>
                <a:gd name="T186" fmla="*/ 291 h 2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41" h="291">
                  <a:moveTo>
                    <a:pt x="171" y="291"/>
                  </a:moveTo>
                  <a:lnTo>
                    <a:pt x="184" y="289"/>
                  </a:lnTo>
                  <a:lnTo>
                    <a:pt x="201" y="286"/>
                  </a:lnTo>
                  <a:lnTo>
                    <a:pt x="220" y="281"/>
                  </a:lnTo>
                  <a:lnTo>
                    <a:pt x="240" y="276"/>
                  </a:lnTo>
                  <a:lnTo>
                    <a:pt x="261" y="273"/>
                  </a:lnTo>
                  <a:lnTo>
                    <a:pt x="282" y="271"/>
                  </a:lnTo>
                  <a:lnTo>
                    <a:pt x="301" y="270"/>
                  </a:lnTo>
                  <a:lnTo>
                    <a:pt x="318" y="270"/>
                  </a:lnTo>
                  <a:lnTo>
                    <a:pt x="324" y="271"/>
                  </a:lnTo>
                  <a:lnTo>
                    <a:pt x="331" y="272"/>
                  </a:lnTo>
                  <a:lnTo>
                    <a:pt x="337" y="274"/>
                  </a:lnTo>
                  <a:lnTo>
                    <a:pt x="341" y="274"/>
                  </a:lnTo>
                  <a:lnTo>
                    <a:pt x="322" y="260"/>
                  </a:lnTo>
                  <a:lnTo>
                    <a:pt x="306" y="242"/>
                  </a:lnTo>
                  <a:lnTo>
                    <a:pt x="292" y="221"/>
                  </a:lnTo>
                  <a:lnTo>
                    <a:pt x="281" y="197"/>
                  </a:lnTo>
                  <a:lnTo>
                    <a:pt x="271" y="172"/>
                  </a:lnTo>
                  <a:lnTo>
                    <a:pt x="265" y="144"/>
                  </a:lnTo>
                  <a:lnTo>
                    <a:pt x="260" y="116"/>
                  </a:lnTo>
                  <a:lnTo>
                    <a:pt x="258" y="89"/>
                  </a:lnTo>
                  <a:lnTo>
                    <a:pt x="248" y="88"/>
                  </a:lnTo>
                  <a:lnTo>
                    <a:pt x="237" y="84"/>
                  </a:lnTo>
                  <a:lnTo>
                    <a:pt x="224" y="76"/>
                  </a:lnTo>
                  <a:lnTo>
                    <a:pt x="210" y="67"/>
                  </a:lnTo>
                  <a:lnTo>
                    <a:pt x="198" y="54"/>
                  </a:lnTo>
                  <a:lnTo>
                    <a:pt x="186" y="40"/>
                  </a:lnTo>
                  <a:lnTo>
                    <a:pt x="177" y="25"/>
                  </a:lnTo>
                  <a:lnTo>
                    <a:pt x="170" y="8"/>
                  </a:lnTo>
                  <a:lnTo>
                    <a:pt x="159" y="15"/>
                  </a:lnTo>
                  <a:lnTo>
                    <a:pt x="144" y="22"/>
                  </a:lnTo>
                  <a:lnTo>
                    <a:pt x="125" y="26"/>
                  </a:lnTo>
                  <a:lnTo>
                    <a:pt x="105" y="30"/>
                  </a:lnTo>
                  <a:lnTo>
                    <a:pt x="82" y="29"/>
                  </a:lnTo>
                  <a:lnTo>
                    <a:pt x="56" y="24"/>
                  </a:lnTo>
                  <a:lnTo>
                    <a:pt x="30" y="15"/>
                  </a:lnTo>
                  <a:lnTo>
                    <a:pt x="2" y="0"/>
                  </a:lnTo>
                  <a:lnTo>
                    <a:pt x="9" y="11"/>
                  </a:lnTo>
                  <a:lnTo>
                    <a:pt x="16" y="25"/>
                  </a:lnTo>
                  <a:lnTo>
                    <a:pt x="22" y="40"/>
                  </a:lnTo>
                  <a:lnTo>
                    <a:pt x="25" y="59"/>
                  </a:lnTo>
                  <a:lnTo>
                    <a:pt x="26" y="78"/>
                  </a:lnTo>
                  <a:lnTo>
                    <a:pt x="23" y="100"/>
                  </a:lnTo>
                  <a:lnTo>
                    <a:pt x="15" y="124"/>
                  </a:lnTo>
                  <a:lnTo>
                    <a:pt x="0" y="151"/>
                  </a:lnTo>
                  <a:lnTo>
                    <a:pt x="17" y="157"/>
                  </a:lnTo>
                  <a:lnTo>
                    <a:pt x="33" y="164"/>
                  </a:lnTo>
                  <a:lnTo>
                    <a:pt x="49" y="173"/>
                  </a:lnTo>
                  <a:lnTo>
                    <a:pt x="63" y="185"/>
                  </a:lnTo>
                  <a:lnTo>
                    <a:pt x="75" y="199"/>
                  </a:lnTo>
                  <a:lnTo>
                    <a:pt x="83" y="218"/>
                  </a:lnTo>
                  <a:lnTo>
                    <a:pt x="87" y="240"/>
                  </a:lnTo>
                  <a:lnTo>
                    <a:pt x="85" y="265"/>
                  </a:lnTo>
                  <a:lnTo>
                    <a:pt x="94" y="264"/>
                  </a:lnTo>
                  <a:lnTo>
                    <a:pt x="105" y="263"/>
                  </a:lnTo>
                  <a:lnTo>
                    <a:pt x="115" y="263"/>
                  </a:lnTo>
                  <a:lnTo>
                    <a:pt x="125" y="265"/>
                  </a:lnTo>
                  <a:lnTo>
                    <a:pt x="136" y="268"/>
                  </a:lnTo>
                  <a:lnTo>
                    <a:pt x="147" y="273"/>
                  </a:lnTo>
                  <a:lnTo>
                    <a:pt x="159" y="281"/>
                  </a:lnTo>
                  <a:lnTo>
                    <a:pt x="171" y="291"/>
                  </a:lnTo>
                  <a:close/>
                </a:path>
              </a:pathLst>
            </a:custGeom>
            <a:solidFill>
              <a:srgbClr val="49AF00"/>
            </a:solidFill>
            <a:ln w="9525">
              <a:noFill/>
              <a:round/>
              <a:headEnd/>
              <a:tailEnd/>
            </a:ln>
          </p:spPr>
          <p:txBody>
            <a:bodyPr/>
            <a:lstStyle/>
            <a:p>
              <a:endParaRPr lang="en-US"/>
            </a:p>
          </p:txBody>
        </p:sp>
        <p:sp>
          <p:nvSpPr>
            <p:cNvPr id="6263" name="Freeform 322"/>
            <p:cNvSpPr>
              <a:spLocks/>
            </p:cNvSpPr>
            <p:nvPr/>
          </p:nvSpPr>
          <p:spPr bwMode="auto">
            <a:xfrm>
              <a:off x="2506" y="1091"/>
              <a:ext cx="174" cy="184"/>
            </a:xfrm>
            <a:custGeom>
              <a:avLst/>
              <a:gdLst>
                <a:gd name="T0" fmla="*/ 12 w 349"/>
                <a:gd name="T1" fmla="*/ 44 h 367"/>
                <a:gd name="T2" fmla="*/ 16 w 349"/>
                <a:gd name="T3" fmla="*/ 44 h 367"/>
                <a:gd name="T4" fmla="*/ 21 w 349"/>
                <a:gd name="T5" fmla="*/ 45 h 367"/>
                <a:gd name="T6" fmla="*/ 28 w 349"/>
                <a:gd name="T7" fmla="*/ 44 h 367"/>
                <a:gd name="T8" fmla="*/ 35 w 349"/>
                <a:gd name="T9" fmla="*/ 43 h 367"/>
                <a:gd name="T10" fmla="*/ 42 w 349"/>
                <a:gd name="T11" fmla="*/ 40 h 367"/>
                <a:gd name="T12" fmla="*/ 49 w 349"/>
                <a:gd name="T13" fmla="*/ 35 h 367"/>
                <a:gd name="T14" fmla="*/ 56 w 349"/>
                <a:gd name="T15" fmla="*/ 27 h 367"/>
                <a:gd name="T16" fmla="*/ 60 w 349"/>
                <a:gd name="T17" fmla="*/ 18 h 367"/>
                <a:gd name="T18" fmla="*/ 64 w 349"/>
                <a:gd name="T19" fmla="*/ 11 h 367"/>
                <a:gd name="T20" fmla="*/ 67 w 349"/>
                <a:gd name="T21" fmla="*/ 6 h 367"/>
                <a:gd name="T22" fmla="*/ 70 w 349"/>
                <a:gd name="T23" fmla="*/ 3 h 367"/>
                <a:gd name="T24" fmla="*/ 74 w 349"/>
                <a:gd name="T25" fmla="*/ 3 h 367"/>
                <a:gd name="T26" fmla="*/ 78 w 349"/>
                <a:gd name="T27" fmla="*/ 2 h 367"/>
                <a:gd name="T28" fmla="*/ 82 w 349"/>
                <a:gd name="T29" fmla="*/ 1 h 367"/>
                <a:gd name="T30" fmla="*/ 86 w 349"/>
                <a:gd name="T31" fmla="*/ 1 h 367"/>
                <a:gd name="T32" fmla="*/ 87 w 349"/>
                <a:gd name="T33" fmla="*/ 1 h 367"/>
                <a:gd name="T34" fmla="*/ 87 w 349"/>
                <a:gd name="T35" fmla="*/ 1 h 367"/>
                <a:gd name="T36" fmla="*/ 80 w 349"/>
                <a:gd name="T37" fmla="*/ 4 h 367"/>
                <a:gd name="T38" fmla="*/ 70 w 349"/>
                <a:gd name="T39" fmla="*/ 13 h 367"/>
                <a:gd name="T40" fmla="*/ 65 w 349"/>
                <a:gd name="T41" fmla="*/ 25 h 367"/>
                <a:gd name="T42" fmla="*/ 63 w 349"/>
                <a:gd name="T43" fmla="*/ 35 h 367"/>
                <a:gd name="T44" fmla="*/ 62 w 349"/>
                <a:gd name="T45" fmla="*/ 42 h 367"/>
                <a:gd name="T46" fmla="*/ 63 w 349"/>
                <a:gd name="T47" fmla="*/ 50 h 367"/>
                <a:gd name="T48" fmla="*/ 62 w 349"/>
                <a:gd name="T49" fmla="*/ 55 h 367"/>
                <a:gd name="T50" fmla="*/ 55 w 349"/>
                <a:gd name="T51" fmla="*/ 59 h 367"/>
                <a:gd name="T52" fmla="*/ 49 w 349"/>
                <a:gd name="T53" fmla="*/ 65 h 367"/>
                <a:gd name="T54" fmla="*/ 46 w 349"/>
                <a:gd name="T55" fmla="*/ 74 h 367"/>
                <a:gd name="T56" fmla="*/ 43 w 349"/>
                <a:gd name="T57" fmla="*/ 78 h 367"/>
                <a:gd name="T58" fmla="*/ 33 w 349"/>
                <a:gd name="T59" fmla="*/ 80 h 367"/>
                <a:gd name="T60" fmla="*/ 23 w 349"/>
                <a:gd name="T61" fmla="*/ 84 h 367"/>
                <a:gd name="T62" fmla="*/ 14 w 349"/>
                <a:gd name="T63" fmla="*/ 89 h 367"/>
                <a:gd name="T64" fmla="*/ 12 w 349"/>
                <a:gd name="T65" fmla="*/ 88 h 367"/>
                <a:gd name="T66" fmla="*/ 11 w 349"/>
                <a:gd name="T67" fmla="*/ 79 h 367"/>
                <a:gd name="T68" fmla="*/ 8 w 349"/>
                <a:gd name="T69" fmla="*/ 69 h 367"/>
                <a:gd name="T70" fmla="*/ 3 w 349"/>
                <a:gd name="T71" fmla="*/ 61 h 367"/>
                <a:gd name="T72" fmla="*/ 2 w 349"/>
                <a:gd name="T73" fmla="*/ 58 h 367"/>
                <a:gd name="T74" fmla="*/ 8 w 349"/>
                <a:gd name="T75" fmla="*/ 56 h 367"/>
                <a:gd name="T76" fmla="*/ 12 w 349"/>
                <a:gd name="T77" fmla="*/ 53 h 367"/>
                <a:gd name="T78" fmla="*/ 12 w 349"/>
                <a:gd name="T79" fmla="*/ 47 h 36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49"/>
                <a:gd name="T121" fmla="*/ 0 h 367"/>
                <a:gd name="T122" fmla="*/ 349 w 349"/>
                <a:gd name="T123" fmla="*/ 367 h 36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49" h="367">
                  <a:moveTo>
                    <a:pt x="47" y="174"/>
                  </a:moveTo>
                  <a:lnTo>
                    <a:pt x="51" y="174"/>
                  </a:lnTo>
                  <a:lnTo>
                    <a:pt x="57" y="175"/>
                  </a:lnTo>
                  <a:lnTo>
                    <a:pt x="65" y="176"/>
                  </a:lnTo>
                  <a:lnTo>
                    <a:pt x="75" y="176"/>
                  </a:lnTo>
                  <a:lnTo>
                    <a:pt x="87" y="177"/>
                  </a:lnTo>
                  <a:lnTo>
                    <a:pt x="98" y="176"/>
                  </a:lnTo>
                  <a:lnTo>
                    <a:pt x="112" y="175"/>
                  </a:lnTo>
                  <a:lnTo>
                    <a:pt x="126" y="173"/>
                  </a:lnTo>
                  <a:lnTo>
                    <a:pt x="141" y="169"/>
                  </a:lnTo>
                  <a:lnTo>
                    <a:pt x="155" y="164"/>
                  </a:lnTo>
                  <a:lnTo>
                    <a:pt x="170" y="158"/>
                  </a:lnTo>
                  <a:lnTo>
                    <a:pt x="185" y="148"/>
                  </a:lnTo>
                  <a:lnTo>
                    <a:pt x="199" y="138"/>
                  </a:lnTo>
                  <a:lnTo>
                    <a:pt x="211" y="124"/>
                  </a:lnTo>
                  <a:lnTo>
                    <a:pt x="224" y="108"/>
                  </a:lnTo>
                  <a:lnTo>
                    <a:pt x="234" y="88"/>
                  </a:lnTo>
                  <a:lnTo>
                    <a:pt x="242" y="71"/>
                  </a:lnTo>
                  <a:lnTo>
                    <a:pt x="250" y="56"/>
                  </a:lnTo>
                  <a:lnTo>
                    <a:pt x="256" y="42"/>
                  </a:lnTo>
                  <a:lnTo>
                    <a:pt x="263" y="31"/>
                  </a:lnTo>
                  <a:lnTo>
                    <a:pt x="269" y="22"/>
                  </a:lnTo>
                  <a:lnTo>
                    <a:pt x="274" y="15"/>
                  </a:lnTo>
                  <a:lnTo>
                    <a:pt x="281" y="11"/>
                  </a:lnTo>
                  <a:lnTo>
                    <a:pt x="289" y="9"/>
                  </a:lnTo>
                  <a:lnTo>
                    <a:pt x="298" y="9"/>
                  </a:lnTo>
                  <a:lnTo>
                    <a:pt x="307" y="8"/>
                  </a:lnTo>
                  <a:lnTo>
                    <a:pt x="315" y="7"/>
                  </a:lnTo>
                  <a:lnTo>
                    <a:pt x="323" y="5"/>
                  </a:lnTo>
                  <a:lnTo>
                    <a:pt x="330" y="4"/>
                  </a:lnTo>
                  <a:lnTo>
                    <a:pt x="337" y="3"/>
                  </a:lnTo>
                  <a:lnTo>
                    <a:pt x="344" y="1"/>
                  </a:lnTo>
                  <a:lnTo>
                    <a:pt x="348" y="0"/>
                  </a:lnTo>
                  <a:lnTo>
                    <a:pt x="348" y="1"/>
                  </a:lnTo>
                  <a:lnTo>
                    <a:pt x="348" y="3"/>
                  </a:lnTo>
                  <a:lnTo>
                    <a:pt x="349" y="4"/>
                  </a:lnTo>
                  <a:lnTo>
                    <a:pt x="349" y="7"/>
                  </a:lnTo>
                  <a:lnTo>
                    <a:pt x="321" y="16"/>
                  </a:lnTo>
                  <a:lnTo>
                    <a:pt x="299" y="32"/>
                  </a:lnTo>
                  <a:lnTo>
                    <a:pt x="283" y="52"/>
                  </a:lnTo>
                  <a:lnTo>
                    <a:pt x="270" y="75"/>
                  </a:lnTo>
                  <a:lnTo>
                    <a:pt x="262" y="98"/>
                  </a:lnTo>
                  <a:lnTo>
                    <a:pt x="257" y="120"/>
                  </a:lnTo>
                  <a:lnTo>
                    <a:pt x="254" y="139"/>
                  </a:lnTo>
                  <a:lnTo>
                    <a:pt x="253" y="154"/>
                  </a:lnTo>
                  <a:lnTo>
                    <a:pt x="251" y="167"/>
                  </a:lnTo>
                  <a:lnTo>
                    <a:pt x="253" y="182"/>
                  </a:lnTo>
                  <a:lnTo>
                    <a:pt x="255" y="200"/>
                  </a:lnTo>
                  <a:lnTo>
                    <a:pt x="258" y="219"/>
                  </a:lnTo>
                  <a:lnTo>
                    <a:pt x="248" y="220"/>
                  </a:lnTo>
                  <a:lnTo>
                    <a:pt x="235" y="226"/>
                  </a:lnTo>
                  <a:lnTo>
                    <a:pt x="222" y="234"/>
                  </a:lnTo>
                  <a:lnTo>
                    <a:pt x="208" y="246"/>
                  </a:lnTo>
                  <a:lnTo>
                    <a:pt x="196" y="260"/>
                  </a:lnTo>
                  <a:lnTo>
                    <a:pt x="188" y="276"/>
                  </a:lnTo>
                  <a:lnTo>
                    <a:pt x="184" y="294"/>
                  </a:lnTo>
                  <a:lnTo>
                    <a:pt x="186" y="312"/>
                  </a:lnTo>
                  <a:lnTo>
                    <a:pt x="172" y="312"/>
                  </a:lnTo>
                  <a:lnTo>
                    <a:pt x="154" y="314"/>
                  </a:lnTo>
                  <a:lnTo>
                    <a:pt x="134" y="319"/>
                  </a:lnTo>
                  <a:lnTo>
                    <a:pt x="113" y="326"/>
                  </a:lnTo>
                  <a:lnTo>
                    <a:pt x="93" y="335"/>
                  </a:lnTo>
                  <a:lnTo>
                    <a:pt x="73" y="345"/>
                  </a:lnTo>
                  <a:lnTo>
                    <a:pt x="58" y="356"/>
                  </a:lnTo>
                  <a:lnTo>
                    <a:pt x="47" y="367"/>
                  </a:lnTo>
                  <a:lnTo>
                    <a:pt x="49" y="351"/>
                  </a:lnTo>
                  <a:lnTo>
                    <a:pt x="49" y="334"/>
                  </a:lnTo>
                  <a:lnTo>
                    <a:pt x="47" y="314"/>
                  </a:lnTo>
                  <a:lnTo>
                    <a:pt x="42" y="294"/>
                  </a:lnTo>
                  <a:lnTo>
                    <a:pt x="35" y="275"/>
                  </a:lnTo>
                  <a:lnTo>
                    <a:pt x="26" y="257"/>
                  </a:lnTo>
                  <a:lnTo>
                    <a:pt x="14" y="242"/>
                  </a:lnTo>
                  <a:lnTo>
                    <a:pt x="0" y="230"/>
                  </a:lnTo>
                  <a:lnTo>
                    <a:pt x="11" y="230"/>
                  </a:lnTo>
                  <a:lnTo>
                    <a:pt x="21" y="228"/>
                  </a:lnTo>
                  <a:lnTo>
                    <a:pt x="32" y="223"/>
                  </a:lnTo>
                  <a:lnTo>
                    <a:pt x="41" y="217"/>
                  </a:lnTo>
                  <a:lnTo>
                    <a:pt x="48" y="211"/>
                  </a:lnTo>
                  <a:lnTo>
                    <a:pt x="51" y="200"/>
                  </a:lnTo>
                  <a:lnTo>
                    <a:pt x="51" y="188"/>
                  </a:lnTo>
                  <a:lnTo>
                    <a:pt x="47" y="174"/>
                  </a:lnTo>
                  <a:close/>
                </a:path>
              </a:pathLst>
            </a:custGeom>
            <a:solidFill>
              <a:srgbClr val="49AF00"/>
            </a:solidFill>
            <a:ln w="9525">
              <a:noFill/>
              <a:round/>
              <a:headEnd/>
              <a:tailEnd/>
            </a:ln>
          </p:spPr>
          <p:txBody>
            <a:bodyPr/>
            <a:lstStyle/>
            <a:p>
              <a:endParaRPr lang="en-US"/>
            </a:p>
          </p:txBody>
        </p:sp>
        <p:sp>
          <p:nvSpPr>
            <p:cNvPr id="6264" name="Freeform 323"/>
            <p:cNvSpPr>
              <a:spLocks/>
            </p:cNvSpPr>
            <p:nvPr/>
          </p:nvSpPr>
          <p:spPr bwMode="auto">
            <a:xfrm>
              <a:off x="2617" y="1095"/>
              <a:ext cx="107" cy="186"/>
            </a:xfrm>
            <a:custGeom>
              <a:avLst/>
              <a:gdLst>
                <a:gd name="T0" fmla="*/ 32 w 213"/>
                <a:gd name="T1" fmla="*/ 1 h 373"/>
                <a:gd name="T2" fmla="*/ 35 w 213"/>
                <a:gd name="T3" fmla="*/ 4 h 373"/>
                <a:gd name="T4" fmla="*/ 40 w 213"/>
                <a:gd name="T5" fmla="*/ 4 h 373"/>
                <a:gd name="T6" fmla="*/ 43 w 213"/>
                <a:gd name="T7" fmla="*/ 6 h 373"/>
                <a:gd name="T8" fmla="*/ 41 w 213"/>
                <a:gd name="T9" fmla="*/ 9 h 373"/>
                <a:gd name="T10" fmla="*/ 38 w 213"/>
                <a:gd name="T11" fmla="*/ 11 h 373"/>
                <a:gd name="T12" fmla="*/ 35 w 213"/>
                <a:gd name="T13" fmla="*/ 12 h 373"/>
                <a:gd name="T14" fmla="*/ 33 w 213"/>
                <a:gd name="T15" fmla="*/ 12 h 373"/>
                <a:gd name="T16" fmla="*/ 30 w 213"/>
                <a:gd name="T17" fmla="*/ 12 h 373"/>
                <a:gd name="T18" fmla="*/ 29 w 213"/>
                <a:gd name="T19" fmla="*/ 14 h 373"/>
                <a:gd name="T20" fmla="*/ 27 w 213"/>
                <a:gd name="T21" fmla="*/ 15 h 373"/>
                <a:gd name="T22" fmla="*/ 27 w 213"/>
                <a:gd name="T23" fmla="*/ 17 h 373"/>
                <a:gd name="T24" fmla="*/ 27 w 213"/>
                <a:gd name="T25" fmla="*/ 19 h 373"/>
                <a:gd name="T26" fmla="*/ 27 w 213"/>
                <a:gd name="T27" fmla="*/ 21 h 373"/>
                <a:gd name="T28" fmla="*/ 29 w 213"/>
                <a:gd name="T29" fmla="*/ 23 h 373"/>
                <a:gd name="T30" fmla="*/ 31 w 213"/>
                <a:gd name="T31" fmla="*/ 24 h 373"/>
                <a:gd name="T32" fmla="*/ 33 w 213"/>
                <a:gd name="T33" fmla="*/ 24 h 373"/>
                <a:gd name="T34" fmla="*/ 36 w 213"/>
                <a:gd name="T35" fmla="*/ 24 h 373"/>
                <a:gd name="T36" fmla="*/ 38 w 213"/>
                <a:gd name="T37" fmla="*/ 22 h 373"/>
                <a:gd name="T38" fmla="*/ 39 w 213"/>
                <a:gd name="T39" fmla="*/ 19 h 373"/>
                <a:gd name="T40" fmla="*/ 40 w 213"/>
                <a:gd name="T41" fmla="*/ 17 h 373"/>
                <a:gd name="T42" fmla="*/ 44 w 213"/>
                <a:gd name="T43" fmla="*/ 14 h 373"/>
                <a:gd name="T44" fmla="*/ 46 w 213"/>
                <a:gd name="T45" fmla="*/ 14 h 373"/>
                <a:gd name="T46" fmla="*/ 47 w 213"/>
                <a:gd name="T47" fmla="*/ 16 h 373"/>
                <a:gd name="T48" fmla="*/ 47 w 213"/>
                <a:gd name="T49" fmla="*/ 18 h 373"/>
                <a:gd name="T50" fmla="*/ 45 w 213"/>
                <a:gd name="T51" fmla="*/ 22 h 373"/>
                <a:gd name="T52" fmla="*/ 43 w 213"/>
                <a:gd name="T53" fmla="*/ 24 h 373"/>
                <a:gd name="T54" fmla="*/ 40 w 213"/>
                <a:gd name="T55" fmla="*/ 27 h 373"/>
                <a:gd name="T56" fmla="*/ 39 w 213"/>
                <a:gd name="T57" fmla="*/ 29 h 373"/>
                <a:gd name="T58" fmla="*/ 39 w 213"/>
                <a:gd name="T59" fmla="*/ 30 h 373"/>
                <a:gd name="T60" fmla="*/ 40 w 213"/>
                <a:gd name="T61" fmla="*/ 32 h 373"/>
                <a:gd name="T62" fmla="*/ 42 w 213"/>
                <a:gd name="T63" fmla="*/ 35 h 373"/>
                <a:gd name="T64" fmla="*/ 46 w 213"/>
                <a:gd name="T65" fmla="*/ 36 h 373"/>
                <a:gd name="T66" fmla="*/ 48 w 213"/>
                <a:gd name="T67" fmla="*/ 36 h 373"/>
                <a:gd name="T68" fmla="*/ 50 w 213"/>
                <a:gd name="T69" fmla="*/ 36 h 373"/>
                <a:gd name="T70" fmla="*/ 52 w 213"/>
                <a:gd name="T71" fmla="*/ 35 h 373"/>
                <a:gd name="T72" fmla="*/ 53 w 213"/>
                <a:gd name="T73" fmla="*/ 39 h 373"/>
                <a:gd name="T74" fmla="*/ 53 w 213"/>
                <a:gd name="T75" fmla="*/ 48 h 373"/>
                <a:gd name="T76" fmla="*/ 50 w 213"/>
                <a:gd name="T77" fmla="*/ 57 h 373"/>
                <a:gd name="T78" fmla="*/ 44 w 213"/>
                <a:gd name="T79" fmla="*/ 65 h 373"/>
                <a:gd name="T80" fmla="*/ 37 w 213"/>
                <a:gd name="T81" fmla="*/ 74 h 373"/>
                <a:gd name="T82" fmla="*/ 28 w 213"/>
                <a:gd name="T83" fmla="*/ 80 h 373"/>
                <a:gd name="T84" fmla="*/ 19 w 213"/>
                <a:gd name="T85" fmla="*/ 86 h 373"/>
                <a:gd name="T86" fmla="*/ 11 w 213"/>
                <a:gd name="T87" fmla="*/ 89 h 373"/>
                <a:gd name="T88" fmla="*/ 7 w 213"/>
                <a:gd name="T89" fmla="*/ 91 h 373"/>
                <a:gd name="T90" fmla="*/ 4 w 213"/>
                <a:gd name="T91" fmla="*/ 92 h 373"/>
                <a:gd name="T92" fmla="*/ 1 w 213"/>
                <a:gd name="T93" fmla="*/ 93 h 373"/>
                <a:gd name="T94" fmla="*/ 0 w 213"/>
                <a:gd name="T95" fmla="*/ 92 h 373"/>
                <a:gd name="T96" fmla="*/ 3 w 213"/>
                <a:gd name="T97" fmla="*/ 89 h 373"/>
                <a:gd name="T98" fmla="*/ 7 w 213"/>
                <a:gd name="T99" fmla="*/ 85 h 373"/>
                <a:gd name="T100" fmla="*/ 10 w 213"/>
                <a:gd name="T101" fmla="*/ 80 h 373"/>
                <a:gd name="T102" fmla="*/ 11 w 213"/>
                <a:gd name="T103" fmla="*/ 74 h 373"/>
                <a:gd name="T104" fmla="*/ 12 w 213"/>
                <a:gd name="T105" fmla="*/ 68 h 373"/>
                <a:gd name="T106" fmla="*/ 10 w 213"/>
                <a:gd name="T107" fmla="*/ 58 h 373"/>
                <a:gd name="T108" fmla="*/ 8 w 213"/>
                <a:gd name="T109" fmla="*/ 48 h 373"/>
                <a:gd name="T110" fmla="*/ 7 w 213"/>
                <a:gd name="T111" fmla="*/ 40 h 373"/>
                <a:gd name="T112" fmla="*/ 8 w 213"/>
                <a:gd name="T113" fmla="*/ 33 h 373"/>
                <a:gd name="T114" fmla="*/ 10 w 213"/>
                <a:gd name="T115" fmla="*/ 22 h 373"/>
                <a:gd name="T116" fmla="*/ 15 w 213"/>
                <a:gd name="T117" fmla="*/ 11 h 373"/>
                <a:gd name="T118" fmla="*/ 25 w 213"/>
                <a:gd name="T119" fmla="*/ 2 h 3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3"/>
                <a:gd name="T181" fmla="*/ 0 h 373"/>
                <a:gd name="T182" fmla="*/ 213 w 213"/>
                <a:gd name="T183" fmla="*/ 373 h 37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3" h="373">
                  <a:moveTo>
                    <a:pt x="125" y="0"/>
                  </a:moveTo>
                  <a:lnTo>
                    <a:pt x="128" y="4"/>
                  </a:lnTo>
                  <a:lnTo>
                    <a:pt x="132" y="12"/>
                  </a:lnTo>
                  <a:lnTo>
                    <a:pt x="139" y="18"/>
                  </a:lnTo>
                  <a:lnTo>
                    <a:pt x="152" y="19"/>
                  </a:lnTo>
                  <a:lnTo>
                    <a:pt x="159" y="19"/>
                  </a:lnTo>
                  <a:lnTo>
                    <a:pt x="164" y="22"/>
                  </a:lnTo>
                  <a:lnTo>
                    <a:pt x="169" y="26"/>
                  </a:lnTo>
                  <a:lnTo>
                    <a:pt x="171" y="31"/>
                  </a:lnTo>
                  <a:lnTo>
                    <a:pt x="164" y="36"/>
                  </a:lnTo>
                  <a:lnTo>
                    <a:pt x="159" y="42"/>
                  </a:lnTo>
                  <a:lnTo>
                    <a:pt x="152" y="47"/>
                  </a:lnTo>
                  <a:lnTo>
                    <a:pt x="147" y="50"/>
                  </a:lnTo>
                  <a:lnTo>
                    <a:pt x="140" y="49"/>
                  </a:lnTo>
                  <a:lnTo>
                    <a:pt x="135" y="48"/>
                  </a:lnTo>
                  <a:lnTo>
                    <a:pt x="129" y="48"/>
                  </a:lnTo>
                  <a:lnTo>
                    <a:pt x="124" y="49"/>
                  </a:lnTo>
                  <a:lnTo>
                    <a:pt x="120" y="50"/>
                  </a:lnTo>
                  <a:lnTo>
                    <a:pt x="116" y="53"/>
                  </a:lnTo>
                  <a:lnTo>
                    <a:pt x="113" y="56"/>
                  </a:lnTo>
                  <a:lnTo>
                    <a:pt x="109" y="60"/>
                  </a:lnTo>
                  <a:lnTo>
                    <a:pt x="107" y="63"/>
                  </a:lnTo>
                  <a:lnTo>
                    <a:pt x="106" y="66"/>
                  </a:lnTo>
                  <a:lnTo>
                    <a:pt x="105" y="71"/>
                  </a:lnTo>
                  <a:lnTo>
                    <a:pt x="105" y="75"/>
                  </a:lnTo>
                  <a:lnTo>
                    <a:pt x="105" y="78"/>
                  </a:lnTo>
                  <a:lnTo>
                    <a:pt x="106" y="81"/>
                  </a:lnTo>
                  <a:lnTo>
                    <a:pt x="108" y="86"/>
                  </a:lnTo>
                  <a:lnTo>
                    <a:pt x="109" y="89"/>
                  </a:lnTo>
                  <a:lnTo>
                    <a:pt x="113" y="93"/>
                  </a:lnTo>
                  <a:lnTo>
                    <a:pt x="116" y="95"/>
                  </a:lnTo>
                  <a:lnTo>
                    <a:pt x="121" y="96"/>
                  </a:lnTo>
                  <a:lnTo>
                    <a:pt x="126" y="98"/>
                  </a:lnTo>
                  <a:lnTo>
                    <a:pt x="132" y="99"/>
                  </a:lnTo>
                  <a:lnTo>
                    <a:pt x="137" y="98"/>
                  </a:lnTo>
                  <a:lnTo>
                    <a:pt x="141" y="98"/>
                  </a:lnTo>
                  <a:lnTo>
                    <a:pt x="146" y="95"/>
                  </a:lnTo>
                  <a:lnTo>
                    <a:pt x="151" y="91"/>
                  </a:lnTo>
                  <a:lnTo>
                    <a:pt x="153" y="85"/>
                  </a:lnTo>
                  <a:lnTo>
                    <a:pt x="153" y="79"/>
                  </a:lnTo>
                  <a:lnTo>
                    <a:pt x="153" y="75"/>
                  </a:lnTo>
                  <a:lnTo>
                    <a:pt x="160" y="68"/>
                  </a:lnTo>
                  <a:lnTo>
                    <a:pt x="168" y="63"/>
                  </a:lnTo>
                  <a:lnTo>
                    <a:pt x="176" y="58"/>
                  </a:lnTo>
                  <a:lnTo>
                    <a:pt x="179" y="56"/>
                  </a:lnTo>
                  <a:lnTo>
                    <a:pt x="182" y="58"/>
                  </a:lnTo>
                  <a:lnTo>
                    <a:pt x="184" y="62"/>
                  </a:lnTo>
                  <a:lnTo>
                    <a:pt x="186" y="64"/>
                  </a:lnTo>
                  <a:lnTo>
                    <a:pt x="190" y="66"/>
                  </a:lnTo>
                  <a:lnTo>
                    <a:pt x="185" y="73"/>
                  </a:lnTo>
                  <a:lnTo>
                    <a:pt x="182" y="80"/>
                  </a:lnTo>
                  <a:lnTo>
                    <a:pt x="179" y="88"/>
                  </a:lnTo>
                  <a:lnTo>
                    <a:pt x="177" y="93"/>
                  </a:lnTo>
                  <a:lnTo>
                    <a:pt x="170" y="98"/>
                  </a:lnTo>
                  <a:lnTo>
                    <a:pt x="163" y="102"/>
                  </a:lnTo>
                  <a:lnTo>
                    <a:pt x="159" y="109"/>
                  </a:lnTo>
                  <a:lnTo>
                    <a:pt x="156" y="116"/>
                  </a:lnTo>
                  <a:lnTo>
                    <a:pt x="155" y="118"/>
                  </a:lnTo>
                  <a:lnTo>
                    <a:pt x="155" y="121"/>
                  </a:lnTo>
                  <a:lnTo>
                    <a:pt x="155" y="123"/>
                  </a:lnTo>
                  <a:lnTo>
                    <a:pt x="155" y="125"/>
                  </a:lnTo>
                  <a:lnTo>
                    <a:pt x="158" y="131"/>
                  </a:lnTo>
                  <a:lnTo>
                    <a:pt x="162" y="137"/>
                  </a:lnTo>
                  <a:lnTo>
                    <a:pt x="168" y="141"/>
                  </a:lnTo>
                  <a:lnTo>
                    <a:pt x="176" y="146"/>
                  </a:lnTo>
                  <a:lnTo>
                    <a:pt x="181" y="147"/>
                  </a:lnTo>
                  <a:lnTo>
                    <a:pt x="185" y="147"/>
                  </a:lnTo>
                  <a:lnTo>
                    <a:pt x="190" y="147"/>
                  </a:lnTo>
                  <a:lnTo>
                    <a:pt x="193" y="146"/>
                  </a:lnTo>
                  <a:lnTo>
                    <a:pt x="198" y="144"/>
                  </a:lnTo>
                  <a:lnTo>
                    <a:pt x="201" y="141"/>
                  </a:lnTo>
                  <a:lnTo>
                    <a:pt x="205" y="140"/>
                  </a:lnTo>
                  <a:lnTo>
                    <a:pt x="207" y="138"/>
                  </a:lnTo>
                  <a:lnTo>
                    <a:pt x="212" y="156"/>
                  </a:lnTo>
                  <a:lnTo>
                    <a:pt x="213" y="175"/>
                  </a:lnTo>
                  <a:lnTo>
                    <a:pt x="212" y="193"/>
                  </a:lnTo>
                  <a:lnTo>
                    <a:pt x="206" y="212"/>
                  </a:lnTo>
                  <a:lnTo>
                    <a:pt x="198" y="229"/>
                  </a:lnTo>
                  <a:lnTo>
                    <a:pt x="188" y="247"/>
                  </a:lnTo>
                  <a:lnTo>
                    <a:pt x="175" y="263"/>
                  </a:lnTo>
                  <a:lnTo>
                    <a:pt x="160" y="280"/>
                  </a:lnTo>
                  <a:lnTo>
                    <a:pt x="145" y="296"/>
                  </a:lnTo>
                  <a:lnTo>
                    <a:pt x="128" y="310"/>
                  </a:lnTo>
                  <a:lnTo>
                    <a:pt x="110" y="322"/>
                  </a:lnTo>
                  <a:lnTo>
                    <a:pt x="93" y="334"/>
                  </a:lnTo>
                  <a:lnTo>
                    <a:pt x="76" y="344"/>
                  </a:lnTo>
                  <a:lnTo>
                    <a:pt x="60" y="352"/>
                  </a:lnTo>
                  <a:lnTo>
                    <a:pt x="44" y="359"/>
                  </a:lnTo>
                  <a:lnTo>
                    <a:pt x="29" y="364"/>
                  </a:lnTo>
                  <a:lnTo>
                    <a:pt x="25" y="365"/>
                  </a:lnTo>
                  <a:lnTo>
                    <a:pt x="19" y="367"/>
                  </a:lnTo>
                  <a:lnTo>
                    <a:pt x="14" y="369"/>
                  </a:lnTo>
                  <a:lnTo>
                    <a:pt x="7" y="372"/>
                  </a:lnTo>
                  <a:lnTo>
                    <a:pt x="2" y="373"/>
                  </a:lnTo>
                  <a:lnTo>
                    <a:pt x="0" y="373"/>
                  </a:lnTo>
                  <a:lnTo>
                    <a:pt x="0" y="371"/>
                  </a:lnTo>
                  <a:lnTo>
                    <a:pt x="4" y="366"/>
                  </a:lnTo>
                  <a:lnTo>
                    <a:pt x="11" y="359"/>
                  </a:lnTo>
                  <a:lnTo>
                    <a:pt x="18" y="350"/>
                  </a:lnTo>
                  <a:lnTo>
                    <a:pt x="25" y="341"/>
                  </a:lnTo>
                  <a:lnTo>
                    <a:pt x="31" y="330"/>
                  </a:lnTo>
                  <a:lnTo>
                    <a:pt x="37" y="320"/>
                  </a:lnTo>
                  <a:lnTo>
                    <a:pt x="40" y="308"/>
                  </a:lnTo>
                  <a:lnTo>
                    <a:pt x="44" y="298"/>
                  </a:lnTo>
                  <a:lnTo>
                    <a:pt x="45" y="287"/>
                  </a:lnTo>
                  <a:lnTo>
                    <a:pt x="45" y="272"/>
                  </a:lnTo>
                  <a:lnTo>
                    <a:pt x="42" y="254"/>
                  </a:lnTo>
                  <a:lnTo>
                    <a:pt x="39" y="234"/>
                  </a:lnTo>
                  <a:lnTo>
                    <a:pt x="34" y="212"/>
                  </a:lnTo>
                  <a:lnTo>
                    <a:pt x="31" y="193"/>
                  </a:lnTo>
                  <a:lnTo>
                    <a:pt x="29" y="175"/>
                  </a:lnTo>
                  <a:lnTo>
                    <a:pt x="27" y="160"/>
                  </a:lnTo>
                  <a:lnTo>
                    <a:pt x="29" y="147"/>
                  </a:lnTo>
                  <a:lnTo>
                    <a:pt x="30" y="132"/>
                  </a:lnTo>
                  <a:lnTo>
                    <a:pt x="33" y="113"/>
                  </a:lnTo>
                  <a:lnTo>
                    <a:pt x="38" y="91"/>
                  </a:lnTo>
                  <a:lnTo>
                    <a:pt x="46" y="68"/>
                  </a:lnTo>
                  <a:lnTo>
                    <a:pt x="59" y="45"/>
                  </a:lnTo>
                  <a:lnTo>
                    <a:pt x="75" y="25"/>
                  </a:lnTo>
                  <a:lnTo>
                    <a:pt x="97" y="9"/>
                  </a:lnTo>
                  <a:lnTo>
                    <a:pt x="125" y="0"/>
                  </a:lnTo>
                  <a:close/>
                </a:path>
              </a:pathLst>
            </a:custGeom>
            <a:solidFill>
              <a:srgbClr val="FF1933"/>
            </a:solidFill>
            <a:ln w="9525">
              <a:noFill/>
              <a:round/>
              <a:headEnd/>
              <a:tailEnd/>
            </a:ln>
          </p:spPr>
          <p:txBody>
            <a:bodyPr/>
            <a:lstStyle/>
            <a:p>
              <a:endParaRPr lang="en-US"/>
            </a:p>
          </p:txBody>
        </p:sp>
        <p:sp>
          <p:nvSpPr>
            <p:cNvPr id="6265" name="Freeform 324"/>
            <p:cNvSpPr>
              <a:spLocks/>
            </p:cNvSpPr>
            <p:nvPr/>
          </p:nvSpPr>
          <p:spPr bwMode="auto">
            <a:xfrm>
              <a:off x="2411" y="870"/>
              <a:ext cx="478" cy="310"/>
            </a:xfrm>
            <a:custGeom>
              <a:avLst/>
              <a:gdLst>
                <a:gd name="T0" fmla="*/ 130 w 957"/>
                <a:gd name="T1" fmla="*/ 41 h 620"/>
                <a:gd name="T2" fmla="*/ 141 w 957"/>
                <a:gd name="T3" fmla="*/ 20 h 620"/>
                <a:gd name="T4" fmla="*/ 150 w 957"/>
                <a:gd name="T5" fmla="*/ 6 h 620"/>
                <a:gd name="T6" fmla="*/ 155 w 957"/>
                <a:gd name="T7" fmla="*/ 10 h 620"/>
                <a:gd name="T8" fmla="*/ 166 w 957"/>
                <a:gd name="T9" fmla="*/ 29 h 620"/>
                <a:gd name="T10" fmla="*/ 177 w 957"/>
                <a:gd name="T11" fmla="*/ 50 h 620"/>
                <a:gd name="T12" fmla="*/ 171 w 957"/>
                <a:gd name="T13" fmla="*/ 79 h 620"/>
                <a:gd name="T14" fmla="*/ 157 w 957"/>
                <a:gd name="T15" fmla="*/ 94 h 620"/>
                <a:gd name="T16" fmla="*/ 154 w 957"/>
                <a:gd name="T17" fmla="*/ 106 h 620"/>
                <a:gd name="T18" fmla="*/ 161 w 957"/>
                <a:gd name="T19" fmla="*/ 95 h 620"/>
                <a:gd name="T20" fmla="*/ 176 w 957"/>
                <a:gd name="T21" fmla="*/ 78 h 620"/>
                <a:gd name="T22" fmla="*/ 203 w 957"/>
                <a:gd name="T23" fmla="*/ 69 h 620"/>
                <a:gd name="T24" fmla="*/ 214 w 957"/>
                <a:gd name="T25" fmla="*/ 72 h 620"/>
                <a:gd name="T26" fmla="*/ 228 w 957"/>
                <a:gd name="T27" fmla="*/ 80 h 620"/>
                <a:gd name="T28" fmla="*/ 234 w 957"/>
                <a:gd name="T29" fmla="*/ 87 h 620"/>
                <a:gd name="T30" fmla="*/ 218 w 957"/>
                <a:gd name="T31" fmla="*/ 93 h 620"/>
                <a:gd name="T32" fmla="*/ 200 w 957"/>
                <a:gd name="T33" fmla="*/ 112 h 620"/>
                <a:gd name="T34" fmla="*/ 176 w 957"/>
                <a:gd name="T35" fmla="*/ 115 h 620"/>
                <a:gd name="T36" fmla="*/ 169 w 957"/>
                <a:gd name="T37" fmla="*/ 114 h 620"/>
                <a:gd name="T38" fmla="*/ 164 w 957"/>
                <a:gd name="T39" fmla="*/ 115 h 620"/>
                <a:gd name="T40" fmla="*/ 169 w 957"/>
                <a:gd name="T41" fmla="*/ 106 h 620"/>
                <a:gd name="T42" fmla="*/ 168 w 957"/>
                <a:gd name="T43" fmla="*/ 104 h 620"/>
                <a:gd name="T44" fmla="*/ 162 w 957"/>
                <a:gd name="T45" fmla="*/ 102 h 620"/>
                <a:gd name="T46" fmla="*/ 157 w 957"/>
                <a:gd name="T47" fmla="*/ 111 h 620"/>
                <a:gd name="T48" fmla="*/ 157 w 957"/>
                <a:gd name="T49" fmla="*/ 116 h 620"/>
                <a:gd name="T50" fmla="*/ 155 w 957"/>
                <a:gd name="T51" fmla="*/ 110 h 620"/>
                <a:gd name="T52" fmla="*/ 145 w 957"/>
                <a:gd name="T53" fmla="*/ 107 h 620"/>
                <a:gd name="T54" fmla="*/ 136 w 957"/>
                <a:gd name="T55" fmla="*/ 108 h 620"/>
                <a:gd name="T56" fmla="*/ 128 w 957"/>
                <a:gd name="T57" fmla="*/ 112 h 620"/>
                <a:gd name="T58" fmla="*/ 117 w 957"/>
                <a:gd name="T59" fmla="*/ 113 h 620"/>
                <a:gd name="T60" fmla="*/ 110 w 957"/>
                <a:gd name="T61" fmla="*/ 125 h 620"/>
                <a:gd name="T62" fmla="*/ 97 w 957"/>
                <a:gd name="T63" fmla="*/ 146 h 620"/>
                <a:gd name="T64" fmla="*/ 79 w 957"/>
                <a:gd name="T65" fmla="*/ 154 h 620"/>
                <a:gd name="T66" fmla="*/ 63 w 957"/>
                <a:gd name="T67" fmla="*/ 155 h 620"/>
                <a:gd name="T68" fmla="*/ 54 w 957"/>
                <a:gd name="T69" fmla="*/ 154 h 620"/>
                <a:gd name="T70" fmla="*/ 36 w 957"/>
                <a:gd name="T71" fmla="*/ 147 h 620"/>
                <a:gd name="T72" fmla="*/ 18 w 957"/>
                <a:gd name="T73" fmla="*/ 139 h 620"/>
                <a:gd name="T74" fmla="*/ 0 w 957"/>
                <a:gd name="T75" fmla="*/ 137 h 620"/>
                <a:gd name="T76" fmla="*/ 12 w 957"/>
                <a:gd name="T77" fmla="*/ 122 h 620"/>
                <a:gd name="T78" fmla="*/ 42 w 957"/>
                <a:gd name="T79" fmla="*/ 97 h 620"/>
                <a:gd name="T80" fmla="*/ 64 w 957"/>
                <a:gd name="T81" fmla="*/ 91 h 620"/>
                <a:gd name="T82" fmla="*/ 88 w 957"/>
                <a:gd name="T83" fmla="*/ 90 h 620"/>
                <a:gd name="T84" fmla="*/ 109 w 957"/>
                <a:gd name="T85" fmla="*/ 99 h 620"/>
                <a:gd name="T86" fmla="*/ 118 w 957"/>
                <a:gd name="T87" fmla="*/ 106 h 620"/>
                <a:gd name="T88" fmla="*/ 126 w 957"/>
                <a:gd name="T89" fmla="*/ 108 h 620"/>
                <a:gd name="T90" fmla="*/ 135 w 957"/>
                <a:gd name="T91" fmla="*/ 106 h 620"/>
                <a:gd name="T92" fmla="*/ 132 w 957"/>
                <a:gd name="T93" fmla="*/ 102 h 620"/>
                <a:gd name="T94" fmla="*/ 120 w 957"/>
                <a:gd name="T95" fmla="*/ 102 h 620"/>
                <a:gd name="T96" fmla="*/ 108 w 957"/>
                <a:gd name="T97" fmla="*/ 101 h 620"/>
                <a:gd name="T98" fmla="*/ 85 w 957"/>
                <a:gd name="T99" fmla="*/ 87 h 620"/>
                <a:gd name="T100" fmla="*/ 70 w 957"/>
                <a:gd name="T101" fmla="*/ 58 h 620"/>
                <a:gd name="T102" fmla="*/ 70 w 957"/>
                <a:gd name="T103" fmla="*/ 31 h 620"/>
                <a:gd name="T104" fmla="*/ 86 w 957"/>
                <a:gd name="T105" fmla="*/ 40 h 620"/>
                <a:gd name="T106" fmla="*/ 110 w 957"/>
                <a:gd name="T107" fmla="*/ 48 h 620"/>
                <a:gd name="T108" fmla="*/ 127 w 957"/>
                <a:gd name="T109" fmla="*/ 58 h 620"/>
                <a:gd name="T110" fmla="*/ 136 w 957"/>
                <a:gd name="T111" fmla="*/ 82 h 620"/>
                <a:gd name="T112" fmla="*/ 138 w 957"/>
                <a:gd name="T113" fmla="*/ 98 h 620"/>
                <a:gd name="T114" fmla="*/ 147 w 957"/>
                <a:gd name="T115" fmla="*/ 105 h 620"/>
                <a:gd name="T116" fmla="*/ 151 w 957"/>
                <a:gd name="T117" fmla="*/ 101 h 620"/>
                <a:gd name="T118" fmla="*/ 144 w 957"/>
                <a:gd name="T119" fmla="*/ 90 h 620"/>
                <a:gd name="T120" fmla="*/ 130 w 957"/>
                <a:gd name="T121" fmla="*/ 65 h 6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57"/>
                <a:gd name="T184" fmla="*/ 0 h 620"/>
                <a:gd name="T185" fmla="*/ 957 w 957"/>
                <a:gd name="T186" fmla="*/ 620 h 6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57" h="620">
                  <a:moveTo>
                    <a:pt x="521" y="259"/>
                  </a:moveTo>
                  <a:lnTo>
                    <a:pt x="519" y="236"/>
                  </a:lnTo>
                  <a:lnTo>
                    <a:pt x="517" y="212"/>
                  </a:lnTo>
                  <a:lnTo>
                    <a:pt x="520" y="189"/>
                  </a:lnTo>
                  <a:lnTo>
                    <a:pt x="523" y="165"/>
                  </a:lnTo>
                  <a:lnTo>
                    <a:pt x="528" y="143"/>
                  </a:lnTo>
                  <a:lnTo>
                    <a:pt x="535" y="124"/>
                  </a:lnTo>
                  <a:lnTo>
                    <a:pt x="544" y="105"/>
                  </a:lnTo>
                  <a:lnTo>
                    <a:pt x="553" y="91"/>
                  </a:lnTo>
                  <a:lnTo>
                    <a:pt x="564" y="79"/>
                  </a:lnTo>
                  <a:lnTo>
                    <a:pt x="573" y="67"/>
                  </a:lnTo>
                  <a:lnTo>
                    <a:pt x="581" y="57"/>
                  </a:lnTo>
                  <a:lnTo>
                    <a:pt x="588" y="46"/>
                  </a:lnTo>
                  <a:lnTo>
                    <a:pt x="595" y="36"/>
                  </a:lnTo>
                  <a:lnTo>
                    <a:pt x="602" y="26"/>
                  </a:lnTo>
                  <a:lnTo>
                    <a:pt x="607" y="13"/>
                  </a:lnTo>
                  <a:lnTo>
                    <a:pt x="612" y="0"/>
                  </a:lnTo>
                  <a:lnTo>
                    <a:pt x="613" y="9"/>
                  </a:lnTo>
                  <a:lnTo>
                    <a:pt x="616" y="22"/>
                  </a:lnTo>
                  <a:lnTo>
                    <a:pt x="622" y="38"/>
                  </a:lnTo>
                  <a:lnTo>
                    <a:pt x="629" y="54"/>
                  </a:lnTo>
                  <a:lnTo>
                    <a:pt x="637" y="72"/>
                  </a:lnTo>
                  <a:lnTo>
                    <a:pt x="646" y="89"/>
                  </a:lnTo>
                  <a:lnTo>
                    <a:pt x="657" y="104"/>
                  </a:lnTo>
                  <a:lnTo>
                    <a:pt x="667" y="115"/>
                  </a:lnTo>
                  <a:lnTo>
                    <a:pt x="679" y="127"/>
                  </a:lnTo>
                  <a:lnTo>
                    <a:pt x="688" y="138"/>
                  </a:lnTo>
                  <a:lnTo>
                    <a:pt x="695" y="151"/>
                  </a:lnTo>
                  <a:lnTo>
                    <a:pt x="701" y="164"/>
                  </a:lnTo>
                  <a:lnTo>
                    <a:pt x="710" y="201"/>
                  </a:lnTo>
                  <a:lnTo>
                    <a:pt x="710" y="236"/>
                  </a:lnTo>
                  <a:lnTo>
                    <a:pt x="704" y="268"/>
                  </a:lnTo>
                  <a:lnTo>
                    <a:pt x="697" y="292"/>
                  </a:lnTo>
                  <a:lnTo>
                    <a:pt x="691" y="303"/>
                  </a:lnTo>
                  <a:lnTo>
                    <a:pt x="684" y="315"/>
                  </a:lnTo>
                  <a:lnTo>
                    <a:pt x="675" y="327"/>
                  </a:lnTo>
                  <a:lnTo>
                    <a:pt x="665" y="339"/>
                  </a:lnTo>
                  <a:lnTo>
                    <a:pt x="653" y="352"/>
                  </a:lnTo>
                  <a:lnTo>
                    <a:pt x="642" y="364"/>
                  </a:lnTo>
                  <a:lnTo>
                    <a:pt x="631" y="378"/>
                  </a:lnTo>
                  <a:lnTo>
                    <a:pt x="621" y="393"/>
                  </a:lnTo>
                  <a:lnTo>
                    <a:pt x="616" y="404"/>
                  </a:lnTo>
                  <a:lnTo>
                    <a:pt x="615" y="414"/>
                  </a:lnTo>
                  <a:lnTo>
                    <a:pt x="615" y="422"/>
                  </a:lnTo>
                  <a:lnTo>
                    <a:pt x="619" y="424"/>
                  </a:lnTo>
                  <a:lnTo>
                    <a:pt x="627" y="420"/>
                  </a:lnTo>
                  <a:lnTo>
                    <a:pt x="633" y="413"/>
                  </a:lnTo>
                  <a:lnTo>
                    <a:pt x="637" y="404"/>
                  </a:lnTo>
                  <a:lnTo>
                    <a:pt x="641" y="395"/>
                  </a:lnTo>
                  <a:lnTo>
                    <a:pt x="646" y="382"/>
                  </a:lnTo>
                  <a:lnTo>
                    <a:pt x="652" y="369"/>
                  </a:lnTo>
                  <a:lnTo>
                    <a:pt x="659" y="357"/>
                  </a:lnTo>
                  <a:lnTo>
                    <a:pt x="667" y="347"/>
                  </a:lnTo>
                  <a:lnTo>
                    <a:pt x="686" y="326"/>
                  </a:lnTo>
                  <a:lnTo>
                    <a:pt x="705" y="310"/>
                  </a:lnTo>
                  <a:lnTo>
                    <a:pt x="727" y="296"/>
                  </a:lnTo>
                  <a:lnTo>
                    <a:pt x="749" y="287"/>
                  </a:lnTo>
                  <a:lnTo>
                    <a:pt x="772" y="280"/>
                  </a:lnTo>
                  <a:lnTo>
                    <a:pt x="794" y="277"/>
                  </a:lnTo>
                  <a:lnTo>
                    <a:pt x="815" y="276"/>
                  </a:lnTo>
                  <a:lnTo>
                    <a:pt x="834" y="278"/>
                  </a:lnTo>
                  <a:lnTo>
                    <a:pt x="841" y="280"/>
                  </a:lnTo>
                  <a:lnTo>
                    <a:pt x="847" y="281"/>
                  </a:lnTo>
                  <a:lnTo>
                    <a:pt x="852" y="284"/>
                  </a:lnTo>
                  <a:lnTo>
                    <a:pt x="858" y="286"/>
                  </a:lnTo>
                  <a:lnTo>
                    <a:pt x="870" y="292"/>
                  </a:lnTo>
                  <a:lnTo>
                    <a:pt x="880" y="298"/>
                  </a:lnTo>
                  <a:lnTo>
                    <a:pt x="892" y="304"/>
                  </a:lnTo>
                  <a:lnTo>
                    <a:pt x="902" y="311"/>
                  </a:lnTo>
                  <a:lnTo>
                    <a:pt x="914" y="319"/>
                  </a:lnTo>
                  <a:lnTo>
                    <a:pt x="926" y="327"/>
                  </a:lnTo>
                  <a:lnTo>
                    <a:pt x="941" y="336"/>
                  </a:lnTo>
                  <a:lnTo>
                    <a:pt x="957" y="345"/>
                  </a:lnTo>
                  <a:lnTo>
                    <a:pt x="948" y="346"/>
                  </a:lnTo>
                  <a:lnTo>
                    <a:pt x="937" y="348"/>
                  </a:lnTo>
                  <a:lnTo>
                    <a:pt x="924" y="351"/>
                  </a:lnTo>
                  <a:lnTo>
                    <a:pt x="910" y="354"/>
                  </a:lnTo>
                  <a:lnTo>
                    <a:pt x="897" y="359"/>
                  </a:lnTo>
                  <a:lnTo>
                    <a:pt x="885" y="364"/>
                  </a:lnTo>
                  <a:lnTo>
                    <a:pt x="874" y="372"/>
                  </a:lnTo>
                  <a:lnTo>
                    <a:pt x="866" y="383"/>
                  </a:lnTo>
                  <a:lnTo>
                    <a:pt x="855" y="399"/>
                  </a:lnTo>
                  <a:lnTo>
                    <a:pt x="840" y="416"/>
                  </a:lnTo>
                  <a:lnTo>
                    <a:pt x="823" y="432"/>
                  </a:lnTo>
                  <a:lnTo>
                    <a:pt x="802" y="447"/>
                  </a:lnTo>
                  <a:lnTo>
                    <a:pt x="780" y="460"/>
                  </a:lnTo>
                  <a:lnTo>
                    <a:pt x="757" y="467"/>
                  </a:lnTo>
                  <a:lnTo>
                    <a:pt x="733" y="469"/>
                  </a:lnTo>
                  <a:lnTo>
                    <a:pt x="710" y="463"/>
                  </a:lnTo>
                  <a:lnTo>
                    <a:pt x="705" y="460"/>
                  </a:lnTo>
                  <a:lnTo>
                    <a:pt x="701" y="458"/>
                  </a:lnTo>
                  <a:lnTo>
                    <a:pt x="695" y="455"/>
                  </a:lnTo>
                  <a:lnTo>
                    <a:pt x="689" y="454"/>
                  </a:lnTo>
                  <a:lnTo>
                    <a:pt x="683" y="454"/>
                  </a:lnTo>
                  <a:lnTo>
                    <a:pt x="679" y="455"/>
                  </a:lnTo>
                  <a:lnTo>
                    <a:pt x="674" y="458"/>
                  </a:lnTo>
                  <a:lnTo>
                    <a:pt x="671" y="460"/>
                  </a:lnTo>
                  <a:lnTo>
                    <a:pt x="666" y="463"/>
                  </a:lnTo>
                  <a:lnTo>
                    <a:pt x="661" y="463"/>
                  </a:lnTo>
                  <a:lnTo>
                    <a:pt x="656" y="461"/>
                  </a:lnTo>
                  <a:lnTo>
                    <a:pt x="651" y="460"/>
                  </a:lnTo>
                  <a:lnTo>
                    <a:pt x="660" y="454"/>
                  </a:lnTo>
                  <a:lnTo>
                    <a:pt x="668" y="445"/>
                  </a:lnTo>
                  <a:lnTo>
                    <a:pt x="675" y="436"/>
                  </a:lnTo>
                  <a:lnTo>
                    <a:pt x="677" y="425"/>
                  </a:lnTo>
                  <a:lnTo>
                    <a:pt x="677" y="423"/>
                  </a:lnTo>
                  <a:lnTo>
                    <a:pt x="677" y="421"/>
                  </a:lnTo>
                  <a:lnTo>
                    <a:pt x="676" y="420"/>
                  </a:lnTo>
                  <a:lnTo>
                    <a:pt x="675" y="417"/>
                  </a:lnTo>
                  <a:lnTo>
                    <a:pt x="674" y="415"/>
                  </a:lnTo>
                  <a:lnTo>
                    <a:pt x="672" y="414"/>
                  </a:lnTo>
                  <a:lnTo>
                    <a:pt x="671" y="413"/>
                  </a:lnTo>
                  <a:lnTo>
                    <a:pt x="668" y="412"/>
                  </a:lnTo>
                  <a:lnTo>
                    <a:pt x="660" y="409"/>
                  </a:lnTo>
                  <a:lnTo>
                    <a:pt x="651" y="409"/>
                  </a:lnTo>
                  <a:lnTo>
                    <a:pt x="643" y="413"/>
                  </a:lnTo>
                  <a:lnTo>
                    <a:pt x="636" y="417"/>
                  </a:lnTo>
                  <a:lnTo>
                    <a:pt x="631" y="425"/>
                  </a:lnTo>
                  <a:lnTo>
                    <a:pt x="630" y="436"/>
                  </a:lnTo>
                  <a:lnTo>
                    <a:pt x="630" y="445"/>
                  </a:lnTo>
                  <a:lnTo>
                    <a:pt x="634" y="452"/>
                  </a:lnTo>
                  <a:lnTo>
                    <a:pt x="636" y="458"/>
                  </a:lnTo>
                  <a:lnTo>
                    <a:pt x="635" y="461"/>
                  </a:lnTo>
                  <a:lnTo>
                    <a:pt x="633" y="462"/>
                  </a:lnTo>
                  <a:lnTo>
                    <a:pt x="629" y="463"/>
                  </a:lnTo>
                  <a:lnTo>
                    <a:pt x="627" y="462"/>
                  </a:lnTo>
                  <a:lnTo>
                    <a:pt x="626" y="459"/>
                  </a:lnTo>
                  <a:lnTo>
                    <a:pt x="625" y="453"/>
                  </a:lnTo>
                  <a:lnTo>
                    <a:pt x="625" y="447"/>
                  </a:lnTo>
                  <a:lnTo>
                    <a:pt x="622" y="440"/>
                  </a:lnTo>
                  <a:lnTo>
                    <a:pt x="618" y="433"/>
                  </a:lnTo>
                  <a:lnTo>
                    <a:pt x="608" y="431"/>
                  </a:lnTo>
                  <a:lnTo>
                    <a:pt x="593" y="437"/>
                  </a:lnTo>
                  <a:lnTo>
                    <a:pt x="589" y="431"/>
                  </a:lnTo>
                  <a:lnTo>
                    <a:pt x="583" y="427"/>
                  </a:lnTo>
                  <a:lnTo>
                    <a:pt x="576" y="423"/>
                  </a:lnTo>
                  <a:lnTo>
                    <a:pt x="568" y="422"/>
                  </a:lnTo>
                  <a:lnTo>
                    <a:pt x="560" y="423"/>
                  </a:lnTo>
                  <a:lnTo>
                    <a:pt x="552" y="427"/>
                  </a:lnTo>
                  <a:lnTo>
                    <a:pt x="545" y="432"/>
                  </a:lnTo>
                  <a:lnTo>
                    <a:pt x="538" y="443"/>
                  </a:lnTo>
                  <a:lnTo>
                    <a:pt x="534" y="444"/>
                  </a:lnTo>
                  <a:lnTo>
                    <a:pt x="527" y="446"/>
                  </a:lnTo>
                  <a:lnTo>
                    <a:pt x="520" y="447"/>
                  </a:lnTo>
                  <a:lnTo>
                    <a:pt x="513" y="448"/>
                  </a:lnTo>
                  <a:lnTo>
                    <a:pt x="505" y="450"/>
                  </a:lnTo>
                  <a:lnTo>
                    <a:pt x="497" y="451"/>
                  </a:lnTo>
                  <a:lnTo>
                    <a:pt x="488" y="452"/>
                  </a:lnTo>
                  <a:lnTo>
                    <a:pt x="479" y="452"/>
                  </a:lnTo>
                  <a:lnTo>
                    <a:pt x="471" y="454"/>
                  </a:lnTo>
                  <a:lnTo>
                    <a:pt x="464" y="458"/>
                  </a:lnTo>
                  <a:lnTo>
                    <a:pt x="459" y="465"/>
                  </a:lnTo>
                  <a:lnTo>
                    <a:pt x="453" y="474"/>
                  </a:lnTo>
                  <a:lnTo>
                    <a:pt x="446" y="485"/>
                  </a:lnTo>
                  <a:lnTo>
                    <a:pt x="440" y="499"/>
                  </a:lnTo>
                  <a:lnTo>
                    <a:pt x="432" y="514"/>
                  </a:lnTo>
                  <a:lnTo>
                    <a:pt x="424" y="531"/>
                  </a:lnTo>
                  <a:lnTo>
                    <a:pt x="414" y="551"/>
                  </a:lnTo>
                  <a:lnTo>
                    <a:pt x="401" y="567"/>
                  </a:lnTo>
                  <a:lnTo>
                    <a:pt x="389" y="581"/>
                  </a:lnTo>
                  <a:lnTo>
                    <a:pt x="375" y="591"/>
                  </a:lnTo>
                  <a:lnTo>
                    <a:pt x="360" y="601"/>
                  </a:lnTo>
                  <a:lnTo>
                    <a:pt x="345" y="607"/>
                  </a:lnTo>
                  <a:lnTo>
                    <a:pt x="331" y="612"/>
                  </a:lnTo>
                  <a:lnTo>
                    <a:pt x="316" y="616"/>
                  </a:lnTo>
                  <a:lnTo>
                    <a:pt x="302" y="618"/>
                  </a:lnTo>
                  <a:lnTo>
                    <a:pt x="288" y="619"/>
                  </a:lnTo>
                  <a:lnTo>
                    <a:pt x="277" y="620"/>
                  </a:lnTo>
                  <a:lnTo>
                    <a:pt x="265" y="619"/>
                  </a:lnTo>
                  <a:lnTo>
                    <a:pt x="255" y="619"/>
                  </a:lnTo>
                  <a:lnTo>
                    <a:pt x="247" y="618"/>
                  </a:lnTo>
                  <a:lnTo>
                    <a:pt x="241" y="617"/>
                  </a:lnTo>
                  <a:lnTo>
                    <a:pt x="237" y="617"/>
                  </a:lnTo>
                  <a:lnTo>
                    <a:pt x="228" y="616"/>
                  </a:lnTo>
                  <a:lnTo>
                    <a:pt x="218" y="613"/>
                  </a:lnTo>
                  <a:lnTo>
                    <a:pt x="205" y="610"/>
                  </a:lnTo>
                  <a:lnTo>
                    <a:pt x="190" y="605"/>
                  </a:lnTo>
                  <a:lnTo>
                    <a:pt x="176" y="599"/>
                  </a:lnTo>
                  <a:lnTo>
                    <a:pt x="159" y="594"/>
                  </a:lnTo>
                  <a:lnTo>
                    <a:pt x="146" y="586"/>
                  </a:lnTo>
                  <a:lnTo>
                    <a:pt x="132" y="578"/>
                  </a:lnTo>
                  <a:lnTo>
                    <a:pt x="118" y="569"/>
                  </a:lnTo>
                  <a:lnTo>
                    <a:pt x="104" y="563"/>
                  </a:lnTo>
                  <a:lnTo>
                    <a:pt x="89" y="558"/>
                  </a:lnTo>
                  <a:lnTo>
                    <a:pt x="73" y="553"/>
                  </a:lnTo>
                  <a:lnTo>
                    <a:pt x="58" y="551"/>
                  </a:lnTo>
                  <a:lnTo>
                    <a:pt x="43" y="549"/>
                  </a:lnTo>
                  <a:lnTo>
                    <a:pt x="28" y="548"/>
                  </a:lnTo>
                  <a:lnTo>
                    <a:pt x="15" y="548"/>
                  </a:lnTo>
                  <a:lnTo>
                    <a:pt x="0" y="545"/>
                  </a:lnTo>
                  <a:lnTo>
                    <a:pt x="2" y="539"/>
                  </a:lnTo>
                  <a:lnTo>
                    <a:pt x="9" y="534"/>
                  </a:lnTo>
                  <a:lnTo>
                    <a:pt x="15" y="528"/>
                  </a:lnTo>
                  <a:lnTo>
                    <a:pt x="32" y="511"/>
                  </a:lnTo>
                  <a:lnTo>
                    <a:pt x="51" y="490"/>
                  </a:lnTo>
                  <a:lnTo>
                    <a:pt x="73" y="466"/>
                  </a:lnTo>
                  <a:lnTo>
                    <a:pt x="96" y="443"/>
                  </a:lnTo>
                  <a:lnTo>
                    <a:pt x="120" y="421"/>
                  </a:lnTo>
                  <a:lnTo>
                    <a:pt x="146" y="401"/>
                  </a:lnTo>
                  <a:lnTo>
                    <a:pt x="169" y="387"/>
                  </a:lnTo>
                  <a:lnTo>
                    <a:pt x="189" y="380"/>
                  </a:lnTo>
                  <a:lnTo>
                    <a:pt x="202" y="378"/>
                  </a:lnTo>
                  <a:lnTo>
                    <a:pt x="219" y="375"/>
                  </a:lnTo>
                  <a:lnTo>
                    <a:pt x="238" y="370"/>
                  </a:lnTo>
                  <a:lnTo>
                    <a:pt x="258" y="365"/>
                  </a:lnTo>
                  <a:lnTo>
                    <a:pt x="279" y="362"/>
                  </a:lnTo>
                  <a:lnTo>
                    <a:pt x="300" y="360"/>
                  </a:lnTo>
                  <a:lnTo>
                    <a:pt x="319" y="359"/>
                  </a:lnTo>
                  <a:lnTo>
                    <a:pt x="336" y="359"/>
                  </a:lnTo>
                  <a:lnTo>
                    <a:pt x="352" y="361"/>
                  </a:lnTo>
                  <a:lnTo>
                    <a:pt x="369" y="367"/>
                  </a:lnTo>
                  <a:lnTo>
                    <a:pt x="387" y="374"/>
                  </a:lnTo>
                  <a:lnTo>
                    <a:pt x="406" y="382"/>
                  </a:lnTo>
                  <a:lnTo>
                    <a:pt x="422" y="390"/>
                  </a:lnTo>
                  <a:lnTo>
                    <a:pt x="436" y="398"/>
                  </a:lnTo>
                  <a:lnTo>
                    <a:pt x="447" y="404"/>
                  </a:lnTo>
                  <a:lnTo>
                    <a:pt x="453" y="408"/>
                  </a:lnTo>
                  <a:lnTo>
                    <a:pt x="460" y="414"/>
                  </a:lnTo>
                  <a:lnTo>
                    <a:pt x="466" y="420"/>
                  </a:lnTo>
                  <a:lnTo>
                    <a:pt x="473" y="425"/>
                  </a:lnTo>
                  <a:lnTo>
                    <a:pt x="479" y="430"/>
                  </a:lnTo>
                  <a:lnTo>
                    <a:pt x="484" y="432"/>
                  </a:lnTo>
                  <a:lnTo>
                    <a:pt x="491" y="433"/>
                  </a:lnTo>
                  <a:lnTo>
                    <a:pt x="499" y="433"/>
                  </a:lnTo>
                  <a:lnTo>
                    <a:pt x="507" y="433"/>
                  </a:lnTo>
                  <a:lnTo>
                    <a:pt x="515" y="432"/>
                  </a:lnTo>
                  <a:lnTo>
                    <a:pt x="523" y="431"/>
                  </a:lnTo>
                  <a:lnTo>
                    <a:pt x="529" y="430"/>
                  </a:lnTo>
                  <a:lnTo>
                    <a:pt x="535" y="428"/>
                  </a:lnTo>
                  <a:lnTo>
                    <a:pt x="542" y="423"/>
                  </a:lnTo>
                  <a:lnTo>
                    <a:pt x="544" y="420"/>
                  </a:lnTo>
                  <a:lnTo>
                    <a:pt x="543" y="416"/>
                  </a:lnTo>
                  <a:lnTo>
                    <a:pt x="538" y="412"/>
                  </a:lnTo>
                  <a:lnTo>
                    <a:pt x="534" y="409"/>
                  </a:lnTo>
                  <a:lnTo>
                    <a:pt x="528" y="408"/>
                  </a:lnTo>
                  <a:lnTo>
                    <a:pt x="520" y="408"/>
                  </a:lnTo>
                  <a:lnTo>
                    <a:pt x="512" y="408"/>
                  </a:lnTo>
                  <a:lnTo>
                    <a:pt x="502" y="408"/>
                  </a:lnTo>
                  <a:lnTo>
                    <a:pt x="492" y="408"/>
                  </a:lnTo>
                  <a:lnTo>
                    <a:pt x="483" y="409"/>
                  </a:lnTo>
                  <a:lnTo>
                    <a:pt x="474" y="409"/>
                  </a:lnTo>
                  <a:lnTo>
                    <a:pt x="464" y="409"/>
                  </a:lnTo>
                  <a:lnTo>
                    <a:pt x="455" y="409"/>
                  </a:lnTo>
                  <a:lnTo>
                    <a:pt x="445" y="407"/>
                  </a:lnTo>
                  <a:lnTo>
                    <a:pt x="433" y="404"/>
                  </a:lnTo>
                  <a:lnTo>
                    <a:pt x="418" y="398"/>
                  </a:lnTo>
                  <a:lnTo>
                    <a:pt x="402" y="389"/>
                  </a:lnTo>
                  <a:lnTo>
                    <a:pt x="383" y="378"/>
                  </a:lnTo>
                  <a:lnTo>
                    <a:pt x="359" y="363"/>
                  </a:lnTo>
                  <a:lnTo>
                    <a:pt x="340" y="349"/>
                  </a:lnTo>
                  <a:lnTo>
                    <a:pt x="324" y="331"/>
                  </a:lnTo>
                  <a:lnTo>
                    <a:pt x="310" y="310"/>
                  </a:lnTo>
                  <a:lnTo>
                    <a:pt x="299" y="286"/>
                  </a:lnTo>
                  <a:lnTo>
                    <a:pt x="289" y="261"/>
                  </a:lnTo>
                  <a:lnTo>
                    <a:pt x="283" y="233"/>
                  </a:lnTo>
                  <a:lnTo>
                    <a:pt x="278" y="205"/>
                  </a:lnTo>
                  <a:lnTo>
                    <a:pt x="276" y="178"/>
                  </a:lnTo>
                  <a:lnTo>
                    <a:pt x="276" y="159"/>
                  </a:lnTo>
                  <a:lnTo>
                    <a:pt x="278" y="142"/>
                  </a:lnTo>
                  <a:lnTo>
                    <a:pt x="280" y="125"/>
                  </a:lnTo>
                  <a:lnTo>
                    <a:pt x="284" y="109"/>
                  </a:lnTo>
                  <a:lnTo>
                    <a:pt x="293" y="122"/>
                  </a:lnTo>
                  <a:lnTo>
                    <a:pt x="308" y="135"/>
                  </a:lnTo>
                  <a:lnTo>
                    <a:pt x="326" y="148"/>
                  </a:lnTo>
                  <a:lnTo>
                    <a:pt x="347" y="159"/>
                  </a:lnTo>
                  <a:lnTo>
                    <a:pt x="369" y="170"/>
                  </a:lnTo>
                  <a:lnTo>
                    <a:pt x="392" y="178"/>
                  </a:lnTo>
                  <a:lnTo>
                    <a:pt x="413" y="185"/>
                  </a:lnTo>
                  <a:lnTo>
                    <a:pt x="431" y="190"/>
                  </a:lnTo>
                  <a:lnTo>
                    <a:pt x="443" y="194"/>
                  </a:lnTo>
                  <a:lnTo>
                    <a:pt x="455" y="197"/>
                  </a:lnTo>
                  <a:lnTo>
                    <a:pt x="469" y="203"/>
                  </a:lnTo>
                  <a:lnTo>
                    <a:pt x="483" y="210"/>
                  </a:lnTo>
                  <a:lnTo>
                    <a:pt x="497" y="219"/>
                  </a:lnTo>
                  <a:lnTo>
                    <a:pt x="508" y="231"/>
                  </a:lnTo>
                  <a:lnTo>
                    <a:pt x="517" y="245"/>
                  </a:lnTo>
                  <a:lnTo>
                    <a:pt x="523" y="263"/>
                  </a:lnTo>
                  <a:lnTo>
                    <a:pt x="531" y="288"/>
                  </a:lnTo>
                  <a:lnTo>
                    <a:pt x="539" y="308"/>
                  </a:lnTo>
                  <a:lnTo>
                    <a:pt x="544" y="330"/>
                  </a:lnTo>
                  <a:lnTo>
                    <a:pt x="540" y="360"/>
                  </a:lnTo>
                  <a:lnTo>
                    <a:pt x="540" y="369"/>
                  </a:lnTo>
                  <a:lnTo>
                    <a:pt x="543" y="378"/>
                  </a:lnTo>
                  <a:lnTo>
                    <a:pt x="549" y="386"/>
                  </a:lnTo>
                  <a:lnTo>
                    <a:pt x="555" y="394"/>
                  </a:lnTo>
                  <a:lnTo>
                    <a:pt x="562" y="401"/>
                  </a:lnTo>
                  <a:lnTo>
                    <a:pt x="570" y="408"/>
                  </a:lnTo>
                  <a:lnTo>
                    <a:pt x="577" y="413"/>
                  </a:lnTo>
                  <a:lnTo>
                    <a:pt x="583" y="416"/>
                  </a:lnTo>
                  <a:lnTo>
                    <a:pt x="591" y="421"/>
                  </a:lnTo>
                  <a:lnTo>
                    <a:pt x="599" y="424"/>
                  </a:lnTo>
                  <a:lnTo>
                    <a:pt x="604" y="423"/>
                  </a:lnTo>
                  <a:lnTo>
                    <a:pt x="605" y="420"/>
                  </a:lnTo>
                  <a:lnTo>
                    <a:pt x="605" y="413"/>
                  </a:lnTo>
                  <a:lnTo>
                    <a:pt x="605" y="406"/>
                  </a:lnTo>
                  <a:lnTo>
                    <a:pt x="604" y="398"/>
                  </a:lnTo>
                  <a:lnTo>
                    <a:pt x="600" y="390"/>
                  </a:lnTo>
                  <a:lnTo>
                    <a:pt x="596" y="384"/>
                  </a:lnTo>
                  <a:lnTo>
                    <a:pt x="588" y="375"/>
                  </a:lnTo>
                  <a:lnTo>
                    <a:pt x="577" y="362"/>
                  </a:lnTo>
                  <a:lnTo>
                    <a:pt x="565" y="347"/>
                  </a:lnTo>
                  <a:lnTo>
                    <a:pt x="551" y="329"/>
                  </a:lnTo>
                  <a:lnTo>
                    <a:pt x="538" y="308"/>
                  </a:lnTo>
                  <a:lnTo>
                    <a:pt x="528" y="285"/>
                  </a:lnTo>
                  <a:lnTo>
                    <a:pt x="521" y="259"/>
                  </a:lnTo>
                  <a:close/>
                </a:path>
              </a:pathLst>
            </a:custGeom>
            <a:solidFill>
              <a:srgbClr val="FF1933"/>
            </a:solidFill>
            <a:ln w="9525">
              <a:noFill/>
              <a:round/>
              <a:headEnd/>
              <a:tailEnd/>
            </a:ln>
          </p:spPr>
          <p:txBody>
            <a:bodyPr/>
            <a:lstStyle/>
            <a:p>
              <a:endParaRPr lang="en-US"/>
            </a:p>
          </p:txBody>
        </p:sp>
        <p:sp>
          <p:nvSpPr>
            <p:cNvPr id="6266" name="Freeform 325"/>
            <p:cNvSpPr>
              <a:spLocks/>
            </p:cNvSpPr>
            <p:nvPr/>
          </p:nvSpPr>
          <p:spPr bwMode="auto">
            <a:xfrm>
              <a:off x="2734" y="1110"/>
              <a:ext cx="123" cy="153"/>
            </a:xfrm>
            <a:custGeom>
              <a:avLst/>
              <a:gdLst>
                <a:gd name="T0" fmla="*/ 16 w 248"/>
                <a:gd name="T1" fmla="*/ 3 h 305"/>
                <a:gd name="T2" fmla="*/ 14 w 248"/>
                <a:gd name="T3" fmla="*/ 6 h 305"/>
                <a:gd name="T4" fmla="*/ 9 w 248"/>
                <a:gd name="T5" fmla="*/ 7 h 305"/>
                <a:gd name="T6" fmla="*/ 7 w 248"/>
                <a:gd name="T7" fmla="*/ 5 h 305"/>
                <a:gd name="T8" fmla="*/ 6 w 248"/>
                <a:gd name="T9" fmla="*/ 4 h 305"/>
                <a:gd name="T10" fmla="*/ 4 w 248"/>
                <a:gd name="T11" fmla="*/ 3 h 305"/>
                <a:gd name="T12" fmla="*/ 1 w 248"/>
                <a:gd name="T13" fmla="*/ 2 h 305"/>
                <a:gd name="T14" fmla="*/ 0 w 248"/>
                <a:gd name="T15" fmla="*/ 2 h 305"/>
                <a:gd name="T16" fmla="*/ 1 w 248"/>
                <a:gd name="T17" fmla="*/ 5 h 305"/>
                <a:gd name="T18" fmla="*/ 3 w 248"/>
                <a:gd name="T19" fmla="*/ 7 h 305"/>
                <a:gd name="T20" fmla="*/ 5 w 248"/>
                <a:gd name="T21" fmla="*/ 8 h 305"/>
                <a:gd name="T22" fmla="*/ 8 w 248"/>
                <a:gd name="T23" fmla="*/ 8 h 305"/>
                <a:gd name="T24" fmla="*/ 11 w 248"/>
                <a:gd name="T25" fmla="*/ 11 h 305"/>
                <a:gd name="T26" fmla="*/ 11 w 248"/>
                <a:gd name="T27" fmla="*/ 14 h 305"/>
                <a:gd name="T28" fmla="*/ 10 w 248"/>
                <a:gd name="T29" fmla="*/ 16 h 305"/>
                <a:gd name="T30" fmla="*/ 10 w 248"/>
                <a:gd name="T31" fmla="*/ 18 h 305"/>
                <a:gd name="T32" fmla="*/ 7 w 248"/>
                <a:gd name="T33" fmla="*/ 19 h 305"/>
                <a:gd name="T34" fmla="*/ 4 w 248"/>
                <a:gd name="T35" fmla="*/ 20 h 305"/>
                <a:gd name="T36" fmla="*/ 1 w 248"/>
                <a:gd name="T37" fmla="*/ 27 h 305"/>
                <a:gd name="T38" fmla="*/ 1 w 248"/>
                <a:gd name="T39" fmla="*/ 41 h 305"/>
                <a:gd name="T40" fmla="*/ 9 w 248"/>
                <a:gd name="T41" fmla="*/ 53 h 305"/>
                <a:gd name="T42" fmla="*/ 24 w 248"/>
                <a:gd name="T43" fmla="*/ 63 h 305"/>
                <a:gd name="T44" fmla="*/ 38 w 248"/>
                <a:gd name="T45" fmla="*/ 67 h 305"/>
                <a:gd name="T46" fmla="*/ 46 w 248"/>
                <a:gd name="T47" fmla="*/ 70 h 305"/>
                <a:gd name="T48" fmla="*/ 54 w 248"/>
                <a:gd name="T49" fmla="*/ 73 h 305"/>
                <a:gd name="T50" fmla="*/ 59 w 248"/>
                <a:gd name="T51" fmla="*/ 76 h 305"/>
                <a:gd name="T52" fmla="*/ 59 w 248"/>
                <a:gd name="T53" fmla="*/ 73 h 305"/>
                <a:gd name="T54" fmla="*/ 56 w 248"/>
                <a:gd name="T55" fmla="*/ 64 h 305"/>
                <a:gd name="T56" fmla="*/ 54 w 248"/>
                <a:gd name="T57" fmla="*/ 54 h 305"/>
                <a:gd name="T58" fmla="*/ 52 w 248"/>
                <a:gd name="T59" fmla="*/ 44 h 305"/>
                <a:gd name="T60" fmla="*/ 51 w 248"/>
                <a:gd name="T61" fmla="*/ 36 h 305"/>
                <a:gd name="T62" fmla="*/ 48 w 248"/>
                <a:gd name="T63" fmla="*/ 24 h 305"/>
                <a:gd name="T64" fmla="*/ 40 w 248"/>
                <a:gd name="T65" fmla="*/ 12 h 305"/>
                <a:gd name="T66" fmla="*/ 26 w 248"/>
                <a:gd name="T67" fmla="*/ 3 h 3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8"/>
                <a:gd name="T103" fmla="*/ 0 h 305"/>
                <a:gd name="T104" fmla="*/ 248 w 248"/>
                <a:gd name="T105" fmla="*/ 305 h 3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8" h="305">
                  <a:moveTo>
                    <a:pt x="68" y="0"/>
                  </a:moveTo>
                  <a:lnTo>
                    <a:pt x="67" y="10"/>
                  </a:lnTo>
                  <a:lnTo>
                    <a:pt x="63" y="18"/>
                  </a:lnTo>
                  <a:lnTo>
                    <a:pt x="56" y="24"/>
                  </a:lnTo>
                  <a:lnTo>
                    <a:pt x="48" y="27"/>
                  </a:lnTo>
                  <a:lnTo>
                    <a:pt x="38" y="27"/>
                  </a:lnTo>
                  <a:lnTo>
                    <a:pt x="31" y="25"/>
                  </a:lnTo>
                  <a:lnTo>
                    <a:pt x="28" y="20"/>
                  </a:lnTo>
                  <a:lnTo>
                    <a:pt x="26" y="17"/>
                  </a:lnTo>
                  <a:lnTo>
                    <a:pt x="25" y="15"/>
                  </a:lnTo>
                  <a:lnTo>
                    <a:pt x="21" y="12"/>
                  </a:lnTo>
                  <a:lnTo>
                    <a:pt x="17" y="11"/>
                  </a:lnTo>
                  <a:lnTo>
                    <a:pt x="10" y="10"/>
                  </a:lnTo>
                  <a:lnTo>
                    <a:pt x="4" y="8"/>
                  </a:lnTo>
                  <a:lnTo>
                    <a:pt x="0" y="7"/>
                  </a:lnTo>
                  <a:lnTo>
                    <a:pt x="0" y="8"/>
                  </a:lnTo>
                  <a:lnTo>
                    <a:pt x="2" y="12"/>
                  </a:lnTo>
                  <a:lnTo>
                    <a:pt x="5" y="17"/>
                  </a:lnTo>
                  <a:lnTo>
                    <a:pt x="8" y="22"/>
                  </a:lnTo>
                  <a:lnTo>
                    <a:pt x="13" y="27"/>
                  </a:lnTo>
                  <a:lnTo>
                    <a:pt x="18" y="32"/>
                  </a:lnTo>
                  <a:lnTo>
                    <a:pt x="22" y="30"/>
                  </a:lnTo>
                  <a:lnTo>
                    <a:pt x="29" y="30"/>
                  </a:lnTo>
                  <a:lnTo>
                    <a:pt x="35" y="30"/>
                  </a:lnTo>
                  <a:lnTo>
                    <a:pt x="40" y="34"/>
                  </a:lnTo>
                  <a:lnTo>
                    <a:pt x="44" y="42"/>
                  </a:lnTo>
                  <a:lnTo>
                    <a:pt x="46" y="49"/>
                  </a:lnTo>
                  <a:lnTo>
                    <a:pt x="46" y="55"/>
                  </a:lnTo>
                  <a:lnTo>
                    <a:pt x="45" y="61"/>
                  </a:lnTo>
                  <a:lnTo>
                    <a:pt x="43" y="64"/>
                  </a:lnTo>
                  <a:lnTo>
                    <a:pt x="42" y="67"/>
                  </a:lnTo>
                  <a:lnTo>
                    <a:pt x="40" y="70"/>
                  </a:lnTo>
                  <a:lnTo>
                    <a:pt x="37" y="72"/>
                  </a:lnTo>
                  <a:lnTo>
                    <a:pt x="31" y="76"/>
                  </a:lnTo>
                  <a:lnTo>
                    <a:pt x="25" y="78"/>
                  </a:lnTo>
                  <a:lnTo>
                    <a:pt x="19" y="79"/>
                  </a:lnTo>
                  <a:lnTo>
                    <a:pt x="13" y="79"/>
                  </a:lnTo>
                  <a:lnTo>
                    <a:pt x="4" y="107"/>
                  </a:lnTo>
                  <a:lnTo>
                    <a:pt x="2" y="135"/>
                  </a:lnTo>
                  <a:lnTo>
                    <a:pt x="6" y="161"/>
                  </a:lnTo>
                  <a:lnTo>
                    <a:pt x="19" y="186"/>
                  </a:lnTo>
                  <a:lnTo>
                    <a:pt x="37" y="209"/>
                  </a:lnTo>
                  <a:lnTo>
                    <a:pt x="64" y="231"/>
                  </a:lnTo>
                  <a:lnTo>
                    <a:pt x="97" y="249"/>
                  </a:lnTo>
                  <a:lnTo>
                    <a:pt x="139" y="262"/>
                  </a:lnTo>
                  <a:lnTo>
                    <a:pt x="155" y="267"/>
                  </a:lnTo>
                  <a:lnTo>
                    <a:pt x="171" y="273"/>
                  </a:lnTo>
                  <a:lnTo>
                    <a:pt x="188" y="279"/>
                  </a:lnTo>
                  <a:lnTo>
                    <a:pt x="203" y="284"/>
                  </a:lnTo>
                  <a:lnTo>
                    <a:pt x="218" y="291"/>
                  </a:lnTo>
                  <a:lnTo>
                    <a:pt x="230" y="297"/>
                  </a:lnTo>
                  <a:lnTo>
                    <a:pt x="240" y="302"/>
                  </a:lnTo>
                  <a:lnTo>
                    <a:pt x="248" y="305"/>
                  </a:lnTo>
                  <a:lnTo>
                    <a:pt x="240" y="290"/>
                  </a:lnTo>
                  <a:lnTo>
                    <a:pt x="233" y="273"/>
                  </a:lnTo>
                  <a:lnTo>
                    <a:pt x="226" y="254"/>
                  </a:lnTo>
                  <a:lnTo>
                    <a:pt x="221" y="235"/>
                  </a:lnTo>
                  <a:lnTo>
                    <a:pt x="218" y="215"/>
                  </a:lnTo>
                  <a:lnTo>
                    <a:pt x="215" y="196"/>
                  </a:lnTo>
                  <a:lnTo>
                    <a:pt x="212" y="176"/>
                  </a:lnTo>
                  <a:lnTo>
                    <a:pt x="210" y="160"/>
                  </a:lnTo>
                  <a:lnTo>
                    <a:pt x="208" y="141"/>
                  </a:lnTo>
                  <a:lnTo>
                    <a:pt x="202" y="120"/>
                  </a:lnTo>
                  <a:lnTo>
                    <a:pt x="194" y="94"/>
                  </a:lnTo>
                  <a:lnTo>
                    <a:pt x="181" y="69"/>
                  </a:lnTo>
                  <a:lnTo>
                    <a:pt x="163" y="46"/>
                  </a:lnTo>
                  <a:lnTo>
                    <a:pt x="139" y="25"/>
                  </a:lnTo>
                  <a:lnTo>
                    <a:pt x="107" y="9"/>
                  </a:lnTo>
                  <a:lnTo>
                    <a:pt x="68" y="0"/>
                  </a:lnTo>
                  <a:close/>
                </a:path>
              </a:pathLst>
            </a:custGeom>
            <a:solidFill>
              <a:srgbClr val="FF1933"/>
            </a:solidFill>
            <a:ln w="9525">
              <a:noFill/>
              <a:round/>
              <a:headEnd/>
              <a:tailEnd/>
            </a:ln>
          </p:spPr>
          <p:txBody>
            <a:bodyPr/>
            <a:lstStyle/>
            <a:p>
              <a:endParaRPr lang="en-US"/>
            </a:p>
          </p:txBody>
        </p:sp>
        <p:sp>
          <p:nvSpPr>
            <p:cNvPr id="6267" name="Freeform 326"/>
            <p:cNvSpPr>
              <a:spLocks/>
            </p:cNvSpPr>
            <p:nvPr/>
          </p:nvSpPr>
          <p:spPr bwMode="auto">
            <a:xfrm>
              <a:off x="2703" y="1147"/>
              <a:ext cx="15" cy="15"/>
            </a:xfrm>
            <a:custGeom>
              <a:avLst/>
              <a:gdLst>
                <a:gd name="T0" fmla="*/ 8 w 29"/>
                <a:gd name="T1" fmla="*/ 5 h 31"/>
                <a:gd name="T2" fmla="*/ 7 w 29"/>
                <a:gd name="T3" fmla="*/ 6 h 31"/>
                <a:gd name="T4" fmla="*/ 6 w 29"/>
                <a:gd name="T5" fmla="*/ 7 h 31"/>
                <a:gd name="T6" fmla="*/ 5 w 29"/>
                <a:gd name="T7" fmla="*/ 7 h 31"/>
                <a:gd name="T8" fmla="*/ 4 w 29"/>
                <a:gd name="T9" fmla="*/ 7 h 31"/>
                <a:gd name="T10" fmla="*/ 2 w 29"/>
                <a:gd name="T11" fmla="*/ 7 h 31"/>
                <a:gd name="T12" fmla="*/ 1 w 29"/>
                <a:gd name="T13" fmla="*/ 6 h 31"/>
                <a:gd name="T14" fmla="*/ 1 w 29"/>
                <a:gd name="T15" fmla="*/ 5 h 31"/>
                <a:gd name="T16" fmla="*/ 0 w 29"/>
                <a:gd name="T17" fmla="*/ 3 h 31"/>
                <a:gd name="T18" fmla="*/ 1 w 29"/>
                <a:gd name="T19" fmla="*/ 2 h 31"/>
                <a:gd name="T20" fmla="*/ 2 w 29"/>
                <a:gd name="T21" fmla="*/ 1 h 31"/>
                <a:gd name="T22" fmla="*/ 3 w 29"/>
                <a:gd name="T23" fmla="*/ 0 h 31"/>
                <a:gd name="T24" fmla="*/ 4 w 29"/>
                <a:gd name="T25" fmla="*/ 0 h 31"/>
                <a:gd name="T26" fmla="*/ 5 w 29"/>
                <a:gd name="T27" fmla="*/ 0 h 31"/>
                <a:gd name="T28" fmla="*/ 7 w 29"/>
                <a:gd name="T29" fmla="*/ 1 h 31"/>
                <a:gd name="T30" fmla="*/ 8 w 29"/>
                <a:gd name="T31" fmla="*/ 3 h 31"/>
                <a:gd name="T32" fmla="*/ 8 w 29"/>
                <a:gd name="T33" fmla="*/ 5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31"/>
                <a:gd name="T53" fmla="*/ 29 w 29"/>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31">
                  <a:moveTo>
                    <a:pt x="29" y="20"/>
                  </a:moveTo>
                  <a:lnTo>
                    <a:pt x="27" y="26"/>
                  </a:lnTo>
                  <a:lnTo>
                    <a:pt x="23" y="30"/>
                  </a:lnTo>
                  <a:lnTo>
                    <a:pt x="19" y="31"/>
                  </a:lnTo>
                  <a:lnTo>
                    <a:pt x="13" y="30"/>
                  </a:lnTo>
                  <a:lnTo>
                    <a:pt x="7" y="28"/>
                  </a:lnTo>
                  <a:lnTo>
                    <a:pt x="4" y="25"/>
                  </a:lnTo>
                  <a:lnTo>
                    <a:pt x="2" y="20"/>
                  </a:lnTo>
                  <a:lnTo>
                    <a:pt x="0" y="14"/>
                  </a:lnTo>
                  <a:lnTo>
                    <a:pt x="3" y="8"/>
                  </a:lnTo>
                  <a:lnTo>
                    <a:pt x="6" y="4"/>
                  </a:lnTo>
                  <a:lnTo>
                    <a:pt x="11" y="1"/>
                  </a:lnTo>
                  <a:lnTo>
                    <a:pt x="15" y="0"/>
                  </a:lnTo>
                  <a:lnTo>
                    <a:pt x="20" y="3"/>
                  </a:lnTo>
                  <a:lnTo>
                    <a:pt x="26" y="7"/>
                  </a:lnTo>
                  <a:lnTo>
                    <a:pt x="29" y="14"/>
                  </a:lnTo>
                  <a:lnTo>
                    <a:pt x="29" y="20"/>
                  </a:lnTo>
                  <a:close/>
                </a:path>
              </a:pathLst>
            </a:custGeom>
            <a:solidFill>
              <a:srgbClr val="007F00"/>
            </a:solidFill>
            <a:ln w="9525">
              <a:noFill/>
              <a:round/>
              <a:headEnd/>
              <a:tailEnd/>
            </a:ln>
          </p:spPr>
          <p:txBody>
            <a:bodyPr/>
            <a:lstStyle/>
            <a:p>
              <a:endParaRPr lang="en-US"/>
            </a:p>
          </p:txBody>
        </p:sp>
        <p:sp>
          <p:nvSpPr>
            <p:cNvPr id="6268" name="Freeform 327"/>
            <p:cNvSpPr>
              <a:spLocks/>
            </p:cNvSpPr>
            <p:nvPr/>
          </p:nvSpPr>
          <p:spPr bwMode="auto">
            <a:xfrm>
              <a:off x="2675" y="1122"/>
              <a:ext cx="16" cy="16"/>
            </a:xfrm>
            <a:custGeom>
              <a:avLst/>
              <a:gdLst>
                <a:gd name="T0" fmla="*/ 7 w 31"/>
                <a:gd name="T1" fmla="*/ 8 h 31"/>
                <a:gd name="T2" fmla="*/ 6 w 31"/>
                <a:gd name="T3" fmla="*/ 8 h 31"/>
                <a:gd name="T4" fmla="*/ 4 w 31"/>
                <a:gd name="T5" fmla="*/ 8 h 31"/>
                <a:gd name="T6" fmla="*/ 2 w 31"/>
                <a:gd name="T7" fmla="*/ 8 h 31"/>
                <a:gd name="T8" fmla="*/ 1 w 31"/>
                <a:gd name="T9" fmla="*/ 7 h 31"/>
                <a:gd name="T10" fmla="*/ 0 w 31"/>
                <a:gd name="T11" fmla="*/ 5 h 31"/>
                <a:gd name="T12" fmla="*/ 0 w 31"/>
                <a:gd name="T13" fmla="*/ 4 h 31"/>
                <a:gd name="T14" fmla="*/ 1 w 31"/>
                <a:gd name="T15" fmla="*/ 2 h 31"/>
                <a:gd name="T16" fmla="*/ 2 w 31"/>
                <a:gd name="T17" fmla="*/ 1 h 31"/>
                <a:gd name="T18" fmla="*/ 3 w 31"/>
                <a:gd name="T19" fmla="*/ 0 h 31"/>
                <a:gd name="T20" fmla="*/ 5 w 31"/>
                <a:gd name="T21" fmla="*/ 0 h 31"/>
                <a:gd name="T22" fmla="*/ 6 w 31"/>
                <a:gd name="T23" fmla="*/ 1 h 31"/>
                <a:gd name="T24" fmla="*/ 7 w 31"/>
                <a:gd name="T25" fmla="*/ 2 h 31"/>
                <a:gd name="T26" fmla="*/ 8 w 31"/>
                <a:gd name="T27" fmla="*/ 4 h 31"/>
                <a:gd name="T28" fmla="*/ 8 w 31"/>
                <a:gd name="T29" fmla="*/ 5 h 31"/>
                <a:gd name="T30" fmla="*/ 8 w 31"/>
                <a:gd name="T31" fmla="*/ 6 h 31"/>
                <a:gd name="T32" fmla="*/ 7 w 31"/>
                <a:gd name="T33" fmla="*/ 8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1"/>
                <a:gd name="T53" fmla="*/ 31 w 31"/>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1">
                  <a:moveTo>
                    <a:pt x="28" y="29"/>
                  </a:moveTo>
                  <a:lnTo>
                    <a:pt x="22" y="31"/>
                  </a:lnTo>
                  <a:lnTo>
                    <a:pt x="15" y="31"/>
                  </a:lnTo>
                  <a:lnTo>
                    <a:pt x="7" y="29"/>
                  </a:lnTo>
                  <a:lnTo>
                    <a:pt x="2" y="25"/>
                  </a:lnTo>
                  <a:lnTo>
                    <a:pt x="0" y="20"/>
                  </a:lnTo>
                  <a:lnTo>
                    <a:pt x="0" y="14"/>
                  </a:lnTo>
                  <a:lnTo>
                    <a:pt x="2" y="7"/>
                  </a:lnTo>
                  <a:lnTo>
                    <a:pt x="5" y="2"/>
                  </a:lnTo>
                  <a:lnTo>
                    <a:pt x="10" y="0"/>
                  </a:lnTo>
                  <a:lnTo>
                    <a:pt x="17" y="0"/>
                  </a:lnTo>
                  <a:lnTo>
                    <a:pt x="24" y="3"/>
                  </a:lnTo>
                  <a:lnTo>
                    <a:pt x="28" y="8"/>
                  </a:lnTo>
                  <a:lnTo>
                    <a:pt x="30" y="14"/>
                  </a:lnTo>
                  <a:lnTo>
                    <a:pt x="31" y="20"/>
                  </a:lnTo>
                  <a:lnTo>
                    <a:pt x="31" y="24"/>
                  </a:lnTo>
                  <a:lnTo>
                    <a:pt x="28" y="29"/>
                  </a:lnTo>
                  <a:close/>
                </a:path>
              </a:pathLst>
            </a:custGeom>
            <a:solidFill>
              <a:srgbClr val="007F00"/>
            </a:solidFill>
            <a:ln w="9525">
              <a:noFill/>
              <a:round/>
              <a:headEnd/>
              <a:tailEnd/>
            </a:ln>
          </p:spPr>
          <p:txBody>
            <a:bodyPr/>
            <a:lstStyle/>
            <a:p>
              <a:endParaRPr lang="en-US"/>
            </a:p>
          </p:txBody>
        </p:sp>
        <p:sp>
          <p:nvSpPr>
            <p:cNvPr id="6269" name="Freeform 328"/>
            <p:cNvSpPr>
              <a:spLocks/>
            </p:cNvSpPr>
            <p:nvPr/>
          </p:nvSpPr>
          <p:spPr bwMode="auto">
            <a:xfrm>
              <a:off x="2712" y="1107"/>
              <a:ext cx="16" cy="17"/>
            </a:xfrm>
            <a:custGeom>
              <a:avLst/>
              <a:gdLst>
                <a:gd name="T0" fmla="*/ 7 w 31"/>
                <a:gd name="T1" fmla="*/ 8 h 32"/>
                <a:gd name="T2" fmla="*/ 6 w 31"/>
                <a:gd name="T3" fmla="*/ 9 h 32"/>
                <a:gd name="T4" fmla="*/ 4 w 31"/>
                <a:gd name="T5" fmla="*/ 9 h 32"/>
                <a:gd name="T6" fmla="*/ 3 w 31"/>
                <a:gd name="T7" fmla="*/ 9 h 32"/>
                <a:gd name="T8" fmla="*/ 1 w 31"/>
                <a:gd name="T9" fmla="*/ 8 h 32"/>
                <a:gd name="T10" fmla="*/ 0 w 31"/>
                <a:gd name="T11" fmla="*/ 6 h 32"/>
                <a:gd name="T12" fmla="*/ 1 w 31"/>
                <a:gd name="T13" fmla="*/ 4 h 32"/>
                <a:gd name="T14" fmla="*/ 1 w 31"/>
                <a:gd name="T15" fmla="*/ 2 h 32"/>
                <a:gd name="T16" fmla="*/ 2 w 31"/>
                <a:gd name="T17" fmla="*/ 1 h 32"/>
                <a:gd name="T18" fmla="*/ 3 w 31"/>
                <a:gd name="T19" fmla="*/ 1 h 32"/>
                <a:gd name="T20" fmla="*/ 5 w 31"/>
                <a:gd name="T21" fmla="*/ 0 h 32"/>
                <a:gd name="T22" fmla="*/ 6 w 31"/>
                <a:gd name="T23" fmla="*/ 1 h 32"/>
                <a:gd name="T24" fmla="*/ 8 w 31"/>
                <a:gd name="T25" fmla="*/ 2 h 32"/>
                <a:gd name="T26" fmla="*/ 8 w 31"/>
                <a:gd name="T27" fmla="*/ 3 h 32"/>
                <a:gd name="T28" fmla="*/ 8 w 31"/>
                <a:gd name="T29" fmla="*/ 5 h 32"/>
                <a:gd name="T30" fmla="*/ 8 w 31"/>
                <a:gd name="T31" fmla="*/ 6 h 32"/>
                <a:gd name="T32" fmla="*/ 7 w 31"/>
                <a:gd name="T33" fmla="*/ 8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2"/>
                <a:gd name="T53" fmla="*/ 31 w 31"/>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2">
                  <a:moveTo>
                    <a:pt x="27" y="28"/>
                  </a:moveTo>
                  <a:lnTo>
                    <a:pt x="23" y="31"/>
                  </a:lnTo>
                  <a:lnTo>
                    <a:pt x="16" y="32"/>
                  </a:lnTo>
                  <a:lnTo>
                    <a:pt x="9" y="32"/>
                  </a:lnTo>
                  <a:lnTo>
                    <a:pt x="3" y="28"/>
                  </a:lnTo>
                  <a:lnTo>
                    <a:pt x="0" y="21"/>
                  </a:lnTo>
                  <a:lnTo>
                    <a:pt x="1" y="14"/>
                  </a:lnTo>
                  <a:lnTo>
                    <a:pt x="3" y="8"/>
                  </a:lnTo>
                  <a:lnTo>
                    <a:pt x="8" y="3"/>
                  </a:lnTo>
                  <a:lnTo>
                    <a:pt x="12" y="1"/>
                  </a:lnTo>
                  <a:lnTo>
                    <a:pt x="18" y="0"/>
                  </a:lnTo>
                  <a:lnTo>
                    <a:pt x="24" y="1"/>
                  </a:lnTo>
                  <a:lnTo>
                    <a:pt x="29" y="5"/>
                  </a:lnTo>
                  <a:lnTo>
                    <a:pt x="31" y="10"/>
                  </a:lnTo>
                  <a:lnTo>
                    <a:pt x="31" y="17"/>
                  </a:lnTo>
                  <a:lnTo>
                    <a:pt x="30" y="23"/>
                  </a:lnTo>
                  <a:lnTo>
                    <a:pt x="27" y="28"/>
                  </a:lnTo>
                  <a:close/>
                </a:path>
              </a:pathLst>
            </a:custGeom>
            <a:solidFill>
              <a:srgbClr val="007F00"/>
            </a:solidFill>
            <a:ln w="9525">
              <a:noFill/>
              <a:round/>
              <a:headEnd/>
              <a:tailEnd/>
            </a:ln>
          </p:spPr>
          <p:txBody>
            <a:bodyPr/>
            <a:lstStyle/>
            <a:p>
              <a:endParaRPr lang="en-US"/>
            </a:p>
          </p:txBody>
        </p:sp>
        <p:sp>
          <p:nvSpPr>
            <p:cNvPr id="6270" name="Freeform 329"/>
            <p:cNvSpPr>
              <a:spLocks/>
            </p:cNvSpPr>
            <p:nvPr/>
          </p:nvSpPr>
          <p:spPr bwMode="auto">
            <a:xfrm>
              <a:off x="2735" y="1130"/>
              <a:ext cx="16" cy="16"/>
            </a:xfrm>
            <a:custGeom>
              <a:avLst/>
              <a:gdLst>
                <a:gd name="T0" fmla="*/ 6 w 31"/>
                <a:gd name="T1" fmla="*/ 8 h 31"/>
                <a:gd name="T2" fmla="*/ 8 w 31"/>
                <a:gd name="T3" fmla="*/ 7 h 31"/>
                <a:gd name="T4" fmla="*/ 8 w 31"/>
                <a:gd name="T5" fmla="*/ 5 h 31"/>
                <a:gd name="T6" fmla="*/ 8 w 31"/>
                <a:gd name="T7" fmla="*/ 4 h 31"/>
                <a:gd name="T8" fmla="*/ 8 w 31"/>
                <a:gd name="T9" fmla="*/ 2 h 31"/>
                <a:gd name="T10" fmla="*/ 7 w 31"/>
                <a:gd name="T11" fmla="*/ 1 h 31"/>
                <a:gd name="T12" fmla="*/ 5 w 31"/>
                <a:gd name="T13" fmla="*/ 1 h 31"/>
                <a:gd name="T14" fmla="*/ 3 w 31"/>
                <a:gd name="T15" fmla="*/ 0 h 31"/>
                <a:gd name="T16" fmla="*/ 1 w 31"/>
                <a:gd name="T17" fmla="*/ 1 h 31"/>
                <a:gd name="T18" fmla="*/ 1 w 31"/>
                <a:gd name="T19" fmla="*/ 2 h 31"/>
                <a:gd name="T20" fmla="*/ 0 w 31"/>
                <a:gd name="T21" fmla="*/ 3 h 31"/>
                <a:gd name="T22" fmla="*/ 0 w 31"/>
                <a:gd name="T23" fmla="*/ 4 h 31"/>
                <a:gd name="T24" fmla="*/ 0 w 31"/>
                <a:gd name="T25" fmla="*/ 6 h 31"/>
                <a:gd name="T26" fmla="*/ 1 w 31"/>
                <a:gd name="T27" fmla="*/ 7 h 31"/>
                <a:gd name="T28" fmla="*/ 3 w 31"/>
                <a:gd name="T29" fmla="*/ 8 h 31"/>
                <a:gd name="T30" fmla="*/ 5 w 31"/>
                <a:gd name="T31" fmla="*/ 8 h 31"/>
                <a:gd name="T32" fmla="*/ 6 w 31"/>
                <a:gd name="T33" fmla="*/ 8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1"/>
                <a:gd name="T53" fmla="*/ 31 w 31"/>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1">
                  <a:moveTo>
                    <a:pt x="24" y="31"/>
                  </a:moveTo>
                  <a:lnTo>
                    <a:pt x="29" y="26"/>
                  </a:lnTo>
                  <a:lnTo>
                    <a:pt x="31" y="19"/>
                  </a:lnTo>
                  <a:lnTo>
                    <a:pt x="31" y="13"/>
                  </a:lnTo>
                  <a:lnTo>
                    <a:pt x="30" y="7"/>
                  </a:lnTo>
                  <a:lnTo>
                    <a:pt x="25" y="3"/>
                  </a:lnTo>
                  <a:lnTo>
                    <a:pt x="18" y="1"/>
                  </a:lnTo>
                  <a:lnTo>
                    <a:pt x="10" y="0"/>
                  </a:lnTo>
                  <a:lnTo>
                    <a:pt x="4" y="2"/>
                  </a:lnTo>
                  <a:lnTo>
                    <a:pt x="1" y="6"/>
                  </a:lnTo>
                  <a:lnTo>
                    <a:pt x="0" y="10"/>
                  </a:lnTo>
                  <a:lnTo>
                    <a:pt x="0" y="16"/>
                  </a:lnTo>
                  <a:lnTo>
                    <a:pt x="0" y="21"/>
                  </a:lnTo>
                  <a:lnTo>
                    <a:pt x="3" y="25"/>
                  </a:lnTo>
                  <a:lnTo>
                    <a:pt x="10" y="29"/>
                  </a:lnTo>
                  <a:lnTo>
                    <a:pt x="18" y="31"/>
                  </a:lnTo>
                  <a:lnTo>
                    <a:pt x="24" y="31"/>
                  </a:lnTo>
                  <a:close/>
                </a:path>
              </a:pathLst>
            </a:custGeom>
            <a:solidFill>
              <a:srgbClr val="007F00"/>
            </a:solidFill>
            <a:ln w="9525">
              <a:noFill/>
              <a:round/>
              <a:headEnd/>
              <a:tailEnd/>
            </a:ln>
          </p:spPr>
          <p:txBody>
            <a:bodyPr/>
            <a:lstStyle/>
            <a:p>
              <a:endParaRPr lang="en-US"/>
            </a:p>
          </p:txBody>
        </p:sp>
        <p:sp>
          <p:nvSpPr>
            <p:cNvPr id="6271" name="Freeform 330"/>
            <p:cNvSpPr>
              <a:spLocks/>
            </p:cNvSpPr>
            <p:nvPr/>
          </p:nvSpPr>
          <p:spPr bwMode="auto">
            <a:xfrm>
              <a:off x="2750" y="1103"/>
              <a:ext cx="14" cy="14"/>
            </a:xfrm>
            <a:custGeom>
              <a:avLst/>
              <a:gdLst>
                <a:gd name="T0" fmla="*/ 7 w 27"/>
                <a:gd name="T1" fmla="*/ 3 h 28"/>
                <a:gd name="T2" fmla="*/ 7 w 27"/>
                <a:gd name="T3" fmla="*/ 4 h 28"/>
                <a:gd name="T4" fmla="*/ 7 w 27"/>
                <a:gd name="T5" fmla="*/ 6 h 28"/>
                <a:gd name="T6" fmla="*/ 6 w 27"/>
                <a:gd name="T7" fmla="*/ 7 h 28"/>
                <a:gd name="T8" fmla="*/ 4 w 27"/>
                <a:gd name="T9" fmla="*/ 7 h 28"/>
                <a:gd name="T10" fmla="*/ 3 w 27"/>
                <a:gd name="T11" fmla="*/ 7 h 28"/>
                <a:gd name="T12" fmla="*/ 1 w 27"/>
                <a:gd name="T13" fmla="*/ 7 h 28"/>
                <a:gd name="T14" fmla="*/ 1 w 27"/>
                <a:gd name="T15" fmla="*/ 6 h 28"/>
                <a:gd name="T16" fmla="*/ 0 w 27"/>
                <a:gd name="T17" fmla="*/ 5 h 28"/>
                <a:gd name="T18" fmla="*/ 1 w 27"/>
                <a:gd name="T19" fmla="*/ 4 h 28"/>
                <a:gd name="T20" fmla="*/ 1 w 27"/>
                <a:gd name="T21" fmla="*/ 2 h 28"/>
                <a:gd name="T22" fmla="*/ 2 w 27"/>
                <a:gd name="T23" fmla="*/ 1 h 28"/>
                <a:gd name="T24" fmla="*/ 3 w 27"/>
                <a:gd name="T25" fmla="*/ 0 h 28"/>
                <a:gd name="T26" fmla="*/ 4 w 27"/>
                <a:gd name="T27" fmla="*/ 0 h 28"/>
                <a:gd name="T28" fmla="*/ 6 w 27"/>
                <a:gd name="T29" fmla="*/ 1 h 28"/>
                <a:gd name="T30" fmla="*/ 7 w 27"/>
                <a:gd name="T31" fmla="*/ 2 h 28"/>
                <a:gd name="T32" fmla="*/ 7 w 27"/>
                <a:gd name="T33" fmla="*/ 3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
                <a:gd name="T52" fmla="*/ 0 h 28"/>
                <a:gd name="T53" fmla="*/ 27 w 27"/>
                <a:gd name="T54" fmla="*/ 28 h 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 h="28">
                  <a:moveTo>
                    <a:pt x="27" y="11"/>
                  </a:moveTo>
                  <a:lnTo>
                    <a:pt x="27" y="16"/>
                  </a:lnTo>
                  <a:lnTo>
                    <a:pt x="26" y="21"/>
                  </a:lnTo>
                  <a:lnTo>
                    <a:pt x="23" y="25"/>
                  </a:lnTo>
                  <a:lnTo>
                    <a:pt x="16" y="28"/>
                  </a:lnTo>
                  <a:lnTo>
                    <a:pt x="9" y="28"/>
                  </a:lnTo>
                  <a:lnTo>
                    <a:pt x="4" y="25"/>
                  </a:lnTo>
                  <a:lnTo>
                    <a:pt x="1" y="22"/>
                  </a:lnTo>
                  <a:lnTo>
                    <a:pt x="0" y="17"/>
                  </a:lnTo>
                  <a:lnTo>
                    <a:pt x="1" y="13"/>
                  </a:lnTo>
                  <a:lnTo>
                    <a:pt x="3" y="7"/>
                  </a:lnTo>
                  <a:lnTo>
                    <a:pt x="8" y="2"/>
                  </a:lnTo>
                  <a:lnTo>
                    <a:pt x="11" y="0"/>
                  </a:lnTo>
                  <a:lnTo>
                    <a:pt x="16" y="0"/>
                  </a:lnTo>
                  <a:lnTo>
                    <a:pt x="22" y="3"/>
                  </a:lnTo>
                  <a:lnTo>
                    <a:pt x="26" y="7"/>
                  </a:lnTo>
                  <a:lnTo>
                    <a:pt x="27" y="11"/>
                  </a:lnTo>
                  <a:close/>
                </a:path>
              </a:pathLst>
            </a:custGeom>
            <a:solidFill>
              <a:srgbClr val="007F00"/>
            </a:solidFill>
            <a:ln w="9525">
              <a:noFill/>
              <a:round/>
              <a:headEnd/>
              <a:tailEnd/>
            </a:ln>
          </p:spPr>
          <p:txBody>
            <a:bodyPr/>
            <a:lstStyle/>
            <a:p>
              <a:endParaRPr lang="en-US"/>
            </a:p>
          </p:txBody>
        </p:sp>
        <p:sp>
          <p:nvSpPr>
            <p:cNvPr id="6272" name="Freeform 331"/>
            <p:cNvSpPr>
              <a:spLocks/>
            </p:cNvSpPr>
            <p:nvPr/>
          </p:nvSpPr>
          <p:spPr bwMode="auto">
            <a:xfrm>
              <a:off x="2730" y="1078"/>
              <a:ext cx="12" cy="15"/>
            </a:xfrm>
            <a:custGeom>
              <a:avLst/>
              <a:gdLst>
                <a:gd name="T0" fmla="*/ 4 w 25"/>
                <a:gd name="T1" fmla="*/ 0 h 31"/>
                <a:gd name="T2" fmla="*/ 5 w 25"/>
                <a:gd name="T3" fmla="*/ 0 h 31"/>
                <a:gd name="T4" fmla="*/ 6 w 25"/>
                <a:gd name="T5" fmla="*/ 1 h 31"/>
                <a:gd name="T6" fmla="*/ 6 w 25"/>
                <a:gd name="T7" fmla="*/ 3 h 31"/>
                <a:gd name="T8" fmla="*/ 6 w 25"/>
                <a:gd name="T9" fmla="*/ 4 h 31"/>
                <a:gd name="T10" fmla="*/ 5 w 25"/>
                <a:gd name="T11" fmla="*/ 6 h 31"/>
                <a:gd name="T12" fmla="*/ 4 w 25"/>
                <a:gd name="T13" fmla="*/ 7 h 31"/>
                <a:gd name="T14" fmla="*/ 3 w 25"/>
                <a:gd name="T15" fmla="*/ 7 h 31"/>
                <a:gd name="T16" fmla="*/ 1 w 25"/>
                <a:gd name="T17" fmla="*/ 7 h 31"/>
                <a:gd name="T18" fmla="*/ 1 w 25"/>
                <a:gd name="T19" fmla="*/ 7 h 31"/>
                <a:gd name="T20" fmla="*/ 0 w 25"/>
                <a:gd name="T21" fmla="*/ 6 h 31"/>
                <a:gd name="T22" fmla="*/ 0 w 25"/>
                <a:gd name="T23" fmla="*/ 5 h 31"/>
                <a:gd name="T24" fmla="*/ 0 w 25"/>
                <a:gd name="T25" fmla="*/ 3 h 31"/>
                <a:gd name="T26" fmla="*/ 0 w 25"/>
                <a:gd name="T27" fmla="*/ 2 h 31"/>
                <a:gd name="T28" fmla="*/ 1 w 25"/>
                <a:gd name="T29" fmla="*/ 1 h 31"/>
                <a:gd name="T30" fmla="*/ 3 w 25"/>
                <a:gd name="T31" fmla="*/ 0 h 31"/>
                <a:gd name="T32" fmla="*/ 4 w 25"/>
                <a:gd name="T33" fmla="*/ 0 h 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31"/>
                <a:gd name="T53" fmla="*/ 25 w 25"/>
                <a:gd name="T54" fmla="*/ 31 h 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31">
                  <a:moveTo>
                    <a:pt x="18" y="0"/>
                  </a:moveTo>
                  <a:lnTo>
                    <a:pt x="22" y="2"/>
                  </a:lnTo>
                  <a:lnTo>
                    <a:pt x="25" y="6"/>
                  </a:lnTo>
                  <a:lnTo>
                    <a:pt x="25" y="12"/>
                  </a:lnTo>
                  <a:lnTo>
                    <a:pt x="25" y="18"/>
                  </a:lnTo>
                  <a:lnTo>
                    <a:pt x="21" y="24"/>
                  </a:lnTo>
                  <a:lnTo>
                    <a:pt x="16" y="28"/>
                  </a:lnTo>
                  <a:lnTo>
                    <a:pt x="12" y="30"/>
                  </a:lnTo>
                  <a:lnTo>
                    <a:pt x="7" y="31"/>
                  </a:lnTo>
                  <a:lnTo>
                    <a:pt x="4" y="30"/>
                  </a:lnTo>
                  <a:lnTo>
                    <a:pt x="1" y="25"/>
                  </a:lnTo>
                  <a:lnTo>
                    <a:pt x="0" y="20"/>
                  </a:lnTo>
                  <a:lnTo>
                    <a:pt x="0" y="14"/>
                  </a:lnTo>
                  <a:lnTo>
                    <a:pt x="3" y="9"/>
                  </a:lnTo>
                  <a:lnTo>
                    <a:pt x="6" y="5"/>
                  </a:lnTo>
                  <a:lnTo>
                    <a:pt x="12" y="1"/>
                  </a:lnTo>
                  <a:lnTo>
                    <a:pt x="18" y="0"/>
                  </a:lnTo>
                  <a:close/>
                </a:path>
              </a:pathLst>
            </a:custGeom>
            <a:solidFill>
              <a:srgbClr val="007F00"/>
            </a:solidFill>
            <a:ln w="9525">
              <a:noFill/>
              <a:round/>
              <a:headEnd/>
              <a:tailEnd/>
            </a:ln>
          </p:spPr>
          <p:txBody>
            <a:bodyPr/>
            <a:lstStyle/>
            <a:p>
              <a:endParaRPr lang="en-US"/>
            </a:p>
          </p:txBody>
        </p:sp>
        <p:sp>
          <p:nvSpPr>
            <p:cNvPr id="6273" name="Freeform 332"/>
            <p:cNvSpPr>
              <a:spLocks/>
            </p:cNvSpPr>
            <p:nvPr/>
          </p:nvSpPr>
          <p:spPr bwMode="auto">
            <a:xfrm>
              <a:off x="2704" y="1088"/>
              <a:ext cx="15" cy="17"/>
            </a:xfrm>
            <a:custGeom>
              <a:avLst/>
              <a:gdLst>
                <a:gd name="T0" fmla="*/ 7 w 30"/>
                <a:gd name="T1" fmla="*/ 5 h 33"/>
                <a:gd name="T2" fmla="*/ 6 w 30"/>
                <a:gd name="T3" fmla="*/ 6 h 33"/>
                <a:gd name="T4" fmla="*/ 5 w 30"/>
                <a:gd name="T5" fmla="*/ 8 h 33"/>
                <a:gd name="T6" fmla="*/ 4 w 30"/>
                <a:gd name="T7" fmla="*/ 8 h 33"/>
                <a:gd name="T8" fmla="*/ 3 w 30"/>
                <a:gd name="T9" fmla="*/ 9 h 33"/>
                <a:gd name="T10" fmla="*/ 1 w 30"/>
                <a:gd name="T11" fmla="*/ 8 h 33"/>
                <a:gd name="T12" fmla="*/ 0 w 30"/>
                <a:gd name="T13" fmla="*/ 7 h 33"/>
                <a:gd name="T14" fmla="*/ 0 w 30"/>
                <a:gd name="T15" fmla="*/ 6 h 33"/>
                <a:gd name="T16" fmla="*/ 1 w 30"/>
                <a:gd name="T17" fmla="*/ 4 h 33"/>
                <a:gd name="T18" fmla="*/ 1 w 30"/>
                <a:gd name="T19" fmla="*/ 3 h 33"/>
                <a:gd name="T20" fmla="*/ 3 w 30"/>
                <a:gd name="T21" fmla="*/ 1 h 33"/>
                <a:gd name="T22" fmla="*/ 4 w 30"/>
                <a:gd name="T23" fmla="*/ 1 h 33"/>
                <a:gd name="T24" fmla="*/ 6 w 30"/>
                <a:gd name="T25" fmla="*/ 0 h 33"/>
                <a:gd name="T26" fmla="*/ 7 w 30"/>
                <a:gd name="T27" fmla="*/ 1 h 33"/>
                <a:gd name="T28" fmla="*/ 7 w 30"/>
                <a:gd name="T29" fmla="*/ 2 h 33"/>
                <a:gd name="T30" fmla="*/ 8 w 30"/>
                <a:gd name="T31" fmla="*/ 3 h 33"/>
                <a:gd name="T32" fmla="*/ 7 w 30"/>
                <a:gd name="T33" fmla="*/ 5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33"/>
                <a:gd name="T53" fmla="*/ 30 w 30"/>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33">
                  <a:moveTo>
                    <a:pt x="27" y="17"/>
                  </a:moveTo>
                  <a:lnTo>
                    <a:pt x="24" y="23"/>
                  </a:lnTo>
                  <a:lnTo>
                    <a:pt x="20" y="29"/>
                  </a:lnTo>
                  <a:lnTo>
                    <a:pt x="16" y="32"/>
                  </a:lnTo>
                  <a:lnTo>
                    <a:pt x="9" y="33"/>
                  </a:lnTo>
                  <a:lnTo>
                    <a:pt x="3" y="31"/>
                  </a:lnTo>
                  <a:lnTo>
                    <a:pt x="0" y="28"/>
                  </a:lnTo>
                  <a:lnTo>
                    <a:pt x="0" y="22"/>
                  </a:lnTo>
                  <a:lnTo>
                    <a:pt x="1" y="15"/>
                  </a:lnTo>
                  <a:lnTo>
                    <a:pt x="4" y="9"/>
                  </a:lnTo>
                  <a:lnTo>
                    <a:pt x="10" y="3"/>
                  </a:lnTo>
                  <a:lnTo>
                    <a:pt x="16" y="1"/>
                  </a:lnTo>
                  <a:lnTo>
                    <a:pt x="22" y="0"/>
                  </a:lnTo>
                  <a:lnTo>
                    <a:pt x="25" y="1"/>
                  </a:lnTo>
                  <a:lnTo>
                    <a:pt x="28" y="6"/>
                  </a:lnTo>
                  <a:lnTo>
                    <a:pt x="30" y="11"/>
                  </a:lnTo>
                  <a:lnTo>
                    <a:pt x="27" y="17"/>
                  </a:lnTo>
                  <a:close/>
                </a:path>
              </a:pathLst>
            </a:custGeom>
            <a:solidFill>
              <a:srgbClr val="007F00"/>
            </a:solidFill>
            <a:ln w="9525">
              <a:noFill/>
              <a:round/>
              <a:headEnd/>
              <a:tailEnd/>
            </a:ln>
          </p:spPr>
          <p:txBody>
            <a:bodyPr/>
            <a:lstStyle/>
            <a:p>
              <a:endParaRPr lang="en-US"/>
            </a:p>
          </p:txBody>
        </p:sp>
        <p:sp>
          <p:nvSpPr>
            <p:cNvPr id="6274" name="Freeform 333"/>
            <p:cNvSpPr>
              <a:spLocks/>
            </p:cNvSpPr>
            <p:nvPr/>
          </p:nvSpPr>
          <p:spPr bwMode="auto">
            <a:xfrm>
              <a:off x="2686" y="1086"/>
              <a:ext cx="15" cy="14"/>
            </a:xfrm>
            <a:custGeom>
              <a:avLst/>
              <a:gdLst>
                <a:gd name="T0" fmla="*/ 2 w 29"/>
                <a:gd name="T1" fmla="*/ 6 h 29"/>
                <a:gd name="T2" fmla="*/ 1 w 29"/>
                <a:gd name="T3" fmla="*/ 5 h 29"/>
                <a:gd name="T4" fmla="*/ 0 w 29"/>
                <a:gd name="T5" fmla="*/ 4 h 29"/>
                <a:gd name="T6" fmla="*/ 0 w 29"/>
                <a:gd name="T7" fmla="*/ 3 h 29"/>
                <a:gd name="T8" fmla="*/ 1 w 29"/>
                <a:gd name="T9" fmla="*/ 2 h 29"/>
                <a:gd name="T10" fmla="*/ 2 w 29"/>
                <a:gd name="T11" fmla="*/ 1 h 29"/>
                <a:gd name="T12" fmla="*/ 3 w 29"/>
                <a:gd name="T13" fmla="*/ 0 h 29"/>
                <a:gd name="T14" fmla="*/ 4 w 29"/>
                <a:gd name="T15" fmla="*/ 0 h 29"/>
                <a:gd name="T16" fmla="*/ 6 w 29"/>
                <a:gd name="T17" fmla="*/ 0 h 29"/>
                <a:gd name="T18" fmla="*/ 7 w 29"/>
                <a:gd name="T19" fmla="*/ 1 h 29"/>
                <a:gd name="T20" fmla="*/ 7 w 29"/>
                <a:gd name="T21" fmla="*/ 2 h 29"/>
                <a:gd name="T22" fmla="*/ 8 w 29"/>
                <a:gd name="T23" fmla="*/ 3 h 29"/>
                <a:gd name="T24" fmla="*/ 7 w 29"/>
                <a:gd name="T25" fmla="*/ 4 h 29"/>
                <a:gd name="T26" fmla="*/ 6 w 29"/>
                <a:gd name="T27" fmla="*/ 5 h 29"/>
                <a:gd name="T28" fmla="*/ 5 w 29"/>
                <a:gd name="T29" fmla="*/ 7 h 29"/>
                <a:gd name="T30" fmla="*/ 3 w 29"/>
                <a:gd name="T31" fmla="*/ 7 h 29"/>
                <a:gd name="T32" fmla="*/ 2 w 29"/>
                <a:gd name="T33" fmla="*/ 6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5" y="26"/>
                  </a:moveTo>
                  <a:lnTo>
                    <a:pt x="1" y="22"/>
                  </a:lnTo>
                  <a:lnTo>
                    <a:pt x="0" y="17"/>
                  </a:lnTo>
                  <a:lnTo>
                    <a:pt x="0" y="13"/>
                  </a:lnTo>
                  <a:lnTo>
                    <a:pt x="2" y="8"/>
                  </a:lnTo>
                  <a:lnTo>
                    <a:pt x="7" y="5"/>
                  </a:lnTo>
                  <a:lnTo>
                    <a:pt x="12" y="1"/>
                  </a:lnTo>
                  <a:lnTo>
                    <a:pt x="16" y="0"/>
                  </a:lnTo>
                  <a:lnTo>
                    <a:pt x="21" y="1"/>
                  </a:lnTo>
                  <a:lnTo>
                    <a:pt x="25" y="4"/>
                  </a:lnTo>
                  <a:lnTo>
                    <a:pt x="28" y="8"/>
                  </a:lnTo>
                  <a:lnTo>
                    <a:pt x="29" y="14"/>
                  </a:lnTo>
                  <a:lnTo>
                    <a:pt x="28" y="19"/>
                  </a:lnTo>
                  <a:lnTo>
                    <a:pt x="23" y="23"/>
                  </a:lnTo>
                  <a:lnTo>
                    <a:pt x="18" y="28"/>
                  </a:lnTo>
                  <a:lnTo>
                    <a:pt x="12" y="29"/>
                  </a:lnTo>
                  <a:lnTo>
                    <a:pt x="5" y="26"/>
                  </a:lnTo>
                  <a:close/>
                </a:path>
              </a:pathLst>
            </a:custGeom>
            <a:solidFill>
              <a:srgbClr val="007F00"/>
            </a:solidFill>
            <a:ln w="9525">
              <a:noFill/>
              <a:round/>
              <a:headEnd/>
              <a:tailEnd/>
            </a:ln>
          </p:spPr>
          <p:txBody>
            <a:bodyPr/>
            <a:lstStyle/>
            <a:p>
              <a:endParaRPr lang="en-US"/>
            </a:p>
          </p:txBody>
        </p:sp>
        <p:sp>
          <p:nvSpPr>
            <p:cNvPr id="6275" name="Freeform 334"/>
            <p:cNvSpPr>
              <a:spLocks/>
            </p:cNvSpPr>
            <p:nvPr/>
          </p:nvSpPr>
          <p:spPr bwMode="auto">
            <a:xfrm>
              <a:off x="2745" y="1012"/>
              <a:ext cx="123" cy="79"/>
            </a:xfrm>
            <a:custGeom>
              <a:avLst/>
              <a:gdLst>
                <a:gd name="T0" fmla="*/ 1 w 247"/>
                <a:gd name="T1" fmla="*/ 32 h 159"/>
                <a:gd name="T2" fmla="*/ 2 w 247"/>
                <a:gd name="T3" fmla="*/ 34 h 159"/>
                <a:gd name="T4" fmla="*/ 2 w 247"/>
                <a:gd name="T5" fmla="*/ 35 h 159"/>
                <a:gd name="T6" fmla="*/ 5 w 247"/>
                <a:gd name="T7" fmla="*/ 32 h 159"/>
                <a:gd name="T8" fmla="*/ 11 w 247"/>
                <a:gd name="T9" fmla="*/ 34 h 159"/>
                <a:gd name="T10" fmla="*/ 23 w 247"/>
                <a:gd name="T11" fmla="*/ 38 h 159"/>
                <a:gd name="T12" fmla="*/ 33 w 247"/>
                <a:gd name="T13" fmla="*/ 39 h 159"/>
                <a:gd name="T14" fmla="*/ 35 w 247"/>
                <a:gd name="T15" fmla="*/ 38 h 159"/>
                <a:gd name="T16" fmla="*/ 26 w 247"/>
                <a:gd name="T17" fmla="*/ 38 h 159"/>
                <a:gd name="T18" fmla="*/ 16 w 247"/>
                <a:gd name="T19" fmla="*/ 34 h 159"/>
                <a:gd name="T20" fmla="*/ 9 w 247"/>
                <a:gd name="T21" fmla="*/ 30 h 159"/>
                <a:gd name="T22" fmla="*/ 10 w 247"/>
                <a:gd name="T23" fmla="*/ 28 h 159"/>
                <a:gd name="T24" fmla="*/ 15 w 247"/>
                <a:gd name="T25" fmla="*/ 26 h 159"/>
                <a:gd name="T26" fmla="*/ 20 w 247"/>
                <a:gd name="T27" fmla="*/ 26 h 159"/>
                <a:gd name="T28" fmla="*/ 29 w 247"/>
                <a:gd name="T29" fmla="*/ 29 h 159"/>
                <a:gd name="T30" fmla="*/ 39 w 247"/>
                <a:gd name="T31" fmla="*/ 31 h 159"/>
                <a:gd name="T32" fmla="*/ 44 w 247"/>
                <a:gd name="T33" fmla="*/ 30 h 159"/>
                <a:gd name="T34" fmla="*/ 41 w 247"/>
                <a:gd name="T35" fmla="*/ 30 h 159"/>
                <a:gd name="T36" fmla="*/ 36 w 247"/>
                <a:gd name="T37" fmla="*/ 29 h 159"/>
                <a:gd name="T38" fmla="*/ 30 w 247"/>
                <a:gd name="T39" fmla="*/ 27 h 159"/>
                <a:gd name="T40" fmla="*/ 24 w 247"/>
                <a:gd name="T41" fmla="*/ 25 h 159"/>
                <a:gd name="T42" fmla="*/ 22 w 247"/>
                <a:gd name="T43" fmla="*/ 23 h 159"/>
                <a:gd name="T44" fmla="*/ 26 w 247"/>
                <a:gd name="T45" fmla="*/ 21 h 159"/>
                <a:gd name="T46" fmla="*/ 31 w 247"/>
                <a:gd name="T47" fmla="*/ 20 h 159"/>
                <a:gd name="T48" fmla="*/ 34 w 247"/>
                <a:gd name="T49" fmla="*/ 20 h 159"/>
                <a:gd name="T50" fmla="*/ 39 w 247"/>
                <a:gd name="T51" fmla="*/ 21 h 159"/>
                <a:gd name="T52" fmla="*/ 43 w 247"/>
                <a:gd name="T53" fmla="*/ 23 h 159"/>
                <a:gd name="T54" fmla="*/ 48 w 247"/>
                <a:gd name="T55" fmla="*/ 24 h 159"/>
                <a:gd name="T56" fmla="*/ 45 w 247"/>
                <a:gd name="T57" fmla="*/ 22 h 159"/>
                <a:gd name="T58" fmla="*/ 41 w 247"/>
                <a:gd name="T59" fmla="*/ 20 h 159"/>
                <a:gd name="T60" fmla="*/ 38 w 247"/>
                <a:gd name="T61" fmla="*/ 19 h 159"/>
                <a:gd name="T62" fmla="*/ 46 w 247"/>
                <a:gd name="T63" fmla="*/ 17 h 159"/>
                <a:gd name="T64" fmla="*/ 56 w 247"/>
                <a:gd name="T65" fmla="*/ 15 h 159"/>
                <a:gd name="T66" fmla="*/ 61 w 247"/>
                <a:gd name="T67" fmla="*/ 14 h 159"/>
                <a:gd name="T68" fmla="*/ 58 w 247"/>
                <a:gd name="T69" fmla="*/ 13 h 159"/>
                <a:gd name="T70" fmla="*/ 50 w 247"/>
                <a:gd name="T71" fmla="*/ 13 h 159"/>
                <a:gd name="T72" fmla="*/ 40 w 247"/>
                <a:gd name="T73" fmla="*/ 15 h 159"/>
                <a:gd name="T74" fmla="*/ 37 w 247"/>
                <a:gd name="T75" fmla="*/ 13 h 159"/>
                <a:gd name="T76" fmla="*/ 42 w 247"/>
                <a:gd name="T77" fmla="*/ 1 h 159"/>
                <a:gd name="T78" fmla="*/ 42 w 247"/>
                <a:gd name="T79" fmla="*/ 0 h 159"/>
                <a:gd name="T80" fmla="*/ 39 w 247"/>
                <a:gd name="T81" fmla="*/ 3 h 159"/>
                <a:gd name="T82" fmla="*/ 34 w 247"/>
                <a:gd name="T83" fmla="*/ 10 h 159"/>
                <a:gd name="T84" fmla="*/ 32 w 247"/>
                <a:gd name="T85" fmla="*/ 16 h 159"/>
                <a:gd name="T86" fmla="*/ 26 w 247"/>
                <a:gd name="T87" fmla="*/ 17 h 159"/>
                <a:gd name="T88" fmla="*/ 20 w 247"/>
                <a:gd name="T89" fmla="*/ 19 h 159"/>
                <a:gd name="T90" fmla="*/ 18 w 247"/>
                <a:gd name="T91" fmla="*/ 16 h 159"/>
                <a:gd name="T92" fmla="*/ 22 w 247"/>
                <a:gd name="T93" fmla="*/ 3 h 159"/>
                <a:gd name="T94" fmla="*/ 22 w 247"/>
                <a:gd name="T95" fmla="*/ 1 h 159"/>
                <a:gd name="T96" fmla="*/ 16 w 247"/>
                <a:gd name="T97" fmla="*/ 11 h 159"/>
                <a:gd name="T98" fmla="*/ 11 w 247"/>
                <a:gd name="T99" fmla="*/ 22 h 159"/>
                <a:gd name="T100" fmla="*/ 6 w 247"/>
                <a:gd name="T101" fmla="*/ 27 h 159"/>
                <a:gd name="T102" fmla="*/ 4 w 247"/>
                <a:gd name="T103" fmla="*/ 27 h 159"/>
                <a:gd name="T104" fmla="*/ 6 w 247"/>
                <a:gd name="T105" fmla="*/ 17 h 159"/>
                <a:gd name="T106" fmla="*/ 5 w 247"/>
                <a:gd name="T107" fmla="*/ 12 h 159"/>
                <a:gd name="T108" fmla="*/ 0 w 247"/>
                <a:gd name="T109" fmla="*/ 32 h 1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47"/>
                <a:gd name="T166" fmla="*/ 0 h 159"/>
                <a:gd name="T167" fmla="*/ 247 w 247"/>
                <a:gd name="T168" fmla="*/ 159 h 1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47" h="159">
                  <a:moveTo>
                    <a:pt x="0" y="128"/>
                  </a:moveTo>
                  <a:lnTo>
                    <a:pt x="3" y="129"/>
                  </a:lnTo>
                  <a:lnTo>
                    <a:pt x="4" y="130"/>
                  </a:lnTo>
                  <a:lnTo>
                    <a:pt x="6" y="131"/>
                  </a:lnTo>
                  <a:lnTo>
                    <a:pt x="7" y="133"/>
                  </a:lnTo>
                  <a:lnTo>
                    <a:pt x="8" y="136"/>
                  </a:lnTo>
                  <a:lnTo>
                    <a:pt x="9" y="137"/>
                  </a:lnTo>
                  <a:lnTo>
                    <a:pt x="9" y="139"/>
                  </a:lnTo>
                  <a:lnTo>
                    <a:pt x="9" y="141"/>
                  </a:lnTo>
                  <a:lnTo>
                    <a:pt x="14" y="137"/>
                  </a:lnTo>
                  <a:lnTo>
                    <a:pt x="19" y="133"/>
                  </a:lnTo>
                  <a:lnTo>
                    <a:pt x="22" y="131"/>
                  </a:lnTo>
                  <a:lnTo>
                    <a:pt x="24" y="129"/>
                  </a:lnTo>
                  <a:lnTo>
                    <a:pt x="34" y="133"/>
                  </a:lnTo>
                  <a:lnTo>
                    <a:pt x="46" y="139"/>
                  </a:lnTo>
                  <a:lnTo>
                    <a:pt x="61" y="145"/>
                  </a:lnTo>
                  <a:lnTo>
                    <a:pt x="77" y="149"/>
                  </a:lnTo>
                  <a:lnTo>
                    <a:pt x="95" y="154"/>
                  </a:lnTo>
                  <a:lnTo>
                    <a:pt x="110" y="158"/>
                  </a:lnTo>
                  <a:lnTo>
                    <a:pt x="123" y="159"/>
                  </a:lnTo>
                  <a:lnTo>
                    <a:pt x="133" y="159"/>
                  </a:lnTo>
                  <a:lnTo>
                    <a:pt x="142" y="156"/>
                  </a:lnTo>
                  <a:lnTo>
                    <a:pt x="144" y="155"/>
                  </a:lnTo>
                  <a:lnTo>
                    <a:pt x="140" y="154"/>
                  </a:lnTo>
                  <a:lnTo>
                    <a:pt x="133" y="154"/>
                  </a:lnTo>
                  <a:lnTo>
                    <a:pt x="120" y="154"/>
                  </a:lnTo>
                  <a:lnTo>
                    <a:pt x="106" y="152"/>
                  </a:lnTo>
                  <a:lnTo>
                    <a:pt x="92" y="147"/>
                  </a:lnTo>
                  <a:lnTo>
                    <a:pt x="79" y="143"/>
                  </a:lnTo>
                  <a:lnTo>
                    <a:pt x="66" y="138"/>
                  </a:lnTo>
                  <a:lnTo>
                    <a:pt x="54" y="132"/>
                  </a:lnTo>
                  <a:lnTo>
                    <a:pt x="45" y="126"/>
                  </a:lnTo>
                  <a:lnTo>
                    <a:pt x="38" y="121"/>
                  </a:lnTo>
                  <a:lnTo>
                    <a:pt x="36" y="117"/>
                  </a:lnTo>
                  <a:lnTo>
                    <a:pt x="38" y="115"/>
                  </a:lnTo>
                  <a:lnTo>
                    <a:pt x="43" y="115"/>
                  </a:lnTo>
                  <a:lnTo>
                    <a:pt x="49" y="113"/>
                  </a:lnTo>
                  <a:lnTo>
                    <a:pt x="56" y="109"/>
                  </a:lnTo>
                  <a:lnTo>
                    <a:pt x="62" y="107"/>
                  </a:lnTo>
                  <a:lnTo>
                    <a:pt x="69" y="103"/>
                  </a:lnTo>
                  <a:lnTo>
                    <a:pt x="74" y="101"/>
                  </a:lnTo>
                  <a:lnTo>
                    <a:pt x="81" y="105"/>
                  </a:lnTo>
                  <a:lnTo>
                    <a:pt x="92" y="109"/>
                  </a:lnTo>
                  <a:lnTo>
                    <a:pt x="105" y="114"/>
                  </a:lnTo>
                  <a:lnTo>
                    <a:pt x="119" y="118"/>
                  </a:lnTo>
                  <a:lnTo>
                    <a:pt x="133" y="123"/>
                  </a:lnTo>
                  <a:lnTo>
                    <a:pt x="147" y="125"/>
                  </a:lnTo>
                  <a:lnTo>
                    <a:pt x="159" y="126"/>
                  </a:lnTo>
                  <a:lnTo>
                    <a:pt x="168" y="125"/>
                  </a:lnTo>
                  <a:lnTo>
                    <a:pt x="175" y="123"/>
                  </a:lnTo>
                  <a:lnTo>
                    <a:pt x="179" y="121"/>
                  </a:lnTo>
                  <a:lnTo>
                    <a:pt x="178" y="120"/>
                  </a:lnTo>
                  <a:lnTo>
                    <a:pt x="171" y="120"/>
                  </a:lnTo>
                  <a:lnTo>
                    <a:pt x="165" y="120"/>
                  </a:lnTo>
                  <a:lnTo>
                    <a:pt x="158" y="120"/>
                  </a:lnTo>
                  <a:lnTo>
                    <a:pt x="151" y="118"/>
                  </a:lnTo>
                  <a:lnTo>
                    <a:pt x="144" y="117"/>
                  </a:lnTo>
                  <a:lnTo>
                    <a:pt x="137" y="116"/>
                  </a:lnTo>
                  <a:lnTo>
                    <a:pt x="130" y="114"/>
                  </a:lnTo>
                  <a:lnTo>
                    <a:pt x="123" y="110"/>
                  </a:lnTo>
                  <a:lnTo>
                    <a:pt x="117" y="108"/>
                  </a:lnTo>
                  <a:lnTo>
                    <a:pt x="105" y="103"/>
                  </a:lnTo>
                  <a:lnTo>
                    <a:pt x="96" y="100"/>
                  </a:lnTo>
                  <a:lnTo>
                    <a:pt x="89" y="98"/>
                  </a:lnTo>
                  <a:lnTo>
                    <a:pt x="84" y="94"/>
                  </a:lnTo>
                  <a:lnTo>
                    <a:pt x="89" y="92"/>
                  </a:lnTo>
                  <a:lnTo>
                    <a:pt x="94" y="90"/>
                  </a:lnTo>
                  <a:lnTo>
                    <a:pt x="100" y="87"/>
                  </a:lnTo>
                  <a:lnTo>
                    <a:pt x="107" y="86"/>
                  </a:lnTo>
                  <a:lnTo>
                    <a:pt x="113" y="85"/>
                  </a:lnTo>
                  <a:lnTo>
                    <a:pt x="120" y="84"/>
                  </a:lnTo>
                  <a:lnTo>
                    <a:pt x="125" y="83"/>
                  </a:lnTo>
                  <a:lnTo>
                    <a:pt x="129" y="81"/>
                  </a:lnTo>
                  <a:lnTo>
                    <a:pt x="133" y="80"/>
                  </a:lnTo>
                  <a:lnTo>
                    <a:pt x="138" y="81"/>
                  </a:lnTo>
                  <a:lnTo>
                    <a:pt x="143" y="83"/>
                  </a:lnTo>
                  <a:lnTo>
                    <a:pt x="149" y="85"/>
                  </a:lnTo>
                  <a:lnTo>
                    <a:pt x="156" y="87"/>
                  </a:lnTo>
                  <a:lnTo>
                    <a:pt x="161" y="91"/>
                  </a:lnTo>
                  <a:lnTo>
                    <a:pt x="167" y="93"/>
                  </a:lnTo>
                  <a:lnTo>
                    <a:pt x="172" y="95"/>
                  </a:lnTo>
                  <a:lnTo>
                    <a:pt x="181" y="99"/>
                  </a:lnTo>
                  <a:lnTo>
                    <a:pt x="190" y="100"/>
                  </a:lnTo>
                  <a:lnTo>
                    <a:pt x="194" y="99"/>
                  </a:lnTo>
                  <a:lnTo>
                    <a:pt x="190" y="95"/>
                  </a:lnTo>
                  <a:lnTo>
                    <a:pt x="186" y="93"/>
                  </a:lnTo>
                  <a:lnTo>
                    <a:pt x="181" y="91"/>
                  </a:lnTo>
                  <a:lnTo>
                    <a:pt x="175" y="87"/>
                  </a:lnTo>
                  <a:lnTo>
                    <a:pt x="170" y="85"/>
                  </a:lnTo>
                  <a:lnTo>
                    <a:pt x="165" y="83"/>
                  </a:lnTo>
                  <a:lnTo>
                    <a:pt x="160" y="80"/>
                  </a:lnTo>
                  <a:lnTo>
                    <a:pt x="157" y="78"/>
                  </a:lnTo>
                  <a:lnTo>
                    <a:pt x="155" y="76"/>
                  </a:lnTo>
                  <a:lnTo>
                    <a:pt x="163" y="75"/>
                  </a:lnTo>
                  <a:lnTo>
                    <a:pt x="173" y="72"/>
                  </a:lnTo>
                  <a:lnTo>
                    <a:pt x="186" y="70"/>
                  </a:lnTo>
                  <a:lnTo>
                    <a:pt x="199" y="68"/>
                  </a:lnTo>
                  <a:lnTo>
                    <a:pt x="213" y="65"/>
                  </a:lnTo>
                  <a:lnTo>
                    <a:pt x="226" y="63"/>
                  </a:lnTo>
                  <a:lnTo>
                    <a:pt x="235" y="61"/>
                  </a:lnTo>
                  <a:lnTo>
                    <a:pt x="241" y="60"/>
                  </a:lnTo>
                  <a:lnTo>
                    <a:pt x="247" y="58"/>
                  </a:lnTo>
                  <a:lnTo>
                    <a:pt x="247" y="56"/>
                  </a:lnTo>
                  <a:lnTo>
                    <a:pt x="243" y="55"/>
                  </a:lnTo>
                  <a:lnTo>
                    <a:pt x="235" y="54"/>
                  </a:lnTo>
                  <a:lnTo>
                    <a:pt x="227" y="54"/>
                  </a:lnTo>
                  <a:lnTo>
                    <a:pt x="216" y="54"/>
                  </a:lnTo>
                  <a:lnTo>
                    <a:pt x="202" y="55"/>
                  </a:lnTo>
                  <a:lnTo>
                    <a:pt x="188" y="56"/>
                  </a:lnTo>
                  <a:lnTo>
                    <a:pt x="174" y="58"/>
                  </a:lnTo>
                  <a:lnTo>
                    <a:pt x="163" y="61"/>
                  </a:lnTo>
                  <a:lnTo>
                    <a:pt x="152" y="63"/>
                  </a:lnTo>
                  <a:lnTo>
                    <a:pt x="145" y="65"/>
                  </a:lnTo>
                  <a:lnTo>
                    <a:pt x="149" y="52"/>
                  </a:lnTo>
                  <a:lnTo>
                    <a:pt x="155" y="34"/>
                  </a:lnTo>
                  <a:lnTo>
                    <a:pt x="161" y="17"/>
                  </a:lnTo>
                  <a:lnTo>
                    <a:pt x="170" y="7"/>
                  </a:lnTo>
                  <a:lnTo>
                    <a:pt x="173" y="2"/>
                  </a:lnTo>
                  <a:lnTo>
                    <a:pt x="173" y="0"/>
                  </a:lnTo>
                  <a:lnTo>
                    <a:pt x="168" y="1"/>
                  </a:lnTo>
                  <a:lnTo>
                    <a:pt x="164" y="4"/>
                  </a:lnTo>
                  <a:lnTo>
                    <a:pt x="160" y="9"/>
                  </a:lnTo>
                  <a:lnTo>
                    <a:pt x="156" y="15"/>
                  </a:lnTo>
                  <a:lnTo>
                    <a:pt x="150" y="24"/>
                  </a:lnTo>
                  <a:lnTo>
                    <a:pt x="144" y="33"/>
                  </a:lnTo>
                  <a:lnTo>
                    <a:pt x="138" y="42"/>
                  </a:lnTo>
                  <a:lnTo>
                    <a:pt x="133" y="52"/>
                  </a:lnTo>
                  <a:lnTo>
                    <a:pt x="129" y="58"/>
                  </a:lnTo>
                  <a:lnTo>
                    <a:pt x="128" y="64"/>
                  </a:lnTo>
                  <a:lnTo>
                    <a:pt x="122" y="65"/>
                  </a:lnTo>
                  <a:lnTo>
                    <a:pt x="115" y="68"/>
                  </a:lnTo>
                  <a:lnTo>
                    <a:pt x="107" y="70"/>
                  </a:lnTo>
                  <a:lnTo>
                    <a:pt x="99" y="72"/>
                  </a:lnTo>
                  <a:lnTo>
                    <a:pt x="91" y="75"/>
                  </a:lnTo>
                  <a:lnTo>
                    <a:pt x="83" y="77"/>
                  </a:lnTo>
                  <a:lnTo>
                    <a:pt x="77" y="79"/>
                  </a:lnTo>
                  <a:lnTo>
                    <a:pt x="73" y="80"/>
                  </a:lnTo>
                  <a:lnTo>
                    <a:pt x="74" y="67"/>
                  </a:lnTo>
                  <a:lnTo>
                    <a:pt x="79" y="47"/>
                  </a:lnTo>
                  <a:lnTo>
                    <a:pt x="84" y="27"/>
                  </a:lnTo>
                  <a:lnTo>
                    <a:pt x="90" y="14"/>
                  </a:lnTo>
                  <a:lnTo>
                    <a:pt x="94" y="7"/>
                  </a:lnTo>
                  <a:lnTo>
                    <a:pt x="94" y="4"/>
                  </a:lnTo>
                  <a:lnTo>
                    <a:pt x="90" y="5"/>
                  </a:lnTo>
                  <a:lnTo>
                    <a:pt x="85" y="12"/>
                  </a:lnTo>
                  <a:lnTo>
                    <a:pt x="77" y="26"/>
                  </a:lnTo>
                  <a:lnTo>
                    <a:pt x="67" y="45"/>
                  </a:lnTo>
                  <a:lnTo>
                    <a:pt x="60" y="65"/>
                  </a:lnTo>
                  <a:lnTo>
                    <a:pt x="58" y="84"/>
                  </a:lnTo>
                  <a:lnTo>
                    <a:pt x="47" y="91"/>
                  </a:lnTo>
                  <a:lnTo>
                    <a:pt x="39" y="98"/>
                  </a:lnTo>
                  <a:lnTo>
                    <a:pt x="33" y="105"/>
                  </a:lnTo>
                  <a:lnTo>
                    <a:pt x="27" y="109"/>
                  </a:lnTo>
                  <a:lnTo>
                    <a:pt x="23" y="111"/>
                  </a:lnTo>
                  <a:lnTo>
                    <a:pt x="20" y="111"/>
                  </a:lnTo>
                  <a:lnTo>
                    <a:pt x="19" y="109"/>
                  </a:lnTo>
                  <a:lnTo>
                    <a:pt x="20" y="103"/>
                  </a:lnTo>
                  <a:lnTo>
                    <a:pt x="22" y="90"/>
                  </a:lnTo>
                  <a:lnTo>
                    <a:pt x="26" y="69"/>
                  </a:lnTo>
                  <a:lnTo>
                    <a:pt x="30" y="48"/>
                  </a:lnTo>
                  <a:lnTo>
                    <a:pt x="34" y="34"/>
                  </a:lnTo>
                  <a:lnTo>
                    <a:pt x="23" y="50"/>
                  </a:lnTo>
                  <a:lnTo>
                    <a:pt x="13" y="77"/>
                  </a:lnTo>
                  <a:lnTo>
                    <a:pt x="5" y="105"/>
                  </a:lnTo>
                  <a:lnTo>
                    <a:pt x="0" y="128"/>
                  </a:lnTo>
                  <a:close/>
                </a:path>
              </a:pathLst>
            </a:custGeom>
            <a:solidFill>
              <a:srgbClr val="990000"/>
            </a:solidFill>
            <a:ln w="9525">
              <a:noFill/>
              <a:round/>
              <a:headEnd/>
              <a:tailEnd/>
            </a:ln>
          </p:spPr>
          <p:txBody>
            <a:bodyPr/>
            <a:lstStyle/>
            <a:p>
              <a:endParaRPr lang="en-US"/>
            </a:p>
          </p:txBody>
        </p:sp>
        <p:sp>
          <p:nvSpPr>
            <p:cNvPr id="6276" name="Freeform 335"/>
            <p:cNvSpPr>
              <a:spLocks/>
            </p:cNvSpPr>
            <p:nvPr/>
          </p:nvSpPr>
          <p:spPr bwMode="auto">
            <a:xfrm>
              <a:off x="2752" y="1141"/>
              <a:ext cx="85" cy="100"/>
            </a:xfrm>
            <a:custGeom>
              <a:avLst/>
              <a:gdLst>
                <a:gd name="T0" fmla="*/ 1 w 171"/>
                <a:gd name="T1" fmla="*/ 1 h 200"/>
                <a:gd name="T2" fmla="*/ 0 w 171"/>
                <a:gd name="T3" fmla="*/ 3 h 200"/>
                <a:gd name="T4" fmla="*/ 1 w 171"/>
                <a:gd name="T5" fmla="*/ 5 h 200"/>
                <a:gd name="T6" fmla="*/ 4 w 171"/>
                <a:gd name="T7" fmla="*/ 9 h 200"/>
                <a:gd name="T8" fmla="*/ 4 w 171"/>
                <a:gd name="T9" fmla="*/ 13 h 200"/>
                <a:gd name="T10" fmla="*/ 4 w 171"/>
                <a:gd name="T11" fmla="*/ 25 h 200"/>
                <a:gd name="T12" fmla="*/ 6 w 171"/>
                <a:gd name="T13" fmla="*/ 30 h 200"/>
                <a:gd name="T14" fmla="*/ 7 w 171"/>
                <a:gd name="T15" fmla="*/ 31 h 200"/>
                <a:gd name="T16" fmla="*/ 7 w 171"/>
                <a:gd name="T17" fmla="*/ 25 h 200"/>
                <a:gd name="T18" fmla="*/ 7 w 171"/>
                <a:gd name="T19" fmla="*/ 17 h 200"/>
                <a:gd name="T20" fmla="*/ 9 w 171"/>
                <a:gd name="T21" fmla="*/ 14 h 200"/>
                <a:gd name="T22" fmla="*/ 11 w 171"/>
                <a:gd name="T23" fmla="*/ 16 h 200"/>
                <a:gd name="T24" fmla="*/ 14 w 171"/>
                <a:gd name="T25" fmla="*/ 19 h 200"/>
                <a:gd name="T26" fmla="*/ 16 w 171"/>
                <a:gd name="T27" fmla="*/ 21 h 200"/>
                <a:gd name="T28" fmla="*/ 17 w 171"/>
                <a:gd name="T29" fmla="*/ 25 h 200"/>
                <a:gd name="T30" fmla="*/ 18 w 171"/>
                <a:gd name="T31" fmla="*/ 33 h 200"/>
                <a:gd name="T32" fmla="*/ 18 w 171"/>
                <a:gd name="T33" fmla="*/ 40 h 200"/>
                <a:gd name="T34" fmla="*/ 18 w 171"/>
                <a:gd name="T35" fmla="*/ 44 h 200"/>
                <a:gd name="T36" fmla="*/ 19 w 171"/>
                <a:gd name="T37" fmla="*/ 47 h 200"/>
                <a:gd name="T38" fmla="*/ 20 w 171"/>
                <a:gd name="T39" fmla="*/ 45 h 200"/>
                <a:gd name="T40" fmla="*/ 20 w 171"/>
                <a:gd name="T41" fmla="*/ 41 h 200"/>
                <a:gd name="T42" fmla="*/ 21 w 171"/>
                <a:gd name="T43" fmla="*/ 37 h 200"/>
                <a:gd name="T44" fmla="*/ 21 w 171"/>
                <a:gd name="T45" fmla="*/ 34 h 200"/>
                <a:gd name="T46" fmla="*/ 21 w 171"/>
                <a:gd name="T47" fmla="*/ 27 h 200"/>
                <a:gd name="T48" fmla="*/ 24 w 171"/>
                <a:gd name="T49" fmla="*/ 28 h 200"/>
                <a:gd name="T50" fmla="*/ 30 w 171"/>
                <a:gd name="T51" fmla="*/ 36 h 200"/>
                <a:gd name="T52" fmla="*/ 36 w 171"/>
                <a:gd name="T53" fmla="*/ 44 h 200"/>
                <a:gd name="T54" fmla="*/ 41 w 171"/>
                <a:gd name="T55" fmla="*/ 49 h 200"/>
                <a:gd name="T56" fmla="*/ 41 w 171"/>
                <a:gd name="T57" fmla="*/ 48 h 200"/>
                <a:gd name="T58" fmla="*/ 39 w 171"/>
                <a:gd name="T59" fmla="*/ 44 h 200"/>
                <a:gd name="T60" fmla="*/ 36 w 171"/>
                <a:gd name="T61" fmla="*/ 39 h 200"/>
                <a:gd name="T62" fmla="*/ 33 w 171"/>
                <a:gd name="T63" fmla="*/ 35 h 200"/>
                <a:gd name="T64" fmla="*/ 32 w 171"/>
                <a:gd name="T65" fmla="*/ 32 h 200"/>
                <a:gd name="T66" fmla="*/ 30 w 171"/>
                <a:gd name="T67" fmla="*/ 29 h 200"/>
                <a:gd name="T68" fmla="*/ 27 w 171"/>
                <a:gd name="T69" fmla="*/ 26 h 200"/>
                <a:gd name="T70" fmla="*/ 24 w 171"/>
                <a:gd name="T71" fmla="*/ 24 h 200"/>
                <a:gd name="T72" fmla="*/ 24 w 171"/>
                <a:gd name="T73" fmla="*/ 23 h 200"/>
                <a:gd name="T74" fmla="*/ 27 w 171"/>
                <a:gd name="T75" fmla="*/ 23 h 200"/>
                <a:gd name="T76" fmla="*/ 30 w 171"/>
                <a:gd name="T77" fmla="*/ 24 h 200"/>
                <a:gd name="T78" fmla="*/ 33 w 171"/>
                <a:gd name="T79" fmla="*/ 25 h 200"/>
                <a:gd name="T80" fmla="*/ 35 w 171"/>
                <a:gd name="T81" fmla="*/ 27 h 200"/>
                <a:gd name="T82" fmla="*/ 37 w 171"/>
                <a:gd name="T83" fmla="*/ 27 h 200"/>
                <a:gd name="T84" fmla="*/ 35 w 171"/>
                <a:gd name="T85" fmla="*/ 25 h 200"/>
                <a:gd name="T86" fmla="*/ 31 w 171"/>
                <a:gd name="T87" fmla="*/ 22 h 200"/>
                <a:gd name="T88" fmla="*/ 26 w 171"/>
                <a:gd name="T89" fmla="*/ 19 h 200"/>
                <a:gd name="T90" fmla="*/ 21 w 171"/>
                <a:gd name="T91" fmla="*/ 17 h 200"/>
                <a:gd name="T92" fmla="*/ 18 w 171"/>
                <a:gd name="T93" fmla="*/ 16 h 200"/>
                <a:gd name="T94" fmla="*/ 15 w 171"/>
                <a:gd name="T95" fmla="*/ 14 h 200"/>
                <a:gd name="T96" fmla="*/ 12 w 171"/>
                <a:gd name="T97" fmla="*/ 13 h 200"/>
                <a:gd name="T98" fmla="*/ 10 w 171"/>
                <a:gd name="T99" fmla="*/ 11 h 200"/>
                <a:gd name="T100" fmla="*/ 11 w 171"/>
                <a:gd name="T101" fmla="*/ 9 h 200"/>
                <a:gd name="T102" fmla="*/ 15 w 171"/>
                <a:gd name="T103" fmla="*/ 8 h 200"/>
                <a:gd name="T104" fmla="*/ 19 w 171"/>
                <a:gd name="T105" fmla="*/ 8 h 200"/>
                <a:gd name="T106" fmla="*/ 23 w 171"/>
                <a:gd name="T107" fmla="*/ 9 h 200"/>
                <a:gd name="T108" fmla="*/ 26 w 171"/>
                <a:gd name="T109" fmla="*/ 10 h 200"/>
                <a:gd name="T110" fmla="*/ 27 w 171"/>
                <a:gd name="T111" fmla="*/ 8 h 200"/>
                <a:gd name="T112" fmla="*/ 22 w 171"/>
                <a:gd name="T113" fmla="*/ 6 h 200"/>
                <a:gd name="T114" fmla="*/ 17 w 171"/>
                <a:gd name="T115" fmla="*/ 6 h 200"/>
                <a:gd name="T116" fmla="*/ 12 w 171"/>
                <a:gd name="T117" fmla="*/ 6 h 200"/>
                <a:gd name="T118" fmla="*/ 8 w 171"/>
                <a:gd name="T119" fmla="*/ 5 h 200"/>
                <a:gd name="T120" fmla="*/ 5 w 171"/>
                <a:gd name="T121" fmla="*/ 5 h 200"/>
                <a:gd name="T122" fmla="*/ 3 w 171"/>
                <a:gd name="T123" fmla="*/ 2 h 2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1"/>
                <a:gd name="T187" fmla="*/ 0 h 200"/>
                <a:gd name="T188" fmla="*/ 171 w 171"/>
                <a:gd name="T189" fmla="*/ 200 h 2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1" h="200">
                  <a:moveTo>
                    <a:pt x="8" y="0"/>
                  </a:moveTo>
                  <a:lnTo>
                    <a:pt x="6" y="3"/>
                  </a:lnTo>
                  <a:lnTo>
                    <a:pt x="5" y="6"/>
                  </a:lnTo>
                  <a:lnTo>
                    <a:pt x="3" y="9"/>
                  </a:lnTo>
                  <a:lnTo>
                    <a:pt x="0" y="11"/>
                  </a:lnTo>
                  <a:lnTo>
                    <a:pt x="7" y="18"/>
                  </a:lnTo>
                  <a:lnTo>
                    <a:pt x="14" y="26"/>
                  </a:lnTo>
                  <a:lnTo>
                    <a:pt x="18" y="34"/>
                  </a:lnTo>
                  <a:lnTo>
                    <a:pt x="18" y="41"/>
                  </a:lnTo>
                  <a:lnTo>
                    <a:pt x="16" y="54"/>
                  </a:lnTo>
                  <a:lnTo>
                    <a:pt x="18" y="76"/>
                  </a:lnTo>
                  <a:lnTo>
                    <a:pt x="19" y="99"/>
                  </a:lnTo>
                  <a:lnTo>
                    <a:pt x="21" y="114"/>
                  </a:lnTo>
                  <a:lnTo>
                    <a:pt x="24" y="121"/>
                  </a:lnTo>
                  <a:lnTo>
                    <a:pt x="27" y="124"/>
                  </a:lnTo>
                  <a:lnTo>
                    <a:pt x="29" y="123"/>
                  </a:lnTo>
                  <a:lnTo>
                    <a:pt x="29" y="116"/>
                  </a:lnTo>
                  <a:lnTo>
                    <a:pt x="28" y="102"/>
                  </a:lnTo>
                  <a:lnTo>
                    <a:pt x="29" y="84"/>
                  </a:lnTo>
                  <a:lnTo>
                    <a:pt x="30" y="67"/>
                  </a:lnTo>
                  <a:lnTo>
                    <a:pt x="32" y="54"/>
                  </a:lnTo>
                  <a:lnTo>
                    <a:pt x="37" y="57"/>
                  </a:lnTo>
                  <a:lnTo>
                    <a:pt x="42" y="61"/>
                  </a:lnTo>
                  <a:lnTo>
                    <a:pt x="47" y="64"/>
                  </a:lnTo>
                  <a:lnTo>
                    <a:pt x="52" y="69"/>
                  </a:lnTo>
                  <a:lnTo>
                    <a:pt x="57" y="74"/>
                  </a:lnTo>
                  <a:lnTo>
                    <a:pt x="61" y="78"/>
                  </a:lnTo>
                  <a:lnTo>
                    <a:pt x="65" y="83"/>
                  </a:lnTo>
                  <a:lnTo>
                    <a:pt x="67" y="86"/>
                  </a:lnTo>
                  <a:lnTo>
                    <a:pt x="70" y="98"/>
                  </a:lnTo>
                  <a:lnTo>
                    <a:pt x="73" y="114"/>
                  </a:lnTo>
                  <a:lnTo>
                    <a:pt x="75" y="132"/>
                  </a:lnTo>
                  <a:lnTo>
                    <a:pt x="75" y="146"/>
                  </a:lnTo>
                  <a:lnTo>
                    <a:pt x="74" y="157"/>
                  </a:lnTo>
                  <a:lnTo>
                    <a:pt x="73" y="166"/>
                  </a:lnTo>
                  <a:lnTo>
                    <a:pt x="74" y="176"/>
                  </a:lnTo>
                  <a:lnTo>
                    <a:pt x="76" y="183"/>
                  </a:lnTo>
                  <a:lnTo>
                    <a:pt x="79" y="186"/>
                  </a:lnTo>
                  <a:lnTo>
                    <a:pt x="80" y="184"/>
                  </a:lnTo>
                  <a:lnTo>
                    <a:pt x="81" y="180"/>
                  </a:lnTo>
                  <a:lnTo>
                    <a:pt x="80" y="173"/>
                  </a:lnTo>
                  <a:lnTo>
                    <a:pt x="80" y="163"/>
                  </a:lnTo>
                  <a:lnTo>
                    <a:pt x="82" y="155"/>
                  </a:lnTo>
                  <a:lnTo>
                    <a:pt x="84" y="148"/>
                  </a:lnTo>
                  <a:lnTo>
                    <a:pt x="85" y="143"/>
                  </a:lnTo>
                  <a:lnTo>
                    <a:pt x="87" y="135"/>
                  </a:lnTo>
                  <a:lnTo>
                    <a:pt x="87" y="121"/>
                  </a:lnTo>
                  <a:lnTo>
                    <a:pt x="87" y="108"/>
                  </a:lnTo>
                  <a:lnTo>
                    <a:pt x="85" y="99"/>
                  </a:lnTo>
                  <a:lnTo>
                    <a:pt x="97" y="112"/>
                  </a:lnTo>
                  <a:lnTo>
                    <a:pt x="108" y="127"/>
                  </a:lnTo>
                  <a:lnTo>
                    <a:pt x="121" y="143"/>
                  </a:lnTo>
                  <a:lnTo>
                    <a:pt x="134" y="159"/>
                  </a:lnTo>
                  <a:lnTo>
                    <a:pt x="145" y="174"/>
                  </a:lnTo>
                  <a:lnTo>
                    <a:pt x="156" y="186"/>
                  </a:lnTo>
                  <a:lnTo>
                    <a:pt x="164" y="196"/>
                  </a:lnTo>
                  <a:lnTo>
                    <a:pt x="171" y="200"/>
                  </a:lnTo>
                  <a:lnTo>
                    <a:pt x="166" y="192"/>
                  </a:lnTo>
                  <a:lnTo>
                    <a:pt x="161" y="182"/>
                  </a:lnTo>
                  <a:lnTo>
                    <a:pt x="156" y="173"/>
                  </a:lnTo>
                  <a:lnTo>
                    <a:pt x="150" y="162"/>
                  </a:lnTo>
                  <a:lnTo>
                    <a:pt x="144" y="153"/>
                  </a:lnTo>
                  <a:lnTo>
                    <a:pt x="140" y="144"/>
                  </a:lnTo>
                  <a:lnTo>
                    <a:pt x="135" y="137"/>
                  </a:lnTo>
                  <a:lnTo>
                    <a:pt x="133" y="132"/>
                  </a:lnTo>
                  <a:lnTo>
                    <a:pt x="130" y="128"/>
                  </a:lnTo>
                  <a:lnTo>
                    <a:pt x="127" y="122"/>
                  </a:lnTo>
                  <a:lnTo>
                    <a:pt x="121" y="116"/>
                  </a:lnTo>
                  <a:lnTo>
                    <a:pt x="115" y="109"/>
                  </a:lnTo>
                  <a:lnTo>
                    <a:pt x="110" y="103"/>
                  </a:lnTo>
                  <a:lnTo>
                    <a:pt x="104" y="98"/>
                  </a:lnTo>
                  <a:lnTo>
                    <a:pt x="98" y="93"/>
                  </a:lnTo>
                  <a:lnTo>
                    <a:pt x="95" y="90"/>
                  </a:lnTo>
                  <a:lnTo>
                    <a:pt x="99" y="90"/>
                  </a:lnTo>
                  <a:lnTo>
                    <a:pt x="105" y="91"/>
                  </a:lnTo>
                  <a:lnTo>
                    <a:pt x="111" y="92"/>
                  </a:lnTo>
                  <a:lnTo>
                    <a:pt x="118" y="93"/>
                  </a:lnTo>
                  <a:lnTo>
                    <a:pt x="123" y="95"/>
                  </a:lnTo>
                  <a:lnTo>
                    <a:pt x="129" y="98"/>
                  </a:lnTo>
                  <a:lnTo>
                    <a:pt x="134" y="101"/>
                  </a:lnTo>
                  <a:lnTo>
                    <a:pt x="137" y="103"/>
                  </a:lnTo>
                  <a:lnTo>
                    <a:pt x="142" y="107"/>
                  </a:lnTo>
                  <a:lnTo>
                    <a:pt x="146" y="108"/>
                  </a:lnTo>
                  <a:lnTo>
                    <a:pt x="149" y="107"/>
                  </a:lnTo>
                  <a:lnTo>
                    <a:pt x="145" y="101"/>
                  </a:lnTo>
                  <a:lnTo>
                    <a:pt x="141" y="97"/>
                  </a:lnTo>
                  <a:lnTo>
                    <a:pt x="134" y="92"/>
                  </a:lnTo>
                  <a:lnTo>
                    <a:pt x="126" y="86"/>
                  </a:lnTo>
                  <a:lnTo>
                    <a:pt x="115" y="80"/>
                  </a:lnTo>
                  <a:lnTo>
                    <a:pt x="105" y="76"/>
                  </a:lnTo>
                  <a:lnTo>
                    <a:pt x="95" y="71"/>
                  </a:lnTo>
                  <a:lnTo>
                    <a:pt x="85" y="68"/>
                  </a:lnTo>
                  <a:lnTo>
                    <a:pt x="76" y="67"/>
                  </a:lnTo>
                  <a:lnTo>
                    <a:pt x="72" y="64"/>
                  </a:lnTo>
                  <a:lnTo>
                    <a:pt x="66" y="62"/>
                  </a:lnTo>
                  <a:lnTo>
                    <a:pt x="61" y="57"/>
                  </a:lnTo>
                  <a:lnTo>
                    <a:pt x="56" y="54"/>
                  </a:lnTo>
                  <a:lnTo>
                    <a:pt x="51" y="49"/>
                  </a:lnTo>
                  <a:lnTo>
                    <a:pt x="46" y="45"/>
                  </a:lnTo>
                  <a:lnTo>
                    <a:pt x="43" y="41"/>
                  </a:lnTo>
                  <a:lnTo>
                    <a:pt x="39" y="37"/>
                  </a:lnTo>
                  <a:lnTo>
                    <a:pt x="45" y="34"/>
                  </a:lnTo>
                  <a:lnTo>
                    <a:pt x="52" y="33"/>
                  </a:lnTo>
                  <a:lnTo>
                    <a:pt x="60" y="32"/>
                  </a:lnTo>
                  <a:lnTo>
                    <a:pt x="69" y="32"/>
                  </a:lnTo>
                  <a:lnTo>
                    <a:pt x="79" y="32"/>
                  </a:lnTo>
                  <a:lnTo>
                    <a:pt x="87" y="32"/>
                  </a:lnTo>
                  <a:lnTo>
                    <a:pt x="94" y="33"/>
                  </a:lnTo>
                  <a:lnTo>
                    <a:pt x="99" y="34"/>
                  </a:lnTo>
                  <a:lnTo>
                    <a:pt x="107" y="37"/>
                  </a:lnTo>
                  <a:lnTo>
                    <a:pt x="112" y="36"/>
                  </a:lnTo>
                  <a:lnTo>
                    <a:pt x="110" y="32"/>
                  </a:lnTo>
                  <a:lnTo>
                    <a:pt x="99" y="27"/>
                  </a:lnTo>
                  <a:lnTo>
                    <a:pt x="90" y="25"/>
                  </a:lnTo>
                  <a:lnTo>
                    <a:pt x="80" y="24"/>
                  </a:lnTo>
                  <a:lnTo>
                    <a:pt x="69" y="22"/>
                  </a:lnTo>
                  <a:lnTo>
                    <a:pt x="59" y="22"/>
                  </a:lnTo>
                  <a:lnTo>
                    <a:pt x="49" y="21"/>
                  </a:lnTo>
                  <a:lnTo>
                    <a:pt x="39" y="21"/>
                  </a:lnTo>
                  <a:lnTo>
                    <a:pt x="32" y="19"/>
                  </a:lnTo>
                  <a:lnTo>
                    <a:pt x="27" y="19"/>
                  </a:lnTo>
                  <a:lnTo>
                    <a:pt x="20" y="17"/>
                  </a:lnTo>
                  <a:lnTo>
                    <a:pt x="15" y="12"/>
                  </a:lnTo>
                  <a:lnTo>
                    <a:pt x="12" y="6"/>
                  </a:lnTo>
                  <a:lnTo>
                    <a:pt x="8" y="0"/>
                  </a:lnTo>
                  <a:close/>
                </a:path>
              </a:pathLst>
            </a:custGeom>
            <a:solidFill>
              <a:srgbClr val="990000"/>
            </a:solidFill>
            <a:ln w="9525">
              <a:noFill/>
              <a:round/>
              <a:headEnd/>
              <a:tailEnd/>
            </a:ln>
          </p:spPr>
          <p:txBody>
            <a:bodyPr/>
            <a:lstStyle/>
            <a:p>
              <a:endParaRPr lang="en-US"/>
            </a:p>
          </p:txBody>
        </p:sp>
        <p:sp>
          <p:nvSpPr>
            <p:cNvPr id="6277" name="Freeform 336"/>
            <p:cNvSpPr>
              <a:spLocks/>
            </p:cNvSpPr>
            <p:nvPr/>
          </p:nvSpPr>
          <p:spPr bwMode="auto">
            <a:xfrm>
              <a:off x="2644" y="1123"/>
              <a:ext cx="63" cy="131"/>
            </a:xfrm>
            <a:custGeom>
              <a:avLst/>
              <a:gdLst>
                <a:gd name="T0" fmla="*/ 28 w 125"/>
                <a:gd name="T1" fmla="*/ 11 h 263"/>
                <a:gd name="T2" fmla="*/ 25 w 125"/>
                <a:gd name="T3" fmla="*/ 14 h 263"/>
                <a:gd name="T4" fmla="*/ 24 w 125"/>
                <a:gd name="T5" fmla="*/ 13 h 263"/>
                <a:gd name="T6" fmla="*/ 22 w 125"/>
                <a:gd name="T7" fmla="*/ 19 h 263"/>
                <a:gd name="T8" fmla="*/ 26 w 125"/>
                <a:gd name="T9" fmla="*/ 29 h 263"/>
                <a:gd name="T10" fmla="*/ 28 w 125"/>
                <a:gd name="T11" fmla="*/ 40 h 263"/>
                <a:gd name="T12" fmla="*/ 27 w 125"/>
                <a:gd name="T13" fmla="*/ 39 h 263"/>
                <a:gd name="T14" fmla="*/ 23 w 125"/>
                <a:gd name="T15" fmla="*/ 28 h 263"/>
                <a:gd name="T16" fmla="*/ 17 w 125"/>
                <a:gd name="T17" fmla="*/ 35 h 263"/>
                <a:gd name="T18" fmla="*/ 16 w 125"/>
                <a:gd name="T19" fmla="*/ 48 h 263"/>
                <a:gd name="T20" fmla="*/ 15 w 125"/>
                <a:gd name="T21" fmla="*/ 59 h 263"/>
                <a:gd name="T22" fmla="*/ 14 w 125"/>
                <a:gd name="T23" fmla="*/ 59 h 263"/>
                <a:gd name="T24" fmla="*/ 14 w 125"/>
                <a:gd name="T25" fmla="*/ 52 h 263"/>
                <a:gd name="T26" fmla="*/ 12 w 125"/>
                <a:gd name="T27" fmla="*/ 49 h 263"/>
                <a:gd name="T28" fmla="*/ 9 w 125"/>
                <a:gd name="T29" fmla="*/ 57 h 263"/>
                <a:gd name="T30" fmla="*/ 5 w 125"/>
                <a:gd name="T31" fmla="*/ 64 h 263"/>
                <a:gd name="T32" fmla="*/ 1 w 125"/>
                <a:gd name="T33" fmla="*/ 65 h 263"/>
                <a:gd name="T34" fmla="*/ 4 w 125"/>
                <a:gd name="T35" fmla="*/ 61 h 263"/>
                <a:gd name="T36" fmla="*/ 10 w 125"/>
                <a:gd name="T37" fmla="*/ 47 h 263"/>
                <a:gd name="T38" fmla="*/ 7 w 125"/>
                <a:gd name="T39" fmla="*/ 47 h 263"/>
                <a:gd name="T40" fmla="*/ 4 w 125"/>
                <a:gd name="T41" fmla="*/ 48 h 263"/>
                <a:gd name="T42" fmla="*/ 1 w 125"/>
                <a:gd name="T43" fmla="*/ 50 h 263"/>
                <a:gd name="T44" fmla="*/ 2 w 125"/>
                <a:gd name="T45" fmla="*/ 48 h 263"/>
                <a:gd name="T46" fmla="*/ 5 w 125"/>
                <a:gd name="T47" fmla="*/ 46 h 263"/>
                <a:gd name="T48" fmla="*/ 10 w 125"/>
                <a:gd name="T49" fmla="*/ 44 h 263"/>
                <a:gd name="T50" fmla="*/ 13 w 125"/>
                <a:gd name="T51" fmla="*/ 38 h 263"/>
                <a:gd name="T52" fmla="*/ 17 w 125"/>
                <a:gd name="T53" fmla="*/ 25 h 263"/>
                <a:gd name="T54" fmla="*/ 11 w 125"/>
                <a:gd name="T55" fmla="*/ 25 h 263"/>
                <a:gd name="T56" fmla="*/ 5 w 125"/>
                <a:gd name="T57" fmla="*/ 25 h 263"/>
                <a:gd name="T58" fmla="*/ 1 w 125"/>
                <a:gd name="T59" fmla="*/ 27 h 263"/>
                <a:gd name="T60" fmla="*/ 2 w 125"/>
                <a:gd name="T61" fmla="*/ 25 h 263"/>
                <a:gd name="T62" fmla="*/ 7 w 125"/>
                <a:gd name="T63" fmla="*/ 23 h 263"/>
                <a:gd name="T64" fmla="*/ 14 w 125"/>
                <a:gd name="T65" fmla="*/ 21 h 263"/>
                <a:gd name="T66" fmla="*/ 19 w 125"/>
                <a:gd name="T67" fmla="*/ 19 h 263"/>
                <a:gd name="T68" fmla="*/ 21 w 125"/>
                <a:gd name="T69" fmla="*/ 12 h 263"/>
                <a:gd name="T70" fmla="*/ 17 w 125"/>
                <a:gd name="T71" fmla="*/ 10 h 263"/>
                <a:gd name="T72" fmla="*/ 12 w 125"/>
                <a:gd name="T73" fmla="*/ 12 h 263"/>
                <a:gd name="T74" fmla="*/ 6 w 125"/>
                <a:gd name="T75" fmla="*/ 14 h 263"/>
                <a:gd name="T76" fmla="*/ 3 w 125"/>
                <a:gd name="T77" fmla="*/ 15 h 263"/>
                <a:gd name="T78" fmla="*/ 1 w 125"/>
                <a:gd name="T79" fmla="*/ 16 h 263"/>
                <a:gd name="T80" fmla="*/ 4 w 125"/>
                <a:gd name="T81" fmla="*/ 12 h 263"/>
                <a:gd name="T82" fmla="*/ 9 w 125"/>
                <a:gd name="T83" fmla="*/ 7 h 263"/>
                <a:gd name="T84" fmla="*/ 13 w 125"/>
                <a:gd name="T85" fmla="*/ 4 h 263"/>
                <a:gd name="T86" fmla="*/ 14 w 125"/>
                <a:gd name="T87" fmla="*/ 7 h 263"/>
                <a:gd name="T88" fmla="*/ 16 w 125"/>
                <a:gd name="T89" fmla="*/ 9 h 263"/>
                <a:gd name="T90" fmla="*/ 20 w 125"/>
                <a:gd name="T91" fmla="*/ 10 h 263"/>
                <a:gd name="T92" fmla="*/ 23 w 125"/>
                <a:gd name="T93" fmla="*/ 9 h 263"/>
                <a:gd name="T94" fmla="*/ 25 w 125"/>
                <a:gd name="T95" fmla="*/ 5 h 263"/>
                <a:gd name="T96" fmla="*/ 29 w 125"/>
                <a:gd name="T97" fmla="*/ 1 h 263"/>
                <a:gd name="T98" fmla="*/ 30 w 125"/>
                <a:gd name="T99" fmla="*/ 2 h 263"/>
                <a:gd name="T100" fmla="*/ 27 w 125"/>
                <a:gd name="T101" fmla="*/ 7 h 263"/>
                <a:gd name="T102" fmla="*/ 30 w 125"/>
                <a:gd name="T103" fmla="*/ 9 h 2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25"/>
                <a:gd name="T157" fmla="*/ 0 h 263"/>
                <a:gd name="T158" fmla="*/ 125 w 125"/>
                <a:gd name="T159" fmla="*/ 263 h 2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25" h="263">
                  <a:moveTo>
                    <a:pt x="123" y="37"/>
                  </a:moveTo>
                  <a:lnTo>
                    <a:pt x="116" y="42"/>
                  </a:lnTo>
                  <a:lnTo>
                    <a:pt x="109" y="46"/>
                  </a:lnTo>
                  <a:lnTo>
                    <a:pt x="105" y="53"/>
                  </a:lnTo>
                  <a:lnTo>
                    <a:pt x="102" y="60"/>
                  </a:lnTo>
                  <a:lnTo>
                    <a:pt x="100" y="57"/>
                  </a:lnTo>
                  <a:lnTo>
                    <a:pt x="98" y="54"/>
                  </a:lnTo>
                  <a:lnTo>
                    <a:pt x="97" y="53"/>
                  </a:lnTo>
                  <a:lnTo>
                    <a:pt x="94" y="53"/>
                  </a:lnTo>
                  <a:lnTo>
                    <a:pt x="92" y="57"/>
                  </a:lnTo>
                  <a:lnTo>
                    <a:pt x="90" y="66"/>
                  </a:lnTo>
                  <a:lnTo>
                    <a:pt x="87" y="76"/>
                  </a:lnTo>
                  <a:lnTo>
                    <a:pt x="89" y="83"/>
                  </a:lnTo>
                  <a:lnTo>
                    <a:pt x="94" y="96"/>
                  </a:lnTo>
                  <a:lnTo>
                    <a:pt x="102" y="118"/>
                  </a:lnTo>
                  <a:lnTo>
                    <a:pt x="108" y="139"/>
                  </a:lnTo>
                  <a:lnTo>
                    <a:pt x="110" y="154"/>
                  </a:lnTo>
                  <a:lnTo>
                    <a:pt x="109" y="163"/>
                  </a:lnTo>
                  <a:lnTo>
                    <a:pt x="107" y="166"/>
                  </a:lnTo>
                  <a:lnTo>
                    <a:pt x="105" y="165"/>
                  </a:lnTo>
                  <a:lnTo>
                    <a:pt x="105" y="159"/>
                  </a:lnTo>
                  <a:lnTo>
                    <a:pt x="102" y="146"/>
                  </a:lnTo>
                  <a:lnTo>
                    <a:pt x="97" y="129"/>
                  </a:lnTo>
                  <a:lnTo>
                    <a:pt x="89" y="113"/>
                  </a:lnTo>
                  <a:lnTo>
                    <a:pt x="81" y="104"/>
                  </a:lnTo>
                  <a:lnTo>
                    <a:pt x="74" y="119"/>
                  </a:lnTo>
                  <a:lnTo>
                    <a:pt x="67" y="141"/>
                  </a:lnTo>
                  <a:lnTo>
                    <a:pt x="61" y="161"/>
                  </a:lnTo>
                  <a:lnTo>
                    <a:pt x="60" y="178"/>
                  </a:lnTo>
                  <a:lnTo>
                    <a:pt x="61" y="193"/>
                  </a:lnTo>
                  <a:lnTo>
                    <a:pt x="62" y="210"/>
                  </a:lnTo>
                  <a:lnTo>
                    <a:pt x="62" y="227"/>
                  </a:lnTo>
                  <a:lnTo>
                    <a:pt x="59" y="237"/>
                  </a:lnTo>
                  <a:lnTo>
                    <a:pt x="55" y="241"/>
                  </a:lnTo>
                  <a:lnTo>
                    <a:pt x="54" y="240"/>
                  </a:lnTo>
                  <a:lnTo>
                    <a:pt x="54" y="236"/>
                  </a:lnTo>
                  <a:lnTo>
                    <a:pt x="55" y="229"/>
                  </a:lnTo>
                  <a:lnTo>
                    <a:pt x="56" y="220"/>
                  </a:lnTo>
                  <a:lnTo>
                    <a:pt x="55" y="209"/>
                  </a:lnTo>
                  <a:lnTo>
                    <a:pt x="54" y="198"/>
                  </a:lnTo>
                  <a:lnTo>
                    <a:pt x="52" y="190"/>
                  </a:lnTo>
                  <a:lnTo>
                    <a:pt x="48" y="198"/>
                  </a:lnTo>
                  <a:lnTo>
                    <a:pt x="44" y="207"/>
                  </a:lnTo>
                  <a:lnTo>
                    <a:pt x="39" y="218"/>
                  </a:lnTo>
                  <a:lnTo>
                    <a:pt x="34" y="229"/>
                  </a:lnTo>
                  <a:lnTo>
                    <a:pt x="29" y="240"/>
                  </a:lnTo>
                  <a:lnTo>
                    <a:pt x="23" y="249"/>
                  </a:lnTo>
                  <a:lnTo>
                    <a:pt x="17" y="256"/>
                  </a:lnTo>
                  <a:lnTo>
                    <a:pt x="10" y="260"/>
                  </a:lnTo>
                  <a:lnTo>
                    <a:pt x="5" y="263"/>
                  </a:lnTo>
                  <a:lnTo>
                    <a:pt x="2" y="263"/>
                  </a:lnTo>
                  <a:lnTo>
                    <a:pt x="3" y="259"/>
                  </a:lnTo>
                  <a:lnTo>
                    <a:pt x="8" y="256"/>
                  </a:lnTo>
                  <a:lnTo>
                    <a:pt x="16" y="244"/>
                  </a:lnTo>
                  <a:lnTo>
                    <a:pt x="26" y="225"/>
                  </a:lnTo>
                  <a:lnTo>
                    <a:pt x="36" y="204"/>
                  </a:lnTo>
                  <a:lnTo>
                    <a:pt x="40" y="190"/>
                  </a:lnTo>
                  <a:lnTo>
                    <a:pt x="37" y="190"/>
                  </a:lnTo>
                  <a:lnTo>
                    <a:pt x="32" y="191"/>
                  </a:lnTo>
                  <a:lnTo>
                    <a:pt x="28" y="191"/>
                  </a:lnTo>
                  <a:lnTo>
                    <a:pt x="22" y="193"/>
                  </a:lnTo>
                  <a:lnTo>
                    <a:pt x="17" y="194"/>
                  </a:lnTo>
                  <a:lnTo>
                    <a:pt x="13" y="195"/>
                  </a:lnTo>
                  <a:lnTo>
                    <a:pt x="9" y="197"/>
                  </a:lnTo>
                  <a:lnTo>
                    <a:pt x="6" y="198"/>
                  </a:lnTo>
                  <a:lnTo>
                    <a:pt x="2" y="201"/>
                  </a:lnTo>
                  <a:lnTo>
                    <a:pt x="0" y="201"/>
                  </a:lnTo>
                  <a:lnTo>
                    <a:pt x="1" y="198"/>
                  </a:lnTo>
                  <a:lnTo>
                    <a:pt x="5" y="195"/>
                  </a:lnTo>
                  <a:lnTo>
                    <a:pt x="8" y="193"/>
                  </a:lnTo>
                  <a:lnTo>
                    <a:pt x="13" y="189"/>
                  </a:lnTo>
                  <a:lnTo>
                    <a:pt x="18" y="187"/>
                  </a:lnTo>
                  <a:lnTo>
                    <a:pt x="25" y="183"/>
                  </a:lnTo>
                  <a:lnTo>
                    <a:pt x="31" y="180"/>
                  </a:lnTo>
                  <a:lnTo>
                    <a:pt x="37" y="178"/>
                  </a:lnTo>
                  <a:lnTo>
                    <a:pt x="41" y="174"/>
                  </a:lnTo>
                  <a:lnTo>
                    <a:pt x="45" y="173"/>
                  </a:lnTo>
                  <a:lnTo>
                    <a:pt x="49" y="153"/>
                  </a:lnTo>
                  <a:lnTo>
                    <a:pt x="56" y="131"/>
                  </a:lnTo>
                  <a:lnTo>
                    <a:pt x="63" y="112"/>
                  </a:lnTo>
                  <a:lnTo>
                    <a:pt x="68" y="101"/>
                  </a:lnTo>
                  <a:lnTo>
                    <a:pt x="60" y="100"/>
                  </a:lnTo>
                  <a:lnTo>
                    <a:pt x="51" y="100"/>
                  </a:lnTo>
                  <a:lnTo>
                    <a:pt x="41" y="100"/>
                  </a:lnTo>
                  <a:lnTo>
                    <a:pt x="33" y="100"/>
                  </a:lnTo>
                  <a:lnTo>
                    <a:pt x="24" y="101"/>
                  </a:lnTo>
                  <a:lnTo>
                    <a:pt x="17" y="103"/>
                  </a:lnTo>
                  <a:lnTo>
                    <a:pt x="11" y="105"/>
                  </a:lnTo>
                  <a:lnTo>
                    <a:pt x="8" y="106"/>
                  </a:lnTo>
                  <a:lnTo>
                    <a:pt x="3" y="108"/>
                  </a:lnTo>
                  <a:lnTo>
                    <a:pt x="2" y="108"/>
                  </a:lnTo>
                  <a:lnTo>
                    <a:pt x="2" y="106"/>
                  </a:lnTo>
                  <a:lnTo>
                    <a:pt x="6" y="103"/>
                  </a:lnTo>
                  <a:lnTo>
                    <a:pt x="10" y="100"/>
                  </a:lnTo>
                  <a:lnTo>
                    <a:pt x="17" y="97"/>
                  </a:lnTo>
                  <a:lnTo>
                    <a:pt x="26" y="93"/>
                  </a:lnTo>
                  <a:lnTo>
                    <a:pt x="37" y="90"/>
                  </a:lnTo>
                  <a:lnTo>
                    <a:pt x="46" y="88"/>
                  </a:lnTo>
                  <a:lnTo>
                    <a:pt x="55" y="84"/>
                  </a:lnTo>
                  <a:lnTo>
                    <a:pt x="63" y="83"/>
                  </a:lnTo>
                  <a:lnTo>
                    <a:pt x="68" y="82"/>
                  </a:lnTo>
                  <a:lnTo>
                    <a:pt x="74" y="77"/>
                  </a:lnTo>
                  <a:lnTo>
                    <a:pt x="78" y="67"/>
                  </a:lnTo>
                  <a:lnTo>
                    <a:pt x="81" y="57"/>
                  </a:lnTo>
                  <a:lnTo>
                    <a:pt x="82" y="50"/>
                  </a:lnTo>
                  <a:lnTo>
                    <a:pt x="79" y="46"/>
                  </a:lnTo>
                  <a:lnTo>
                    <a:pt x="74" y="44"/>
                  </a:lnTo>
                  <a:lnTo>
                    <a:pt x="66" y="43"/>
                  </a:lnTo>
                  <a:lnTo>
                    <a:pt x="60" y="44"/>
                  </a:lnTo>
                  <a:lnTo>
                    <a:pt x="53" y="46"/>
                  </a:lnTo>
                  <a:lnTo>
                    <a:pt x="45" y="48"/>
                  </a:lnTo>
                  <a:lnTo>
                    <a:pt x="38" y="52"/>
                  </a:lnTo>
                  <a:lnTo>
                    <a:pt x="30" y="54"/>
                  </a:lnTo>
                  <a:lnTo>
                    <a:pt x="24" y="57"/>
                  </a:lnTo>
                  <a:lnTo>
                    <a:pt x="18" y="59"/>
                  </a:lnTo>
                  <a:lnTo>
                    <a:pt x="14" y="61"/>
                  </a:lnTo>
                  <a:lnTo>
                    <a:pt x="10" y="63"/>
                  </a:lnTo>
                  <a:lnTo>
                    <a:pt x="6" y="67"/>
                  </a:lnTo>
                  <a:lnTo>
                    <a:pt x="2" y="68"/>
                  </a:lnTo>
                  <a:lnTo>
                    <a:pt x="2" y="66"/>
                  </a:lnTo>
                  <a:lnTo>
                    <a:pt x="7" y="60"/>
                  </a:lnTo>
                  <a:lnTo>
                    <a:pt x="11" y="55"/>
                  </a:lnTo>
                  <a:lnTo>
                    <a:pt x="16" y="50"/>
                  </a:lnTo>
                  <a:lnTo>
                    <a:pt x="22" y="43"/>
                  </a:lnTo>
                  <a:lnTo>
                    <a:pt x="28" y="36"/>
                  </a:lnTo>
                  <a:lnTo>
                    <a:pt x="34" y="30"/>
                  </a:lnTo>
                  <a:lnTo>
                    <a:pt x="40" y="24"/>
                  </a:lnTo>
                  <a:lnTo>
                    <a:pt x="46" y="21"/>
                  </a:lnTo>
                  <a:lnTo>
                    <a:pt x="51" y="19"/>
                  </a:lnTo>
                  <a:lnTo>
                    <a:pt x="51" y="22"/>
                  </a:lnTo>
                  <a:lnTo>
                    <a:pt x="52" y="25"/>
                  </a:lnTo>
                  <a:lnTo>
                    <a:pt x="54" y="30"/>
                  </a:lnTo>
                  <a:lnTo>
                    <a:pt x="55" y="33"/>
                  </a:lnTo>
                  <a:lnTo>
                    <a:pt x="59" y="37"/>
                  </a:lnTo>
                  <a:lnTo>
                    <a:pt x="62" y="39"/>
                  </a:lnTo>
                  <a:lnTo>
                    <a:pt x="67" y="40"/>
                  </a:lnTo>
                  <a:lnTo>
                    <a:pt x="72" y="42"/>
                  </a:lnTo>
                  <a:lnTo>
                    <a:pt x="78" y="43"/>
                  </a:lnTo>
                  <a:lnTo>
                    <a:pt x="83" y="42"/>
                  </a:lnTo>
                  <a:lnTo>
                    <a:pt x="87" y="42"/>
                  </a:lnTo>
                  <a:lnTo>
                    <a:pt x="92" y="39"/>
                  </a:lnTo>
                  <a:lnTo>
                    <a:pt x="97" y="35"/>
                  </a:lnTo>
                  <a:lnTo>
                    <a:pt x="99" y="29"/>
                  </a:lnTo>
                  <a:lnTo>
                    <a:pt x="99" y="23"/>
                  </a:lnTo>
                  <a:lnTo>
                    <a:pt x="99" y="19"/>
                  </a:lnTo>
                  <a:lnTo>
                    <a:pt x="106" y="12"/>
                  </a:lnTo>
                  <a:lnTo>
                    <a:pt x="114" y="7"/>
                  </a:lnTo>
                  <a:lnTo>
                    <a:pt x="122" y="2"/>
                  </a:lnTo>
                  <a:lnTo>
                    <a:pt x="125" y="0"/>
                  </a:lnTo>
                  <a:lnTo>
                    <a:pt x="119" y="8"/>
                  </a:lnTo>
                  <a:lnTo>
                    <a:pt x="110" y="16"/>
                  </a:lnTo>
                  <a:lnTo>
                    <a:pt x="106" y="23"/>
                  </a:lnTo>
                  <a:lnTo>
                    <a:pt x="106" y="29"/>
                  </a:lnTo>
                  <a:lnTo>
                    <a:pt x="109" y="33"/>
                  </a:lnTo>
                  <a:lnTo>
                    <a:pt x="113" y="38"/>
                  </a:lnTo>
                  <a:lnTo>
                    <a:pt x="117" y="39"/>
                  </a:lnTo>
                  <a:lnTo>
                    <a:pt x="123" y="37"/>
                  </a:lnTo>
                  <a:close/>
                </a:path>
              </a:pathLst>
            </a:custGeom>
            <a:solidFill>
              <a:srgbClr val="990000"/>
            </a:solidFill>
            <a:ln w="9525">
              <a:noFill/>
              <a:round/>
              <a:headEnd/>
              <a:tailEnd/>
            </a:ln>
          </p:spPr>
          <p:txBody>
            <a:bodyPr/>
            <a:lstStyle/>
            <a:p>
              <a:endParaRPr lang="en-US"/>
            </a:p>
          </p:txBody>
        </p:sp>
        <p:sp>
          <p:nvSpPr>
            <p:cNvPr id="6278" name="Freeform 337"/>
            <p:cNvSpPr>
              <a:spLocks/>
            </p:cNvSpPr>
            <p:nvPr/>
          </p:nvSpPr>
          <p:spPr bwMode="auto">
            <a:xfrm>
              <a:off x="2705" y="1168"/>
              <a:ext cx="10" cy="17"/>
            </a:xfrm>
            <a:custGeom>
              <a:avLst/>
              <a:gdLst>
                <a:gd name="T0" fmla="*/ 0 w 20"/>
                <a:gd name="T1" fmla="*/ 0 h 33"/>
                <a:gd name="T2" fmla="*/ 1 w 20"/>
                <a:gd name="T3" fmla="*/ 1 h 33"/>
                <a:gd name="T4" fmla="*/ 3 w 20"/>
                <a:gd name="T5" fmla="*/ 1 h 33"/>
                <a:gd name="T6" fmla="*/ 3 w 20"/>
                <a:gd name="T7" fmla="*/ 1 h 33"/>
                <a:gd name="T8" fmla="*/ 5 w 20"/>
                <a:gd name="T9" fmla="*/ 0 h 33"/>
                <a:gd name="T10" fmla="*/ 5 w 20"/>
                <a:gd name="T11" fmla="*/ 2 h 33"/>
                <a:gd name="T12" fmla="*/ 5 w 20"/>
                <a:gd name="T13" fmla="*/ 4 h 33"/>
                <a:gd name="T14" fmla="*/ 5 w 20"/>
                <a:gd name="T15" fmla="*/ 6 h 33"/>
                <a:gd name="T16" fmla="*/ 5 w 20"/>
                <a:gd name="T17" fmla="*/ 8 h 33"/>
                <a:gd name="T18" fmla="*/ 4 w 20"/>
                <a:gd name="T19" fmla="*/ 9 h 33"/>
                <a:gd name="T20" fmla="*/ 4 w 20"/>
                <a:gd name="T21" fmla="*/ 9 h 33"/>
                <a:gd name="T22" fmla="*/ 3 w 20"/>
                <a:gd name="T23" fmla="*/ 8 h 33"/>
                <a:gd name="T24" fmla="*/ 3 w 20"/>
                <a:gd name="T25" fmla="*/ 8 h 33"/>
                <a:gd name="T26" fmla="*/ 3 w 20"/>
                <a:gd name="T27" fmla="*/ 6 h 33"/>
                <a:gd name="T28" fmla="*/ 3 w 20"/>
                <a:gd name="T29" fmla="*/ 4 h 33"/>
                <a:gd name="T30" fmla="*/ 1 w 20"/>
                <a:gd name="T31" fmla="*/ 2 h 33"/>
                <a:gd name="T32" fmla="*/ 0 w 20"/>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3"/>
                <a:gd name="T53" fmla="*/ 20 w 20"/>
                <a:gd name="T54" fmla="*/ 33 h 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3">
                  <a:moveTo>
                    <a:pt x="0" y="0"/>
                  </a:moveTo>
                  <a:lnTo>
                    <a:pt x="5" y="1"/>
                  </a:lnTo>
                  <a:lnTo>
                    <a:pt x="9" y="1"/>
                  </a:lnTo>
                  <a:lnTo>
                    <a:pt x="14" y="1"/>
                  </a:lnTo>
                  <a:lnTo>
                    <a:pt x="17" y="0"/>
                  </a:lnTo>
                  <a:lnTo>
                    <a:pt x="18" y="8"/>
                  </a:lnTo>
                  <a:lnTo>
                    <a:pt x="20" y="16"/>
                  </a:lnTo>
                  <a:lnTo>
                    <a:pt x="18" y="23"/>
                  </a:lnTo>
                  <a:lnTo>
                    <a:pt x="17" y="31"/>
                  </a:lnTo>
                  <a:lnTo>
                    <a:pt x="16" y="33"/>
                  </a:lnTo>
                  <a:lnTo>
                    <a:pt x="15" y="33"/>
                  </a:lnTo>
                  <a:lnTo>
                    <a:pt x="14" y="32"/>
                  </a:lnTo>
                  <a:lnTo>
                    <a:pt x="14" y="29"/>
                  </a:lnTo>
                  <a:lnTo>
                    <a:pt x="13" y="23"/>
                  </a:lnTo>
                  <a:lnTo>
                    <a:pt x="9" y="15"/>
                  </a:lnTo>
                  <a:lnTo>
                    <a:pt x="5" y="7"/>
                  </a:lnTo>
                  <a:lnTo>
                    <a:pt x="0" y="0"/>
                  </a:lnTo>
                  <a:close/>
                </a:path>
              </a:pathLst>
            </a:custGeom>
            <a:solidFill>
              <a:srgbClr val="990000"/>
            </a:solidFill>
            <a:ln w="9525">
              <a:noFill/>
              <a:round/>
              <a:headEnd/>
              <a:tailEnd/>
            </a:ln>
          </p:spPr>
          <p:txBody>
            <a:bodyPr/>
            <a:lstStyle/>
            <a:p>
              <a:endParaRPr lang="en-US"/>
            </a:p>
          </p:txBody>
        </p:sp>
        <p:sp>
          <p:nvSpPr>
            <p:cNvPr id="6279" name="Freeform 338"/>
            <p:cNvSpPr>
              <a:spLocks/>
            </p:cNvSpPr>
            <p:nvPr/>
          </p:nvSpPr>
          <p:spPr bwMode="auto">
            <a:xfrm>
              <a:off x="2452" y="1056"/>
              <a:ext cx="192" cy="116"/>
            </a:xfrm>
            <a:custGeom>
              <a:avLst/>
              <a:gdLst>
                <a:gd name="T0" fmla="*/ 86 w 386"/>
                <a:gd name="T1" fmla="*/ 22 h 232"/>
                <a:gd name="T2" fmla="*/ 77 w 386"/>
                <a:gd name="T3" fmla="*/ 26 h 232"/>
                <a:gd name="T4" fmla="*/ 70 w 386"/>
                <a:gd name="T5" fmla="*/ 39 h 232"/>
                <a:gd name="T6" fmla="*/ 62 w 386"/>
                <a:gd name="T7" fmla="*/ 49 h 232"/>
                <a:gd name="T8" fmla="*/ 52 w 386"/>
                <a:gd name="T9" fmla="*/ 57 h 232"/>
                <a:gd name="T10" fmla="*/ 49 w 386"/>
                <a:gd name="T11" fmla="*/ 58 h 232"/>
                <a:gd name="T12" fmla="*/ 55 w 386"/>
                <a:gd name="T13" fmla="*/ 52 h 232"/>
                <a:gd name="T14" fmla="*/ 65 w 386"/>
                <a:gd name="T15" fmla="*/ 42 h 232"/>
                <a:gd name="T16" fmla="*/ 70 w 386"/>
                <a:gd name="T17" fmla="*/ 32 h 232"/>
                <a:gd name="T18" fmla="*/ 69 w 386"/>
                <a:gd name="T19" fmla="*/ 29 h 232"/>
                <a:gd name="T20" fmla="*/ 63 w 386"/>
                <a:gd name="T21" fmla="*/ 33 h 232"/>
                <a:gd name="T22" fmla="*/ 56 w 386"/>
                <a:gd name="T23" fmla="*/ 36 h 232"/>
                <a:gd name="T24" fmla="*/ 45 w 386"/>
                <a:gd name="T25" fmla="*/ 46 h 232"/>
                <a:gd name="T26" fmla="*/ 31 w 386"/>
                <a:gd name="T27" fmla="*/ 54 h 232"/>
                <a:gd name="T28" fmla="*/ 26 w 386"/>
                <a:gd name="T29" fmla="*/ 55 h 232"/>
                <a:gd name="T30" fmla="*/ 38 w 386"/>
                <a:gd name="T31" fmla="*/ 48 h 232"/>
                <a:gd name="T32" fmla="*/ 49 w 386"/>
                <a:gd name="T33" fmla="*/ 38 h 232"/>
                <a:gd name="T34" fmla="*/ 48 w 386"/>
                <a:gd name="T35" fmla="*/ 35 h 232"/>
                <a:gd name="T36" fmla="*/ 42 w 386"/>
                <a:gd name="T37" fmla="*/ 36 h 232"/>
                <a:gd name="T38" fmla="*/ 36 w 386"/>
                <a:gd name="T39" fmla="*/ 36 h 232"/>
                <a:gd name="T40" fmla="*/ 26 w 386"/>
                <a:gd name="T41" fmla="*/ 41 h 232"/>
                <a:gd name="T42" fmla="*/ 11 w 386"/>
                <a:gd name="T43" fmla="*/ 46 h 232"/>
                <a:gd name="T44" fmla="*/ 8 w 386"/>
                <a:gd name="T45" fmla="*/ 46 h 232"/>
                <a:gd name="T46" fmla="*/ 19 w 386"/>
                <a:gd name="T47" fmla="*/ 42 h 232"/>
                <a:gd name="T48" fmla="*/ 28 w 386"/>
                <a:gd name="T49" fmla="*/ 36 h 232"/>
                <a:gd name="T50" fmla="*/ 19 w 386"/>
                <a:gd name="T51" fmla="*/ 34 h 232"/>
                <a:gd name="T52" fmla="*/ 5 w 386"/>
                <a:gd name="T53" fmla="*/ 36 h 232"/>
                <a:gd name="T54" fmla="*/ 0 w 386"/>
                <a:gd name="T55" fmla="*/ 37 h 232"/>
                <a:gd name="T56" fmla="*/ 8 w 386"/>
                <a:gd name="T57" fmla="*/ 32 h 232"/>
                <a:gd name="T58" fmla="*/ 25 w 386"/>
                <a:gd name="T59" fmla="*/ 30 h 232"/>
                <a:gd name="T60" fmla="*/ 23 w 386"/>
                <a:gd name="T61" fmla="*/ 26 h 232"/>
                <a:gd name="T62" fmla="*/ 14 w 386"/>
                <a:gd name="T63" fmla="*/ 19 h 232"/>
                <a:gd name="T64" fmla="*/ 10 w 386"/>
                <a:gd name="T65" fmla="*/ 15 h 232"/>
                <a:gd name="T66" fmla="*/ 20 w 386"/>
                <a:gd name="T67" fmla="*/ 20 h 232"/>
                <a:gd name="T68" fmla="*/ 33 w 386"/>
                <a:gd name="T69" fmla="*/ 28 h 232"/>
                <a:gd name="T70" fmla="*/ 40 w 386"/>
                <a:gd name="T71" fmla="*/ 29 h 232"/>
                <a:gd name="T72" fmla="*/ 47 w 386"/>
                <a:gd name="T73" fmla="*/ 29 h 232"/>
                <a:gd name="T74" fmla="*/ 45 w 386"/>
                <a:gd name="T75" fmla="*/ 24 h 232"/>
                <a:gd name="T76" fmla="*/ 39 w 386"/>
                <a:gd name="T77" fmla="*/ 17 h 232"/>
                <a:gd name="T78" fmla="*/ 34 w 386"/>
                <a:gd name="T79" fmla="*/ 13 h 232"/>
                <a:gd name="T80" fmla="*/ 29 w 386"/>
                <a:gd name="T81" fmla="*/ 11 h 232"/>
                <a:gd name="T82" fmla="*/ 28 w 386"/>
                <a:gd name="T83" fmla="*/ 7 h 232"/>
                <a:gd name="T84" fmla="*/ 39 w 386"/>
                <a:gd name="T85" fmla="*/ 15 h 232"/>
                <a:gd name="T86" fmla="*/ 50 w 386"/>
                <a:gd name="T87" fmla="*/ 25 h 232"/>
                <a:gd name="T88" fmla="*/ 56 w 386"/>
                <a:gd name="T89" fmla="*/ 28 h 232"/>
                <a:gd name="T90" fmla="*/ 62 w 386"/>
                <a:gd name="T91" fmla="*/ 26 h 232"/>
                <a:gd name="T92" fmla="*/ 69 w 386"/>
                <a:gd name="T93" fmla="*/ 25 h 232"/>
                <a:gd name="T94" fmla="*/ 70 w 386"/>
                <a:gd name="T95" fmla="*/ 22 h 232"/>
                <a:gd name="T96" fmla="*/ 62 w 386"/>
                <a:gd name="T97" fmla="*/ 14 h 232"/>
                <a:gd name="T98" fmla="*/ 50 w 386"/>
                <a:gd name="T99" fmla="*/ 4 h 232"/>
                <a:gd name="T100" fmla="*/ 49 w 386"/>
                <a:gd name="T101" fmla="*/ 1 h 232"/>
                <a:gd name="T102" fmla="*/ 61 w 386"/>
                <a:gd name="T103" fmla="*/ 10 h 232"/>
                <a:gd name="T104" fmla="*/ 73 w 386"/>
                <a:gd name="T105" fmla="*/ 19 h 232"/>
                <a:gd name="T106" fmla="*/ 81 w 386"/>
                <a:gd name="T107" fmla="*/ 19 h 232"/>
                <a:gd name="T108" fmla="*/ 94 w 386"/>
                <a:gd name="T109" fmla="*/ 16 h 232"/>
                <a:gd name="T110" fmla="*/ 94 w 386"/>
                <a:gd name="T111" fmla="*/ 17 h 2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86"/>
                <a:gd name="T169" fmla="*/ 0 h 232"/>
                <a:gd name="T170" fmla="*/ 386 w 386"/>
                <a:gd name="T171" fmla="*/ 232 h 23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86" h="232">
                  <a:moveTo>
                    <a:pt x="370" y="74"/>
                  </a:moveTo>
                  <a:lnTo>
                    <a:pt x="364" y="78"/>
                  </a:lnTo>
                  <a:lnTo>
                    <a:pt x="356" y="82"/>
                  </a:lnTo>
                  <a:lnTo>
                    <a:pt x="347" y="87"/>
                  </a:lnTo>
                  <a:lnTo>
                    <a:pt x="335" y="91"/>
                  </a:lnTo>
                  <a:lnTo>
                    <a:pt x="325" y="96"/>
                  </a:lnTo>
                  <a:lnTo>
                    <a:pt x="316" y="101"/>
                  </a:lnTo>
                  <a:lnTo>
                    <a:pt x="310" y="104"/>
                  </a:lnTo>
                  <a:lnTo>
                    <a:pt x="307" y="108"/>
                  </a:lnTo>
                  <a:lnTo>
                    <a:pt x="302" y="118"/>
                  </a:lnTo>
                  <a:lnTo>
                    <a:pt x="293" y="136"/>
                  </a:lnTo>
                  <a:lnTo>
                    <a:pt x="282" y="156"/>
                  </a:lnTo>
                  <a:lnTo>
                    <a:pt x="273" y="171"/>
                  </a:lnTo>
                  <a:lnTo>
                    <a:pt x="267" y="178"/>
                  </a:lnTo>
                  <a:lnTo>
                    <a:pt x="259" y="186"/>
                  </a:lnTo>
                  <a:lnTo>
                    <a:pt x="250" y="195"/>
                  </a:lnTo>
                  <a:lnTo>
                    <a:pt x="239" y="204"/>
                  </a:lnTo>
                  <a:lnTo>
                    <a:pt x="228" y="214"/>
                  </a:lnTo>
                  <a:lnTo>
                    <a:pt x="219" y="222"/>
                  </a:lnTo>
                  <a:lnTo>
                    <a:pt x="210" y="227"/>
                  </a:lnTo>
                  <a:lnTo>
                    <a:pt x="204" y="231"/>
                  </a:lnTo>
                  <a:lnTo>
                    <a:pt x="198" y="232"/>
                  </a:lnTo>
                  <a:lnTo>
                    <a:pt x="196" y="231"/>
                  </a:lnTo>
                  <a:lnTo>
                    <a:pt x="198" y="229"/>
                  </a:lnTo>
                  <a:lnTo>
                    <a:pt x="202" y="225"/>
                  </a:lnTo>
                  <a:lnTo>
                    <a:pt x="206" y="222"/>
                  </a:lnTo>
                  <a:lnTo>
                    <a:pt x="213" y="215"/>
                  </a:lnTo>
                  <a:lnTo>
                    <a:pt x="224" y="206"/>
                  </a:lnTo>
                  <a:lnTo>
                    <a:pt x="234" y="196"/>
                  </a:lnTo>
                  <a:lnTo>
                    <a:pt x="244" y="186"/>
                  </a:lnTo>
                  <a:lnTo>
                    <a:pt x="255" y="177"/>
                  </a:lnTo>
                  <a:lnTo>
                    <a:pt x="263" y="167"/>
                  </a:lnTo>
                  <a:lnTo>
                    <a:pt x="267" y="162"/>
                  </a:lnTo>
                  <a:lnTo>
                    <a:pt x="273" y="151"/>
                  </a:lnTo>
                  <a:lnTo>
                    <a:pt x="278" y="139"/>
                  </a:lnTo>
                  <a:lnTo>
                    <a:pt x="281" y="128"/>
                  </a:lnTo>
                  <a:lnTo>
                    <a:pt x="283" y="120"/>
                  </a:lnTo>
                  <a:lnTo>
                    <a:pt x="283" y="117"/>
                  </a:lnTo>
                  <a:lnTo>
                    <a:pt x="282" y="116"/>
                  </a:lnTo>
                  <a:lnTo>
                    <a:pt x="279" y="117"/>
                  </a:lnTo>
                  <a:lnTo>
                    <a:pt x="273" y="119"/>
                  </a:lnTo>
                  <a:lnTo>
                    <a:pt x="269" y="121"/>
                  </a:lnTo>
                  <a:lnTo>
                    <a:pt x="262" y="126"/>
                  </a:lnTo>
                  <a:lnTo>
                    <a:pt x="255" y="129"/>
                  </a:lnTo>
                  <a:lnTo>
                    <a:pt x="247" y="134"/>
                  </a:lnTo>
                  <a:lnTo>
                    <a:pt x="239" y="139"/>
                  </a:lnTo>
                  <a:lnTo>
                    <a:pt x="231" y="142"/>
                  </a:lnTo>
                  <a:lnTo>
                    <a:pt x="225" y="144"/>
                  </a:lnTo>
                  <a:lnTo>
                    <a:pt x="220" y="146"/>
                  </a:lnTo>
                  <a:lnTo>
                    <a:pt x="211" y="159"/>
                  </a:lnTo>
                  <a:lnTo>
                    <a:pt x="198" y="172"/>
                  </a:lnTo>
                  <a:lnTo>
                    <a:pt x="183" y="184"/>
                  </a:lnTo>
                  <a:lnTo>
                    <a:pt x="167" y="195"/>
                  </a:lnTo>
                  <a:lnTo>
                    <a:pt x="151" y="204"/>
                  </a:lnTo>
                  <a:lnTo>
                    <a:pt x="137" y="211"/>
                  </a:lnTo>
                  <a:lnTo>
                    <a:pt x="126" y="216"/>
                  </a:lnTo>
                  <a:lnTo>
                    <a:pt x="118" y="218"/>
                  </a:lnTo>
                  <a:lnTo>
                    <a:pt x="108" y="219"/>
                  </a:lnTo>
                  <a:lnTo>
                    <a:pt x="104" y="219"/>
                  </a:lnTo>
                  <a:lnTo>
                    <a:pt x="105" y="217"/>
                  </a:lnTo>
                  <a:lnTo>
                    <a:pt x="112" y="215"/>
                  </a:lnTo>
                  <a:lnTo>
                    <a:pt x="123" y="209"/>
                  </a:lnTo>
                  <a:lnTo>
                    <a:pt x="137" y="201"/>
                  </a:lnTo>
                  <a:lnTo>
                    <a:pt x="152" y="192"/>
                  </a:lnTo>
                  <a:lnTo>
                    <a:pt x="166" y="180"/>
                  </a:lnTo>
                  <a:lnTo>
                    <a:pt x="180" y="169"/>
                  </a:lnTo>
                  <a:lnTo>
                    <a:pt x="191" y="158"/>
                  </a:lnTo>
                  <a:lnTo>
                    <a:pt x="199" y="149"/>
                  </a:lnTo>
                  <a:lnTo>
                    <a:pt x="203" y="142"/>
                  </a:lnTo>
                  <a:lnTo>
                    <a:pt x="203" y="140"/>
                  </a:lnTo>
                  <a:lnTo>
                    <a:pt x="201" y="139"/>
                  </a:lnTo>
                  <a:lnTo>
                    <a:pt x="196" y="139"/>
                  </a:lnTo>
                  <a:lnTo>
                    <a:pt x="188" y="139"/>
                  </a:lnTo>
                  <a:lnTo>
                    <a:pt x="182" y="139"/>
                  </a:lnTo>
                  <a:lnTo>
                    <a:pt x="176" y="140"/>
                  </a:lnTo>
                  <a:lnTo>
                    <a:pt x="169" y="141"/>
                  </a:lnTo>
                  <a:lnTo>
                    <a:pt x="164" y="141"/>
                  </a:lnTo>
                  <a:lnTo>
                    <a:pt x="157" y="142"/>
                  </a:lnTo>
                  <a:lnTo>
                    <a:pt x="151" y="143"/>
                  </a:lnTo>
                  <a:lnTo>
                    <a:pt x="146" y="143"/>
                  </a:lnTo>
                  <a:lnTo>
                    <a:pt x="143" y="143"/>
                  </a:lnTo>
                  <a:lnTo>
                    <a:pt x="133" y="150"/>
                  </a:lnTo>
                  <a:lnTo>
                    <a:pt x="119" y="157"/>
                  </a:lnTo>
                  <a:lnTo>
                    <a:pt x="104" y="164"/>
                  </a:lnTo>
                  <a:lnTo>
                    <a:pt x="88" y="170"/>
                  </a:lnTo>
                  <a:lnTo>
                    <a:pt x="72" y="176"/>
                  </a:lnTo>
                  <a:lnTo>
                    <a:pt x="58" y="180"/>
                  </a:lnTo>
                  <a:lnTo>
                    <a:pt x="47" y="184"/>
                  </a:lnTo>
                  <a:lnTo>
                    <a:pt x="41" y="186"/>
                  </a:lnTo>
                  <a:lnTo>
                    <a:pt x="34" y="187"/>
                  </a:lnTo>
                  <a:lnTo>
                    <a:pt x="30" y="185"/>
                  </a:lnTo>
                  <a:lnTo>
                    <a:pt x="32" y="181"/>
                  </a:lnTo>
                  <a:lnTo>
                    <a:pt x="42" y="178"/>
                  </a:lnTo>
                  <a:lnTo>
                    <a:pt x="52" y="176"/>
                  </a:lnTo>
                  <a:lnTo>
                    <a:pt x="64" y="172"/>
                  </a:lnTo>
                  <a:lnTo>
                    <a:pt x="76" y="167"/>
                  </a:lnTo>
                  <a:lnTo>
                    <a:pt x="88" y="162"/>
                  </a:lnTo>
                  <a:lnTo>
                    <a:pt x="99" y="156"/>
                  </a:lnTo>
                  <a:lnTo>
                    <a:pt x="108" y="149"/>
                  </a:lnTo>
                  <a:lnTo>
                    <a:pt x="115" y="143"/>
                  </a:lnTo>
                  <a:lnTo>
                    <a:pt x="120" y="138"/>
                  </a:lnTo>
                  <a:lnTo>
                    <a:pt x="107" y="135"/>
                  </a:lnTo>
                  <a:lnTo>
                    <a:pt x="94" y="134"/>
                  </a:lnTo>
                  <a:lnTo>
                    <a:pt x="77" y="134"/>
                  </a:lnTo>
                  <a:lnTo>
                    <a:pt x="62" y="135"/>
                  </a:lnTo>
                  <a:lnTo>
                    <a:pt x="47" y="138"/>
                  </a:lnTo>
                  <a:lnTo>
                    <a:pt x="34" y="140"/>
                  </a:lnTo>
                  <a:lnTo>
                    <a:pt x="23" y="141"/>
                  </a:lnTo>
                  <a:lnTo>
                    <a:pt x="15" y="143"/>
                  </a:lnTo>
                  <a:lnTo>
                    <a:pt x="6" y="146"/>
                  </a:lnTo>
                  <a:lnTo>
                    <a:pt x="0" y="147"/>
                  </a:lnTo>
                  <a:lnTo>
                    <a:pt x="0" y="146"/>
                  </a:lnTo>
                  <a:lnTo>
                    <a:pt x="6" y="141"/>
                  </a:lnTo>
                  <a:lnTo>
                    <a:pt x="13" y="138"/>
                  </a:lnTo>
                  <a:lnTo>
                    <a:pt x="22" y="133"/>
                  </a:lnTo>
                  <a:lnTo>
                    <a:pt x="35" y="128"/>
                  </a:lnTo>
                  <a:lnTo>
                    <a:pt x="50" y="125"/>
                  </a:lnTo>
                  <a:lnTo>
                    <a:pt x="66" y="121"/>
                  </a:lnTo>
                  <a:lnTo>
                    <a:pt x="83" y="119"/>
                  </a:lnTo>
                  <a:lnTo>
                    <a:pt x="100" y="119"/>
                  </a:lnTo>
                  <a:lnTo>
                    <a:pt x="117" y="121"/>
                  </a:lnTo>
                  <a:lnTo>
                    <a:pt x="112" y="116"/>
                  </a:lnTo>
                  <a:lnTo>
                    <a:pt x="104" y="108"/>
                  </a:lnTo>
                  <a:lnTo>
                    <a:pt x="95" y="101"/>
                  </a:lnTo>
                  <a:lnTo>
                    <a:pt x="84" y="93"/>
                  </a:lnTo>
                  <a:lnTo>
                    <a:pt x="74" y="86"/>
                  </a:lnTo>
                  <a:lnTo>
                    <a:pt x="65" y="80"/>
                  </a:lnTo>
                  <a:lnTo>
                    <a:pt x="57" y="74"/>
                  </a:lnTo>
                  <a:lnTo>
                    <a:pt x="51" y="71"/>
                  </a:lnTo>
                  <a:lnTo>
                    <a:pt x="43" y="66"/>
                  </a:lnTo>
                  <a:lnTo>
                    <a:pt x="41" y="63"/>
                  </a:lnTo>
                  <a:lnTo>
                    <a:pt x="43" y="60"/>
                  </a:lnTo>
                  <a:lnTo>
                    <a:pt x="51" y="63"/>
                  </a:lnTo>
                  <a:lnTo>
                    <a:pt x="59" y="66"/>
                  </a:lnTo>
                  <a:lnTo>
                    <a:pt x="70" y="72"/>
                  </a:lnTo>
                  <a:lnTo>
                    <a:pt x="83" y="79"/>
                  </a:lnTo>
                  <a:lnTo>
                    <a:pt x="98" y="87"/>
                  </a:lnTo>
                  <a:lnTo>
                    <a:pt x="112" y="95"/>
                  </a:lnTo>
                  <a:lnTo>
                    <a:pt x="125" y="103"/>
                  </a:lnTo>
                  <a:lnTo>
                    <a:pt x="135" y="110"/>
                  </a:lnTo>
                  <a:lnTo>
                    <a:pt x="141" y="116"/>
                  </a:lnTo>
                  <a:lnTo>
                    <a:pt x="146" y="116"/>
                  </a:lnTo>
                  <a:lnTo>
                    <a:pt x="153" y="117"/>
                  </a:lnTo>
                  <a:lnTo>
                    <a:pt x="161" y="117"/>
                  </a:lnTo>
                  <a:lnTo>
                    <a:pt x="169" y="117"/>
                  </a:lnTo>
                  <a:lnTo>
                    <a:pt x="178" y="117"/>
                  </a:lnTo>
                  <a:lnTo>
                    <a:pt x="186" y="117"/>
                  </a:lnTo>
                  <a:lnTo>
                    <a:pt x="191" y="117"/>
                  </a:lnTo>
                  <a:lnTo>
                    <a:pt x="196" y="117"/>
                  </a:lnTo>
                  <a:lnTo>
                    <a:pt x="194" y="110"/>
                  </a:lnTo>
                  <a:lnTo>
                    <a:pt x="188" y="103"/>
                  </a:lnTo>
                  <a:lnTo>
                    <a:pt x="182" y="95"/>
                  </a:lnTo>
                  <a:lnTo>
                    <a:pt x="175" y="87"/>
                  </a:lnTo>
                  <a:lnTo>
                    <a:pt x="168" y="80"/>
                  </a:lnTo>
                  <a:lnTo>
                    <a:pt x="161" y="73"/>
                  </a:lnTo>
                  <a:lnTo>
                    <a:pt x="156" y="67"/>
                  </a:lnTo>
                  <a:lnTo>
                    <a:pt x="151" y="63"/>
                  </a:lnTo>
                  <a:lnTo>
                    <a:pt x="146" y="59"/>
                  </a:lnTo>
                  <a:lnTo>
                    <a:pt x="142" y="56"/>
                  </a:lnTo>
                  <a:lnTo>
                    <a:pt x="136" y="52"/>
                  </a:lnTo>
                  <a:lnTo>
                    <a:pt x="131" y="49"/>
                  </a:lnTo>
                  <a:lnTo>
                    <a:pt x="127" y="46"/>
                  </a:lnTo>
                  <a:lnTo>
                    <a:pt x="122" y="43"/>
                  </a:lnTo>
                  <a:lnTo>
                    <a:pt x="119" y="41"/>
                  </a:lnTo>
                  <a:lnTo>
                    <a:pt x="115" y="38"/>
                  </a:lnTo>
                  <a:lnTo>
                    <a:pt x="111" y="33"/>
                  </a:lnTo>
                  <a:lnTo>
                    <a:pt x="110" y="27"/>
                  </a:lnTo>
                  <a:lnTo>
                    <a:pt x="112" y="26"/>
                  </a:lnTo>
                  <a:lnTo>
                    <a:pt x="123" y="34"/>
                  </a:lnTo>
                  <a:lnTo>
                    <a:pt x="133" y="41"/>
                  </a:lnTo>
                  <a:lnTo>
                    <a:pt x="144" y="50"/>
                  </a:lnTo>
                  <a:lnTo>
                    <a:pt x="158" y="60"/>
                  </a:lnTo>
                  <a:lnTo>
                    <a:pt x="171" y="71"/>
                  </a:lnTo>
                  <a:lnTo>
                    <a:pt x="183" y="81"/>
                  </a:lnTo>
                  <a:lnTo>
                    <a:pt x="195" y="90"/>
                  </a:lnTo>
                  <a:lnTo>
                    <a:pt x="204" y="97"/>
                  </a:lnTo>
                  <a:lnTo>
                    <a:pt x="210" y="103"/>
                  </a:lnTo>
                  <a:lnTo>
                    <a:pt x="216" y="109"/>
                  </a:lnTo>
                  <a:lnTo>
                    <a:pt x="221" y="110"/>
                  </a:lnTo>
                  <a:lnTo>
                    <a:pt x="227" y="109"/>
                  </a:lnTo>
                  <a:lnTo>
                    <a:pt x="234" y="108"/>
                  </a:lnTo>
                  <a:lnTo>
                    <a:pt x="239" y="106"/>
                  </a:lnTo>
                  <a:lnTo>
                    <a:pt x="245" y="105"/>
                  </a:lnTo>
                  <a:lnTo>
                    <a:pt x="252" y="104"/>
                  </a:lnTo>
                  <a:lnTo>
                    <a:pt x="259" y="102"/>
                  </a:lnTo>
                  <a:lnTo>
                    <a:pt x="267" y="101"/>
                  </a:lnTo>
                  <a:lnTo>
                    <a:pt x="273" y="100"/>
                  </a:lnTo>
                  <a:lnTo>
                    <a:pt x="278" y="97"/>
                  </a:lnTo>
                  <a:lnTo>
                    <a:pt x="281" y="96"/>
                  </a:lnTo>
                  <a:lnTo>
                    <a:pt x="285" y="93"/>
                  </a:lnTo>
                  <a:lnTo>
                    <a:pt x="285" y="89"/>
                  </a:lnTo>
                  <a:lnTo>
                    <a:pt x="282" y="86"/>
                  </a:lnTo>
                  <a:lnTo>
                    <a:pt x="277" y="79"/>
                  </a:lnTo>
                  <a:lnTo>
                    <a:pt x="271" y="73"/>
                  </a:lnTo>
                  <a:lnTo>
                    <a:pt x="262" y="65"/>
                  </a:lnTo>
                  <a:lnTo>
                    <a:pt x="251" y="55"/>
                  </a:lnTo>
                  <a:lnTo>
                    <a:pt x="239" y="43"/>
                  </a:lnTo>
                  <a:lnTo>
                    <a:pt x="226" y="33"/>
                  </a:lnTo>
                  <a:lnTo>
                    <a:pt x="214" y="22"/>
                  </a:lnTo>
                  <a:lnTo>
                    <a:pt x="204" y="14"/>
                  </a:lnTo>
                  <a:lnTo>
                    <a:pt x="197" y="10"/>
                  </a:lnTo>
                  <a:lnTo>
                    <a:pt x="190" y="4"/>
                  </a:lnTo>
                  <a:lnTo>
                    <a:pt x="193" y="0"/>
                  </a:lnTo>
                  <a:lnTo>
                    <a:pt x="199" y="3"/>
                  </a:lnTo>
                  <a:lnTo>
                    <a:pt x="212" y="10"/>
                  </a:lnTo>
                  <a:lnTo>
                    <a:pt x="220" y="17"/>
                  </a:lnTo>
                  <a:lnTo>
                    <a:pt x="232" y="27"/>
                  </a:lnTo>
                  <a:lnTo>
                    <a:pt x="245" y="37"/>
                  </a:lnTo>
                  <a:lnTo>
                    <a:pt x="259" y="48"/>
                  </a:lnTo>
                  <a:lnTo>
                    <a:pt x="273" y="58"/>
                  </a:lnTo>
                  <a:lnTo>
                    <a:pt x="285" y="67"/>
                  </a:lnTo>
                  <a:lnTo>
                    <a:pt x="294" y="74"/>
                  </a:lnTo>
                  <a:lnTo>
                    <a:pt x="298" y="76"/>
                  </a:lnTo>
                  <a:lnTo>
                    <a:pt x="304" y="76"/>
                  </a:lnTo>
                  <a:lnTo>
                    <a:pt x="313" y="75"/>
                  </a:lnTo>
                  <a:lnTo>
                    <a:pt x="326" y="73"/>
                  </a:lnTo>
                  <a:lnTo>
                    <a:pt x="340" y="71"/>
                  </a:lnTo>
                  <a:lnTo>
                    <a:pt x="354" y="67"/>
                  </a:lnTo>
                  <a:lnTo>
                    <a:pt x="366" y="65"/>
                  </a:lnTo>
                  <a:lnTo>
                    <a:pt x="377" y="63"/>
                  </a:lnTo>
                  <a:lnTo>
                    <a:pt x="382" y="63"/>
                  </a:lnTo>
                  <a:lnTo>
                    <a:pt x="386" y="64"/>
                  </a:lnTo>
                  <a:lnTo>
                    <a:pt x="384" y="65"/>
                  </a:lnTo>
                  <a:lnTo>
                    <a:pt x="377" y="68"/>
                  </a:lnTo>
                  <a:lnTo>
                    <a:pt x="370" y="74"/>
                  </a:lnTo>
                  <a:close/>
                </a:path>
              </a:pathLst>
            </a:custGeom>
            <a:solidFill>
              <a:srgbClr val="990000"/>
            </a:solidFill>
            <a:ln w="9525">
              <a:noFill/>
              <a:round/>
              <a:headEnd/>
              <a:tailEnd/>
            </a:ln>
          </p:spPr>
          <p:txBody>
            <a:bodyPr/>
            <a:lstStyle/>
            <a:p>
              <a:endParaRPr lang="en-US"/>
            </a:p>
          </p:txBody>
        </p:sp>
        <p:sp>
          <p:nvSpPr>
            <p:cNvPr id="6280" name="Freeform 339"/>
            <p:cNvSpPr>
              <a:spLocks/>
            </p:cNvSpPr>
            <p:nvPr/>
          </p:nvSpPr>
          <p:spPr bwMode="auto">
            <a:xfrm>
              <a:off x="2558" y="944"/>
              <a:ext cx="127" cy="127"/>
            </a:xfrm>
            <a:custGeom>
              <a:avLst/>
              <a:gdLst>
                <a:gd name="T0" fmla="*/ 59 w 254"/>
                <a:gd name="T1" fmla="*/ 61 h 254"/>
                <a:gd name="T2" fmla="*/ 55 w 254"/>
                <a:gd name="T3" fmla="*/ 57 h 254"/>
                <a:gd name="T4" fmla="*/ 51 w 254"/>
                <a:gd name="T5" fmla="*/ 56 h 254"/>
                <a:gd name="T6" fmla="*/ 39 w 254"/>
                <a:gd name="T7" fmla="*/ 57 h 254"/>
                <a:gd name="T8" fmla="*/ 25 w 254"/>
                <a:gd name="T9" fmla="*/ 56 h 254"/>
                <a:gd name="T10" fmla="*/ 17 w 254"/>
                <a:gd name="T11" fmla="*/ 53 h 254"/>
                <a:gd name="T12" fmla="*/ 22 w 254"/>
                <a:gd name="T13" fmla="*/ 54 h 254"/>
                <a:gd name="T14" fmla="*/ 32 w 254"/>
                <a:gd name="T15" fmla="*/ 54 h 254"/>
                <a:gd name="T16" fmla="*/ 43 w 254"/>
                <a:gd name="T17" fmla="*/ 54 h 254"/>
                <a:gd name="T18" fmla="*/ 47 w 254"/>
                <a:gd name="T19" fmla="*/ 52 h 254"/>
                <a:gd name="T20" fmla="*/ 41 w 254"/>
                <a:gd name="T21" fmla="*/ 48 h 254"/>
                <a:gd name="T22" fmla="*/ 36 w 254"/>
                <a:gd name="T23" fmla="*/ 46 h 254"/>
                <a:gd name="T24" fmla="*/ 28 w 254"/>
                <a:gd name="T25" fmla="*/ 45 h 254"/>
                <a:gd name="T26" fmla="*/ 14 w 254"/>
                <a:gd name="T27" fmla="*/ 42 h 254"/>
                <a:gd name="T28" fmla="*/ 4 w 254"/>
                <a:gd name="T29" fmla="*/ 37 h 254"/>
                <a:gd name="T30" fmla="*/ 4 w 254"/>
                <a:gd name="T31" fmla="*/ 35 h 254"/>
                <a:gd name="T32" fmla="*/ 11 w 254"/>
                <a:gd name="T33" fmla="*/ 38 h 254"/>
                <a:gd name="T34" fmla="*/ 23 w 254"/>
                <a:gd name="T35" fmla="*/ 41 h 254"/>
                <a:gd name="T36" fmla="*/ 32 w 254"/>
                <a:gd name="T37" fmla="*/ 42 h 254"/>
                <a:gd name="T38" fmla="*/ 24 w 254"/>
                <a:gd name="T39" fmla="*/ 35 h 254"/>
                <a:gd name="T40" fmla="*/ 18 w 254"/>
                <a:gd name="T41" fmla="*/ 33 h 254"/>
                <a:gd name="T42" fmla="*/ 7 w 254"/>
                <a:gd name="T43" fmla="*/ 29 h 254"/>
                <a:gd name="T44" fmla="*/ 0 w 254"/>
                <a:gd name="T45" fmla="*/ 19 h 254"/>
                <a:gd name="T46" fmla="*/ 7 w 254"/>
                <a:gd name="T47" fmla="*/ 25 h 254"/>
                <a:gd name="T48" fmla="*/ 15 w 254"/>
                <a:gd name="T49" fmla="*/ 29 h 254"/>
                <a:gd name="T50" fmla="*/ 17 w 254"/>
                <a:gd name="T51" fmla="*/ 26 h 254"/>
                <a:gd name="T52" fmla="*/ 9 w 254"/>
                <a:gd name="T53" fmla="*/ 16 h 254"/>
                <a:gd name="T54" fmla="*/ 4 w 254"/>
                <a:gd name="T55" fmla="*/ 10 h 254"/>
                <a:gd name="T56" fmla="*/ 3 w 254"/>
                <a:gd name="T57" fmla="*/ 5 h 254"/>
                <a:gd name="T58" fmla="*/ 4 w 254"/>
                <a:gd name="T59" fmla="*/ 3 h 254"/>
                <a:gd name="T60" fmla="*/ 12 w 254"/>
                <a:gd name="T61" fmla="*/ 16 h 254"/>
                <a:gd name="T62" fmla="*/ 20 w 254"/>
                <a:gd name="T63" fmla="*/ 27 h 254"/>
                <a:gd name="T64" fmla="*/ 24 w 254"/>
                <a:gd name="T65" fmla="*/ 28 h 254"/>
                <a:gd name="T66" fmla="*/ 23 w 254"/>
                <a:gd name="T67" fmla="*/ 22 h 254"/>
                <a:gd name="T68" fmla="*/ 19 w 254"/>
                <a:gd name="T69" fmla="*/ 9 h 254"/>
                <a:gd name="T70" fmla="*/ 21 w 254"/>
                <a:gd name="T71" fmla="*/ 8 h 254"/>
                <a:gd name="T72" fmla="*/ 25 w 254"/>
                <a:gd name="T73" fmla="*/ 20 h 254"/>
                <a:gd name="T74" fmla="*/ 28 w 254"/>
                <a:gd name="T75" fmla="*/ 33 h 254"/>
                <a:gd name="T76" fmla="*/ 33 w 254"/>
                <a:gd name="T77" fmla="*/ 37 h 254"/>
                <a:gd name="T78" fmla="*/ 36 w 254"/>
                <a:gd name="T79" fmla="*/ 40 h 254"/>
                <a:gd name="T80" fmla="*/ 38 w 254"/>
                <a:gd name="T81" fmla="*/ 41 h 254"/>
                <a:gd name="T82" fmla="*/ 40 w 254"/>
                <a:gd name="T83" fmla="*/ 35 h 254"/>
                <a:gd name="T84" fmla="*/ 35 w 254"/>
                <a:gd name="T85" fmla="*/ 17 h 254"/>
                <a:gd name="T86" fmla="*/ 35 w 254"/>
                <a:gd name="T87" fmla="*/ 14 h 254"/>
                <a:gd name="T88" fmla="*/ 38 w 254"/>
                <a:gd name="T89" fmla="*/ 20 h 254"/>
                <a:gd name="T90" fmla="*/ 42 w 254"/>
                <a:gd name="T91" fmla="*/ 30 h 254"/>
                <a:gd name="T92" fmla="*/ 41 w 254"/>
                <a:gd name="T93" fmla="*/ 44 h 254"/>
                <a:gd name="T94" fmla="*/ 45 w 254"/>
                <a:gd name="T95" fmla="*/ 47 h 254"/>
                <a:gd name="T96" fmla="*/ 49 w 254"/>
                <a:gd name="T97" fmla="*/ 49 h 254"/>
                <a:gd name="T98" fmla="*/ 52 w 254"/>
                <a:gd name="T99" fmla="*/ 48 h 254"/>
                <a:gd name="T100" fmla="*/ 52 w 254"/>
                <a:gd name="T101" fmla="*/ 37 h 254"/>
                <a:gd name="T102" fmla="*/ 51 w 254"/>
                <a:gd name="T103" fmla="*/ 24 h 254"/>
                <a:gd name="T104" fmla="*/ 51 w 254"/>
                <a:gd name="T105" fmla="*/ 21 h 254"/>
                <a:gd name="T106" fmla="*/ 53 w 254"/>
                <a:gd name="T107" fmla="*/ 31 h 254"/>
                <a:gd name="T108" fmla="*/ 55 w 254"/>
                <a:gd name="T109" fmla="*/ 52 h 254"/>
                <a:gd name="T110" fmla="*/ 59 w 254"/>
                <a:gd name="T111" fmla="*/ 58 h 254"/>
                <a:gd name="T112" fmla="*/ 63 w 254"/>
                <a:gd name="T113" fmla="*/ 62 h 254"/>
                <a:gd name="T114" fmla="*/ 64 w 254"/>
                <a:gd name="T115" fmla="*/ 64 h 254"/>
                <a:gd name="T116" fmla="*/ 61 w 254"/>
                <a:gd name="T117" fmla="*/ 63 h 25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54"/>
                <a:gd name="T178" fmla="*/ 0 h 254"/>
                <a:gd name="T179" fmla="*/ 254 w 254"/>
                <a:gd name="T180" fmla="*/ 254 h 25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54" h="254">
                  <a:moveTo>
                    <a:pt x="244" y="250"/>
                  </a:moveTo>
                  <a:lnTo>
                    <a:pt x="240" y="246"/>
                  </a:lnTo>
                  <a:lnTo>
                    <a:pt x="235" y="242"/>
                  </a:lnTo>
                  <a:lnTo>
                    <a:pt x="229" y="237"/>
                  </a:lnTo>
                  <a:lnTo>
                    <a:pt x="225" y="232"/>
                  </a:lnTo>
                  <a:lnTo>
                    <a:pt x="219" y="228"/>
                  </a:lnTo>
                  <a:lnTo>
                    <a:pt x="213" y="224"/>
                  </a:lnTo>
                  <a:lnTo>
                    <a:pt x="209" y="222"/>
                  </a:lnTo>
                  <a:lnTo>
                    <a:pt x="203" y="222"/>
                  </a:lnTo>
                  <a:lnTo>
                    <a:pt x="189" y="224"/>
                  </a:lnTo>
                  <a:lnTo>
                    <a:pt x="173" y="226"/>
                  </a:lnTo>
                  <a:lnTo>
                    <a:pt x="153" y="226"/>
                  </a:lnTo>
                  <a:lnTo>
                    <a:pt x="134" y="226"/>
                  </a:lnTo>
                  <a:lnTo>
                    <a:pt x="114" y="226"/>
                  </a:lnTo>
                  <a:lnTo>
                    <a:pt x="98" y="223"/>
                  </a:lnTo>
                  <a:lnTo>
                    <a:pt x="84" y="221"/>
                  </a:lnTo>
                  <a:lnTo>
                    <a:pt x="75" y="217"/>
                  </a:lnTo>
                  <a:lnTo>
                    <a:pt x="68" y="212"/>
                  </a:lnTo>
                  <a:lnTo>
                    <a:pt x="68" y="209"/>
                  </a:lnTo>
                  <a:lnTo>
                    <a:pt x="75" y="211"/>
                  </a:lnTo>
                  <a:lnTo>
                    <a:pt x="87" y="213"/>
                  </a:lnTo>
                  <a:lnTo>
                    <a:pt x="96" y="214"/>
                  </a:lnTo>
                  <a:lnTo>
                    <a:pt x="108" y="215"/>
                  </a:lnTo>
                  <a:lnTo>
                    <a:pt x="125" y="215"/>
                  </a:lnTo>
                  <a:lnTo>
                    <a:pt x="141" y="215"/>
                  </a:lnTo>
                  <a:lnTo>
                    <a:pt x="157" y="215"/>
                  </a:lnTo>
                  <a:lnTo>
                    <a:pt x="172" y="214"/>
                  </a:lnTo>
                  <a:lnTo>
                    <a:pt x="183" y="212"/>
                  </a:lnTo>
                  <a:lnTo>
                    <a:pt x="190" y="209"/>
                  </a:lnTo>
                  <a:lnTo>
                    <a:pt x="186" y="205"/>
                  </a:lnTo>
                  <a:lnTo>
                    <a:pt x="179" y="201"/>
                  </a:lnTo>
                  <a:lnTo>
                    <a:pt x="172" y="197"/>
                  </a:lnTo>
                  <a:lnTo>
                    <a:pt x="164" y="192"/>
                  </a:lnTo>
                  <a:lnTo>
                    <a:pt x="157" y="189"/>
                  </a:lnTo>
                  <a:lnTo>
                    <a:pt x="150" y="185"/>
                  </a:lnTo>
                  <a:lnTo>
                    <a:pt x="144" y="182"/>
                  </a:lnTo>
                  <a:lnTo>
                    <a:pt x="141" y="179"/>
                  </a:lnTo>
                  <a:lnTo>
                    <a:pt x="127" y="181"/>
                  </a:lnTo>
                  <a:lnTo>
                    <a:pt x="110" y="178"/>
                  </a:lnTo>
                  <a:lnTo>
                    <a:pt x="90" y="176"/>
                  </a:lnTo>
                  <a:lnTo>
                    <a:pt x="72" y="171"/>
                  </a:lnTo>
                  <a:lnTo>
                    <a:pt x="53" y="167"/>
                  </a:lnTo>
                  <a:lnTo>
                    <a:pt x="37" y="161"/>
                  </a:lnTo>
                  <a:lnTo>
                    <a:pt x="24" y="154"/>
                  </a:lnTo>
                  <a:lnTo>
                    <a:pt x="16" y="148"/>
                  </a:lnTo>
                  <a:lnTo>
                    <a:pt x="11" y="140"/>
                  </a:lnTo>
                  <a:lnTo>
                    <a:pt x="11" y="137"/>
                  </a:lnTo>
                  <a:lnTo>
                    <a:pt x="15" y="139"/>
                  </a:lnTo>
                  <a:lnTo>
                    <a:pt x="24" y="144"/>
                  </a:lnTo>
                  <a:lnTo>
                    <a:pt x="32" y="147"/>
                  </a:lnTo>
                  <a:lnTo>
                    <a:pt x="44" y="152"/>
                  </a:lnTo>
                  <a:lnTo>
                    <a:pt x="58" y="156"/>
                  </a:lnTo>
                  <a:lnTo>
                    <a:pt x="73" y="160"/>
                  </a:lnTo>
                  <a:lnTo>
                    <a:pt x="89" y="163"/>
                  </a:lnTo>
                  <a:lnTo>
                    <a:pt x="103" y="166"/>
                  </a:lnTo>
                  <a:lnTo>
                    <a:pt x="115" y="167"/>
                  </a:lnTo>
                  <a:lnTo>
                    <a:pt x="125" y="166"/>
                  </a:lnTo>
                  <a:lnTo>
                    <a:pt x="113" y="154"/>
                  </a:lnTo>
                  <a:lnTo>
                    <a:pt x="103" y="146"/>
                  </a:lnTo>
                  <a:lnTo>
                    <a:pt x="96" y="140"/>
                  </a:lnTo>
                  <a:lnTo>
                    <a:pt x="92" y="135"/>
                  </a:lnTo>
                  <a:lnTo>
                    <a:pt x="83" y="132"/>
                  </a:lnTo>
                  <a:lnTo>
                    <a:pt x="70" y="130"/>
                  </a:lnTo>
                  <a:lnTo>
                    <a:pt x="57" y="126"/>
                  </a:lnTo>
                  <a:lnTo>
                    <a:pt x="43" y="121"/>
                  </a:lnTo>
                  <a:lnTo>
                    <a:pt x="28" y="114"/>
                  </a:lnTo>
                  <a:lnTo>
                    <a:pt x="15" y="103"/>
                  </a:lnTo>
                  <a:lnTo>
                    <a:pt x="6" y="91"/>
                  </a:lnTo>
                  <a:lnTo>
                    <a:pt x="0" y="75"/>
                  </a:lnTo>
                  <a:lnTo>
                    <a:pt x="7" y="82"/>
                  </a:lnTo>
                  <a:lnTo>
                    <a:pt x="16" y="90"/>
                  </a:lnTo>
                  <a:lnTo>
                    <a:pt x="26" y="97"/>
                  </a:lnTo>
                  <a:lnTo>
                    <a:pt x="35" y="103"/>
                  </a:lnTo>
                  <a:lnTo>
                    <a:pt x="45" y="109"/>
                  </a:lnTo>
                  <a:lnTo>
                    <a:pt x="57" y="113"/>
                  </a:lnTo>
                  <a:lnTo>
                    <a:pt x="66" y="115"/>
                  </a:lnTo>
                  <a:lnTo>
                    <a:pt x="76" y="116"/>
                  </a:lnTo>
                  <a:lnTo>
                    <a:pt x="66" y="102"/>
                  </a:lnTo>
                  <a:lnTo>
                    <a:pt x="56" y="88"/>
                  </a:lnTo>
                  <a:lnTo>
                    <a:pt x="45" y="76"/>
                  </a:lnTo>
                  <a:lnTo>
                    <a:pt x="36" y="63"/>
                  </a:lnTo>
                  <a:lnTo>
                    <a:pt x="27" y="53"/>
                  </a:lnTo>
                  <a:lnTo>
                    <a:pt x="21" y="44"/>
                  </a:lnTo>
                  <a:lnTo>
                    <a:pt x="16" y="37"/>
                  </a:lnTo>
                  <a:lnTo>
                    <a:pt x="14" y="33"/>
                  </a:lnTo>
                  <a:lnTo>
                    <a:pt x="13" y="26"/>
                  </a:lnTo>
                  <a:lnTo>
                    <a:pt x="12" y="18"/>
                  </a:lnTo>
                  <a:lnTo>
                    <a:pt x="11" y="8"/>
                  </a:lnTo>
                  <a:lnTo>
                    <a:pt x="8" y="0"/>
                  </a:lnTo>
                  <a:lnTo>
                    <a:pt x="14" y="11"/>
                  </a:lnTo>
                  <a:lnTo>
                    <a:pt x="23" y="26"/>
                  </a:lnTo>
                  <a:lnTo>
                    <a:pt x="35" y="44"/>
                  </a:lnTo>
                  <a:lnTo>
                    <a:pt x="47" y="62"/>
                  </a:lnTo>
                  <a:lnTo>
                    <a:pt x="59" y="79"/>
                  </a:lnTo>
                  <a:lnTo>
                    <a:pt x="70" y="95"/>
                  </a:lnTo>
                  <a:lnTo>
                    <a:pt x="80" y="106"/>
                  </a:lnTo>
                  <a:lnTo>
                    <a:pt x="85" y="111"/>
                  </a:lnTo>
                  <a:lnTo>
                    <a:pt x="91" y="113"/>
                  </a:lnTo>
                  <a:lnTo>
                    <a:pt x="94" y="109"/>
                  </a:lnTo>
                  <a:lnTo>
                    <a:pt x="94" y="105"/>
                  </a:lnTo>
                  <a:lnTo>
                    <a:pt x="94" y="98"/>
                  </a:lnTo>
                  <a:lnTo>
                    <a:pt x="91" y="85"/>
                  </a:lnTo>
                  <a:lnTo>
                    <a:pt x="85" y="65"/>
                  </a:lnTo>
                  <a:lnTo>
                    <a:pt x="80" y="46"/>
                  </a:lnTo>
                  <a:lnTo>
                    <a:pt x="76" y="33"/>
                  </a:lnTo>
                  <a:lnTo>
                    <a:pt x="76" y="29"/>
                  </a:lnTo>
                  <a:lnTo>
                    <a:pt x="79" y="27"/>
                  </a:lnTo>
                  <a:lnTo>
                    <a:pt x="82" y="31"/>
                  </a:lnTo>
                  <a:lnTo>
                    <a:pt x="85" y="38"/>
                  </a:lnTo>
                  <a:lnTo>
                    <a:pt x="91" y="53"/>
                  </a:lnTo>
                  <a:lnTo>
                    <a:pt x="100" y="78"/>
                  </a:lnTo>
                  <a:lnTo>
                    <a:pt x="105" y="105"/>
                  </a:lnTo>
                  <a:lnTo>
                    <a:pt x="104" y="124"/>
                  </a:lnTo>
                  <a:lnTo>
                    <a:pt x="111" y="131"/>
                  </a:lnTo>
                  <a:lnTo>
                    <a:pt x="118" y="138"/>
                  </a:lnTo>
                  <a:lnTo>
                    <a:pt x="125" y="143"/>
                  </a:lnTo>
                  <a:lnTo>
                    <a:pt x="130" y="148"/>
                  </a:lnTo>
                  <a:lnTo>
                    <a:pt x="136" y="152"/>
                  </a:lnTo>
                  <a:lnTo>
                    <a:pt x="141" y="155"/>
                  </a:lnTo>
                  <a:lnTo>
                    <a:pt x="144" y="159"/>
                  </a:lnTo>
                  <a:lnTo>
                    <a:pt x="146" y="160"/>
                  </a:lnTo>
                  <a:lnTo>
                    <a:pt x="149" y="162"/>
                  </a:lnTo>
                  <a:lnTo>
                    <a:pt x="151" y="163"/>
                  </a:lnTo>
                  <a:lnTo>
                    <a:pt x="153" y="161"/>
                  </a:lnTo>
                  <a:lnTo>
                    <a:pt x="156" y="155"/>
                  </a:lnTo>
                  <a:lnTo>
                    <a:pt x="157" y="140"/>
                  </a:lnTo>
                  <a:lnTo>
                    <a:pt x="155" y="116"/>
                  </a:lnTo>
                  <a:lnTo>
                    <a:pt x="149" y="88"/>
                  </a:lnTo>
                  <a:lnTo>
                    <a:pt x="137" y="67"/>
                  </a:lnTo>
                  <a:lnTo>
                    <a:pt x="133" y="57"/>
                  </a:lnTo>
                  <a:lnTo>
                    <a:pt x="133" y="54"/>
                  </a:lnTo>
                  <a:lnTo>
                    <a:pt x="137" y="55"/>
                  </a:lnTo>
                  <a:lnTo>
                    <a:pt x="143" y="61"/>
                  </a:lnTo>
                  <a:lnTo>
                    <a:pt x="146" y="67"/>
                  </a:lnTo>
                  <a:lnTo>
                    <a:pt x="151" y="77"/>
                  </a:lnTo>
                  <a:lnTo>
                    <a:pt x="157" y="90"/>
                  </a:lnTo>
                  <a:lnTo>
                    <a:pt x="161" y="103"/>
                  </a:lnTo>
                  <a:lnTo>
                    <a:pt x="166" y="120"/>
                  </a:lnTo>
                  <a:lnTo>
                    <a:pt x="168" y="137"/>
                  </a:lnTo>
                  <a:lnTo>
                    <a:pt x="167" y="155"/>
                  </a:lnTo>
                  <a:lnTo>
                    <a:pt x="164" y="173"/>
                  </a:lnTo>
                  <a:lnTo>
                    <a:pt x="168" y="177"/>
                  </a:lnTo>
                  <a:lnTo>
                    <a:pt x="173" y="182"/>
                  </a:lnTo>
                  <a:lnTo>
                    <a:pt x="179" y="186"/>
                  </a:lnTo>
                  <a:lnTo>
                    <a:pt x="184" y="190"/>
                  </a:lnTo>
                  <a:lnTo>
                    <a:pt x="189" y="193"/>
                  </a:lnTo>
                  <a:lnTo>
                    <a:pt x="195" y="196"/>
                  </a:lnTo>
                  <a:lnTo>
                    <a:pt x="198" y="198"/>
                  </a:lnTo>
                  <a:lnTo>
                    <a:pt x="202" y="200"/>
                  </a:lnTo>
                  <a:lnTo>
                    <a:pt x="206" y="191"/>
                  </a:lnTo>
                  <a:lnTo>
                    <a:pt x="207" y="175"/>
                  </a:lnTo>
                  <a:lnTo>
                    <a:pt x="206" y="159"/>
                  </a:lnTo>
                  <a:lnTo>
                    <a:pt x="205" y="145"/>
                  </a:lnTo>
                  <a:lnTo>
                    <a:pt x="204" y="130"/>
                  </a:lnTo>
                  <a:lnTo>
                    <a:pt x="203" y="111"/>
                  </a:lnTo>
                  <a:lnTo>
                    <a:pt x="201" y="94"/>
                  </a:lnTo>
                  <a:lnTo>
                    <a:pt x="198" y="83"/>
                  </a:lnTo>
                  <a:lnTo>
                    <a:pt x="198" y="79"/>
                  </a:lnTo>
                  <a:lnTo>
                    <a:pt x="202" y="82"/>
                  </a:lnTo>
                  <a:lnTo>
                    <a:pt x="207" y="88"/>
                  </a:lnTo>
                  <a:lnTo>
                    <a:pt x="211" y="101"/>
                  </a:lnTo>
                  <a:lnTo>
                    <a:pt x="212" y="123"/>
                  </a:lnTo>
                  <a:lnTo>
                    <a:pt x="214" y="155"/>
                  </a:lnTo>
                  <a:lnTo>
                    <a:pt x="217" y="186"/>
                  </a:lnTo>
                  <a:lnTo>
                    <a:pt x="218" y="206"/>
                  </a:lnTo>
                  <a:lnTo>
                    <a:pt x="225" y="214"/>
                  </a:lnTo>
                  <a:lnTo>
                    <a:pt x="232" y="222"/>
                  </a:lnTo>
                  <a:lnTo>
                    <a:pt x="236" y="229"/>
                  </a:lnTo>
                  <a:lnTo>
                    <a:pt x="242" y="235"/>
                  </a:lnTo>
                  <a:lnTo>
                    <a:pt x="245" y="241"/>
                  </a:lnTo>
                  <a:lnTo>
                    <a:pt x="249" y="245"/>
                  </a:lnTo>
                  <a:lnTo>
                    <a:pt x="252" y="249"/>
                  </a:lnTo>
                  <a:lnTo>
                    <a:pt x="254" y="251"/>
                  </a:lnTo>
                  <a:lnTo>
                    <a:pt x="254" y="253"/>
                  </a:lnTo>
                  <a:lnTo>
                    <a:pt x="252" y="254"/>
                  </a:lnTo>
                  <a:lnTo>
                    <a:pt x="249" y="253"/>
                  </a:lnTo>
                  <a:lnTo>
                    <a:pt x="244" y="250"/>
                  </a:lnTo>
                  <a:close/>
                </a:path>
              </a:pathLst>
            </a:custGeom>
            <a:solidFill>
              <a:srgbClr val="990000"/>
            </a:solidFill>
            <a:ln w="9525">
              <a:noFill/>
              <a:round/>
              <a:headEnd/>
              <a:tailEnd/>
            </a:ln>
          </p:spPr>
          <p:txBody>
            <a:bodyPr/>
            <a:lstStyle/>
            <a:p>
              <a:endParaRPr lang="en-US"/>
            </a:p>
          </p:txBody>
        </p:sp>
        <p:sp>
          <p:nvSpPr>
            <p:cNvPr id="6281" name="Freeform 340"/>
            <p:cNvSpPr>
              <a:spLocks/>
            </p:cNvSpPr>
            <p:nvPr/>
          </p:nvSpPr>
          <p:spPr bwMode="auto">
            <a:xfrm>
              <a:off x="2672" y="905"/>
              <a:ext cx="93" cy="156"/>
            </a:xfrm>
            <a:custGeom>
              <a:avLst/>
              <a:gdLst>
                <a:gd name="T0" fmla="*/ 21 w 186"/>
                <a:gd name="T1" fmla="*/ 77 h 313"/>
                <a:gd name="T2" fmla="*/ 21 w 186"/>
                <a:gd name="T3" fmla="*/ 69 h 313"/>
                <a:gd name="T4" fmla="*/ 20 w 186"/>
                <a:gd name="T5" fmla="*/ 65 h 313"/>
                <a:gd name="T6" fmla="*/ 17 w 186"/>
                <a:gd name="T7" fmla="*/ 63 h 313"/>
                <a:gd name="T8" fmla="*/ 13 w 186"/>
                <a:gd name="T9" fmla="*/ 58 h 313"/>
                <a:gd name="T10" fmla="*/ 9 w 186"/>
                <a:gd name="T11" fmla="*/ 51 h 313"/>
                <a:gd name="T12" fmla="*/ 5 w 186"/>
                <a:gd name="T13" fmla="*/ 41 h 313"/>
                <a:gd name="T14" fmla="*/ 1 w 186"/>
                <a:gd name="T15" fmla="*/ 34 h 313"/>
                <a:gd name="T16" fmla="*/ 1 w 186"/>
                <a:gd name="T17" fmla="*/ 30 h 313"/>
                <a:gd name="T18" fmla="*/ 1 w 186"/>
                <a:gd name="T19" fmla="*/ 31 h 313"/>
                <a:gd name="T20" fmla="*/ 3 w 186"/>
                <a:gd name="T21" fmla="*/ 34 h 313"/>
                <a:gd name="T22" fmla="*/ 6 w 186"/>
                <a:gd name="T23" fmla="*/ 40 h 313"/>
                <a:gd name="T24" fmla="*/ 9 w 186"/>
                <a:gd name="T25" fmla="*/ 47 h 313"/>
                <a:gd name="T26" fmla="*/ 12 w 186"/>
                <a:gd name="T27" fmla="*/ 52 h 313"/>
                <a:gd name="T28" fmla="*/ 15 w 186"/>
                <a:gd name="T29" fmla="*/ 56 h 313"/>
                <a:gd name="T30" fmla="*/ 18 w 186"/>
                <a:gd name="T31" fmla="*/ 58 h 313"/>
                <a:gd name="T32" fmla="*/ 20 w 186"/>
                <a:gd name="T33" fmla="*/ 55 h 313"/>
                <a:gd name="T34" fmla="*/ 21 w 186"/>
                <a:gd name="T35" fmla="*/ 46 h 313"/>
                <a:gd name="T36" fmla="*/ 19 w 186"/>
                <a:gd name="T37" fmla="*/ 41 h 313"/>
                <a:gd name="T38" fmla="*/ 13 w 186"/>
                <a:gd name="T39" fmla="*/ 35 h 313"/>
                <a:gd name="T40" fmla="*/ 9 w 186"/>
                <a:gd name="T41" fmla="*/ 28 h 313"/>
                <a:gd name="T42" fmla="*/ 6 w 186"/>
                <a:gd name="T43" fmla="*/ 18 h 313"/>
                <a:gd name="T44" fmla="*/ 6 w 186"/>
                <a:gd name="T45" fmla="*/ 12 h 313"/>
                <a:gd name="T46" fmla="*/ 7 w 186"/>
                <a:gd name="T47" fmla="*/ 15 h 313"/>
                <a:gd name="T48" fmla="*/ 10 w 186"/>
                <a:gd name="T49" fmla="*/ 23 h 313"/>
                <a:gd name="T50" fmla="*/ 12 w 186"/>
                <a:gd name="T51" fmla="*/ 28 h 313"/>
                <a:gd name="T52" fmla="*/ 15 w 186"/>
                <a:gd name="T53" fmla="*/ 33 h 313"/>
                <a:gd name="T54" fmla="*/ 19 w 186"/>
                <a:gd name="T55" fmla="*/ 36 h 313"/>
                <a:gd name="T56" fmla="*/ 19 w 186"/>
                <a:gd name="T57" fmla="*/ 30 h 313"/>
                <a:gd name="T58" fmla="*/ 19 w 186"/>
                <a:gd name="T59" fmla="*/ 10 h 313"/>
                <a:gd name="T60" fmla="*/ 21 w 186"/>
                <a:gd name="T61" fmla="*/ 0 h 313"/>
                <a:gd name="T62" fmla="*/ 22 w 186"/>
                <a:gd name="T63" fmla="*/ 1 h 313"/>
                <a:gd name="T64" fmla="*/ 21 w 186"/>
                <a:gd name="T65" fmla="*/ 9 h 313"/>
                <a:gd name="T66" fmla="*/ 23 w 186"/>
                <a:gd name="T67" fmla="*/ 28 h 313"/>
                <a:gd name="T68" fmla="*/ 26 w 186"/>
                <a:gd name="T69" fmla="*/ 33 h 313"/>
                <a:gd name="T70" fmla="*/ 30 w 186"/>
                <a:gd name="T71" fmla="*/ 30 h 313"/>
                <a:gd name="T72" fmla="*/ 34 w 186"/>
                <a:gd name="T73" fmla="*/ 25 h 313"/>
                <a:gd name="T74" fmla="*/ 37 w 186"/>
                <a:gd name="T75" fmla="*/ 20 h 313"/>
                <a:gd name="T76" fmla="*/ 39 w 186"/>
                <a:gd name="T77" fmla="*/ 16 h 313"/>
                <a:gd name="T78" fmla="*/ 40 w 186"/>
                <a:gd name="T79" fmla="*/ 18 h 313"/>
                <a:gd name="T80" fmla="*/ 38 w 186"/>
                <a:gd name="T81" fmla="*/ 23 h 313"/>
                <a:gd name="T82" fmla="*/ 35 w 186"/>
                <a:gd name="T83" fmla="*/ 28 h 313"/>
                <a:gd name="T84" fmla="*/ 30 w 186"/>
                <a:gd name="T85" fmla="*/ 34 h 313"/>
                <a:gd name="T86" fmla="*/ 26 w 186"/>
                <a:gd name="T87" fmla="*/ 39 h 313"/>
                <a:gd name="T88" fmla="*/ 24 w 186"/>
                <a:gd name="T89" fmla="*/ 45 h 313"/>
                <a:gd name="T90" fmla="*/ 23 w 186"/>
                <a:gd name="T91" fmla="*/ 55 h 313"/>
                <a:gd name="T92" fmla="*/ 25 w 186"/>
                <a:gd name="T93" fmla="*/ 57 h 313"/>
                <a:gd name="T94" fmla="*/ 32 w 186"/>
                <a:gd name="T95" fmla="*/ 52 h 313"/>
                <a:gd name="T96" fmla="*/ 39 w 186"/>
                <a:gd name="T97" fmla="*/ 46 h 313"/>
                <a:gd name="T98" fmla="*/ 44 w 186"/>
                <a:gd name="T99" fmla="*/ 39 h 313"/>
                <a:gd name="T100" fmla="*/ 46 w 186"/>
                <a:gd name="T101" fmla="*/ 35 h 313"/>
                <a:gd name="T102" fmla="*/ 47 w 186"/>
                <a:gd name="T103" fmla="*/ 36 h 313"/>
                <a:gd name="T104" fmla="*/ 45 w 186"/>
                <a:gd name="T105" fmla="*/ 40 h 313"/>
                <a:gd name="T106" fmla="*/ 40 w 186"/>
                <a:gd name="T107" fmla="*/ 47 h 313"/>
                <a:gd name="T108" fmla="*/ 34 w 186"/>
                <a:gd name="T109" fmla="*/ 55 h 313"/>
                <a:gd name="T110" fmla="*/ 27 w 186"/>
                <a:gd name="T111" fmla="*/ 62 h 313"/>
                <a:gd name="T112" fmla="*/ 23 w 186"/>
                <a:gd name="T113" fmla="*/ 66 h 313"/>
                <a:gd name="T114" fmla="*/ 23 w 186"/>
                <a:gd name="T115" fmla="*/ 73 h 313"/>
                <a:gd name="T116" fmla="*/ 23 w 186"/>
                <a:gd name="T117" fmla="*/ 76 h 313"/>
                <a:gd name="T118" fmla="*/ 23 w 186"/>
                <a:gd name="T119" fmla="*/ 77 h 31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6"/>
                <a:gd name="T181" fmla="*/ 0 h 313"/>
                <a:gd name="T182" fmla="*/ 186 w 186"/>
                <a:gd name="T183" fmla="*/ 313 h 31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6" h="313">
                  <a:moveTo>
                    <a:pt x="88" y="313"/>
                  </a:moveTo>
                  <a:lnTo>
                    <a:pt x="84" y="310"/>
                  </a:lnTo>
                  <a:lnTo>
                    <a:pt x="83" y="294"/>
                  </a:lnTo>
                  <a:lnTo>
                    <a:pt x="83" y="277"/>
                  </a:lnTo>
                  <a:lnTo>
                    <a:pt x="82" y="267"/>
                  </a:lnTo>
                  <a:lnTo>
                    <a:pt x="80" y="263"/>
                  </a:lnTo>
                  <a:lnTo>
                    <a:pt x="75" y="258"/>
                  </a:lnTo>
                  <a:lnTo>
                    <a:pt x="68" y="252"/>
                  </a:lnTo>
                  <a:lnTo>
                    <a:pt x="60" y="242"/>
                  </a:lnTo>
                  <a:lnTo>
                    <a:pt x="51" y="232"/>
                  </a:lnTo>
                  <a:lnTo>
                    <a:pt x="43" y="220"/>
                  </a:lnTo>
                  <a:lnTo>
                    <a:pt x="35" y="207"/>
                  </a:lnTo>
                  <a:lnTo>
                    <a:pt x="28" y="192"/>
                  </a:lnTo>
                  <a:lnTo>
                    <a:pt x="17" y="166"/>
                  </a:lnTo>
                  <a:lnTo>
                    <a:pt x="8" y="148"/>
                  </a:lnTo>
                  <a:lnTo>
                    <a:pt x="3" y="136"/>
                  </a:lnTo>
                  <a:lnTo>
                    <a:pt x="0" y="127"/>
                  </a:lnTo>
                  <a:lnTo>
                    <a:pt x="1" y="123"/>
                  </a:lnTo>
                  <a:lnTo>
                    <a:pt x="4" y="120"/>
                  </a:lnTo>
                  <a:lnTo>
                    <a:pt x="6" y="124"/>
                  </a:lnTo>
                  <a:lnTo>
                    <a:pt x="9" y="132"/>
                  </a:lnTo>
                  <a:lnTo>
                    <a:pt x="12" y="139"/>
                  </a:lnTo>
                  <a:lnTo>
                    <a:pt x="16" y="149"/>
                  </a:lnTo>
                  <a:lnTo>
                    <a:pt x="22" y="162"/>
                  </a:lnTo>
                  <a:lnTo>
                    <a:pt x="29" y="176"/>
                  </a:lnTo>
                  <a:lnTo>
                    <a:pt x="35" y="189"/>
                  </a:lnTo>
                  <a:lnTo>
                    <a:pt x="42" y="201"/>
                  </a:lnTo>
                  <a:lnTo>
                    <a:pt x="47" y="211"/>
                  </a:lnTo>
                  <a:lnTo>
                    <a:pt x="52" y="217"/>
                  </a:lnTo>
                  <a:lnTo>
                    <a:pt x="59" y="225"/>
                  </a:lnTo>
                  <a:lnTo>
                    <a:pt x="66" y="230"/>
                  </a:lnTo>
                  <a:lnTo>
                    <a:pt x="72" y="234"/>
                  </a:lnTo>
                  <a:lnTo>
                    <a:pt x="76" y="237"/>
                  </a:lnTo>
                  <a:lnTo>
                    <a:pt x="79" y="220"/>
                  </a:lnTo>
                  <a:lnTo>
                    <a:pt x="81" y="202"/>
                  </a:lnTo>
                  <a:lnTo>
                    <a:pt x="82" y="185"/>
                  </a:lnTo>
                  <a:lnTo>
                    <a:pt x="82" y="173"/>
                  </a:lnTo>
                  <a:lnTo>
                    <a:pt x="75" y="165"/>
                  </a:lnTo>
                  <a:lnTo>
                    <a:pt x="65" y="156"/>
                  </a:lnTo>
                  <a:lnTo>
                    <a:pt x="54" y="143"/>
                  </a:lnTo>
                  <a:lnTo>
                    <a:pt x="44" y="129"/>
                  </a:lnTo>
                  <a:lnTo>
                    <a:pt x="34" y="113"/>
                  </a:lnTo>
                  <a:lnTo>
                    <a:pt x="26" y="95"/>
                  </a:lnTo>
                  <a:lnTo>
                    <a:pt x="21" y="75"/>
                  </a:lnTo>
                  <a:lnTo>
                    <a:pt x="20" y="55"/>
                  </a:lnTo>
                  <a:lnTo>
                    <a:pt x="21" y="48"/>
                  </a:lnTo>
                  <a:lnTo>
                    <a:pt x="24" y="50"/>
                  </a:lnTo>
                  <a:lnTo>
                    <a:pt x="28" y="63"/>
                  </a:lnTo>
                  <a:lnTo>
                    <a:pt x="34" y="82"/>
                  </a:lnTo>
                  <a:lnTo>
                    <a:pt x="37" y="94"/>
                  </a:lnTo>
                  <a:lnTo>
                    <a:pt x="42" y="104"/>
                  </a:lnTo>
                  <a:lnTo>
                    <a:pt x="49" y="114"/>
                  </a:lnTo>
                  <a:lnTo>
                    <a:pt x="55" y="125"/>
                  </a:lnTo>
                  <a:lnTo>
                    <a:pt x="62" y="133"/>
                  </a:lnTo>
                  <a:lnTo>
                    <a:pt x="69" y="140"/>
                  </a:lnTo>
                  <a:lnTo>
                    <a:pt x="76" y="144"/>
                  </a:lnTo>
                  <a:lnTo>
                    <a:pt x="82" y="148"/>
                  </a:lnTo>
                  <a:lnTo>
                    <a:pt x="75" y="120"/>
                  </a:lnTo>
                  <a:lnTo>
                    <a:pt x="72" y="81"/>
                  </a:lnTo>
                  <a:lnTo>
                    <a:pt x="73" y="41"/>
                  </a:lnTo>
                  <a:lnTo>
                    <a:pt x="79" y="8"/>
                  </a:lnTo>
                  <a:lnTo>
                    <a:pt x="82" y="0"/>
                  </a:lnTo>
                  <a:lnTo>
                    <a:pt x="84" y="0"/>
                  </a:lnTo>
                  <a:lnTo>
                    <a:pt x="85" y="5"/>
                  </a:lnTo>
                  <a:lnTo>
                    <a:pt x="84" y="14"/>
                  </a:lnTo>
                  <a:lnTo>
                    <a:pt x="84" y="37"/>
                  </a:lnTo>
                  <a:lnTo>
                    <a:pt x="87" y="75"/>
                  </a:lnTo>
                  <a:lnTo>
                    <a:pt x="91" y="113"/>
                  </a:lnTo>
                  <a:lnTo>
                    <a:pt x="96" y="136"/>
                  </a:lnTo>
                  <a:lnTo>
                    <a:pt x="103" y="133"/>
                  </a:lnTo>
                  <a:lnTo>
                    <a:pt x="111" y="128"/>
                  </a:lnTo>
                  <a:lnTo>
                    <a:pt x="119" y="120"/>
                  </a:lnTo>
                  <a:lnTo>
                    <a:pt x="128" y="112"/>
                  </a:lnTo>
                  <a:lnTo>
                    <a:pt x="136" y="103"/>
                  </a:lnTo>
                  <a:lnTo>
                    <a:pt x="143" y="94"/>
                  </a:lnTo>
                  <a:lnTo>
                    <a:pt x="148" y="83"/>
                  </a:lnTo>
                  <a:lnTo>
                    <a:pt x="151" y="73"/>
                  </a:lnTo>
                  <a:lnTo>
                    <a:pt x="154" y="66"/>
                  </a:lnTo>
                  <a:lnTo>
                    <a:pt x="158" y="66"/>
                  </a:lnTo>
                  <a:lnTo>
                    <a:pt x="159" y="73"/>
                  </a:lnTo>
                  <a:lnTo>
                    <a:pt x="156" y="84"/>
                  </a:lnTo>
                  <a:lnTo>
                    <a:pt x="151" y="93"/>
                  </a:lnTo>
                  <a:lnTo>
                    <a:pt x="145" y="103"/>
                  </a:lnTo>
                  <a:lnTo>
                    <a:pt x="137" y="114"/>
                  </a:lnTo>
                  <a:lnTo>
                    <a:pt x="129" y="126"/>
                  </a:lnTo>
                  <a:lnTo>
                    <a:pt x="121" y="137"/>
                  </a:lnTo>
                  <a:lnTo>
                    <a:pt x="113" y="148"/>
                  </a:lnTo>
                  <a:lnTo>
                    <a:pt x="106" y="156"/>
                  </a:lnTo>
                  <a:lnTo>
                    <a:pt x="102" y="161"/>
                  </a:lnTo>
                  <a:lnTo>
                    <a:pt x="98" y="181"/>
                  </a:lnTo>
                  <a:lnTo>
                    <a:pt x="95" y="203"/>
                  </a:lnTo>
                  <a:lnTo>
                    <a:pt x="92" y="223"/>
                  </a:lnTo>
                  <a:lnTo>
                    <a:pt x="91" y="235"/>
                  </a:lnTo>
                  <a:lnTo>
                    <a:pt x="102" y="230"/>
                  </a:lnTo>
                  <a:lnTo>
                    <a:pt x="114" y="222"/>
                  </a:lnTo>
                  <a:lnTo>
                    <a:pt x="128" y="210"/>
                  </a:lnTo>
                  <a:lnTo>
                    <a:pt x="141" y="199"/>
                  </a:lnTo>
                  <a:lnTo>
                    <a:pt x="153" y="186"/>
                  </a:lnTo>
                  <a:lnTo>
                    <a:pt x="165" y="172"/>
                  </a:lnTo>
                  <a:lnTo>
                    <a:pt x="174" y="159"/>
                  </a:lnTo>
                  <a:lnTo>
                    <a:pt x="180" y="147"/>
                  </a:lnTo>
                  <a:lnTo>
                    <a:pt x="183" y="141"/>
                  </a:lnTo>
                  <a:lnTo>
                    <a:pt x="186" y="140"/>
                  </a:lnTo>
                  <a:lnTo>
                    <a:pt x="186" y="146"/>
                  </a:lnTo>
                  <a:lnTo>
                    <a:pt x="183" y="155"/>
                  </a:lnTo>
                  <a:lnTo>
                    <a:pt x="179" y="163"/>
                  </a:lnTo>
                  <a:lnTo>
                    <a:pt x="171" y="174"/>
                  </a:lnTo>
                  <a:lnTo>
                    <a:pt x="160" y="189"/>
                  </a:lnTo>
                  <a:lnTo>
                    <a:pt x="148" y="205"/>
                  </a:lnTo>
                  <a:lnTo>
                    <a:pt x="135" y="222"/>
                  </a:lnTo>
                  <a:lnTo>
                    <a:pt x="121" y="237"/>
                  </a:lnTo>
                  <a:lnTo>
                    <a:pt x="108" y="248"/>
                  </a:lnTo>
                  <a:lnTo>
                    <a:pt x="97" y="256"/>
                  </a:lnTo>
                  <a:lnTo>
                    <a:pt x="90" y="265"/>
                  </a:lnTo>
                  <a:lnTo>
                    <a:pt x="90" y="279"/>
                  </a:lnTo>
                  <a:lnTo>
                    <a:pt x="91" y="293"/>
                  </a:lnTo>
                  <a:lnTo>
                    <a:pt x="92" y="301"/>
                  </a:lnTo>
                  <a:lnTo>
                    <a:pt x="92" y="305"/>
                  </a:lnTo>
                  <a:lnTo>
                    <a:pt x="91" y="307"/>
                  </a:lnTo>
                  <a:lnTo>
                    <a:pt x="90" y="309"/>
                  </a:lnTo>
                  <a:lnTo>
                    <a:pt x="88" y="313"/>
                  </a:lnTo>
                  <a:close/>
                </a:path>
              </a:pathLst>
            </a:custGeom>
            <a:solidFill>
              <a:srgbClr val="990000"/>
            </a:solidFill>
            <a:ln w="9525">
              <a:noFill/>
              <a:round/>
              <a:headEnd/>
              <a:tailEnd/>
            </a:ln>
          </p:spPr>
          <p:txBody>
            <a:bodyPr/>
            <a:lstStyle/>
            <a:p>
              <a:endParaRPr lang="en-US"/>
            </a:p>
          </p:txBody>
        </p:sp>
        <p:sp>
          <p:nvSpPr>
            <p:cNvPr id="6282" name="Freeform 341"/>
            <p:cNvSpPr>
              <a:spLocks/>
            </p:cNvSpPr>
            <p:nvPr/>
          </p:nvSpPr>
          <p:spPr bwMode="auto">
            <a:xfrm>
              <a:off x="2531" y="1095"/>
              <a:ext cx="127" cy="150"/>
            </a:xfrm>
            <a:custGeom>
              <a:avLst/>
              <a:gdLst>
                <a:gd name="T0" fmla="*/ 63 w 253"/>
                <a:gd name="T1" fmla="*/ 2 h 299"/>
                <a:gd name="T2" fmla="*/ 60 w 253"/>
                <a:gd name="T3" fmla="*/ 6 h 299"/>
                <a:gd name="T4" fmla="*/ 57 w 253"/>
                <a:gd name="T5" fmla="*/ 12 h 299"/>
                <a:gd name="T6" fmla="*/ 54 w 253"/>
                <a:gd name="T7" fmla="*/ 16 h 299"/>
                <a:gd name="T8" fmla="*/ 53 w 253"/>
                <a:gd name="T9" fmla="*/ 19 h 299"/>
                <a:gd name="T10" fmla="*/ 50 w 253"/>
                <a:gd name="T11" fmla="*/ 24 h 299"/>
                <a:gd name="T12" fmla="*/ 47 w 253"/>
                <a:gd name="T13" fmla="*/ 29 h 299"/>
                <a:gd name="T14" fmla="*/ 45 w 253"/>
                <a:gd name="T15" fmla="*/ 33 h 299"/>
                <a:gd name="T16" fmla="*/ 46 w 253"/>
                <a:gd name="T17" fmla="*/ 36 h 299"/>
                <a:gd name="T18" fmla="*/ 48 w 253"/>
                <a:gd name="T19" fmla="*/ 41 h 299"/>
                <a:gd name="T20" fmla="*/ 48 w 253"/>
                <a:gd name="T21" fmla="*/ 46 h 299"/>
                <a:gd name="T22" fmla="*/ 48 w 253"/>
                <a:gd name="T23" fmla="*/ 44 h 299"/>
                <a:gd name="T24" fmla="*/ 46 w 253"/>
                <a:gd name="T25" fmla="*/ 41 h 299"/>
                <a:gd name="T26" fmla="*/ 43 w 253"/>
                <a:gd name="T27" fmla="*/ 39 h 299"/>
                <a:gd name="T28" fmla="*/ 40 w 253"/>
                <a:gd name="T29" fmla="*/ 40 h 299"/>
                <a:gd name="T30" fmla="*/ 35 w 253"/>
                <a:gd name="T31" fmla="*/ 44 h 299"/>
                <a:gd name="T32" fmla="*/ 30 w 253"/>
                <a:gd name="T33" fmla="*/ 49 h 299"/>
                <a:gd name="T34" fmla="*/ 27 w 253"/>
                <a:gd name="T35" fmla="*/ 53 h 299"/>
                <a:gd name="T36" fmla="*/ 26 w 253"/>
                <a:gd name="T37" fmla="*/ 57 h 299"/>
                <a:gd name="T38" fmla="*/ 27 w 253"/>
                <a:gd name="T39" fmla="*/ 67 h 299"/>
                <a:gd name="T40" fmla="*/ 29 w 253"/>
                <a:gd name="T41" fmla="*/ 73 h 299"/>
                <a:gd name="T42" fmla="*/ 30 w 253"/>
                <a:gd name="T43" fmla="*/ 74 h 299"/>
                <a:gd name="T44" fmla="*/ 27 w 253"/>
                <a:gd name="T45" fmla="*/ 70 h 299"/>
                <a:gd name="T46" fmla="*/ 24 w 253"/>
                <a:gd name="T47" fmla="*/ 60 h 299"/>
                <a:gd name="T48" fmla="*/ 22 w 253"/>
                <a:gd name="T49" fmla="*/ 59 h 299"/>
                <a:gd name="T50" fmla="*/ 19 w 253"/>
                <a:gd name="T51" fmla="*/ 64 h 299"/>
                <a:gd name="T52" fmla="*/ 15 w 253"/>
                <a:gd name="T53" fmla="*/ 70 h 299"/>
                <a:gd name="T54" fmla="*/ 11 w 253"/>
                <a:gd name="T55" fmla="*/ 74 h 299"/>
                <a:gd name="T56" fmla="*/ 8 w 253"/>
                <a:gd name="T57" fmla="*/ 75 h 299"/>
                <a:gd name="T58" fmla="*/ 8 w 253"/>
                <a:gd name="T59" fmla="*/ 74 h 299"/>
                <a:gd name="T60" fmla="*/ 10 w 253"/>
                <a:gd name="T61" fmla="*/ 71 h 299"/>
                <a:gd name="T62" fmla="*/ 13 w 253"/>
                <a:gd name="T63" fmla="*/ 66 h 299"/>
                <a:gd name="T64" fmla="*/ 17 w 253"/>
                <a:gd name="T65" fmla="*/ 60 h 299"/>
                <a:gd name="T66" fmla="*/ 21 w 253"/>
                <a:gd name="T67" fmla="*/ 55 h 299"/>
                <a:gd name="T68" fmla="*/ 19 w 253"/>
                <a:gd name="T69" fmla="*/ 54 h 299"/>
                <a:gd name="T70" fmla="*/ 14 w 253"/>
                <a:gd name="T71" fmla="*/ 55 h 299"/>
                <a:gd name="T72" fmla="*/ 9 w 253"/>
                <a:gd name="T73" fmla="*/ 56 h 299"/>
                <a:gd name="T74" fmla="*/ 6 w 253"/>
                <a:gd name="T75" fmla="*/ 57 h 299"/>
                <a:gd name="T76" fmla="*/ 2 w 253"/>
                <a:gd name="T77" fmla="*/ 59 h 299"/>
                <a:gd name="T78" fmla="*/ 0 w 253"/>
                <a:gd name="T79" fmla="*/ 59 h 299"/>
                <a:gd name="T80" fmla="*/ 3 w 253"/>
                <a:gd name="T81" fmla="*/ 56 h 299"/>
                <a:gd name="T82" fmla="*/ 9 w 253"/>
                <a:gd name="T83" fmla="*/ 54 h 299"/>
                <a:gd name="T84" fmla="*/ 16 w 253"/>
                <a:gd name="T85" fmla="*/ 51 h 299"/>
                <a:gd name="T86" fmla="*/ 22 w 253"/>
                <a:gd name="T87" fmla="*/ 50 h 299"/>
                <a:gd name="T88" fmla="*/ 25 w 253"/>
                <a:gd name="T89" fmla="*/ 49 h 299"/>
                <a:gd name="T90" fmla="*/ 28 w 253"/>
                <a:gd name="T91" fmla="*/ 47 h 299"/>
                <a:gd name="T92" fmla="*/ 31 w 253"/>
                <a:gd name="T93" fmla="*/ 44 h 299"/>
                <a:gd name="T94" fmla="*/ 33 w 253"/>
                <a:gd name="T95" fmla="*/ 41 h 299"/>
                <a:gd name="T96" fmla="*/ 32 w 253"/>
                <a:gd name="T97" fmla="*/ 39 h 299"/>
                <a:gd name="T98" fmla="*/ 30 w 253"/>
                <a:gd name="T99" fmla="*/ 38 h 299"/>
                <a:gd name="T100" fmla="*/ 31 w 253"/>
                <a:gd name="T101" fmla="*/ 37 h 299"/>
                <a:gd name="T102" fmla="*/ 34 w 253"/>
                <a:gd name="T103" fmla="*/ 35 h 299"/>
                <a:gd name="T104" fmla="*/ 36 w 253"/>
                <a:gd name="T105" fmla="*/ 35 h 299"/>
                <a:gd name="T106" fmla="*/ 37 w 253"/>
                <a:gd name="T107" fmla="*/ 35 h 299"/>
                <a:gd name="T108" fmla="*/ 38 w 253"/>
                <a:gd name="T109" fmla="*/ 34 h 299"/>
                <a:gd name="T110" fmla="*/ 43 w 253"/>
                <a:gd name="T111" fmla="*/ 27 h 299"/>
                <a:gd name="T112" fmla="*/ 48 w 253"/>
                <a:gd name="T113" fmla="*/ 18 h 299"/>
                <a:gd name="T114" fmla="*/ 52 w 253"/>
                <a:gd name="T115" fmla="*/ 10 h 299"/>
                <a:gd name="T116" fmla="*/ 53 w 253"/>
                <a:gd name="T117" fmla="*/ 6 h 299"/>
                <a:gd name="T118" fmla="*/ 55 w 253"/>
                <a:gd name="T119" fmla="*/ 3 h 299"/>
                <a:gd name="T120" fmla="*/ 58 w 253"/>
                <a:gd name="T121" fmla="*/ 1 h 299"/>
                <a:gd name="T122" fmla="*/ 62 w 253"/>
                <a:gd name="T123" fmla="*/ 0 h 2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53"/>
                <a:gd name="T187" fmla="*/ 0 h 299"/>
                <a:gd name="T188" fmla="*/ 253 w 253"/>
                <a:gd name="T189" fmla="*/ 299 h 2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53" h="299">
                  <a:moveTo>
                    <a:pt x="253" y="0"/>
                  </a:moveTo>
                  <a:lnTo>
                    <a:pt x="249" y="6"/>
                  </a:lnTo>
                  <a:lnTo>
                    <a:pt x="244" y="14"/>
                  </a:lnTo>
                  <a:lnTo>
                    <a:pt x="238" y="24"/>
                  </a:lnTo>
                  <a:lnTo>
                    <a:pt x="232" y="34"/>
                  </a:lnTo>
                  <a:lnTo>
                    <a:pt x="226" y="45"/>
                  </a:lnTo>
                  <a:lnTo>
                    <a:pt x="220" y="55"/>
                  </a:lnTo>
                  <a:lnTo>
                    <a:pt x="215" y="63"/>
                  </a:lnTo>
                  <a:lnTo>
                    <a:pt x="212" y="69"/>
                  </a:lnTo>
                  <a:lnTo>
                    <a:pt x="209" y="75"/>
                  </a:lnTo>
                  <a:lnTo>
                    <a:pt x="204" y="84"/>
                  </a:lnTo>
                  <a:lnTo>
                    <a:pt x="199" y="93"/>
                  </a:lnTo>
                  <a:lnTo>
                    <a:pt x="194" y="103"/>
                  </a:lnTo>
                  <a:lnTo>
                    <a:pt x="188" y="114"/>
                  </a:lnTo>
                  <a:lnTo>
                    <a:pt x="182" y="123"/>
                  </a:lnTo>
                  <a:lnTo>
                    <a:pt x="177" y="130"/>
                  </a:lnTo>
                  <a:lnTo>
                    <a:pt x="175" y="133"/>
                  </a:lnTo>
                  <a:lnTo>
                    <a:pt x="182" y="143"/>
                  </a:lnTo>
                  <a:lnTo>
                    <a:pt x="189" y="152"/>
                  </a:lnTo>
                  <a:lnTo>
                    <a:pt x="192" y="162"/>
                  </a:lnTo>
                  <a:lnTo>
                    <a:pt x="194" y="174"/>
                  </a:lnTo>
                  <a:lnTo>
                    <a:pt x="192" y="181"/>
                  </a:lnTo>
                  <a:lnTo>
                    <a:pt x="191" y="180"/>
                  </a:lnTo>
                  <a:lnTo>
                    <a:pt x="190" y="175"/>
                  </a:lnTo>
                  <a:lnTo>
                    <a:pt x="188" y="168"/>
                  </a:lnTo>
                  <a:lnTo>
                    <a:pt x="183" y="163"/>
                  </a:lnTo>
                  <a:lnTo>
                    <a:pt x="176" y="158"/>
                  </a:lnTo>
                  <a:lnTo>
                    <a:pt x="171" y="154"/>
                  </a:lnTo>
                  <a:lnTo>
                    <a:pt x="165" y="152"/>
                  </a:lnTo>
                  <a:lnTo>
                    <a:pt x="157" y="159"/>
                  </a:lnTo>
                  <a:lnTo>
                    <a:pt x="148" y="167"/>
                  </a:lnTo>
                  <a:lnTo>
                    <a:pt x="137" y="176"/>
                  </a:lnTo>
                  <a:lnTo>
                    <a:pt x="128" y="186"/>
                  </a:lnTo>
                  <a:lnTo>
                    <a:pt x="119" y="196"/>
                  </a:lnTo>
                  <a:lnTo>
                    <a:pt x="111" y="204"/>
                  </a:lnTo>
                  <a:lnTo>
                    <a:pt x="105" y="211"/>
                  </a:lnTo>
                  <a:lnTo>
                    <a:pt x="103" y="215"/>
                  </a:lnTo>
                  <a:lnTo>
                    <a:pt x="101" y="227"/>
                  </a:lnTo>
                  <a:lnTo>
                    <a:pt x="103" y="245"/>
                  </a:lnTo>
                  <a:lnTo>
                    <a:pt x="106" y="265"/>
                  </a:lnTo>
                  <a:lnTo>
                    <a:pt x="112" y="280"/>
                  </a:lnTo>
                  <a:lnTo>
                    <a:pt x="116" y="289"/>
                  </a:lnTo>
                  <a:lnTo>
                    <a:pt x="119" y="294"/>
                  </a:lnTo>
                  <a:lnTo>
                    <a:pt x="118" y="295"/>
                  </a:lnTo>
                  <a:lnTo>
                    <a:pt x="113" y="290"/>
                  </a:lnTo>
                  <a:lnTo>
                    <a:pt x="106" y="279"/>
                  </a:lnTo>
                  <a:lnTo>
                    <a:pt x="98" y="259"/>
                  </a:lnTo>
                  <a:lnTo>
                    <a:pt x="93" y="239"/>
                  </a:lnTo>
                  <a:lnTo>
                    <a:pt x="92" y="226"/>
                  </a:lnTo>
                  <a:lnTo>
                    <a:pt x="86" y="234"/>
                  </a:lnTo>
                  <a:lnTo>
                    <a:pt x="80" y="244"/>
                  </a:lnTo>
                  <a:lnTo>
                    <a:pt x="73" y="256"/>
                  </a:lnTo>
                  <a:lnTo>
                    <a:pt x="65" y="266"/>
                  </a:lnTo>
                  <a:lnTo>
                    <a:pt x="57" y="277"/>
                  </a:lnTo>
                  <a:lnTo>
                    <a:pt x="50" y="287"/>
                  </a:lnTo>
                  <a:lnTo>
                    <a:pt x="43" y="294"/>
                  </a:lnTo>
                  <a:lnTo>
                    <a:pt x="37" y="297"/>
                  </a:lnTo>
                  <a:lnTo>
                    <a:pt x="30" y="299"/>
                  </a:lnTo>
                  <a:lnTo>
                    <a:pt x="28" y="298"/>
                  </a:lnTo>
                  <a:lnTo>
                    <a:pt x="31" y="295"/>
                  </a:lnTo>
                  <a:lnTo>
                    <a:pt x="36" y="289"/>
                  </a:lnTo>
                  <a:lnTo>
                    <a:pt x="39" y="283"/>
                  </a:lnTo>
                  <a:lnTo>
                    <a:pt x="45" y="274"/>
                  </a:lnTo>
                  <a:lnTo>
                    <a:pt x="52" y="262"/>
                  </a:lnTo>
                  <a:lnTo>
                    <a:pt x="60" y="250"/>
                  </a:lnTo>
                  <a:lnTo>
                    <a:pt x="68" y="237"/>
                  </a:lnTo>
                  <a:lnTo>
                    <a:pt x="76" y="226"/>
                  </a:lnTo>
                  <a:lnTo>
                    <a:pt x="82" y="218"/>
                  </a:lnTo>
                  <a:lnTo>
                    <a:pt x="86" y="214"/>
                  </a:lnTo>
                  <a:lnTo>
                    <a:pt x="75" y="215"/>
                  </a:lnTo>
                  <a:lnTo>
                    <a:pt x="65" y="218"/>
                  </a:lnTo>
                  <a:lnTo>
                    <a:pt x="54" y="219"/>
                  </a:lnTo>
                  <a:lnTo>
                    <a:pt x="45" y="221"/>
                  </a:lnTo>
                  <a:lnTo>
                    <a:pt x="36" y="223"/>
                  </a:lnTo>
                  <a:lnTo>
                    <a:pt x="29" y="226"/>
                  </a:lnTo>
                  <a:lnTo>
                    <a:pt x="22" y="228"/>
                  </a:lnTo>
                  <a:lnTo>
                    <a:pt x="16" y="231"/>
                  </a:lnTo>
                  <a:lnTo>
                    <a:pt x="7" y="236"/>
                  </a:lnTo>
                  <a:lnTo>
                    <a:pt x="1" y="236"/>
                  </a:lnTo>
                  <a:lnTo>
                    <a:pt x="0" y="234"/>
                  </a:lnTo>
                  <a:lnTo>
                    <a:pt x="5" y="229"/>
                  </a:lnTo>
                  <a:lnTo>
                    <a:pt x="12" y="224"/>
                  </a:lnTo>
                  <a:lnTo>
                    <a:pt x="22" y="220"/>
                  </a:lnTo>
                  <a:lnTo>
                    <a:pt x="35" y="214"/>
                  </a:lnTo>
                  <a:lnTo>
                    <a:pt x="48" y="209"/>
                  </a:lnTo>
                  <a:lnTo>
                    <a:pt x="62" y="204"/>
                  </a:lnTo>
                  <a:lnTo>
                    <a:pt x="75" y="200"/>
                  </a:lnTo>
                  <a:lnTo>
                    <a:pt x="85" y="198"/>
                  </a:lnTo>
                  <a:lnTo>
                    <a:pt x="92" y="197"/>
                  </a:lnTo>
                  <a:lnTo>
                    <a:pt x="98" y="196"/>
                  </a:lnTo>
                  <a:lnTo>
                    <a:pt x="104" y="192"/>
                  </a:lnTo>
                  <a:lnTo>
                    <a:pt x="111" y="186"/>
                  </a:lnTo>
                  <a:lnTo>
                    <a:pt x="116" y="181"/>
                  </a:lnTo>
                  <a:lnTo>
                    <a:pt x="122" y="174"/>
                  </a:lnTo>
                  <a:lnTo>
                    <a:pt x="127" y="168"/>
                  </a:lnTo>
                  <a:lnTo>
                    <a:pt x="129" y="163"/>
                  </a:lnTo>
                  <a:lnTo>
                    <a:pt x="130" y="160"/>
                  </a:lnTo>
                  <a:lnTo>
                    <a:pt x="128" y="156"/>
                  </a:lnTo>
                  <a:lnTo>
                    <a:pt x="124" y="153"/>
                  </a:lnTo>
                  <a:lnTo>
                    <a:pt x="120" y="152"/>
                  </a:lnTo>
                  <a:lnTo>
                    <a:pt x="116" y="151"/>
                  </a:lnTo>
                  <a:lnTo>
                    <a:pt x="123" y="147"/>
                  </a:lnTo>
                  <a:lnTo>
                    <a:pt x="129" y="144"/>
                  </a:lnTo>
                  <a:lnTo>
                    <a:pt x="134" y="140"/>
                  </a:lnTo>
                  <a:lnTo>
                    <a:pt x="138" y="137"/>
                  </a:lnTo>
                  <a:lnTo>
                    <a:pt x="142" y="139"/>
                  </a:lnTo>
                  <a:lnTo>
                    <a:pt x="144" y="140"/>
                  </a:lnTo>
                  <a:lnTo>
                    <a:pt x="145" y="140"/>
                  </a:lnTo>
                  <a:lnTo>
                    <a:pt x="146" y="140"/>
                  </a:lnTo>
                  <a:lnTo>
                    <a:pt x="152" y="133"/>
                  </a:lnTo>
                  <a:lnTo>
                    <a:pt x="161" y="121"/>
                  </a:lnTo>
                  <a:lnTo>
                    <a:pt x="171" y="106"/>
                  </a:lnTo>
                  <a:lnTo>
                    <a:pt x="181" y="90"/>
                  </a:lnTo>
                  <a:lnTo>
                    <a:pt x="191" y="71"/>
                  </a:lnTo>
                  <a:lnTo>
                    <a:pt x="200" y="55"/>
                  </a:lnTo>
                  <a:lnTo>
                    <a:pt x="206" y="40"/>
                  </a:lnTo>
                  <a:lnTo>
                    <a:pt x="209" y="29"/>
                  </a:lnTo>
                  <a:lnTo>
                    <a:pt x="212" y="23"/>
                  </a:lnTo>
                  <a:lnTo>
                    <a:pt x="217" y="16"/>
                  </a:lnTo>
                  <a:lnTo>
                    <a:pt x="220" y="10"/>
                  </a:lnTo>
                  <a:lnTo>
                    <a:pt x="225" y="6"/>
                  </a:lnTo>
                  <a:lnTo>
                    <a:pt x="230" y="3"/>
                  </a:lnTo>
                  <a:lnTo>
                    <a:pt x="240" y="1"/>
                  </a:lnTo>
                  <a:lnTo>
                    <a:pt x="248" y="0"/>
                  </a:lnTo>
                  <a:lnTo>
                    <a:pt x="253" y="0"/>
                  </a:lnTo>
                  <a:close/>
                </a:path>
              </a:pathLst>
            </a:custGeom>
            <a:solidFill>
              <a:srgbClr val="003300"/>
            </a:solidFill>
            <a:ln w="9525">
              <a:noFill/>
              <a:round/>
              <a:headEnd/>
              <a:tailEnd/>
            </a:ln>
          </p:spPr>
          <p:txBody>
            <a:bodyPr/>
            <a:lstStyle/>
            <a:p>
              <a:endParaRPr lang="en-US"/>
            </a:p>
          </p:txBody>
        </p:sp>
        <p:sp>
          <p:nvSpPr>
            <p:cNvPr id="6283" name="Freeform 342"/>
            <p:cNvSpPr>
              <a:spLocks/>
            </p:cNvSpPr>
            <p:nvPr/>
          </p:nvSpPr>
          <p:spPr bwMode="auto">
            <a:xfrm>
              <a:off x="2765" y="890"/>
              <a:ext cx="73" cy="122"/>
            </a:xfrm>
            <a:custGeom>
              <a:avLst/>
              <a:gdLst>
                <a:gd name="T0" fmla="*/ 10 w 146"/>
                <a:gd name="T1" fmla="*/ 58 h 244"/>
                <a:gd name="T2" fmla="*/ 14 w 146"/>
                <a:gd name="T3" fmla="*/ 51 h 244"/>
                <a:gd name="T4" fmla="*/ 18 w 146"/>
                <a:gd name="T5" fmla="*/ 49 h 244"/>
                <a:gd name="T6" fmla="*/ 23 w 146"/>
                <a:gd name="T7" fmla="*/ 48 h 244"/>
                <a:gd name="T8" fmla="*/ 29 w 146"/>
                <a:gd name="T9" fmla="*/ 45 h 244"/>
                <a:gd name="T10" fmla="*/ 34 w 146"/>
                <a:gd name="T11" fmla="*/ 43 h 244"/>
                <a:gd name="T12" fmla="*/ 36 w 146"/>
                <a:gd name="T13" fmla="*/ 41 h 244"/>
                <a:gd name="T14" fmla="*/ 35 w 146"/>
                <a:gd name="T15" fmla="*/ 40 h 244"/>
                <a:gd name="T16" fmla="*/ 33 w 146"/>
                <a:gd name="T17" fmla="*/ 41 h 244"/>
                <a:gd name="T18" fmla="*/ 28 w 146"/>
                <a:gd name="T19" fmla="*/ 43 h 244"/>
                <a:gd name="T20" fmla="*/ 23 w 146"/>
                <a:gd name="T21" fmla="*/ 45 h 244"/>
                <a:gd name="T22" fmla="*/ 18 w 146"/>
                <a:gd name="T23" fmla="*/ 47 h 244"/>
                <a:gd name="T24" fmla="*/ 18 w 146"/>
                <a:gd name="T25" fmla="*/ 44 h 244"/>
                <a:gd name="T26" fmla="*/ 21 w 146"/>
                <a:gd name="T27" fmla="*/ 36 h 244"/>
                <a:gd name="T28" fmla="*/ 23 w 146"/>
                <a:gd name="T29" fmla="*/ 32 h 244"/>
                <a:gd name="T30" fmla="*/ 27 w 146"/>
                <a:gd name="T31" fmla="*/ 29 h 244"/>
                <a:gd name="T32" fmla="*/ 32 w 146"/>
                <a:gd name="T33" fmla="*/ 24 h 244"/>
                <a:gd name="T34" fmla="*/ 36 w 146"/>
                <a:gd name="T35" fmla="*/ 21 h 244"/>
                <a:gd name="T36" fmla="*/ 37 w 146"/>
                <a:gd name="T37" fmla="*/ 19 h 244"/>
                <a:gd name="T38" fmla="*/ 36 w 146"/>
                <a:gd name="T39" fmla="*/ 18 h 244"/>
                <a:gd name="T40" fmla="*/ 34 w 146"/>
                <a:gd name="T41" fmla="*/ 20 h 244"/>
                <a:gd name="T42" fmla="*/ 30 w 146"/>
                <a:gd name="T43" fmla="*/ 23 h 244"/>
                <a:gd name="T44" fmla="*/ 26 w 146"/>
                <a:gd name="T45" fmla="*/ 26 h 244"/>
                <a:gd name="T46" fmla="*/ 23 w 146"/>
                <a:gd name="T47" fmla="*/ 28 h 244"/>
                <a:gd name="T48" fmla="*/ 22 w 146"/>
                <a:gd name="T49" fmla="*/ 24 h 244"/>
                <a:gd name="T50" fmla="*/ 22 w 146"/>
                <a:gd name="T51" fmla="*/ 7 h 244"/>
                <a:gd name="T52" fmla="*/ 22 w 146"/>
                <a:gd name="T53" fmla="*/ 1 h 244"/>
                <a:gd name="T54" fmla="*/ 21 w 146"/>
                <a:gd name="T55" fmla="*/ 1 h 244"/>
                <a:gd name="T56" fmla="*/ 20 w 146"/>
                <a:gd name="T57" fmla="*/ 8 h 244"/>
                <a:gd name="T58" fmla="*/ 19 w 146"/>
                <a:gd name="T59" fmla="*/ 26 h 244"/>
                <a:gd name="T60" fmla="*/ 18 w 146"/>
                <a:gd name="T61" fmla="*/ 32 h 244"/>
                <a:gd name="T62" fmla="*/ 17 w 146"/>
                <a:gd name="T63" fmla="*/ 31 h 244"/>
                <a:gd name="T64" fmla="*/ 16 w 146"/>
                <a:gd name="T65" fmla="*/ 28 h 244"/>
                <a:gd name="T66" fmla="*/ 13 w 146"/>
                <a:gd name="T67" fmla="*/ 24 h 244"/>
                <a:gd name="T68" fmla="*/ 10 w 146"/>
                <a:gd name="T69" fmla="*/ 19 h 244"/>
                <a:gd name="T70" fmla="*/ 6 w 146"/>
                <a:gd name="T71" fmla="*/ 15 h 244"/>
                <a:gd name="T72" fmla="*/ 5 w 146"/>
                <a:gd name="T73" fmla="*/ 14 h 244"/>
                <a:gd name="T74" fmla="*/ 6 w 146"/>
                <a:gd name="T75" fmla="*/ 16 h 244"/>
                <a:gd name="T76" fmla="*/ 9 w 146"/>
                <a:gd name="T77" fmla="*/ 22 h 244"/>
                <a:gd name="T78" fmla="*/ 14 w 146"/>
                <a:gd name="T79" fmla="*/ 30 h 244"/>
                <a:gd name="T80" fmla="*/ 15 w 146"/>
                <a:gd name="T81" fmla="*/ 36 h 244"/>
                <a:gd name="T82" fmla="*/ 13 w 146"/>
                <a:gd name="T83" fmla="*/ 43 h 244"/>
                <a:gd name="T84" fmla="*/ 12 w 146"/>
                <a:gd name="T85" fmla="*/ 46 h 244"/>
                <a:gd name="T86" fmla="*/ 11 w 146"/>
                <a:gd name="T87" fmla="*/ 45 h 244"/>
                <a:gd name="T88" fmla="*/ 9 w 146"/>
                <a:gd name="T89" fmla="*/ 43 h 244"/>
                <a:gd name="T90" fmla="*/ 6 w 146"/>
                <a:gd name="T91" fmla="*/ 40 h 244"/>
                <a:gd name="T92" fmla="*/ 3 w 146"/>
                <a:gd name="T93" fmla="*/ 37 h 244"/>
                <a:gd name="T94" fmla="*/ 1 w 146"/>
                <a:gd name="T95" fmla="*/ 34 h 244"/>
                <a:gd name="T96" fmla="*/ 0 w 146"/>
                <a:gd name="T97" fmla="*/ 33 h 244"/>
                <a:gd name="T98" fmla="*/ 2 w 146"/>
                <a:gd name="T99" fmla="*/ 37 h 244"/>
                <a:gd name="T100" fmla="*/ 5 w 146"/>
                <a:gd name="T101" fmla="*/ 41 h 244"/>
                <a:gd name="T102" fmla="*/ 8 w 146"/>
                <a:gd name="T103" fmla="*/ 46 h 244"/>
                <a:gd name="T104" fmla="*/ 9 w 146"/>
                <a:gd name="T105" fmla="*/ 49 h 244"/>
                <a:gd name="T106" fmla="*/ 9 w 146"/>
                <a:gd name="T107" fmla="*/ 55 h 244"/>
                <a:gd name="T108" fmla="*/ 6 w 146"/>
                <a:gd name="T109" fmla="*/ 60 h 244"/>
                <a:gd name="T110" fmla="*/ 6 w 146"/>
                <a:gd name="T111" fmla="*/ 61 h 24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46"/>
                <a:gd name="T169" fmla="*/ 0 h 244"/>
                <a:gd name="T170" fmla="*/ 146 w 146"/>
                <a:gd name="T171" fmla="*/ 244 h 24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46" h="244">
                  <a:moveTo>
                    <a:pt x="31" y="240"/>
                  </a:moveTo>
                  <a:lnTo>
                    <a:pt x="39" y="230"/>
                  </a:lnTo>
                  <a:lnTo>
                    <a:pt x="48" y="216"/>
                  </a:lnTo>
                  <a:lnTo>
                    <a:pt x="57" y="204"/>
                  </a:lnTo>
                  <a:lnTo>
                    <a:pt x="61" y="195"/>
                  </a:lnTo>
                  <a:lnTo>
                    <a:pt x="69" y="195"/>
                  </a:lnTo>
                  <a:lnTo>
                    <a:pt x="80" y="193"/>
                  </a:lnTo>
                  <a:lnTo>
                    <a:pt x="92" y="190"/>
                  </a:lnTo>
                  <a:lnTo>
                    <a:pt x="106" y="185"/>
                  </a:lnTo>
                  <a:lnTo>
                    <a:pt x="117" y="180"/>
                  </a:lnTo>
                  <a:lnTo>
                    <a:pt x="128" y="175"/>
                  </a:lnTo>
                  <a:lnTo>
                    <a:pt x="136" y="170"/>
                  </a:lnTo>
                  <a:lnTo>
                    <a:pt x="139" y="167"/>
                  </a:lnTo>
                  <a:lnTo>
                    <a:pt x="141" y="161"/>
                  </a:lnTo>
                  <a:lnTo>
                    <a:pt x="142" y="159"/>
                  </a:lnTo>
                  <a:lnTo>
                    <a:pt x="140" y="159"/>
                  </a:lnTo>
                  <a:lnTo>
                    <a:pt x="136" y="161"/>
                  </a:lnTo>
                  <a:lnTo>
                    <a:pt x="131" y="163"/>
                  </a:lnTo>
                  <a:lnTo>
                    <a:pt x="123" y="167"/>
                  </a:lnTo>
                  <a:lnTo>
                    <a:pt x="114" y="170"/>
                  </a:lnTo>
                  <a:lnTo>
                    <a:pt x="103" y="175"/>
                  </a:lnTo>
                  <a:lnTo>
                    <a:pt x="92" y="179"/>
                  </a:lnTo>
                  <a:lnTo>
                    <a:pt x="81" y="183"/>
                  </a:lnTo>
                  <a:lnTo>
                    <a:pt x="73" y="185"/>
                  </a:lnTo>
                  <a:lnTo>
                    <a:pt x="67" y="186"/>
                  </a:lnTo>
                  <a:lnTo>
                    <a:pt x="71" y="175"/>
                  </a:lnTo>
                  <a:lnTo>
                    <a:pt x="77" y="159"/>
                  </a:lnTo>
                  <a:lnTo>
                    <a:pt x="83" y="142"/>
                  </a:lnTo>
                  <a:lnTo>
                    <a:pt x="85" y="133"/>
                  </a:lnTo>
                  <a:lnTo>
                    <a:pt x="92" y="127"/>
                  </a:lnTo>
                  <a:lnTo>
                    <a:pt x="100" y="121"/>
                  </a:lnTo>
                  <a:lnTo>
                    <a:pt x="109" y="114"/>
                  </a:lnTo>
                  <a:lnTo>
                    <a:pt x="118" y="104"/>
                  </a:lnTo>
                  <a:lnTo>
                    <a:pt x="128" y="96"/>
                  </a:lnTo>
                  <a:lnTo>
                    <a:pt x="136" y="89"/>
                  </a:lnTo>
                  <a:lnTo>
                    <a:pt x="141" y="84"/>
                  </a:lnTo>
                  <a:lnTo>
                    <a:pt x="145" y="79"/>
                  </a:lnTo>
                  <a:lnTo>
                    <a:pt x="146" y="74"/>
                  </a:lnTo>
                  <a:lnTo>
                    <a:pt x="146" y="71"/>
                  </a:lnTo>
                  <a:lnTo>
                    <a:pt x="144" y="71"/>
                  </a:lnTo>
                  <a:lnTo>
                    <a:pt x="139" y="76"/>
                  </a:lnTo>
                  <a:lnTo>
                    <a:pt x="134" y="79"/>
                  </a:lnTo>
                  <a:lnTo>
                    <a:pt x="129" y="85"/>
                  </a:lnTo>
                  <a:lnTo>
                    <a:pt x="122" y="91"/>
                  </a:lnTo>
                  <a:lnTo>
                    <a:pt x="114" y="96"/>
                  </a:lnTo>
                  <a:lnTo>
                    <a:pt x="106" y="102"/>
                  </a:lnTo>
                  <a:lnTo>
                    <a:pt x="98" y="108"/>
                  </a:lnTo>
                  <a:lnTo>
                    <a:pt x="91" y="112"/>
                  </a:lnTo>
                  <a:lnTo>
                    <a:pt x="86" y="115"/>
                  </a:lnTo>
                  <a:lnTo>
                    <a:pt x="87" y="94"/>
                  </a:lnTo>
                  <a:lnTo>
                    <a:pt x="88" y="61"/>
                  </a:lnTo>
                  <a:lnTo>
                    <a:pt x="90" y="27"/>
                  </a:lnTo>
                  <a:lnTo>
                    <a:pt x="88" y="8"/>
                  </a:lnTo>
                  <a:lnTo>
                    <a:pt x="87" y="1"/>
                  </a:lnTo>
                  <a:lnTo>
                    <a:pt x="86" y="0"/>
                  </a:lnTo>
                  <a:lnTo>
                    <a:pt x="85" y="2"/>
                  </a:lnTo>
                  <a:lnTo>
                    <a:pt x="84" y="10"/>
                  </a:lnTo>
                  <a:lnTo>
                    <a:pt x="81" y="32"/>
                  </a:lnTo>
                  <a:lnTo>
                    <a:pt x="79" y="68"/>
                  </a:lnTo>
                  <a:lnTo>
                    <a:pt x="76" y="103"/>
                  </a:lnTo>
                  <a:lnTo>
                    <a:pt x="71" y="125"/>
                  </a:lnTo>
                  <a:lnTo>
                    <a:pt x="69" y="127"/>
                  </a:lnTo>
                  <a:lnTo>
                    <a:pt x="67" y="126"/>
                  </a:lnTo>
                  <a:lnTo>
                    <a:pt x="65" y="123"/>
                  </a:lnTo>
                  <a:lnTo>
                    <a:pt x="64" y="117"/>
                  </a:lnTo>
                  <a:lnTo>
                    <a:pt x="63" y="111"/>
                  </a:lnTo>
                  <a:lnTo>
                    <a:pt x="58" y="103"/>
                  </a:lnTo>
                  <a:lnTo>
                    <a:pt x="54" y="94"/>
                  </a:lnTo>
                  <a:lnTo>
                    <a:pt x="47" y="84"/>
                  </a:lnTo>
                  <a:lnTo>
                    <a:pt x="40" y="73"/>
                  </a:lnTo>
                  <a:lnTo>
                    <a:pt x="33" y="64"/>
                  </a:lnTo>
                  <a:lnTo>
                    <a:pt x="26" y="58"/>
                  </a:lnTo>
                  <a:lnTo>
                    <a:pt x="22" y="55"/>
                  </a:lnTo>
                  <a:lnTo>
                    <a:pt x="17" y="55"/>
                  </a:lnTo>
                  <a:lnTo>
                    <a:pt x="18" y="58"/>
                  </a:lnTo>
                  <a:lnTo>
                    <a:pt x="23" y="64"/>
                  </a:lnTo>
                  <a:lnTo>
                    <a:pt x="29" y="73"/>
                  </a:lnTo>
                  <a:lnTo>
                    <a:pt x="37" y="86"/>
                  </a:lnTo>
                  <a:lnTo>
                    <a:pt x="46" y="103"/>
                  </a:lnTo>
                  <a:lnTo>
                    <a:pt x="55" y="119"/>
                  </a:lnTo>
                  <a:lnTo>
                    <a:pt x="60" y="132"/>
                  </a:lnTo>
                  <a:lnTo>
                    <a:pt x="60" y="144"/>
                  </a:lnTo>
                  <a:lnTo>
                    <a:pt x="57" y="159"/>
                  </a:lnTo>
                  <a:lnTo>
                    <a:pt x="54" y="172"/>
                  </a:lnTo>
                  <a:lnTo>
                    <a:pt x="50" y="180"/>
                  </a:lnTo>
                  <a:lnTo>
                    <a:pt x="48" y="183"/>
                  </a:lnTo>
                  <a:lnTo>
                    <a:pt x="46" y="183"/>
                  </a:lnTo>
                  <a:lnTo>
                    <a:pt x="43" y="179"/>
                  </a:lnTo>
                  <a:lnTo>
                    <a:pt x="39" y="174"/>
                  </a:lnTo>
                  <a:lnTo>
                    <a:pt x="35" y="169"/>
                  </a:lnTo>
                  <a:lnTo>
                    <a:pt x="31" y="164"/>
                  </a:lnTo>
                  <a:lnTo>
                    <a:pt x="25" y="157"/>
                  </a:lnTo>
                  <a:lnTo>
                    <a:pt x="19" y="151"/>
                  </a:lnTo>
                  <a:lnTo>
                    <a:pt x="14" y="145"/>
                  </a:lnTo>
                  <a:lnTo>
                    <a:pt x="8" y="139"/>
                  </a:lnTo>
                  <a:lnTo>
                    <a:pt x="3" y="134"/>
                  </a:lnTo>
                  <a:lnTo>
                    <a:pt x="1" y="131"/>
                  </a:lnTo>
                  <a:lnTo>
                    <a:pt x="0" y="130"/>
                  </a:lnTo>
                  <a:lnTo>
                    <a:pt x="2" y="136"/>
                  </a:lnTo>
                  <a:lnTo>
                    <a:pt x="8" y="145"/>
                  </a:lnTo>
                  <a:lnTo>
                    <a:pt x="14" y="154"/>
                  </a:lnTo>
                  <a:lnTo>
                    <a:pt x="19" y="163"/>
                  </a:lnTo>
                  <a:lnTo>
                    <a:pt x="26" y="172"/>
                  </a:lnTo>
                  <a:lnTo>
                    <a:pt x="32" y="182"/>
                  </a:lnTo>
                  <a:lnTo>
                    <a:pt x="34" y="187"/>
                  </a:lnTo>
                  <a:lnTo>
                    <a:pt x="35" y="194"/>
                  </a:lnTo>
                  <a:lnTo>
                    <a:pt x="35" y="206"/>
                  </a:lnTo>
                  <a:lnTo>
                    <a:pt x="33" y="220"/>
                  </a:lnTo>
                  <a:lnTo>
                    <a:pt x="27" y="231"/>
                  </a:lnTo>
                  <a:lnTo>
                    <a:pt x="23" y="239"/>
                  </a:lnTo>
                  <a:lnTo>
                    <a:pt x="23" y="244"/>
                  </a:lnTo>
                  <a:lnTo>
                    <a:pt x="26" y="244"/>
                  </a:lnTo>
                  <a:lnTo>
                    <a:pt x="31" y="240"/>
                  </a:lnTo>
                  <a:close/>
                </a:path>
              </a:pathLst>
            </a:custGeom>
            <a:solidFill>
              <a:srgbClr val="003300"/>
            </a:solidFill>
            <a:ln w="9525">
              <a:noFill/>
              <a:round/>
              <a:headEnd/>
              <a:tailEnd/>
            </a:ln>
          </p:spPr>
          <p:txBody>
            <a:bodyPr/>
            <a:lstStyle/>
            <a:p>
              <a:endParaRPr lang="en-US"/>
            </a:p>
          </p:txBody>
        </p:sp>
        <p:sp>
          <p:nvSpPr>
            <p:cNvPr id="6284" name="Freeform 343"/>
            <p:cNvSpPr>
              <a:spLocks/>
            </p:cNvSpPr>
            <p:nvPr/>
          </p:nvSpPr>
          <p:spPr bwMode="auto">
            <a:xfrm>
              <a:off x="2432" y="924"/>
              <a:ext cx="139" cy="113"/>
            </a:xfrm>
            <a:custGeom>
              <a:avLst/>
              <a:gdLst>
                <a:gd name="T0" fmla="*/ 66 w 279"/>
                <a:gd name="T1" fmla="*/ 53 h 227"/>
                <a:gd name="T2" fmla="*/ 63 w 279"/>
                <a:gd name="T3" fmla="*/ 50 h 227"/>
                <a:gd name="T4" fmla="*/ 59 w 279"/>
                <a:gd name="T5" fmla="*/ 47 h 227"/>
                <a:gd name="T6" fmla="*/ 55 w 279"/>
                <a:gd name="T7" fmla="*/ 45 h 227"/>
                <a:gd name="T8" fmla="*/ 56 w 279"/>
                <a:gd name="T9" fmla="*/ 33 h 227"/>
                <a:gd name="T10" fmla="*/ 55 w 279"/>
                <a:gd name="T11" fmla="*/ 21 h 227"/>
                <a:gd name="T12" fmla="*/ 55 w 279"/>
                <a:gd name="T13" fmla="*/ 25 h 227"/>
                <a:gd name="T14" fmla="*/ 52 w 279"/>
                <a:gd name="T15" fmla="*/ 40 h 227"/>
                <a:gd name="T16" fmla="*/ 48 w 279"/>
                <a:gd name="T17" fmla="*/ 41 h 227"/>
                <a:gd name="T18" fmla="*/ 43 w 279"/>
                <a:gd name="T19" fmla="*/ 35 h 227"/>
                <a:gd name="T20" fmla="*/ 39 w 279"/>
                <a:gd name="T21" fmla="*/ 31 h 227"/>
                <a:gd name="T22" fmla="*/ 37 w 279"/>
                <a:gd name="T23" fmla="*/ 6 h 227"/>
                <a:gd name="T24" fmla="*/ 34 w 279"/>
                <a:gd name="T25" fmla="*/ 0 h 227"/>
                <a:gd name="T26" fmla="*/ 36 w 279"/>
                <a:gd name="T27" fmla="*/ 10 h 227"/>
                <a:gd name="T28" fmla="*/ 36 w 279"/>
                <a:gd name="T29" fmla="*/ 28 h 227"/>
                <a:gd name="T30" fmla="*/ 23 w 279"/>
                <a:gd name="T31" fmla="*/ 19 h 227"/>
                <a:gd name="T32" fmla="*/ 9 w 279"/>
                <a:gd name="T33" fmla="*/ 8 h 227"/>
                <a:gd name="T34" fmla="*/ 3 w 279"/>
                <a:gd name="T35" fmla="*/ 4 h 227"/>
                <a:gd name="T36" fmla="*/ 5 w 279"/>
                <a:gd name="T37" fmla="*/ 7 h 227"/>
                <a:gd name="T38" fmla="*/ 14 w 279"/>
                <a:gd name="T39" fmla="*/ 16 h 227"/>
                <a:gd name="T40" fmla="*/ 28 w 279"/>
                <a:gd name="T41" fmla="*/ 26 h 227"/>
                <a:gd name="T42" fmla="*/ 35 w 279"/>
                <a:gd name="T43" fmla="*/ 31 h 227"/>
                <a:gd name="T44" fmla="*/ 30 w 279"/>
                <a:gd name="T45" fmla="*/ 32 h 227"/>
                <a:gd name="T46" fmla="*/ 20 w 279"/>
                <a:gd name="T47" fmla="*/ 33 h 227"/>
                <a:gd name="T48" fmla="*/ 7 w 279"/>
                <a:gd name="T49" fmla="*/ 32 h 227"/>
                <a:gd name="T50" fmla="*/ 0 w 279"/>
                <a:gd name="T51" fmla="*/ 28 h 227"/>
                <a:gd name="T52" fmla="*/ 3 w 279"/>
                <a:gd name="T53" fmla="*/ 32 h 227"/>
                <a:gd name="T54" fmla="*/ 13 w 279"/>
                <a:gd name="T55" fmla="*/ 34 h 227"/>
                <a:gd name="T56" fmla="*/ 28 w 279"/>
                <a:gd name="T57" fmla="*/ 35 h 227"/>
                <a:gd name="T58" fmla="*/ 35 w 279"/>
                <a:gd name="T59" fmla="*/ 36 h 227"/>
                <a:gd name="T60" fmla="*/ 41 w 279"/>
                <a:gd name="T61" fmla="*/ 40 h 227"/>
                <a:gd name="T62" fmla="*/ 45 w 279"/>
                <a:gd name="T63" fmla="*/ 45 h 227"/>
                <a:gd name="T64" fmla="*/ 41 w 279"/>
                <a:gd name="T65" fmla="*/ 48 h 227"/>
                <a:gd name="T66" fmla="*/ 32 w 279"/>
                <a:gd name="T67" fmla="*/ 52 h 227"/>
                <a:gd name="T68" fmla="*/ 24 w 279"/>
                <a:gd name="T69" fmla="*/ 54 h 227"/>
                <a:gd name="T70" fmla="*/ 25 w 279"/>
                <a:gd name="T71" fmla="*/ 56 h 227"/>
                <a:gd name="T72" fmla="*/ 33 w 279"/>
                <a:gd name="T73" fmla="*/ 54 h 227"/>
                <a:gd name="T74" fmla="*/ 43 w 279"/>
                <a:gd name="T75" fmla="*/ 51 h 227"/>
                <a:gd name="T76" fmla="*/ 49 w 279"/>
                <a:gd name="T77" fmla="*/ 49 h 227"/>
                <a:gd name="T78" fmla="*/ 54 w 279"/>
                <a:gd name="T79" fmla="*/ 49 h 227"/>
                <a:gd name="T80" fmla="*/ 60 w 279"/>
                <a:gd name="T81" fmla="*/ 52 h 227"/>
                <a:gd name="T82" fmla="*/ 66 w 279"/>
                <a:gd name="T83" fmla="*/ 55 h 227"/>
                <a:gd name="T84" fmla="*/ 69 w 279"/>
                <a:gd name="T85" fmla="*/ 56 h 2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79"/>
                <a:gd name="T130" fmla="*/ 0 h 227"/>
                <a:gd name="T131" fmla="*/ 279 w 279"/>
                <a:gd name="T132" fmla="*/ 227 h 22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79" h="227">
                  <a:moveTo>
                    <a:pt x="279" y="227"/>
                  </a:moveTo>
                  <a:lnTo>
                    <a:pt x="273" y="222"/>
                  </a:lnTo>
                  <a:lnTo>
                    <a:pt x="266" y="212"/>
                  </a:lnTo>
                  <a:lnTo>
                    <a:pt x="259" y="205"/>
                  </a:lnTo>
                  <a:lnTo>
                    <a:pt x="255" y="201"/>
                  </a:lnTo>
                  <a:lnTo>
                    <a:pt x="252" y="200"/>
                  </a:lnTo>
                  <a:lnTo>
                    <a:pt x="249" y="196"/>
                  </a:lnTo>
                  <a:lnTo>
                    <a:pt x="243" y="194"/>
                  </a:lnTo>
                  <a:lnTo>
                    <a:pt x="237" y="191"/>
                  </a:lnTo>
                  <a:lnTo>
                    <a:pt x="232" y="187"/>
                  </a:lnTo>
                  <a:lnTo>
                    <a:pt x="226" y="184"/>
                  </a:lnTo>
                  <a:lnTo>
                    <a:pt x="221" y="180"/>
                  </a:lnTo>
                  <a:lnTo>
                    <a:pt x="219" y="177"/>
                  </a:lnTo>
                  <a:lnTo>
                    <a:pt x="221" y="156"/>
                  </a:lnTo>
                  <a:lnTo>
                    <a:pt x="225" y="132"/>
                  </a:lnTo>
                  <a:lnTo>
                    <a:pt x="226" y="110"/>
                  </a:lnTo>
                  <a:lnTo>
                    <a:pt x="225" y="94"/>
                  </a:lnTo>
                  <a:lnTo>
                    <a:pt x="222" y="87"/>
                  </a:lnTo>
                  <a:lnTo>
                    <a:pt x="221" y="87"/>
                  </a:lnTo>
                  <a:lnTo>
                    <a:pt x="220" y="93"/>
                  </a:lnTo>
                  <a:lnTo>
                    <a:pt x="221" y="101"/>
                  </a:lnTo>
                  <a:lnTo>
                    <a:pt x="219" y="116"/>
                  </a:lnTo>
                  <a:lnTo>
                    <a:pt x="214" y="139"/>
                  </a:lnTo>
                  <a:lnTo>
                    <a:pt x="208" y="161"/>
                  </a:lnTo>
                  <a:lnTo>
                    <a:pt x="205" y="174"/>
                  </a:lnTo>
                  <a:lnTo>
                    <a:pt x="200" y="171"/>
                  </a:lnTo>
                  <a:lnTo>
                    <a:pt x="195" y="164"/>
                  </a:lnTo>
                  <a:lnTo>
                    <a:pt x="188" y="156"/>
                  </a:lnTo>
                  <a:lnTo>
                    <a:pt x="181" y="148"/>
                  </a:lnTo>
                  <a:lnTo>
                    <a:pt x="173" y="140"/>
                  </a:lnTo>
                  <a:lnTo>
                    <a:pt x="166" y="132"/>
                  </a:lnTo>
                  <a:lnTo>
                    <a:pt x="160" y="127"/>
                  </a:lnTo>
                  <a:lnTo>
                    <a:pt x="157" y="124"/>
                  </a:lnTo>
                  <a:lnTo>
                    <a:pt x="158" y="97"/>
                  </a:lnTo>
                  <a:lnTo>
                    <a:pt x="156" y="61"/>
                  </a:lnTo>
                  <a:lnTo>
                    <a:pt x="151" y="27"/>
                  </a:lnTo>
                  <a:lnTo>
                    <a:pt x="144" y="5"/>
                  </a:lnTo>
                  <a:lnTo>
                    <a:pt x="139" y="0"/>
                  </a:lnTo>
                  <a:lnTo>
                    <a:pt x="139" y="3"/>
                  </a:lnTo>
                  <a:lnTo>
                    <a:pt x="139" y="12"/>
                  </a:lnTo>
                  <a:lnTo>
                    <a:pt x="142" y="22"/>
                  </a:lnTo>
                  <a:lnTo>
                    <a:pt x="144" y="40"/>
                  </a:lnTo>
                  <a:lnTo>
                    <a:pt x="146" y="67"/>
                  </a:lnTo>
                  <a:lnTo>
                    <a:pt x="146" y="95"/>
                  </a:lnTo>
                  <a:lnTo>
                    <a:pt x="144" y="113"/>
                  </a:lnTo>
                  <a:lnTo>
                    <a:pt x="133" y="104"/>
                  </a:lnTo>
                  <a:lnTo>
                    <a:pt x="115" y="93"/>
                  </a:lnTo>
                  <a:lnTo>
                    <a:pt x="95" y="79"/>
                  </a:lnTo>
                  <a:lnTo>
                    <a:pt x="74" y="63"/>
                  </a:lnTo>
                  <a:lnTo>
                    <a:pt x="53" y="49"/>
                  </a:lnTo>
                  <a:lnTo>
                    <a:pt x="36" y="35"/>
                  </a:lnTo>
                  <a:lnTo>
                    <a:pt x="22" y="26"/>
                  </a:lnTo>
                  <a:lnTo>
                    <a:pt x="16" y="20"/>
                  </a:lnTo>
                  <a:lnTo>
                    <a:pt x="13" y="17"/>
                  </a:lnTo>
                  <a:lnTo>
                    <a:pt x="12" y="18"/>
                  </a:lnTo>
                  <a:lnTo>
                    <a:pt x="14" y="23"/>
                  </a:lnTo>
                  <a:lnTo>
                    <a:pt x="21" y="31"/>
                  </a:lnTo>
                  <a:lnTo>
                    <a:pt x="29" y="40"/>
                  </a:lnTo>
                  <a:lnTo>
                    <a:pt x="42" y="50"/>
                  </a:lnTo>
                  <a:lnTo>
                    <a:pt x="59" y="64"/>
                  </a:lnTo>
                  <a:lnTo>
                    <a:pt x="77" y="79"/>
                  </a:lnTo>
                  <a:lnTo>
                    <a:pt x="97" y="94"/>
                  </a:lnTo>
                  <a:lnTo>
                    <a:pt x="113" y="106"/>
                  </a:lnTo>
                  <a:lnTo>
                    <a:pt x="127" y="117"/>
                  </a:lnTo>
                  <a:lnTo>
                    <a:pt x="136" y="123"/>
                  </a:lnTo>
                  <a:lnTo>
                    <a:pt x="143" y="126"/>
                  </a:lnTo>
                  <a:lnTo>
                    <a:pt x="141" y="127"/>
                  </a:lnTo>
                  <a:lnTo>
                    <a:pt x="134" y="127"/>
                  </a:lnTo>
                  <a:lnTo>
                    <a:pt x="122" y="128"/>
                  </a:lnTo>
                  <a:lnTo>
                    <a:pt x="112" y="131"/>
                  </a:lnTo>
                  <a:lnTo>
                    <a:pt x="98" y="132"/>
                  </a:lnTo>
                  <a:lnTo>
                    <a:pt x="82" y="133"/>
                  </a:lnTo>
                  <a:lnTo>
                    <a:pt x="63" y="132"/>
                  </a:lnTo>
                  <a:lnTo>
                    <a:pt x="46" y="131"/>
                  </a:lnTo>
                  <a:lnTo>
                    <a:pt x="31" y="128"/>
                  </a:lnTo>
                  <a:lnTo>
                    <a:pt x="17" y="125"/>
                  </a:lnTo>
                  <a:lnTo>
                    <a:pt x="8" y="120"/>
                  </a:lnTo>
                  <a:lnTo>
                    <a:pt x="0" y="114"/>
                  </a:lnTo>
                  <a:lnTo>
                    <a:pt x="0" y="118"/>
                  </a:lnTo>
                  <a:lnTo>
                    <a:pt x="5" y="124"/>
                  </a:lnTo>
                  <a:lnTo>
                    <a:pt x="12" y="131"/>
                  </a:lnTo>
                  <a:lnTo>
                    <a:pt x="20" y="133"/>
                  </a:lnTo>
                  <a:lnTo>
                    <a:pt x="35" y="135"/>
                  </a:lnTo>
                  <a:lnTo>
                    <a:pt x="53" y="138"/>
                  </a:lnTo>
                  <a:lnTo>
                    <a:pt x="74" y="140"/>
                  </a:lnTo>
                  <a:lnTo>
                    <a:pt x="95" y="141"/>
                  </a:lnTo>
                  <a:lnTo>
                    <a:pt x="113" y="142"/>
                  </a:lnTo>
                  <a:lnTo>
                    <a:pt x="128" y="143"/>
                  </a:lnTo>
                  <a:lnTo>
                    <a:pt x="136" y="143"/>
                  </a:lnTo>
                  <a:lnTo>
                    <a:pt x="142" y="144"/>
                  </a:lnTo>
                  <a:lnTo>
                    <a:pt x="149" y="149"/>
                  </a:lnTo>
                  <a:lnTo>
                    <a:pt x="156" y="156"/>
                  </a:lnTo>
                  <a:lnTo>
                    <a:pt x="164" y="163"/>
                  </a:lnTo>
                  <a:lnTo>
                    <a:pt x="172" y="171"/>
                  </a:lnTo>
                  <a:lnTo>
                    <a:pt x="179" y="178"/>
                  </a:lnTo>
                  <a:lnTo>
                    <a:pt x="183" y="182"/>
                  </a:lnTo>
                  <a:lnTo>
                    <a:pt x="187" y="186"/>
                  </a:lnTo>
                  <a:lnTo>
                    <a:pt x="177" y="189"/>
                  </a:lnTo>
                  <a:lnTo>
                    <a:pt x="166" y="194"/>
                  </a:lnTo>
                  <a:lnTo>
                    <a:pt x="153" y="200"/>
                  </a:lnTo>
                  <a:lnTo>
                    <a:pt x="141" y="205"/>
                  </a:lnTo>
                  <a:lnTo>
                    <a:pt x="128" y="211"/>
                  </a:lnTo>
                  <a:lnTo>
                    <a:pt x="116" y="215"/>
                  </a:lnTo>
                  <a:lnTo>
                    <a:pt x="107" y="218"/>
                  </a:lnTo>
                  <a:lnTo>
                    <a:pt x="99" y="219"/>
                  </a:lnTo>
                  <a:lnTo>
                    <a:pt x="92" y="220"/>
                  </a:lnTo>
                  <a:lnTo>
                    <a:pt x="93" y="223"/>
                  </a:lnTo>
                  <a:lnTo>
                    <a:pt x="100" y="225"/>
                  </a:lnTo>
                  <a:lnTo>
                    <a:pt x="113" y="224"/>
                  </a:lnTo>
                  <a:lnTo>
                    <a:pt x="121" y="222"/>
                  </a:lnTo>
                  <a:lnTo>
                    <a:pt x="133" y="219"/>
                  </a:lnTo>
                  <a:lnTo>
                    <a:pt x="145" y="215"/>
                  </a:lnTo>
                  <a:lnTo>
                    <a:pt x="159" y="210"/>
                  </a:lnTo>
                  <a:lnTo>
                    <a:pt x="172" y="207"/>
                  </a:lnTo>
                  <a:lnTo>
                    <a:pt x="183" y="202"/>
                  </a:lnTo>
                  <a:lnTo>
                    <a:pt x="192" y="199"/>
                  </a:lnTo>
                  <a:lnTo>
                    <a:pt x="198" y="196"/>
                  </a:lnTo>
                  <a:lnTo>
                    <a:pt x="205" y="194"/>
                  </a:lnTo>
                  <a:lnTo>
                    <a:pt x="212" y="194"/>
                  </a:lnTo>
                  <a:lnTo>
                    <a:pt x="219" y="197"/>
                  </a:lnTo>
                  <a:lnTo>
                    <a:pt x="228" y="203"/>
                  </a:lnTo>
                  <a:lnTo>
                    <a:pt x="234" y="207"/>
                  </a:lnTo>
                  <a:lnTo>
                    <a:pt x="241" y="211"/>
                  </a:lnTo>
                  <a:lnTo>
                    <a:pt x="249" y="215"/>
                  </a:lnTo>
                  <a:lnTo>
                    <a:pt x="257" y="219"/>
                  </a:lnTo>
                  <a:lnTo>
                    <a:pt x="264" y="223"/>
                  </a:lnTo>
                  <a:lnTo>
                    <a:pt x="271" y="225"/>
                  </a:lnTo>
                  <a:lnTo>
                    <a:pt x="275" y="227"/>
                  </a:lnTo>
                  <a:lnTo>
                    <a:pt x="279" y="227"/>
                  </a:lnTo>
                  <a:close/>
                </a:path>
              </a:pathLst>
            </a:custGeom>
            <a:solidFill>
              <a:srgbClr val="003300"/>
            </a:solidFill>
            <a:ln w="9525">
              <a:noFill/>
              <a:round/>
              <a:headEnd/>
              <a:tailEnd/>
            </a:ln>
          </p:spPr>
          <p:txBody>
            <a:bodyPr/>
            <a:lstStyle/>
            <a:p>
              <a:endParaRPr lang="en-US"/>
            </a:p>
          </p:txBody>
        </p:sp>
      </p:grpSp>
      <p:sp>
        <p:nvSpPr>
          <p:cNvPr id="6149" name="Text Box 345"/>
          <p:cNvSpPr txBox="1">
            <a:spLocks noChangeArrowheads="1"/>
          </p:cNvSpPr>
          <p:nvPr/>
        </p:nvSpPr>
        <p:spPr bwMode="auto">
          <a:xfrm>
            <a:off x="3352800" y="533400"/>
            <a:ext cx="2286000" cy="457200"/>
          </a:xfrm>
          <a:prstGeom prst="rect">
            <a:avLst/>
          </a:prstGeom>
          <a:noFill/>
          <a:ln w="9525">
            <a:noFill/>
            <a:miter lim="800000"/>
            <a:headEnd/>
            <a:tailEnd/>
          </a:ln>
        </p:spPr>
        <p:txBody>
          <a:bodyPr>
            <a:spAutoFit/>
          </a:bodyPr>
          <a:lstStyle/>
          <a:p>
            <a:pPr algn="ctr">
              <a:spcBef>
                <a:spcPct val="50000"/>
              </a:spcBef>
            </a:pPr>
            <a:r>
              <a:rPr lang="en-US">
                <a:latin typeface="Arial" charset="0"/>
              </a:rPr>
              <a:t>TẬP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nodeType="with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fade">
                                      <p:cBhvr>
                                        <p:cTn id="7" dur="200"/>
                                        <p:tgtEl>
                                          <p:spTgt spid="19461"/>
                                        </p:tgtEl>
                                      </p:cBhvr>
                                    </p:animEffect>
                                    <p:anim calcmode="lin" valueType="num">
                                      <p:cBhvr>
                                        <p:cTn id="8" dur="800" fill="hold"/>
                                        <p:tgtEl>
                                          <p:spTgt spid="19461"/>
                                        </p:tgtEl>
                                        <p:attrNameLst>
                                          <p:attrName>ppt_x</p:attrName>
                                        </p:attrNameLst>
                                      </p:cBhvr>
                                      <p:tavLst>
                                        <p:tav tm="0">
                                          <p:val>
                                            <p:strVal val="#ppt_x"/>
                                          </p:val>
                                        </p:tav>
                                        <p:tav tm="100000">
                                          <p:val>
                                            <p:strVal val="#ppt_x"/>
                                          </p:val>
                                        </p:tav>
                                      </p:tavLst>
                                    </p:anim>
                                    <p:anim calcmode="lin" valueType="num">
                                      <p:cBhvr>
                                        <p:cTn id="9" dur="800" fill="hold"/>
                                        <p:tgtEl>
                                          <p:spTgt spid="19461"/>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1946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1946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19463"/>
                                        </p:tgtEl>
                                        <p:attrNameLst>
                                          <p:attrName>style.visibility</p:attrName>
                                        </p:attrNameLst>
                                      </p:cBhvr>
                                      <p:to>
                                        <p:strVal val="visible"/>
                                      </p:to>
                                    </p:set>
                                    <p:anim calcmode="lin" valueType="num">
                                      <p:cBhvr additive="base">
                                        <p:cTn id="16" dur="1000" fill="hold"/>
                                        <p:tgtEl>
                                          <p:spTgt spid="19463"/>
                                        </p:tgtEl>
                                        <p:attrNameLst>
                                          <p:attrName>ppt_x</p:attrName>
                                        </p:attrNameLst>
                                      </p:cBhvr>
                                      <p:tavLst>
                                        <p:tav tm="0">
                                          <p:val>
                                            <p:strVal val="#ppt_x"/>
                                          </p:val>
                                        </p:tav>
                                        <p:tav tm="100000">
                                          <p:val>
                                            <p:strVal val="#ppt_x"/>
                                          </p:val>
                                        </p:tav>
                                      </p:tavLst>
                                    </p:anim>
                                    <p:anim calcmode="lin" valueType="num">
                                      <p:cBhvr additive="base">
                                        <p:cTn id="17" dur="1000" fill="hold"/>
                                        <p:tgtEl>
                                          <p:spTgt spid="1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Line 2"/>
          <p:cNvSpPr>
            <a:spLocks noChangeShapeType="1"/>
          </p:cNvSpPr>
          <p:nvPr/>
        </p:nvSpPr>
        <p:spPr bwMode="auto">
          <a:xfrm>
            <a:off x="2971800" y="2346325"/>
            <a:ext cx="0" cy="4114800"/>
          </a:xfrm>
          <a:prstGeom prst="line">
            <a:avLst/>
          </a:prstGeom>
          <a:noFill/>
          <a:ln w="9525">
            <a:solidFill>
              <a:schemeClr val="tx1"/>
            </a:solidFill>
            <a:round/>
            <a:headEnd/>
            <a:tailEnd/>
          </a:ln>
        </p:spPr>
        <p:txBody>
          <a:bodyPr/>
          <a:lstStyle/>
          <a:p>
            <a:endParaRPr lang="en-US"/>
          </a:p>
        </p:txBody>
      </p:sp>
      <p:sp>
        <p:nvSpPr>
          <p:cNvPr id="126979" name="Text Box 3"/>
          <p:cNvSpPr txBox="1">
            <a:spLocks noChangeArrowheads="1"/>
          </p:cNvSpPr>
          <p:nvPr/>
        </p:nvSpPr>
        <p:spPr bwMode="auto">
          <a:xfrm>
            <a:off x="457200" y="2133600"/>
            <a:ext cx="1828800" cy="461963"/>
          </a:xfrm>
          <a:prstGeom prst="rect">
            <a:avLst/>
          </a:prstGeom>
          <a:noFill/>
          <a:ln w="9525">
            <a:noFill/>
            <a:miter lim="800000"/>
            <a:headEnd/>
            <a:tailEnd/>
          </a:ln>
        </p:spPr>
        <p:txBody>
          <a:bodyPr>
            <a:spAutoFit/>
          </a:bodyPr>
          <a:lstStyle/>
          <a:p>
            <a:pPr>
              <a:spcBef>
                <a:spcPct val="50000"/>
              </a:spcBef>
            </a:pPr>
            <a:r>
              <a:rPr lang="en-US" u="sng">
                <a:latin typeface="Arial" charset="0"/>
              </a:rPr>
              <a:t>Luyện đọc:</a:t>
            </a:r>
          </a:p>
        </p:txBody>
      </p:sp>
      <p:sp>
        <p:nvSpPr>
          <p:cNvPr id="126980" name="Text Box 4"/>
          <p:cNvSpPr txBox="1">
            <a:spLocks noChangeArrowheads="1"/>
          </p:cNvSpPr>
          <p:nvPr/>
        </p:nvSpPr>
        <p:spPr bwMode="auto">
          <a:xfrm>
            <a:off x="3733800" y="2111375"/>
            <a:ext cx="2209800" cy="461963"/>
          </a:xfrm>
          <a:prstGeom prst="rect">
            <a:avLst/>
          </a:prstGeom>
          <a:noFill/>
          <a:ln w="9525">
            <a:noFill/>
            <a:miter lim="800000"/>
            <a:headEnd/>
            <a:tailEnd/>
          </a:ln>
        </p:spPr>
        <p:txBody>
          <a:bodyPr>
            <a:spAutoFit/>
          </a:bodyPr>
          <a:lstStyle/>
          <a:p>
            <a:pPr>
              <a:spcBef>
                <a:spcPct val="50000"/>
              </a:spcBef>
            </a:pPr>
            <a:r>
              <a:rPr lang="en-US" u="sng">
                <a:latin typeface="Arial" charset="0"/>
              </a:rPr>
              <a:t>Tìm hiểu bài:</a:t>
            </a:r>
          </a:p>
        </p:txBody>
      </p:sp>
      <p:sp>
        <p:nvSpPr>
          <p:cNvPr id="126981" name="Text Box 5"/>
          <p:cNvSpPr txBox="1">
            <a:spLocks noChangeArrowheads="1"/>
          </p:cNvSpPr>
          <p:nvPr/>
        </p:nvSpPr>
        <p:spPr bwMode="auto">
          <a:xfrm>
            <a:off x="304800" y="2895600"/>
            <a:ext cx="2362200" cy="2678113"/>
          </a:xfrm>
          <a:prstGeom prst="rect">
            <a:avLst/>
          </a:prstGeom>
          <a:noFill/>
          <a:ln w="9525">
            <a:noFill/>
            <a:miter lim="800000"/>
            <a:headEnd/>
            <a:tailEnd/>
          </a:ln>
        </p:spPr>
        <p:txBody>
          <a:bodyPr>
            <a:spAutoFit/>
          </a:bodyPr>
          <a:lstStyle/>
          <a:p>
            <a:pPr>
              <a:spcBef>
                <a:spcPct val="50000"/>
              </a:spcBef>
            </a:pPr>
            <a:r>
              <a:rPr lang="en-US">
                <a:latin typeface="Arial" charset="0"/>
              </a:rPr>
              <a:t>- háo hức</a:t>
            </a:r>
          </a:p>
          <a:p>
            <a:pPr>
              <a:spcBef>
                <a:spcPct val="50000"/>
              </a:spcBef>
            </a:pPr>
            <a:r>
              <a:rPr lang="en-US">
                <a:latin typeface="Arial" charset="0"/>
              </a:rPr>
              <a:t>- trằn trọc</a:t>
            </a:r>
          </a:p>
          <a:p>
            <a:pPr>
              <a:spcBef>
                <a:spcPct val="50000"/>
              </a:spcBef>
            </a:pPr>
            <a:r>
              <a:rPr lang="en-US">
                <a:latin typeface="Arial" charset="0"/>
              </a:rPr>
              <a:t>- ngụp lên</a:t>
            </a:r>
          </a:p>
          <a:p>
            <a:pPr>
              <a:spcBef>
                <a:spcPct val="50000"/>
              </a:spcBef>
            </a:pPr>
            <a:r>
              <a:rPr lang="en-US">
                <a:latin typeface="Arial" charset="0"/>
              </a:rPr>
              <a:t>- ngụp  xuống</a:t>
            </a:r>
          </a:p>
          <a:p>
            <a:pPr>
              <a:spcBef>
                <a:spcPct val="50000"/>
              </a:spcBef>
            </a:pPr>
            <a:r>
              <a:rPr lang="en-US">
                <a:latin typeface="Arial" charset="0"/>
              </a:rPr>
              <a:t>- ngợp thở</a:t>
            </a:r>
          </a:p>
        </p:txBody>
      </p:sp>
      <p:sp>
        <p:nvSpPr>
          <p:cNvPr id="126982" name="Text Box 6"/>
          <p:cNvSpPr txBox="1">
            <a:spLocks noChangeArrowheads="1"/>
          </p:cNvSpPr>
          <p:nvPr/>
        </p:nvSpPr>
        <p:spPr bwMode="auto">
          <a:xfrm>
            <a:off x="3200400" y="2971800"/>
            <a:ext cx="6324600" cy="2678113"/>
          </a:xfrm>
          <a:prstGeom prst="rect">
            <a:avLst/>
          </a:prstGeom>
          <a:noFill/>
          <a:ln w="9525">
            <a:noFill/>
            <a:miter lim="800000"/>
            <a:headEnd/>
            <a:tailEnd/>
          </a:ln>
        </p:spPr>
        <p:txBody>
          <a:bodyPr>
            <a:spAutoFit/>
          </a:bodyPr>
          <a:lstStyle/>
          <a:p>
            <a:pPr>
              <a:spcBef>
                <a:spcPct val="50000"/>
              </a:spcBef>
            </a:pPr>
            <a:r>
              <a:rPr lang="en-US">
                <a:latin typeface="Arial" charset="0"/>
              </a:rPr>
              <a:t>Đoạn 1: từ đầu đến </a:t>
            </a:r>
            <a:r>
              <a:rPr lang="en-US" i="1">
                <a:latin typeface="Arial" charset="0"/>
              </a:rPr>
              <a:t>có vẻ buồn buồn</a:t>
            </a:r>
            <a:r>
              <a:rPr lang="en-US">
                <a:latin typeface="Arial" charset="0"/>
              </a:rPr>
              <a:t>.</a:t>
            </a:r>
          </a:p>
          <a:p>
            <a:pPr>
              <a:spcBef>
                <a:spcPct val="50000"/>
              </a:spcBef>
            </a:pPr>
            <a:r>
              <a:rPr lang="en-US">
                <a:latin typeface="Arial" charset="0"/>
              </a:rPr>
              <a:t>Đoạn 2: tiếp đến </a:t>
            </a:r>
            <a:r>
              <a:rPr lang="en-US" i="1">
                <a:latin typeface="Arial" charset="0"/>
              </a:rPr>
              <a:t>tức ghê</a:t>
            </a:r>
            <a:r>
              <a:rPr lang="en-US">
                <a:latin typeface="Arial" charset="0"/>
              </a:rPr>
              <a:t>.</a:t>
            </a:r>
          </a:p>
          <a:p>
            <a:pPr>
              <a:spcBef>
                <a:spcPct val="50000"/>
              </a:spcBef>
            </a:pPr>
            <a:r>
              <a:rPr lang="en-US">
                <a:latin typeface="Arial" charset="0"/>
              </a:rPr>
              <a:t>Đoạn 3: tiếp đến </a:t>
            </a:r>
            <a:r>
              <a:rPr lang="en-US" i="1">
                <a:latin typeface="Arial" charset="0"/>
              </a:rPr>
              <a:t>trào nước mắt</a:t>
            </a:r>
            <a:r>
              <a:rPr lang="en-US">
                <a:latin typeface="Arial" charset="0"/>
              </a:rPr>
              <a:t>.</a:t>
            </a:r>
          </a:p>
          <a:p>
            <a:pPr>
              <a:spcBef>
                <a:spcPct val="50000"/>
              </a:spcBef>
            </a:pPr>
            <a:r>
              <a:rPr lang="en-US">
                <a:latin typeface="Arial" charset="0"/>
              </a:rPr>
              <a:t>Đoạn 4: tiếp đến </a:t>
            </a:r>
            <a:r>
              <a:rPr lang="en-US" i="1">
                <a:latin typeface="Arial" charset="0"/>
              </a:rPr>
              <a:t>hú vía</a:t>
            </a:r>
            <a:r>
              <a:rPr lang="en-US">
                <a:latin typeface="Arial" charset="0"/>
              </a:rPr>
              <a:t>.</a:t>
            </a:r>
          </a:p>
          <a:p>
            <a:pPr>
              <a:spcBef>
                <a:spcPct val="50000"/>
              </a:spcBef>
            </a:pPr>
            <a:r>
              <a:rPr lang="en-US">
                <a:latin typeface="Arial" charset="0"/>
              </a:rPr>
              <a:t>Đoạn 5: phần còn lại.</a:t>
            </a:r>
          </a:p>
        </p:txBody>
      </p:sp>
      <p:sp>
        <p:nvSpPr>
          <p:cNvPr id="7175" name="WordArt 7"/>
          <p:cNvSpPr>
            <a:spLocks noChangeArrowheads="1" noChangeShapeType="1" noTextEdit="1"/>
          </p:cNvSpPr>
          <p:nvPr/>
        </p:nvSpPr>
        <p:spPr bwMode="auto">
          <a:xfrm>
            <a:off x="3017838" y="1071563"/>
            <a:ext cx="2651125" cy="557212"/>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Con gái</a:t>
            </a:r>
          </a:p>
        </p:txBody>
      </p:sp>
      <p:sp>
        <p:nvSpPr>
          <p:cNvPr id="7176" name="Text Box 9"/>
          <p:cNvSpPr txBox="1">
            <a:spLocks noChangeArrowheads="1"/>
          </p:cNvSpPr>
          <p:nvPr/>
        </p:nvSpPr>
        <p:spPr bwMode="auto">
          <a:xfrm>
            <a:off x="3352800" y="533400"/>
            <a:ext cx="2286000" cy="400050"/>
          </a:xfrm>
          <a:prstGeom prst="rect">
            <a:avLst/>
          </a:prstGeom>
          <a:noFill/>
          <a:ln w="9525">
            <a:noFill/>
            <a:miter lim="800000"/>
            <a:headEnd/>
            <a:tailEnd/>
          </a:ln>
        </p:spPr>
        <p:txBody>
          <a:bodyPr>
            <a:spAutoFit/>
          </a:bodyPr>
          <a:lstStyle/>
          <a:p>
            <a:pPr algn="ctr">
              <a:spcBef>
                <a:spcPct val="50000"/>
              </a:spcBef>
            </a:pPr>
            <a:r>
              <a:rPr lang="en-US" sz="2000">
                <a:latin typeface="Arial" charset="0"/>
              </a:rPr>
              <a:t>TẬP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26979"/>
                                        </p:tgtEl>
                                        <p:attrNameLst>
                                          <p:attrName>style.visibility</p:attrName>
                                        </p:attrNameLst>
                                      </p:cBhvr>
                                      <p:to>
                                        <p:strVal val="visible"/>
                                      </p:to>
                                    </p:set>
                                    <p:animScale>
                                      <p:cBhvr>
                                        <p:cTn id="7" dur="1000" decel="50000" fill="hold">
                                          <p:stCondLst>
                                            <p:cond delay="0"/>
                                          </p:stCondLst>
                                        </p:cTn>
                                        <p:tgtEl>
                                          <p:spTgt spid="1269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6979"/>
                                        </p:tgtEl>
                                        <p:attrNameLst>
                                          <p:attrName>ppt_x</p:attrName>
                                          <p:attrName>ppt_y</p:attrName>
                                        </p:attrNameLst>
                                      </p:cBhvr>
                                    </p:animMotion>
                                    <p:animEffect transition="in" filter="fade">
                                      <p:cBhvr>
                                        <p:cTn id="9" dur="1000"/>
                                        <p:tgtEl>
                                          <p:spTgt spid="126979"/>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126978"/>
                                        </p:tgtEl>
                                        <p:attrNameLst>
                                          <p:attrName>style.visibility</p:attrName>
                                        </p:attrNameLst>
                                      </p:cBhvr>
                                      <p:to>
                                        <p:strVal val="visible"/>
                                      </p:to>
                                    </p:set>
                                    <p:animScale>
                                      <p:cBhvr>
                                        <p:cTn id="12" dur="1000" decel="50000" fill="hold">
                                          <p:stCondLst>
                                            <p:cond delay="0"/>
                                          </p:stCondLst>
                                        </p:cTn>
                                        <p:tgtEl>
                                          <p:spTgt spid="1269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26978"/>
                                        </p:tgtEl>
                                        <p:attrNameLst>
                                          <p:attrName>ppt_x</p:attrName>
                                          <p:attrName>ppt_y</p:attrName>
                                        </p:attrNameLst>
                                      </p:cBhvr>
                                    </p:animMotion>
                                    <p:animEffect transition="in" filter="fade">
                                      <p:cBhvr>
                                        <p:cTn id="14" dur="1000"/>
                                        <p:tgtEl>
                                          <p:spTgt spid="126978"/>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26980"/>
                                        </p:tgtEl>
                                        <p:attrNameLst>
                                          <p:attrName>style.visibility</p:attrName>
                                        </p:attrNameLst>
                                      </p:cBhvr>
                                      <p:to>
                                        <p:strVal val="visible"/>
                                      </p:to>
                                    </p:set>
                                    <p:animScale>
                                      <p:cBhvr>
                                        <p:cTn id="17" dur="1000" decel="50000" fill="hold">
                                          <p:stCondLst>
                                            <p:cond delay="0"/>
                                          </p:stCondLst>
                                        </p:cTn>
                                        <p:tgtEl>
                                          <p:spTgt spid="1269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26980"/>
                                        </p:tgtEl>
                                        <p:attrNameLst>
                                          <p:attrName>ppt_x</p:attrName>
                                          <p:attrName>ppt_y</p:attrName>
                                        </p:attrNameLst>
                                      </p:cBhvr>
                                    </p:animMotion>
                                    <p:animEffect transition="in" filter="fade">
                                      <p:cBhvr>
                                        <p:cTn id="19" dur="1000"/>
                                        <p:tgtEl>
                                          <p:spTgt spid="12698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26981">
                                            <p:txEl>
                                              <p:pRg st="0" end="0"/>
                                            </p:txEl>
                                          </p:spTgt>
                                        </p:tgtEl>
                                        <p:attrNameLst>
                                          <p:attrName>style.visibility</p:attrName>
                                        </p:attrNameLst>
                                      </p:cBhvr>
                                      <p:to>
                                        <p:strVal val="visible"/>
                                      </p:to>
                                    </p:set>
                                    <p:anim calcmode="lin" valueType="num">
                                      <p:cBhvr additive="base">
                                        <p:cTn id="24" dur="2000" fill="hold"/>
                                        <p:tgtEl>
                                          <p:spTgt spid="126981">
                                            <p:txEl>
                                              <p:pRg st="0" end="0"/>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12698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26981">
                                            <p:txEl>
                                              <p:pRg st="1" end="1"/>
                                            </p:txEl>
                                          </p:spTgt>
                                        </p:tgtEl>
                                        <p:attrNameLst>
                                          <p:attrName>style.visibility</p:attrName>
                                        </p:attrNameLst>
                                      </p:cBhvr>
                                      <p:to>
                                        <p:strVal val="visible"/>
                                      </p:to>
                                    </p:set>
                                    <p:anim calcmode="lin" valueType="num">
                                      <p:cBhvr additive="base">
                                        <p:cTn id="30" dur="2000" fill="hold"/>
                                        <p:tgtEl>
                                          <p:spTgt spid="126981">
                                            <p:txEl>
                                              <p:pRg st="1" end="1"/>
                                            </p:txEl>
                                          </p:spTgt>
                                        </p:tgtEl>
                                        <p:attrNameLst>
                                          <p:attrName>ppt_x</p:attrName>
                                        </p:attrNameLst>
                                      </p:cBhvr>
                                      <p:tavLst>
                                        <p:tav tm="0">
                                          <p:val>
                                            <p:strVal val="0-#ppt_w/2"/>
                                          </p:val>
                                        </p:tav>
                                        <p:tav tm="100000">
                                          <p:val>
                                            <p:strVal val="#ppt_x"/>
                                          </p:val>
                                        </p:tav>
                                      </p:tavLst>
                                    </p:anim>
                                    <p:anim calcmode="lin" valueType="num">
                                      <p:cBhvr additive="base">
                                        <p:cTn id="31" dur="2000" fill="hold"/>
                                        <p:tgtEl>
                                          <p:spTgt spid="12698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26981">
                                            <p:txEl>
                                              <p:pRg st="2" end="2"/>
                                            </p:txEl>
                                          </p:spTgt>
                                        </p:tgtEl>
                                        <p:attrNameLst>
                                          <p:attrName>style.visibility</p:attrName>
                                        </p:attrNameLst>
                                      </p:cBhvr>
                                      <p:to>
                                        <p:strVal val="visible"/>
                                      </p:to>
                                    </p:set>
                                    <p:anim calcmode="lin" valueType="num">
                                      <p:cBhvr additive="base">
                                        <p:cTn id="36" dur="2000" fill="hold"/>
                                        <p:tgtEl>
                                          <p:spTgt spid="126981">
                                            <p:txEl>
                                              <p:pRg st="2" end="2"/>
                                            </p:txEl>
                                          </p:spTgt>
                                        </p:tgtEl>
                                        <p:attrNameLst>
                                          <p:attrName>ppt_x</p:attrName>
                                        </p:attrNameLst>
                                      </p:cBhvr>
                                      <p:tavLst>
                                        <p:tav tm="0">
                                          <p:val>
                                            <p:strVal val="0-#ppt_w/2"/>
                                          </p:val>
                                        </p:tav>
                                        <p:tav tm="100000">
                                          <p:val>
                                            <p:strVal val="#ppt_x"/>
                                          </p:val>
                                        </p:tav>
                                      </p:tavLst>
                                    </p:anim>
                                    <p:anim calcmode="lin" valueType="num">
                                      <p:cBhvr additive="base">
                                        <p:cTn id="37" dur="2000" fill="hold"/>
                                        <p:tgtEl>
                                          <p:spTgt spid="12698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26981">
                                            <p:txEl>
                                              <p:pRg st="3" end="3"/>
                                            </p:txEl>
                                          </p:spTgt>
                                        </p:tgtEl>
                                        <p:attrNameLst>
                                          <p:attrName>style.visibility</p:attrName>
                                        </p:attrNameLst>
                                      </p:cBhvr>
                                      <p:to>
                                        <p:strVal val="visible"/>
                                      </p:to>
                                    </p:set>
                                    <p:anim calcmode="lin" valueType="num">
                                      <p:cBhvr additive="base">
                                        <p:cTn id="42" dur="2000" fill="hold"/>
                                        <p:tgtEl>
                                          <p:spTgt spid="126981">
                                            <p:txEl>
                                              <p:pRg st="3" end="3"/>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12698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26981">
                                            <p:txEl>
                                              <p:pRg st="4" end="4"/>
                                            </p:txEl>
                                          </p:spTgt>
                                        </p:tgtEl>
                                        <p:attrNameLst>
                                          <p:attrName>style.visibility</p:attrName>
                                        </p:attrNameLst>
                                      </p:cBhvr>
                                      <p:to>
                                        <p:strVal val="visible"/>
                                      </p:to>
                                    </p:set>
                                    <p:anim calcmode="lin" valueType="num">
                                      <p:cBhvr additive="base">
                                        <p:cTn id="48" dur="2000" fill="hold"/>
                                        <p:tgtEl>
                                          <p:spTgt spid="126981">
                                            <p:txEl>
                                              <p:pRg st="4" end="4"/>
                                            </p:txEl>
                                          </p:spTgt>
                                        </p:tgtEl>
                                        <p:attrNameLst>
                                          <p:attrName>ppt_x</p:attrName>
                                        </p:attrNameLst>
                                      </p:cBhvr>
                                      <p:tavLst>
                                        <p:tav tm="0">
                                          <p:val>
                                            <p:strVal val="0-#ppt_w/2"/>
                                          </p:val>
                                        </p:tav>
                                        <p:tav tm="100000">
                                          <p:val>
                                            <p:strVal val="#ppt_x"/>
                                          </p:val>
                                        </p:tav>
                                      </p:tavLst>
                                    </p:anim>
                                    <p:anim calcmode="lin" valueType="num">
                                      <p:cBhvr additive="base">
                                        <p:cTn id="49" dur="2000" fill="hold"/>
                                        <p:tgtEl>
                                          <p:spTgt spid="12698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126982">
                                            <p:txEl>
                                              <p:pRg st="0" end="0"/>
                                            </p:txEl>
                                          </p:spTgt>
                                        </p:tgtEl>
                                        <p:attrNameLst>
                                          <p:attrName>style.visibility</p:attrName>
                                        </p:attrNameLst>
                                      </p:cBhvr>
                                      <p:to>
                                        <p:strVal val="visible"/>
                                      </p:to>
                                    </p:set>
                                    <p:anim calcmode="lin" valueType="num">
                                      <p:cBhvr additive="base">
                                        <p:cTn id="54" dur="2000" fill="hold"/>
                                        <p:tgtEl>
                                          <p:spTgt spid="126982">
                                            <p:txEl>
                                              <p:pRg st="0" end="0"/>
                                            </p:txEl>
                                          </p:spTgt>
                                        </p:tgtEl>
                                        <p:attrNameLst>
                                          <p:attrName>ppt_x</p:attrName>
                                        </p:attrNameLst>
                                      </p:cBhvr>
                                      <p:tavLst>
                                        <p:tav tm="0">
                                          <p:val>
                                            <p:strVal val="1+#ppt_w/2"/>
                                          </p:val>
                                        </p:tav>
                                        <p:tav tm="100000">
                                          <p:val>
                                            <p:strVal val="#ppt_x"/>
                                          </p:val>
                                        </p:tav>
                                      </p:tavLst>
                                    </p:anim>
                                    <p:anim calcmode="lin" valueType="num">
                                      <p:cBhvr additive="base">
                                        <p:cTn id="55" dur="2000" fill="hold"/>
                                        <p:tgtEl>
                                          <p:spTgt spid="1269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26982">
                                            <p:txEl>
                                              <p:pRg st="1" end="1"/>
                                            </p:txEl>
                                          </p:spTgt>
                                        </p:tgtEl>
                                        <p:attrNameLst>
                                          <p:attrName>style.visibility</p:attrName>
                                        </p:attrNameLst>
                                      </p:cBhvr>
                                      <p:to>
                                        <p:strVal val="visible"/>
                                      </p:to>
                                    </p:set>
                                    <p:anim calcmode="lin" valueType="num">
                                      <p:cBhvr additive="base">
                                        <p:cTn id="60" dur="2000" fill="hold"/>
                                        <p:tgtEl>
                                          <p:spTgt spid="126982">
                                            <p:txEl>
                                              <p:pRg st="1" end="1"/>
                                            </p:txEl>
                                          </p:spTgt>
                                        </p:tgtEl>
                                        <p:attrNameLst>
                                          <p:attrName>ppt_x</p:attrName>
                                        </p:attrNameLst>
                                      </p:cBhvr>
                                      <p:tavLst>
                                        <p:tav tm="0">
                                          <p:val>
                                            <p:strVal val="1+#ppt_w/2"/>
                                          </p:val>
                                        </p:tav>
                                        <p:tav tm="100000">
                                          <p:val>
                                            <p:strVal val="#ppt_x"/>
                                          </p:val>
                                        </p:tav>
                                      </p:tavLst>
                                    </p:anim>
                                    <p:anim calcmode="lin" valueType="num">
                                      <p:cBhvr additive="base">
                                        <p:cTn id="61" dur="2000" fill="hold"/>
                                        <p:tgtEl>
                                          <p:spTgt spid="1269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2" fill="hold" grpId="0" nodeType="clickEffect">
                                  <p:stCondLst>
                                    <p:cond delay="0"/>
                                  </p:stCondLst>
                                  <p:childTnLst>
                                    <p:set>
                                      <p:cBhvr>
                                        <p:cTn id="65" dur="1" fill="hold">
                                          <p:stCondLst>
                                            <p:cond delay="0"/>
                                          </p:stCondLst>
                                        </p:cTn>
                                        <p:tgtEl>
                                          <p:spTgt spid="126982">
                                            <p:txEl>
                                              <p:pRg st="2" end="2"/>
                                            </p:txEl>
                                          </p:spTgt>
                                        </p:tgtEl>
                                        <p:attrNameLst>
                                          <p:attrName>style.visibility</p:attrName>
                                        </p:attrNameLst>
                                      </p:cBhvr>
                                      <p:to>
                                        <p:strVal val="visible"/>
                                      </p:to>
                                    </p:set>
                                    <p:anim calcmode="lin" valueType="num">
                                      <p:cBhvr additive="base">
                                        <p:cTn id="66" dur="2000" fill="hold"/>
                                        <p:tgtEl>
                                          <p:spTgt spid="126982">
                                            <p:txEl>
                                              <p:pRg st="2" end="2"/>
                                            </p:txEl>
                                          </p:spTgt>
                                        </p:tgtEl>
                                        <p:attrNameLst>
                                          <p:attrName>ppt_x</p:attrName>
                                        </p:attrNameLst>
                                      </p:cBhvr>
                                      <p:tavLst>
                                        <p:tav tm="0">
                                          <p:val>
                                            <p:strVal val="1+#ppt_w/2"/>
                                          </p:val>
                                        </p:tav>
                                        <p:tav tm="100000">
                                          <p:val>
                                            <p:strVal val="#ppt_x"/>
                                          </p:val>
                                        </p:tav>
                                      </p:tavLst>
                                    </p:anim>
                                    <p:anim calcmode="lin" valueType="num">
                                      <p:cBhvr additive="base">
                                        <p:cTn id="67" dur="2000" fill="hold"/>
                                        <p:tgtEl>
                                          <p:spTgt spid="1269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2" fill="hold" grpId="0" nodeType="clickEffect">
                                  <p:stCondLst>
                                    <p:cond delay="0"/>
                                  </p:stCondLst>
                                  <p:childTnLst>
                                    <p:set>
                                      <p:cBhvr>
                                        <p:cTn id="71" dur="1" fill="hold">
                                          <p:stCondLst>
                                            <p:cond delay="0"/>
                                          </p:stCondLst>
                                        </p:cTn>
                                        <p:tgtEl>
                                          <p:spTgt spid="126982">
                                            <p:txEl>
                                              <p:pRg st="3" end="3"/>
                                            </p:txEl>
                                          </p:spTgt>
                                        </p:tgtEl>
                                        <p:attrNameLst>
                                          <p:attrName>style.visibility</p:attrName>
                                        </p:attrNameLst>
                                      </p:cBhvr>
                                      <p:to>
                                        <p:strVal val="visible"/>
                                      </p:to>
                                    </p:set>
                                    <p:anim calcmode="lin" valueType="num">
                                      <p:cBhvr additive="base">
                                        <p:cTn id="72" dur="2000" fill="hold"/>
                                        <p:tgtEl>
                                          <p:spTgt spid="126982">
                                            <p:txEl>
                                              <p:pRg st="3" end="3"/>
                                            </p:txEl>
                                          </p:spTgt>
                                        </p:tgtEl>
                                        <p:attrNameLst>
                                          <p:attrName>ppt_x</p:attrName>
                                        </p:attrNameLst>
                                      </p:cBhvr>
                                      <p:tavLst>
                                        <p:tav tm="0">
                                          <p:val>
                                            <p:strVal val="1+#ppt_w/2"/>
                                          </p:val>
                                        </p:tav>
                                        <p:tav tm="100000">
                                          <p:val>
                                            <p:strVal val="#ppt_x"/>
                                          </p:val>
                                        </p:tav>
                                      </p:tavLst>
                                    </p:anim>
                                    <p:anim calcmode="lin" valueType="num">
                                      <p:cBhvr additive="base">
                                        <p:cTn id="73" dur="2000" fill="hold"/>
                                        <p:tgtEl>
                                          <p:spTgt spid="12698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126982">
                                            <p:txEl>
                                              <p:pRg st="4" end="4"/>
                                            </p:txEl>
                                          </p:spTgt>
                                        </p:tgtEl>
                                        <p:attrNameLst>
                                          <p:attrName>style.visibility</p:attrName>
                                        </p:attrNameLst>
                                      </p:cBhvr>
                                      <p:to>
                                        <p:strVal val="visible"/>
                                      </p:to>
                                    </p:set>
                                    <p:anim calcmode="lin" valueType="num">
                                      <p:cBhvr additive="base">
                                        <p:cTn id="78" dur="2000" fill="hold"/>
                                        <p:tgtEl>
                                          <p:spTgt spid="126982">
                                            <p:txEl>
                                              <p:pRg st="4" end="4"/>
                                            </p:txEl>
                                          </p:spTgt>
                                        </p:tgtEl>
                                        <p:attrNameLst>
                                          <p:attrName>ppt_x</p:attrName>
                                        </p:attrNameLst>
                                      </p:cBhvr>
                                      <p:tavLst>
                                        <p:tav tm="0">
                                          <p:val>
                                            <p:strVal val="1+#ppt_w/2"/>
                                          </p:val>
                                        </p:tav>
                                        <p:tav tm="100000">
                                          <p:val>
                                            <p:strVal val="#ppt_x"/>
                                          </p:val>
                                        </p:tav>
                                      </p:tavLst>
                                    </p:anim>
                                    <p:anim calcmode="lin" valueType="num">
                                      <p:cBhvr additive="base">
                                        <p:cTn id="79" dur="2000" fill="hold"/>
                                        <p:tgtEl>
                                          <p:spTgt spid="12698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nimBg="1"/>
      <p:bldP spid="126979" grpId="0"/>
      <p:bldP spid="126980" grpId="0"/>
      <p:bldP spid="126981" grpId="0" build="p"/>
      <p:bldP spid="12698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457200" y="1905000"/>
            <a:ext cx="33528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TÌM HIỂU TỪ:</a:t>
            </a:r>
          </a:p>
        </p:txBody>
      </p:sp>
      <p:sp>
        <p:nvSpPr>
          <p:cNvPr id="116742" name="Text Box 6"/>
          <p:cNvSpPr txBox="1">
            <a:spLocks noChangeArrowheads="1"/>
          </p:cNvSpPr>
          <p:nvPr/>
        </p:nvSpPr>
        <p:spPr bwMode="auto">
          <a:xfrm>
            <a:off x="304800" y="2819400"/>
            <a:ext cx="8458200" cy="3108325"/>
          </a:xfrm>
          <a:prstGeom prst="rect">
            <a:avLst/>
          </a:prstGeom>
          <a:noFill/>
          <a:ln w="9525">
            <a:noFill/>
            <a:miter lim="800000"/>
            <a:headEnd/>
            <a:tailEnd/>
          </a:ln>
        </p:spPr>
        <p:txBody>
          <a:bodyPr>
            <a:spAutoFit/>
          </a:bodyPr>
          <a:lstStyle/>
          <a:p>
            <a:pPr>
              <a:spcBef>
                <a:spcPct val="50000"/>
              </a:spcBef>
            </a:pPr>
            <a:r>
              <a:rPr lang="en-US" sz="2800">
                <a:latin typeface="Arial" charset="0"/>
              </a:rPr>
              <a:t>-</a:t>
            </a:r>
            <a:r>
              <a:rPr lang="en-US" sz="2800" i="1" u="sng">
                <a:latin typeface="Arial" charset="0"/>
              </a:rPr>
              <a:t>Vịt trời</a:t>
            </a:r>
            <a:r>
              <a:rPr lang="en-US" sz="2800">
                <a:latin typeface="Arial" charset="0"/>
              </a:rPr>
              <a:t>: cách gọi con gái với ý xem thường, cho rằng con gái khi lớn lên sẽ đi lấy chồng, bố mẹ không nhờ vả được gì.</a:t>
            </a:r>
          </a:p>
          <a:p>
            <a:pPr>
              <a:spcBef>
                <a:spcPct val="50000"/>
              </a:spcBef>
            </a:pPr>
            <a:r>
              <a:rPr lang="en-US" sz="2800">
                <a:latin typeface="Arial" charset="0"/>
              </a:rPr>
              <a:t>-</a:t>
            </a:r>
            <a:r>
              <a:rPr lang="en-US" sz="2800" i="1" u="sng">
                <a:latin typeface="Arial" charset="0"/>
              </a:rPr>
              <a:t>Cơ man</a:t>
            </a:r>
            <a:r>
              <a:rPr lang="en-US" sz="2800">
                <a:latin typeface="Arial" charset="0"/>
              </a:rPr>
              <a:t>: rất nhiều</a:t>
            </a:r>
          </a:p>
          <a:p>
            <a:pPr>
              <a:spcBef>
                <a:spcPct val="50000"/>
              </a:spcBef>
            </a:pPr>
            <a:r>
              <a:rPr lang="en-US" sz="2800">
                <a:latin typeface="Arial" charset="0"/>
              </a:rPr>
              <a:t>-</a:t>
            </a:r>
            <a:r>
              <a:rPr lang="en-US" sz="2800" i="1" u="sng">
                <a:latin typeface="Arial" charset="0"/>
              </a:rPr>
              <a:t>Chới với</a:t>
            </a:r>
            <a:r>
              <a:rPr lang="en-US" sz="2800">
                <a:latin typeface="Arial" charset="0"/>
              </a:rPr>
              <a:t>: từ gợi tả dáng điệu với tay lên khoảng không nhiều lần, như muốn tìm chỗ bám víu.</a:t>
            </a:r>
          </a:p>
        </p:txBody>
      </p:sp>
      <p:sp>
        <p:nvSpPr>
          <p:cNvPr id="8196" name="WordArt 8"/>
          <p:cNvSpPr>
            <a:spLocks noChangeArrowheads="1" noChangeShapeType="1" noTextEdit="1"/>
          </p:cNvSpPr>
          <p:nvPr/>
        </p:nvSpPr>
        <p:spPr bwMode="auto">
          <a:xfrm>
            <a:off x="3017838" y="1071563"/>
            <a:ext cx="2925762" cy="833437"/>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Con gái</a:t>
            </a:r>
          </a:p>
        </p:txBody>
      </p:sp>
      <p:sp>
        <p:nvSpPr>
          <p:cNvPr id="8197" name="Text Box 10"/>
          <p:cNvSpPr txBox="1">
            <a:spLocks noChangeArrowheads="1"/>
          </p:cNvSpPr>
          <p:nvPr/>
        </p:nvSpPr>
        <p:spPr bwMode="auto">
          <a:xfrm>
            <a:off x="3352800" y="533400"/>
            <a:ext cx="2286000" cy="400050"/>
          </a:xfrm>
          <a:prstGeom prst="rect">
            <a:avLst/>
          </a:prstGeom>
          <a:noFill/>
          <a:ln w="9525">
            <a:noFill/>
            <a:miter lim="800000"/>
            <a:headEnd/>
            <a:tailEnd/>
          </a:ln>
        </p:spPr>
        <p:txBody>
          <a:bodyPr>
            <a:spAutoFit/>
          </a:bodyPr>
          <a:lstStyle/>
          <a:p>
            <a:pPr algn="ctr">
              <a:spcBef>
                <a:spcPct val="50000"/>
              </a:spcBef>
            </a:pPr>
            <a:r>
              <a:rPr lang="en-US" sz="2000">
                <a:latin typeface="Arial" charset="0"/>
              </a:rPr>
              <a:t>TẬP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diamond(in)">
                                      <p:cBhvr>
                                        <p:cTn id="7" dur="20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6742">
                                            <p:txEl>
                                              <p:pRg st="0" end="0"/>
                                            </p:txEl>
                                          </p:spTgt>
                                        </p:tgtEl>
                                        <p:attrNameLst>
                                          <p:attrName>style.visibility</p:attrName>
                                        </p:attrNameLst>
                                      </p:cBhvr>
                                      <p:to>
                                        <p:strVal val="visible"/>
                                      </p:to>
                                    </p:set>
                                    <p:anim calcmode="lin" valueType="num">
                                      <p:cBhvr additive="base">
                                        <p:cTn id="12" dur="2000" fill="hold"/>
                                        <p:tgtEl>
                                          <p:spTgt spid="116742">
                                            <p:txEl>
                                              <p:pRg st="0" end="0"/>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1167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6742">
                                            <p:txEl>
                                              <p:pRg st="1" end="1"/>
                                            </p:txEl>
                                          </p:spTgt>
                                        </p:tgtEl>
                                        <p:attrNameLst>
                                          <p:attrName>style.visibility</p:attrName>
                                        </p:attrNameLst>
                                      </p:cBhvr>
                                      <p:to>
                                        <p:strVal val="visible"/>
                                      </p:to>
                                    </p:set>
                                    <p:anim calcmode="lin" valueType="num">
                                      <p:cBhvr additive="base">
                                        <p:cTn id="18" dur="2000" fill="hold"/>
                                        <p:tgtEl>
                                          <p:spTgt spid="116742">
                                            <p:txEl>
                                              <p:pRg st="1" end="1"/>
                                            </p:txEl>
                                          </p:spTgt>
                                        </p:tgtEl>
                                        <p:attrNameLst>
                                          <p:attrName>ppt_x</p:attrName>
                                        </p:attrNameLst>
                                      </p:cBhvr>
                                      <p:tavLst>
                                        <p:tav tm="0">
                                          <p:val>
                                            <p:strVal val="1+#ppt_w/2"/>
                                          </p:val>
                                        </p:tav>
                                        <p:tav tm="100000">
                                          <p:val>
                                            <p:strVal val="#ppt_x"/>
                                          </p:val>
                                        </p:tav>
                                      </p:tavLst>
                                    </p:anim>
                                    <p:anim calcmode="lin" valueType="num">
                                      <p:cBhvr additive="base">
                                        <p:cTn id="19" dur="2000" fill="hold"/>
                                        <p:tgtEl>
                                          <p:spTgt spid="1167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6742">
                                            <p:txEl>
                                              <p:pRg st="2" end="2"/>
                                            </p:txEl>
                                          </p:spTgt>
                                        </p:tgtEl>
                                        <p:attrNameLst>
                                          <p:attrName>style.visibility</p:attrName>
                                        </p:attrNameLst>
                                      </p:cBhvr>
                                      <p:to>
                                        <p:strVal val="visible"/>
                                      </p:to>
                                    </p:set>
                                    <p:anim calcmode="lin" valueType="num">
                                      <p:cBhvr additive="base">
                                        <p:cTn id="24" dur="2000" fill="hold"/>
                                        <p:tgtEl>
                                          <p:spTgt spid="116742">
                                            <p:txEl>
                                              <p:pRg st="2" end="2"/>
                                            </p:txEl>
                                          </p:spTgt>
                                        </p:tgtEl>
                                        <p:attrNameLst>
                                          <p:attrName>ppt_x</p:attrName>
                                        </p:attrNameLst>
                                      </p:cBhvr>
                                      <p:tavLst>
                                        <p:tav tm="0">
                                          <p:val>
                                            <p:strVal val="1+#ppt_w/2"/>
                                          </p:val>
                                        </p:tav>
                                        <p:tav tm="100000">
                                          <p:val>
                                            <p:strVal val="#ppt_x"/>
                                          </p:val>
                                        </p:tav>
                                      </p:tavLst>
                                    </p:anim>
                                    <p:anim calcmode="lin" valueType="num">
                                      <p:cBhvr additive="base">
                                        <p:cTn id="25" dur="2000" fill="hold"/>
                                        <p:tgtEl>
                                          <p:spTgt spid="11674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0" grpId="0"/>
      <p:bldP spid="11674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descr="White marble"/>
          <p:cNvSpPr>
            <a:spLocks noChangeArrowheads="1"/>
          </p:cNvSpPr>
          <p:nvPr/>
        </p:nvSpPr>
        <p:spPr bwMode="auto">
          <a:xfrm>
            <a:off x="1295400" y="3048000"/>
            <a:ext cx="7010400" cy="2438400"/>
          </a:xfrm>
          <a:prstGeom prst="horizontalScroll">
            <a:avLst>
              <a:gd name="adj" fmla="val 12500"/>
            </a:avLst>
          </a:prstGeom>
          <a:blipFill dpi="0" rotWithShape="1">
            <a:blip r:embed="rId3"/>
            <a:srcRect/>
            <a:tile tx="0" ty="0" sx="100000" sy="100000" flip="none" algn="tl"/>
          </a:blipFill>
          <a:ln w="57150">
            <a:solidFill>
              <a:schemeClr val="bg2"/>
            </a:solidFill>
            <a:round/>
            <a:headEnd/>
            <a:tailEnd/>
          </a:ln>
        </p:spPr>
        <p:txBody>
          <a:bodyPr wrap="none" anchor="ctr"/>
          <a:lstStyle/>
          <a:p>
            <a:pPr algn="ctr" eaLnBrk="0" hangingPunct="0"/>
            <a:r>
              <a:rPr lang="en-US" sz="3200" b="1" i="1" u="sng">
                <a:solidFill>
                  <a:srgbClr val="008000"/>
                </a:solidFill>
              </a:rPr>
              <a:t>Giọng đọc toàn bài</a:t>
            </a:r>
            <a:r>
              <a:rPr lang="en-US" sz="3200" b="1" i="1">
                <a:solidFill>
                  <a:srgbClr val="008000"/>
                </a:solidFill>
              </a:rPr>
              <a:t>: Giọng kể thủ thỉ,</a:t>
            </a:r>
          </a:p>
          <a:p>
            <a:pPr algn="ctr" eaLnBrk="0" hangingPunct="0"/>
            <a:r>
              <a:rPr lang="en-US" sz="3200" b="1" i="1">
                <a:solidFill>
                  <a:srgbClr val="008000"/>
                </a:solidFill>
              </a:rPr>
              <a:t>tâm tình. Chú ý đọc câu nói thể hiện</a:t>
            </a:r>
          </a:p>
          <a:p>
            <a:pPr algn="ctr" eaLnBrk="0" hangingPunct="0"/>
            <a:r>
              <a:rPr lang="en-US" sz="3200" b="1" i="1">
                <a:solidFill>
                  <a:srgbClr val="008000"/>
                </a:solidFill>
              </a:rPr>
              <a:t>đúng cảm xúc của các nhân vật.</a:t>
            </a:r>
            <a:r>
              <a:rPr lang="en-US" sz="3200" b="1" i="1">
                <a:solidFill>
                  <a:srgbClr val="008000"/>
                </a:solidFill>
                <a:latin typeface="Arial" charset="0"/>
              </a:rPr>
              <a:t> </a:t>
            </a:r>
          </a:p>
        </p:txBody>
      </p:sp>
      <p:sp>
        <p:nvSpPr>
          <p:cNvPr id="43011" name="AutoShape 3"/>
          <p:cNvSpPr>
            <a:spLocks noChangeArrowheads="1"/>
          </p:cNvSpPr>
          <p:nvPr/>
        </p:nvSpPr>
        <p:spPr bwMode="auto">
          <a:xfrm>
            <a:off x="1906588" y="228600"/>
            <a:ext cx="5410200" cy="1447800"/>
          </a:xfrm>
          <a:prstGeom prst="wedgeEllipseCallout">
            <a:avLst>
              <a:gd name="adj1" fmla="val -57569"/>
              <a:gd name="adj2" fmla="val 107894"/>
            </a:avLst>
          </a:prstGeom>
          <a:solidFill>
            <a:schemeClr val="accent1"/>
          </a:solidFill>
          <a:ln w="9525">
            <a:solidFill>
              <a:schemeClr val="tx1"/>
            </a:solidFill>
            <a:miter lim="800000"/>
            <a:headEnd/>
            <a:tailEnd/>
          </a:ln>
        </p:spPr>
        <p:txBody>
          <a:bodyPr/>
          <a:lstStyle/>
          <a:p>
            <a:pPr algn="ctr"/>
            <a:r>
              <a:rPr lang="en-US" sz="3000" b="1">
                <a:latin typeface="Arial" charset="0"/>
              </a:rPr>
              <a:t>LUYỆN ĐỌC THEO NHÓM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with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200"/>
                                        <p:tgtEl>
                                          <p:spTgt spid="43011"/>
                                        </p:tgtEl>
                                      </p:cBhvr>
                                    </p:animEffect>
                                    <p:anim calcmode="lin" valueType="num">
                                      <p:cBhvr>
                                        <p:cTn id="8" dur="800" fill="hold"/>
                                        <p:tgtEl>
                                          <p:spTgt spid="43011"/>
                                        </p:tgtEl>
                                        <p:attrNameLst>
                                          <p:attrName>ppt_x</p:attrName>
                                        </p:attrNameLst>
                                      </p:cBhvr>
                                      <p:tavLst>
                                        <p:tav tm="0">
                                          <p:val>
                                            <p:strVal val="#ppt_x"/>
                                          </p:val>
                                        </p:tav>
                                        <p:tav tm="100000">
                                          <p:val>
                                            <p:strVal val="#ppt_x"/>
                                          </p:val>
                                        </p:tav>
                                      </p:tavLst>
                                    </p:anim>
                                    <p:anim calcmode="lin" valueType="num">
                                      <p:cBhvr>
                                        <p:cTn id="9" dur="800" fill="hold"/>
                                        <p:tgtEl>
                                          <p:spTgt spid="43011"/>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430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430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43010"/>
                                        </p:tgtEl>
                                        <p:attrNameLst>
                                          <p:attrName>style.visibility</p:attrName>
                                        </p:attrNameLst>
                                      </p:cBhvr>
                                      <p:to>
                                        <p:strVal val="visible"/>
                                      </p:to>
                                    </p:set>
                                    <p:anim calcmode="lin" valueType="num">
                                      <p:cBhvr>
                                        <p:cTn id="16" dur="2000" fill="hold"/>
                                        <p:tgtEl>
                                          <p:spTgt spid="43010"/>
                                        </p:tgtEl>
                                        <p:attrNameLst>
                                          <p:attrName>ppt_w</p:attrName>
                                        </p:attrNameLst>
                                      </p:cBhvr>
                                      <p:tavLst>
                                        <p:tav tm="0">
                                          <p:val>
                                            <p:fltVal val="0"/>
                                          </p:val>
                                        </p:tav>
                                        <p:tav tm="100000">
                                          <p:val>
                                            <p:strVal val="#ppt_w"/>
                                          </p:val>
                                        </p:tav>
                                      </p:tavLst>
                                    </p:anim>
                                    <p:anim calcmode="lin" valueType="num">
                                      <p:cBhvr>
                                        <p:cTn id="17" dur="2000" fill="hold"/>
                                        <p:tgtEl>
                                          <p:spTgt spid="43010"/>
                                        </p:tgtEl>
                                        <p:attrNameLst>
                                          <p:attrName>ppt_h</p:attrName>
                                        </p:attrNameLst>
                                      </p:cBhvr>
                                      <p:tavLst>
                                        <p:tav tm="0">
                                          <p:val>
                                            <p:fltVal val="0"/>
                                          </p:val>
                                        </p:tav>
                                        <p:tav tm="100000">
                                          <p:val>
                                            <p:strVal val="#ppt_h"/>
                                          </p:val>
                                        </p:tav>
                                      </p:tavLst>
                                    </p:anim>
                                    <p:animEffect transition="in" filter="fade">
                                      <p:cBhvr>
                                        <p:cTn id="18" dur="20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4" name="AutoShape 10"/>
          <p:cNvSpPr>
            <a:spLocks noChangeArrowheads="1"/>
          </p:cNvSpPr>
          <p:nvPr/>
        </p:nvSpPr>
        <p:spPr bwMode="auto">
          <a:xfrm>
            <a:off x="2743200" y="2057400"/>
            <a:ext cx="3581400" cy="533400"/>
          </a:xfrm>
          <a:prstGeom prst="flowChartAlternateProcess">
            <a:avLst/>
          </a:prstGeom>
          <a:solidFill>
            <a:schemeClr val="bg1"/>
          </a:solidFill>
          <a:ln w="9525">
            <a:solidFill>
              <a:schemeClr val="tx1"/>
            </a:solidFill>
            <a:miter lim="800000"/>
            <a:headEnd/>
            <a:tailEnd/>
          </a:ln>
        </p:spPr>
        <p:txBody>
          <a:bodyPr wrap="none" anchor="ctr"/>
          <a:lstStyle/>
          <a:p>
            <a:pPr algn="ctr"/>
            <a:r>
              <a:rPr lang="en-US" sz="2800" b="1">
                <a:solidFill>
                  <a:srgbClr val="CC0000"/>
                </a:solidFill>
                <a:latin typeface="Arial" charset="0"/>
              </a:rPr>
              <a:t>TÌM HIỂU BÀI</a:t>
            </a:r>
          </a:p>
        </p:txBody>
      </p:sp>
      <p:sp>
        <p:nvSpPr>
          <p:cNvPr id="47115" name="AutoShape 11"/>
          <p:cNvSpPr>
            <a:spLocks noChangeArrowheads="1"/>
          </p:cNvSpPr>
          <p:nvPr/>
        </p:nvSpPr>
        <p:spPr bwMode="auto">
          <a:xfrm>
            <a:off x="457200" y="2819400"/>
            <a:ext cx="8534400" cy="1219200"/>
          </a:xfrm>
          <a:prstGeom prst="cloudCallout">
            <a:avLst>
              <a:gd name="adj1" fmla="val -42019"/>
              <a:gd name="adj2" fmla="val 91796"/>
            </a:avLst>
          </a:prstGeom>
          <a:solidFill>
            <a:schemeClr val="accent1"/>
          </a:solidFill>
          <a:ln w="9525">
            <a:solidFill>
              <a:schemeClr val="tx1"/>
            </a:solidFill>
            <a:round/>
            <a:headEnd/>
            <a:tailEnd/>
          </a:ln>
        </p:spPr>
        <p:txBody>
          <a:bodyPr/>
          <a:lstStyle/>
          <a:p>
            <a:pPr algn="ctr"/>
            <a:r>
              <a:rPr lang="en-US" sz="2000">
                <a:latin typeface="Arial" charset="0"/>
              </a:rPr>
              <a:t>Những chi tiết nào trong bài cho thấy ở lang Mơ vẫn còn tư tưởng xem thường con gái? </a:t>
            </a:r>
          </a:p>
        </p:txBody>
      </p:sp>
      <p:sp>
        <p:nvSpPr>
          <p:cNvPr id="47116" name="AutoShape 12"/>
          <p:cNvSpPr>
            <a:spLocks noChangeArrowheads="1"/>
          </p:cNvSpPr>
          <p:nvPr/>
        </p:nvSpPr>
        <p:spPr bwMode="auto">
          <a:xfrm>
            <a:off x="533400" y="4572000"/>
            <a:ext cx="8153400" cy="2133600"/>
          </a:xfrm>
          <a:prstGeom prst="wedgeEllipseCallout">
            <a:avLst>
              <a:gd name="adj1" fmla="val -27162"/>
              <a:gd name="adj2" fmla="val -69569"/>
            </a:avLst>
          </a:prstGeom>
          <a:solidFill>
            <a:srgbClr val="BEED69"/>
          </a:solidFill>
          <a:ln w="9525">
            <a:solidFill>
              <a:schemeClr val="tx1"/>
            </a:solidFill>
            <a:miter lim="800000"/>
            <a:headEnd/>
            <a:tailEnd/>
          </a:ln>
        </p:spPr>
        <p:txBody>
          <a:bodyPr/>
          <a:lstStyle/>
          <a:p>
            <a:pPr algn="ctr"/>
            <a:r>
              <a:rPr lang="en-US" sz="2000">
                <a:solidFill>
                  <a:srgbClr val="CC0000"/>
                </a:solidFill>
                <a:latin typeface="Arial" charset="0"/>
              </a:rPr>
              <a:t>Câu nói của dì Hạnh khi mẹ sinh con gái: </a:t>
            </a:r>
            <a:r>
              <a:rPr lang="en-US" sz="2000" i="1">
                <a:solidFill>
                  <a:srgbClr val="CC0000"/>
                </a:solidFill>
                <a:latin typeface="Arial" charset="0"/>
              </a:rPr>
              <a:t>lại một vịt trời nữa</a:t>
            </a:r>
            <a:r>
              <a:rPr lang="en-US" sz="2000">
                <a:solidFill>
                  <a:srgbClr val="CC0000"/>
                </a:solidFill>
                <a:latin typeface="Arial" charset="0"/>
              </a:rPr>
              <a:t> - thể hiện ý thất vọng; </a:t>
            </a:r>
            <a:r>
              <a:rPr lang="en-US" sz="2000" i="1">
                <a:solidFill>
                  <a:srgbClr val="CC0000"/>
                </a:solidFill>
                <a:latin typeface="Arial" charset="0"/>
              </a:rPr>
              <a:t>cả bố và mẹ Mơ đều có vẻ buồn buồn</a:t>
            </a:r>
            <a:r>
              <a:rPr lang="en-US" sz="2000">
                <a:solidFill>
                  <a:srgbClr val="CC0000"/>
                </a:solidFill>
                <a:latin typeface="Arial" charset="0"/>
              </a:rPr>
              <a:t> - vì bố mẹ Mơ cũng thích con trai xem nhẹ con gái </a:t>
            </a:r>
          </a:p>
        </p:txBody>
      </p:sp>
      <p:sp>
        <p:nvSpPr>
          <p:cNvPr id="10245" name="WordArt 13"/>
          <p:cNvSpPr>
            <a:spLocks noChangeArrowheads="1" noChangeShapeType="1" noTextEdit="1"/>
          </p:cNvSpPr>
          <p:nvPr/>
        </p:nvSpPr>
        <p:spPr bwMode="auto">
          <a:xfrm>
            <a:off x="3017838" y="1071563"/>
            <a:ext cx="2651125" cy="466725"/>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Con gái</a:t>
            </a:r>
          </a:p>
        </p:txBody>
      </p:sp>
      <p:sp>
        <p:nvSpPr>
          <p:cNvPr id="10246" name="Text Box 15"/>
          <p:cNvSpPr txBox="1">
            <a:spLocks noChangeArrowheads="1"/>
          </p:cNvSpPr>
          <p:nvPr/>
        </p:nvSpPr>
        <p:spPr bwMode="auto">
          <a:xfrm>
            <a:off x="3352800" y="533400"/>
            <a:ext cx="2286000" cy="400050"/>
          </a:xfrm>
          <a:prstGeom prst="rect">
            <a:avLst/>
          </a:prstGeom>
          <a:noFill/>
          <a:ln w="9525">
            <a:noFill/>
            <a:miter lim="800000"/>
            <a:headEnd/>
            <a:tailEnd/>
          </a:ln>
        </p:spPr>
        <p:txBody>
          <a:bodyPr>
            <a:spAutoFit/>
          </a:bodyPr>
          <a:lstStyle/>
          <a:p>
            <a:pPr algn="ctr">
              <a:spcBef>
                <a:spcPct val="50000"/>
              </a:spcBef>
            </a:pPr>
            <a:r>
              <a:rPr lang="en-US" sz="2000">
                <a:latin typeface="Arial" charset="0"/>
              </a:rPr>
              <a:t>TẬP ĐỌC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7114"/>
                                        </p:tgtEl>
                                        <p:attrNameLst>
                                          <p:attrName>style.visibility</p:attrName>
                                        </p:attrNameLst>
                                      </p:cBhvr>
                                      <p:to>
                                        <p:strVal val="visible"/>
                                      </p:to>
                                    </p:set>
                                    <p:animEffect transition="in" filter="slide(fromBottom)">
                                      <p:cBhvr>
                                        <p:cTn id="7" dur="2000"/>
                                        <p:tgtEl>
                                          <p:spTgt spid="47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7115"/>
                                        </p:tgtEl>
                                        <p:attrNameLst>
                                          <p:attrName>style.visibility</p:attrName>
                                        </p:attrNameLst>
                                      </p:cBhvr>
                                      <p:to>
                                        <p:strVal val="visible"/>
                                      </p:to>
                                    </p:set>
                                    <p:animEffect transition="in" filter="barn(inHorizontal)">
                                      <p:cBhvr>
                                        <p:cTn id="12" dur="2000"/>
                                        <p:tgtEl>
                                          <p:spTgt spid="471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47116"/>
                                        </p:tgtEl>
                                        <p:attrNameLst>
                                          <p:attrName>style.visibility</p:attrName>
                                        </p:attrNameLst>
                                      </p:cBhvr>
                                      <p:to>
                                        <p:strVal val="visible"/>
                                      </p:to>
                                    </p:set>
                                    <p:anim calcmode="lin" valueType="num">
                                      <p:cBhvr>
                                        <p:cTn id="17" dur="2000" fill="hold"/>
                                        <p:tgtEl>
                                          <p:spTgt spid="47116"/>
                                        </p:tgtEl>
                                        <p:attrNameLst>
                                          <p:attrName>ppt_w</p:attrName>
                                        </p:attrNameLst>
                                      </p:cBhvr>
                                      <p:tavLst>
                                        <p:tav tm="0">
                                          <p:val>
                                            <p:strVal val="#ppt_w+.3"/>
                                          </p:val>
                                        </p:tav>
                                        <p:tav tm="100000">
                                          <p:val>
                                            <p:strVal val="#ppt_w"/>
                                          </p:val>
                                        </p:tav>
                                      </p:tavLst>
                                    </p:anim>
                                    <p:anim calcmode="lin" valueType="num">
                                      <p:cBhvr>
                                        <p:cTn id="18" dur="2000" fill="hold"/>
                                        <p:tgtEl>
                                          <p:spTgt spid="47116"/>
                                        </p:tgtEl>
                                        <p:attrNameLst>
                                          <p:attrName>ppt_h</p:attrName>
                                        </p:attrNameLst>
                                      </p:cBhvr>
                                      <p:tavLst>
                                        <p:tav tm="0">
                                          <p:val>
                                            <p:strVal val="#ppt_h"/>
                                          </p:val>
                                        </p:tav>
                                        <p:tav tm="100000">
                                          <p:val>
                                            <p:strVal val="#ppt_h"/>
                                          </p:val>
                                        </p:tav>
                                      </p:tavLst>
                                    </p:anim>
                                    <p:animEffect transition="in" filter="fade">
                                      <p:cBhvr>
                                        <p:cTn id="19" dur="2000"/>
                                        <p:tgtEl>
                                          <p:spTgt spid="47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4" grpId="0" animBg="1"/>
      <p:bldP spid="47115" grpId="0" animBg="1"/>
      <p:bldP spid="471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1163</TotalTime>
  <Words>857</Words>
  <Application>Microsoft Office PowerPoint</Application>
  <PresentationFormat>On-screen Show (4:3)</PresentationFormat>
  <Paragraphs>89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Times New Roman</vt:lpstr>
      <vt:lpstr>Arial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Ba Bang</dc:creator>
  <cp:lastModifiedBy>CSTeam</cp:lastModifiedBy>
  <cp:revision>65</cp:revision>
  <dcterms:created xsi:type="dcterms:W3CDTF">2009-11-16T14:56:37Z</dcterms:created>
  <dcterms:modified xsi:type="dcterms:W3CDTF">2016-06-30T03:27:45Z</dcterms:modified>
</cp:coreProperties>
</file>