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7" r:id="rId2"/>
    <p:sldId id="264" r:id="rId3"/>
    <p:sldId id="268" r:id="rId4"/>
    <p:sldId id="269" r:id="rId5"/>
    <p:sldId id="270" r:id="rId6"/>
    <p:sldId id="27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00"/>
    <a:srgbClr val="FF00FF"/>
    <a:srgbClr val="FFFF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15D9D-32DC-47D3-8281-0EBDEF14E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51BCB-BA57-4879-A11F-CB7884AA3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C8E51-43CC-41BD-804E-8A45316A8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49510-A702-4216-BE9D-072D91C0F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3314A-3F65-4525-83C6-DDD629F56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BAF9B-BBE0-4FC8-B1FE-B36BDB0C8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82396-9E49-4516-AC3C-3A2E82F25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5B7B5-F89E-468A-AE1C-048F2B1A4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6FB64-0703-43BC-8AEF-8033954B0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FE9D3-AC13-4C1D-81BC-13EEEBB73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AFB13-DE90-418E-8255-3ACA3FED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fld id="{CF546FBD-0879-41D7-AC81-32A873F7B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71600"/>
            <a:ext cx="8458200" cy="563563"/>
          </a:xfrm>
        </p:spPr>
        <p:txBody>
          <a:bodyPr/>
          <a:lstStyle/>
          <a:p>
            <a:pPr eaLnBrk="1" hangingPunct="1"/>
            <a:r>
              <a:rPr lang="en-US" sz="1500" b="1" smtClean="0">
                <a:solidFill>
                  <a:srgbClr val="FF3300"/>
                </a:solidFill>
              </a:rPr>
              <a:t>Phòng Giáo dục &amp; Đào tạo Hương Thuỷ</a:t>
            </a:r>
            <a:br>
              <a:rPr lang="en-US" sz="1500" b="1" smtClean="0">
                <a:solidFill>
                  <a:srgbClr val="FF3300"/>
                </a:solidFill>
              </a:rPr>
            </a:br>
            <a:r>
              <a:rPr lang="en-US" sz="1700" b="1" smtClean="0">
                <a:solidFill>
                  <a:srgbClr val="0000FF"/>
                </a:solidFill>
              </a:rPr>
              <a:t>Trường Tiểu học Số 2 Phú Bài</a:t>
            </a:r>
          </a:p>
        </p:txBody>
      </p:sp>
      <p:pic>
        <p:nvPicPr>
          <p:cNvPr id="3075" name="Picture 3" descr="Mask0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8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Flower 001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739621">
            <a:off x="1600200" y="1371600"/>
            <a:ext cx="2176463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2895600" y="3048000"/>
            <a:ext cx="5029200" cy="11652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noFill/>
                  <a:round/>
                  <a:headEnd/>
                  <a:tailEnd/>
                </a:ln>
                <a:solidFill>
                  <a:srgbClr val="990099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Trả bài văn tả cây cối</a:t>
            </a:r>
            <a:endParaRPr lang="en-US" sz="3600" b="1" kern="10">
              <a:ln w="9525">
                <a:noFill/>
                <a:round/>
                <a:headEnd/>
                <a:tailEnd/>
              </a:ln>
              <a:solidFill>
                <a:srgbClr val="990099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4800600" y="4800600"/>
            <a:ext cx="2551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FF0000"/>
                </a:solidFill>
              </a:rPr>
              <a:t>TẬP LÀM  VĂN LỚP 5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04800" y="914400"/>
            <a:ext cx="8382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/>
              <a:t>I.</a:t>
            </a:r>
            <a:r>
              <a:rPr lang="en-US" sz="2400" b="1" u="sng"/>
              <a:t> Mục tiêu:</a:t>
            </a:r>
            <a:endParaRPr lang="en-US" sz="2400"/>
          </a:p>
          <a:p>
            <a:pPr eaLnBrk="0" hangingPunct="0"/>
            <a:r>
              <a:rPr lang="en-US" sz="2400"/>
              <a:t>-Biết rút kinh nghiệm về  cách bố cục, trình tự miêu tả, quan sát và chọn lọc chi tiết, cách diễn </a:t>
            </a:r>
            <a:r>
              <a:rPr lang="vi-VN" sz="2400"/>
              <a:t>đ</a:t>
            </a:r>
            <a:r>
              <a:rPr lang="en-US" sz="2400"/>
              <a:t>ạt trình bày trong bài v</a:t>
            </a:r>
            <a:r>
              <a:rPr lang="vi-VN" sz="2400"/>
              <a:t>ă</a:t>
            </a:r>
            <a:r>
              <a:rPr lang="en-US" sz="2400"/>
              <a:t>n tả cây cối. </a:t>
            </a:r>
          </a:p>
          <a:p>
            <a:pPr eaLnBrk="0" hangingPunct="0"/>
            <a:r>
              <a:rPr lang="en-US" sz="2400"/>
              <a:t>- Học sinh biết tham gia sửa lỗi chung, phát hiện và sửa các lỗi </a:t>
            </a:r>
            <a:r>
              <a:rPr lang="vi-VN" sz="2400"/>
              <a:t>đ</a:t>
            </a:r>
            <a:r>
              <a:rPr lang="en-US" sz="2400"/>
              <a:t>ã mắc trong bài làm của bản thân và của bạn. Biết viết lại một </a:t>
            </a:r>
            <a:r>
              <a:rPr lang="vi-VN" sz="2400"/>
              <a:t>đ</a:t>
            </a:r>
            <a:r>
              <a:rPr lang="en-US" sz="2400"/>
              <a:t>oạn trong bài tập làm v</a:t>
            </a:r>
            <a:r>
              <a:rPr lang="vi-VN" sz="2400"/>
              <a:t>ă</a:t>
            </a:r>
            <a:r>
              <a:rPr lang="en-US" sz="2400"/>
              <a:t>n của mình cho hay h</a:t>
            </a:r>
            <a:r>
              <a:rPr lang="vi-VN" sz="2400"/>
              <a:t>ơ</a:t>
            </a:r>
            <a:r>
              <a:rPr lang="en-US" sz="2400"/>
              <a:t>n.</a:t>
            </a:r>
          </a:p>
          <a:p>
            <a:pPr eaLnBrk="0" hangingPunct="0"/>
            <a:r>
              <a:rPr lang="en-US" sz="2400"/>
              <a:t>- Giáo dục học sinh lòng yêu thích v</a:t>
            </a:r>
            <a:r>
              <a:rPr lang="vi-VN" sz="2400"/>
              <a:t>ă</a:t>
            </a:r>
            <a:r>
              <a:rPr lang="en-US" sz="2400"/>
              <a:t>n học, say mê sáng tạo.</a:t>
            </a:r>
          </a:p>
          <a:p>
            <a:pPr eaLnBrk="0" hangingPunct="0"/>
            <a:r>
              <a:rPr lang="en-US" sz="2400" b="1"/>
              <a:t>II.</a:t>
            </a:r>
            <a:r>
              <a:rPr lang="en-US" sz="2400" b="1" u="sng"/>
              <a:t>Chuẩn bị: </a:t>
            </a:r>
            <a:r>
              <a:rPr lang="en-US" sz="2400"/>
              <a:t>Giấy khổ to viết sẵn: 5 </a:t>
            </a:r>
            <a:r>
              <a:rPr lang="vi-VN" sz="2400"/>
              <a:t>đ</a:t>
            </a:r>
            <a:r>
              <a:rPr lang="en-US" sz="2400"/>
              <a:t>ề v</a:t>
            </a:r>
            <a:r>
              <a:rPr lang="vi-VN" sz="2400"/>
              <a:t>ă</a:t>
            </a:r>
            <a:r>
              <a:rPr lang="en-US" sz="2400"/>
              <a:t>n của tiết Viết bài v</a:t>
            </a:r>
            <a:r>
              <a:rPr lang="vi-VN" sz="2400"/>
              <a:t>ă</a:t>
            </a:r>
            <a:r>
              <a:rPr lang="en-US" sz="2400"/>
              <a:t>n tả cây cối.</a:t>
            </a:r>
            <a:r>
              <a:rPr lang="en-US" sz="2400" b="1"/>
              <a:t> </a:t>
            </a:r>
            <a:r>
              <a:rPr lang="en-US" sz="2400"/>
              <a:t>Các lỗi tiêu biểu về chính tả, dùng từ, </a:t>
            </a:r>
            <a:r>
              <a:rPr lang="vi-VN" sz="2400"/>
              <a:t>đ</a:t>
            </a:r>
            <a:r>
              <a:rPr lang="en-US" sz="2400"/>
              <a:t>ặt câu trong bài làm của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304800" y="914400"/>
            <a:ext cx="8382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/>
              <a:t>III.</a:t>
            </a:r>
            <a:r>
              <a:rPr lang="en-US" sz="2400" b="1" u="sng"/>
              <a:t>Các hoạt </a:t>
            </a:r>
            <a:r>
              <a:rPr lang="vi-VN" sz="2400" b="1" u="sng"/>
              <a:t>đ</a:t>
            </a:r>
            <a:r>
              <a:rPr lang="en-US" sz="2400" b="1" u="sng"/>
              <a:t>ộng – Dạy học:</a:t>
            </a:r>
            <a:endParaRPr lang="en-US" sz="2400"/>
          </a:p>
          <a:p>
            <a:pPr eaLnBrk="0" hangingPunct="0"/>
            <a:r>
              <a:rPr lang="en-US" sz="2400"/>
              <a:t>1. </a:t>
            </a:r>
            <a:r>
              <a:rPr lang="en-US" sz="2400" u="sng"/>
              <a:t>Bàicũ:</a:t>
            </a:r>
            <a:r>
              <a:rPr lang="en-US" sz="2400"/>
              <a:t> 1 nhóm </a:t>
            </a:r>
            <a:r>
              <a:rPr lang="vi-VN" sz="2400"/>
              <a:t>đ</a:t>
            </a:r>
            <a:r>
              <a:rPr lang="en-US" sz="2400"/>
              <a:t>ọc lại một trong hai màn kịch </a:t>
            </a:r>
            <a:r>
              <a:rPr lang="vi-VN" sz="2400"/>
              <a:t>đ</a:t>
            </a:r>
            <a:r>
              <a:rPr lang="en-US" sz="2400"/>
              <a:t>ã học ở tiết TLV tr</a:t>
            </a:r>
            <a:r>
              <a:rPr lang="vi-VN" sz="2400"/>
              <a:t>ư</a:t>
            </a:r>
            <a:r>
              <a:rPr lang="en-US" sz="2400"/>
              <a:t>ớc.</a:t>
            </a:r>
          </a:p>
          <a:p>
            <a:pPr eaLnBrk="0" hangingPunct="0"/>
            <a:r>
              <a:rPr lang="en-US" sz="2400"/>
              <a:t>2.</a:t>
            </a:r>
            <a:r>
              <a:rPr lang="en-US" sz="2400" u="sng"/>
              <a:t> Bài mới</a:t>
            </a:r>
            <a:r>
              <a:rPr lang="en-US" sz="2400"/>
              <a:t>: </a:t>
            </a:r>
          </a:p>
          <a:p>
            <a:pPr eaLnBrk="0" hangingPunct="0"/>
            <a:r>
              <a:rPr lang="en-US" sz="2400"/>
              <a:t>           Giới thiệu bài</a:t>
            </a:r>
          </a:p>
          <a:p>
            <a:pPr eaLnBrk="0" hangingPunct="0"/>
            <a:r>
              <a:rPr lang="en-US" sz="2400" b="1" u="sng"/>
              <a:t>Hoạt </a:t>
            </a:r>
            <a:r>
              <a:rPr lang="vi-VN" sz="2400" b="1" u="sng"/>
              <a:t>đ</a:t>
            </a:r>
            <a:r>
              <a:rPr lang="en-US" sz="2400" b="1" u="sng"/>
              <a:t>ộng 1:</a:t>
            </a:r>
            <a:r>
              <a:rPr lang="en-US" sz="2400" b="1"/>
              <a:t> </a:t>
            </a:r>
            <a:r>
              <a:rPr lang="en-US" sz="2400"/>
              <a:t>Nhận xét kết quả bài viết của học sinh</a:t>
            </a:r>
          </a:p>
          <a:p>
            <a:pPr eaLnBrk="0" hangingPunct="0"/>
            <a:r>
              <a:rPr lang="en-US" sz="2400"/>
              <a:t>Mt: Biết rút kinh nghiệm về  cách bố cục, trình tự miêu tả, quan sát và chọn lọc chi tiết, cách diễn </a:t>
            </a:r>
            <a:r>
              <a:rPr lang="vi-VN" sz="2400"/>
              <a:t>đ</a:t>
            </a:r>
            <a:r>
              <a:rPr lang="en-US" sz="2400"/>
              <a:t>ạt trình bày trong bài v</a:t>
            </a:r>
            <a:r>
              <a:rPr lang="vi-VN" sz="2400"/>
              <a:t>ă</a:t>
            </a:r>
            <a:r>
              <a:rPr lang="en-US" sz="2400"/>
              <a:t>n tả cây cối.</a:t>
            </a:r>
          </a:p>
          <a:p>
            <a:pPr eaLnBrk="0" hangingPunct="0"/>
            <a:r>
              <a:rPr lang="en-US" sz="2400"/>
              <a:t>-Giáo viên dán giấy </a:t>
            </a:r>
            <a:r>
              <a:rPr lang="vi-VN" sz="2400"/>
              <a:t>đ</a:t>
            </a:r>
            <a:r>
              <a:rPr lang="en-US" sz="2400"/>
              <a:t>ã viết sẵn 5 </a:t>
            </a:r>
            <a:r>
              <a:rPr lang="vi-VN" sz="2400"/>
              <a:t>đ</a:t>
            </a:r>
            <a:r>
              <a:rPr lang="en-US" sz="2400"/>
              <a:t>ề v</a:t>
            </a:r>
            <a:r>
              <a:rPr lang="vi-VN" sz="2400"/>
              <a:t>ă</a:t>
            </a:r>
            <a:r>
              <a:rPr lang="en-US" sz="2400"/>
              <a:t>n của tiết Viết bài v</a:t>
            </a:r>
            <a:r>
              <a:rPr lang="vi-VN" sz="2400"/>
              <a:t>ă</a:t>
            </a:r>
            <a:r>
              <a:rPr lang="en-US" sz="2400"/>
              <a:t>n tả cây cối, h</a:t>
            </a:r>
            <a:r>
              <a:rPr lang="vi-VN" sz="2400"/>
              <a:t>ư</a:t>
            </a:r>
            <a:r>
              <a:rPr lang="en-US" sz="2400"/>
              <a:t>ớng dẫn học sinh xác </a:t>
            </a:r>
            <a:r>
              <a:rPr lang="vi-VN" sz="2400"/>
              <a:t>đ</a:t>
            </a:r>
            <a:r>
              <a:rPr lang="en-US" sz="2400"/>
              <a:t>ịnh rõ yêu cầu của </a:t>
            </a:r>
            <a:r>
              <a:rPr lang="vi-VN" sz="2400"/>
              <a:t>đ</a:t>
            </a:r>
            <a:r>
              <a:rPr lang="en-US" sz="2400"/>
              <a:t>ề bài (nội dung + thể loại).</a:t>
            </a:r>
          </a:p>
          <a:p>
            <a:pPr eaLnBrk="0" hangingPunct="0"/>
            <a:r>
              <a:rPr lang="en-US" sz="2400"/>
              <a:t>Giáo viên nhận xét về kết quả làm bài của học sinh:</a:t>
            </a:r>
          </a:p>
          <a:p>
            <a:pPr eaLnBrk="0" hangingPunct="0"/>
            <a:endParaRPr lang="en-US" sz="24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04800" y="914400"/>
            <a:ext cx="8382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/>
              <a:t>III.</a:t>
            </a:r>
            <a:r>
              <a:rPr lang="en-US" sz="2400" b="1" u="sng"/>
              <a:t>Các hoạt </a:t>
            </a:r>
            <a:r>
              <a:rPr lang="vi-VN" sz="2400" b="1" u="sng"/>
              <a:t>đ</a:t>
            </a:r>
            <a:r>
              <a:rPr lang="en-US" sz="2400" b="1" u="sng"/>
              <a:t>ộng – Dạy học:</a:t>
            </a:r>
            <a:endParaRPr lang="en-US" sz="2400"/>
          </a:p>
          <a:p>
            <a:pPr eaLnBrk="0" hangingPunct="0"/>
            <a:r>
              <a:rPr lang="en-US" sz="2400"/>
              <a:t>* </a:t>
            </a:r>
            <a:r>
              <a:rPr lang="vi-VN" sz="2400" i="1" u="sng"/>
              <a:t>Ư</a:t>
            </a:r>
            <a:r>
              <a:rPr lang="en-US" sz="2400" i="1" u="sng"/>
              <a:t>u </a:t>
            </a:r>
            <a:r>
              <a:rPr lang="vi-VN" sz="2400" i="1" u="sng"/>
              <a:t>đ</a:t>
            </a:r>
            <a:r>
              <a:rPr lang="en-US" sz="2400" i="1" u="sng"/>
              <a:t>iểm chính về các mặt</a:t>
            </a:r>
            <a:endParaRPr lang="en-US" sz="2400"/>
          </a:p>
          <a:p>
            <a:pPr eaLnBrk="0" hangingPunct="0"/>
            <a:r>
              <a:rPr lang="vi-VN" sz="2400" u="sng"/>
              <a:t>Ư</a:t>
            </a:r>
            <a:r>
              <a:rPr lang="en-US" sz="2400" u="sng"/>
              <a:t>u </a:t>
            </a:r>
            <a:r>
              <a:rPr lang="vi-VN" sz="2400" u="sng"/>
              <a:t>đ</a:t>
            </a:r>
            <a:r>
              <a:rPr lang="en-US" sz="2400" u="sng"/>
              <a:t>iểm:</a:t>
            </a:r>
            <a:r>
              <a:rPr lang="en-US" sz="2400"/>
              <a:t>Đa số học sinh nắm vững nội dung  yêu cầu </a:t>
            </a:r>
            <a:r>
              <a:rPr lang="vi-VN" sz="2400"/>
              <a:t>đ</a:t>
            </a:r>
            <a:r>
              <a:rPr lang="en-US" sz="2400"/>
              <a:t>ề bài, có kĩ n</a:t>
            </a:r>
            <a:r>
              <a:rPr lang="vi-VN" sz="2400"/>
              <a:t>ă</a:t>
            </a:r>
            <a:r>
              <a:rPr lang="en-US" sz="2400"/>
              <a:t>ng quan sát và vận dụng những hiểu biết về bài v</a:t>
            </a:r>
            <a:r>
              <a:rPr lang="vi-VN" sz="2400"/>
              <a:t>ă</a:t>
            </a:r>
            <a:r>
              <a:rPr lang="en-US" sz="2400"/>
              <a:t>n tả cây cối trong khi viết bài, bố cục bài viết rõ ràng, câu v</a:t>
            </a:r>
            <a:r>
              <a:rPr lang="vi-VN" sz="2400"/>
              <a:t>ă</a:t>
            </a:r>
            <a:r>
              <a:rPr lang="en-US" sz="2400"/>
              <a:t>n giàu hình ảnh, sử dụng tốt một số biện pháp tu từ trong khi viết...nhiều học sinh có bài viết hay.</a:t>
            </a:r>
          </a:p>
          <a:p>
            <a:pPr eaLnBrk="0" hangingPunct="0"/>
            <a:r>
              <a:rPr lang="en-US" sz="2400" u="sng"/>
              <a:t>Thiếu sót, hạn chế</a:t>
            </a:r>
            <a:r>
              <a:rPr lang="en-US" sz="2400"/>
              <a:t> : Một vài học sinh nắm ch</a:t>
            </a:r>
            <a:r>
              <a:rPr lang="vi-VN" sz="2400"/>
              <a:t>ư</a:t>
            </a:r>
            <a:r>
              <a:rPr lang="en-US" sz="2400"/>
              <a:t>a chắc yêu cầu bài, kĩ n</a:t>
            </a:r>
            <a:r>
              <a:rPr lang="vi-VN" sz="2400"/>
              <a:t>ă</a:t>
            </a:r>
            <a:r>
              <a:rPr lang="en-US" sz="2400"/>
              <a:t>ng thực hiện bài v</a:t>
            </a:r>
            <a:r>
              <a:rPr lang="vi-VN" sz="2400"/>
              <a:t>ă</a:t>
            </a:r>
            <a:r>
              <a:rPr lang="en-US" sz="2400"/>
              <a:t>n tả cây cối yếu, nội dung s</a:t>
            </a:r>
            <a:r>
              <a:rPr lang="vi-VN" sz="2400"/>
              <a:t>ơ</a:t>
            </a:r>
            <a:r>
              <a:rPr lang="en-US" sz="2400"/>
              <a:t> sài, bố cục thiếu rõ ràng, ý lủng củng, chữ viết xấu sai nhiêù lỗi chính tả.</a:t>
            </a:r>
          </a:p>
          <a:p>
            <a:pPr eaLnBrk="0" hangingPunct="0"/>
            <a:r>
              <a:rPr lang="en-US" sz="2400" u="sng"/>
              <a:t>Thông báo kết quả </a:t>
            </a:r>
            <a:r>
              <a:rPr lang="vi-VN" sz="2400" u="sng"/>
              <a:t>đ</a:t>
            </a:r>
            <a:r>
              <a:rPr lang="en-US" sz="2400" u="sng"/>
              <a:t>iểm</a:t>
            </a:r>
            <a:r>
              <a:rPr lang="en-US" sz="2400"/>
              <a:t> :Điểm cao nhất 9 ( 1 bài) thấp nhất 2 </a:t>
            </a:r>
            <a:r>
              <a:rPr lang="vi-VN" sz="2400"/>
              <a:t>đ</a:t>
            </a:r>
            <a:r>
              <a:rPr lang="en-US" sz="2400"/>
              <a:t>iểm (1 bài)</a:t>
            </a:r>
            <a:r>
              <a:rPr lang="en-US" sz="2400" b="1" u="sng"/>
              <a:t> </a:t>
            </a:r>
            <a:endParaRPr lang="en-US" sz="2400"/>
          </a:p>
          <a:p>
            <a:pPr eaLnBrk="0" hangingPunct="0"/>
            <a:endParaRPr lang="en-US" sz="240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304800" y="914400"/>
            <a:ext cx="8382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/>
              <a:t>III.</a:t>
            </a:r>
            <a:r>
              <a:rPr lang="en-US" sz="2400" b="1" u="sng"/>
              <a:t>Các hoạt </a:t>
            </a:r>
            <a:r>
              <a:rPr lang="vi-VN" sz="2400" b="1" u="sng"/>
              <a:t>đ</a:t>
            </a:r>
            <a:r>
              <a:rPr lang="en-US" sz="2400" b="1" u="sng"/>
              <a:t>ộng – Dạy học:</a:t>
            </a:r>
            <a:endParaRPr lang="en-US" sz="2400"/>
          </a:p>
          <a:p>
            <a:pPr eaLnBrk="0" hangingPunct="0"/>
            <a:r>
              <a:rPr lang="en-US" sz="2400" b="1" u="sng"/>
              <a:t>Hoạt </a:t>
            </a:r>
            <a:r>
              <a:rPr lang="vi-VN" sz="2400" b="1" u="sng"/>
              <a:t>đ</a:t>
            </a:r>
            <a:r>
              <a:rPr lang="en-US" sz="2400" b="1" u="sng"/>
              <a:t>ộng 2:</a:t>
            </a:r>
            <a:r>
              <a:rPr lang="en-US" sz="2400" b="1"/>
              <a:t> </a:t>
            </a:r>
            <a:r>
              <a:rPr lang="en-US" sz="2400"/>
              <a:t>H</a:t>
            </a:r>
            <a:r>
              <a:rPr lang="vi-VN" sz="2400"/>
              <a:t>ư</a:t>
            </a:r>
            <a:r>
              <a:rPr lang="en-US" sz="2400"/>
              <a:t>ớng dẫn học sinh chữa bài.</a:t>
            </a:r>
          </a:p>
          <a:p>
            <a:pPr eaLnBrk="0" hangingPunct="0"/>
            <a:r>
              <a:rPr lang="en-US" sz="2400"/>
              <a:t>Mt: biết tham gia sửa lỗi chung, phát hiện và sửa các lỗi </a:t>
            </a:r>
            <a:r>
              <a:rPr lang="vi-VN" sz="2400"/>
              <a:t>đ</a:t>
            </a:r>
            <a:r>
              <a:rPr lang="en-US" sz="2400"/>
              <a:t>ã mắc trong bài làm của bản thân và của bạn.</a:t>
            </a:r>
          </a:p>
          <a:p>
            <a:pPr eaLnBrk="0" hangingPunct="0"/>
            <a:r>
              <a:rPr lang="en-US" sz="2400"/>
              <a:t> a)H</a:t>
            </a:r>
            <a:r>
              <a:rPr lang="vi-VN" sz="2400"/>
              <a:t>ư</a:t>
            </a:r>
            <a:r>
              <a:rPr lang="en-US" sz="2400"/>
              <a:t>ớng dẫn hs chữa lỗi chung:</a:t>
            </a:r>
          </a:p>
          <a:p>
            <a:pPr eaLnBrk="0" hangingPunct="0"/>
            <a:r>
              <a:rPr lang="en-US" sz="2400"/>
              <a:t>+Lỗi về chính tả: mùi th</a:t>
            </a:r>
            <a:r>
              <a:rPr lang="vi-VN" sz="2400"/>
              <a:t>ơ</a:t>
            </a:r>
            <a:r>
              <a:rPr lang="en-US" sz="2400"/>
              <a:t>m rất rễ chịu, mỗi chùm khoảng 4,5 chái. </a:t>
            </a:r>
          </a:p>
          <a:p>
            <a:pPr eaLnBrk="0" hangingPunct="0"/>
            <a:r>
              <a:rPr lang="en-US" sz="2400"/>
              <a:t>+Lỗi về từ, câu, ý: béo béo của trứng gà, ngọt ngọt của mật ong. H</a:t>
            </a:r>
            <a:r>
              <a:rPr lang="vi-VN" sz="2400"/>
              <a:t>ươ</a:t>
            </a:r>
            <a:r>
              <a:rPr lang="en-US" sz="2400"/>
              <a:t>ng th</a:t>
            </a:r>
            <a:r>
              <a:rPr lang="vi-VN" sz="2400"/>
              <a:t>ơ</a:t>
            </a:r>
            <a:r>
              <a:rPr lang="en-US" sz="2400"/>
              <a:t>m gào gạt. Hoa có những chiếc lá nhỏ li ti </a:t>
            </a:r>
          </a:p>
          <a:p>
            <a:pPr eaLnBrk="0" hangingPunct="0"/>
            <a:r>
              <a:rPr lang="en-US" sz="2400"/>
              <a:t>b) H</a:t>
            </a:r>
            <a:r>
              <a:rPr lang="vi-VN" sz="2400"/>
              <a:t>ư</a:t>
            </a:r>
            <a:r>
              <a:rPr lang="en-US" sz="2400"/>
              <a:t>ớng dẫn học sinh chữa lỗi trong bài</a:t>
            </a:r>
          </a:p>
          <a:p>
            <a:pPr eaLnBrk="0" hangingPunct="0"/>
            <a:r>
              <a:rPr lang="en-US" sz="2400"/>
              <a:t>-GV yc học sinh </a:t>
            </a:r>
            <a:r>
              <a:rPr lang="vi-VN" sz="2400"/>
              <a:t>đ</a:t>
            </a:r>
            <a:r>
              <a:rPr lang="en-US" sz="2400"/>
              <a:t>ọc lời phê của Gv và sửa lỗi mắc phải.</a:t>
            </a:r>
          </a:p>
          <a:p>
            <a:pPr eaLnBrk="0" hangingPunct="0"/>
            <a:r>
              <a:rPr lang="en-US" sz="2400"/>
              <a:t>-GV theo dõi</a:t>
            </a:r>
            <a:r>
              <a:rPr lang="en-US" sz="2400" b="1" u="sng"/>
              <a:t> </a:t>
            </a:r>
            <a:endParaRPr lang="en-US" sz="2400"/>
          </a:p>
          <a:p>
            <a:pPr eaLnBrk="0" hangingPunct="0"/>
            <a:endParaRPr lang="en-US" sz="2400"/>
          </a:p>
          <a:p>
            <a:pPr eaLnBrk="0" hangingPunct="0"/>
            <a:endParaRPr lang="en-US" sz="240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304800" y="914400"/>
            <a:ext cx="83820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/>
              <a:t>III.</a:t>
            </a:r>
            <a:r>
              <a:rPr lang="en-US" sz="2400" b="1" u="sng"/>
              <a:t>Các hoạt </a:t>
            </a:r>
            <a:r>
              <a:rPr lang="vi-VN" sz="2400" b="1" u="sng"/>
              <a:t>đ</a:t>
            </a:r>
            <a:r>
              <a:rPr lang="en-US" sz="2400" b="1" u="sng"/>
              <a:t>ộng – Dạy học:</a:t>
            </a:r>
            <a:endParaRPr lang="en-US" sz="2400"/>
          </a:p>
          <a:p>
            <a:pPr eaLnBrk="0" hangingPunct="0"/>
            <a:r>
              <a:rPr lang="en-US" sz="2400" b="1" u="sng"/>
              <a:t>Hoạt </a:t>
            </a:r>
            <a:r>
              <a:rPr lang="vi-VN" sz="2400" b="1" u="sng"/>
              <a:t>đ</a:t>
            </a:r>
            <a:r>
              <a:rPr lang="en-US" sz="2400" b="1" u="sng"/>
              <a:t>ộng 3:</a:t>
            </a:r>
            <a:r>
              <a:rPr lang="en-US" sz="2400" b="1"/>
              <a:t> </a:t>
            </a:r>
            <a:r>
              <a:rPr lang="en-US" sz="2400"/>
              <a:t>H</a:t>
            </a:r>
            <a:r>
              <a:rPr lang="vi-VN" sz="2400"/>
              <a:t>ư</a:t>
            </a:r>
            <a:r>
              <a:rPr lang="en-US" sz="2400"/>
              <a:t>ớng dẫn học sinh học tập những </a:t>
            </a:r>
            <a:r>
              <a:rPr lang="vi-VN" sz="2400"/>
              <a:t>đ</a:t>
            </a:r>
            <a:r>
              <a:rPr lang="en-US" sz="2400"/>
              <a:t>oạn v</a:t>
            </a:r>
            <a:r>
              <a:rPr lang="vi-VN" sz="2400"/>
              <a:t>ă</a:t>
            </a:r>
            <a:r>
              <a:rPr lang="en-US" sz="2400"/>
              <a:t>n hay</a:t>
            </a:r>
            <a:r>
              <a:rPr lang="en-US" sz="2400" b="1" i="1"/>
              <a:t>.</a:t>
            </a:r>
            <a:endParaRPr lang="en-US" sz="2400"/>
          </a:p>
          <a:p>
            <a:pPr eaLnBrk="0" hangingPunct="0"/>
            <a:r>
              <a:rPr lang="en-US" sz="2400"/>
              <a:t>Mt: Biết viết lại một </a:t>
            </a:r>
            <a:r>
              <a:rPr lang="vi-VN" sz="2400"/>
              <a:t>đ</a:t>
            </a:r>
            <a:r>
              <a:rPr lang="en-US" sz="2400"/>
              <a:t>oạn trong bài tập làm v</a:t>
            </a:r>
            <a:r>
              <a:rPr lang="vi-VN" sz="2400"/>
              <a:t>ă</a:t>
            </a:r>
            <a:r>
              <a:rPr lang="en-US" sz="2400"/>
              <a:t>n của mình cho hay h</a:t>
            </a:r>
            <a:r>
              <a:rPr lang="vi-VN" sz="2400"/>
              <a:t>ơ</a:t>
            </a:r>
            <a:r>
              <a:rPr lang="en-US" sz="2400"/>
              <a:t>n. </a:t>
            </a:r>
          </a:p>
          <a:p>
            <a:pPr eaLnBrk="0" hangingPunct="0"/>
            <a:r>
              <a:rPr lang="en-US" sz="2400"/>
              <a:t>-GV</a:t>
            </a:r>
            <a:r>
              <a:rPr lang="vi-VN" sz="2400"/>
              <a:t>đ</a:t>
            </a:r>
            <a:r>
              <a:rPr lang="en-US" sz="2400"/>
              <a:t>ọc cho hs nghe những </a:t>
            </a:r>
            <a:r>
              <a:rPr lang="vi-VN" sz="2400"/>
              <a:t>đ</a:t>
            </a:r>
            <a:r>
              <a:rPr lang="en-US" sz="2400"/>
              <a:t>oạn v</a:t>
            </a:r>
            <a:r>
              <a:rPr lang="vi-VN" sz="2400"/>
              <a:t>ă</a:t>
            </a:r>
            <a:r>
              <a:rPr lang="en-US" sz="2400"/>
              <a:t>n hay, sáng tạo của 2 học sinh trong lớp </a:t>
            </a:r>
          </a:p>
          <a:p>
            <a:pPr eaLnBrk="0" hangingPunct="0"/>
            <a:r>
              <a:rPr lang="en-US" sz="2400"/>
              <a:t>-HS trao </a:t>
            </a:r>
            <a:r>
              <a:rPr lang="vi-VN" sz="2400"/>
              <a:t>đ</a:t>
            </a:r>
            <a:r>
              <a:rPr lang="en-US" sz="2400"/>
              <a:t>ổi thảo luận tìm ra cái hay, cái </a:t>
            </a:r>
            <a:r>
              <a:rPr lang="vi-VN" sz="2400"/>
              <a:t>đ</a:t>
            </a:r>
            <a:r>
              <a:rPr lang="en-US" sz="2400"/>
              <a:t>úng của </a:t>
            </a:r>
            <a:r>
              <a:rPr lang="vi-VN" sz="2400"/>
              <a:t>đ</a:t>
            </a:r>
            <a:r>
              <a:rPr lang="en-US" sz="2400"/>
              <a:t>oạn v</a:t>
            </a:r>
            <a:r>
              <a:rPr lang="vi-VN" sz="2400"/>
              <a:t>ă</a:t>
            </a:r>
            <a:r>
              <a:rPr lang="en-US" sz="2400"/>
              <a:t>n, bài v</a:t>
            </a:r>
            <a:r>
              <a:rPr lang="vi-VN" sz="2400"/>
              <a:t>ă</a:t>
            </a:r>
            <a:r>
              <a:rPr lang="en-US" sz="2400"/>
              <a:t>n.</a:t>
            </a:r>
          </a:p>
          <a:p>
            <a:pPr eaLnBrk="0" hangingPunct="0"/>
            <a:r>
              <a:rPr lang="en-US" sz="2400"/>
              <a:t>-GV tổ chức cho hs chọn viết lại một </a:t>
            </a:r>
            <a:r>
              <a:rPr lang="vi-VN" sz="2400"/>
              <a:t>đ</a:t>
            </a:r>
            <a:r>
              <a:rPr lang="en-US" sz="2400"/>
              <a:t>oạn v</a:t>
            </a:r>
            <a:r>
              <a:rPr lang="vi-VN" sz="2400"/>
              <a:t>ă</a:t>
            </a:r>
            <a:r>
              <a:rPr lang="en-US" sz="2400"/>
              <a:t>n cho hay h</a:t>
            </a:r>
            <a:r>
              <a:rPr lang="vi-VN" sz="2400"/>
              <a:t>ơ</a:t>
            </a:r>
            <a:r>
              <a:rPr lang="en-US" sz="2400"/>
              <a:t>n.</a:t>
            </a:r>
          </a:p>
          <a:p>
            <a:pPr eaLnBrk="0" hangingPunct="0"/>
            <a:r>
              <a:rPr lang="en-US" sz="2400"/>
              <a:t>-Tổ chức cho hs </a:t>
            </a:r>
            <a:r>
              <a:rPr lang="vi-VN" sz="2400"/>
              <a:t>đ</a:t>
            </a:r>
            <a:r>
              <a:rPr lang="en-US" sz="2400"/>
              <a:t>ọc lại </a:t>
            </a:r>
            <a:r>
              <a:rPr lang="vi-VN" sz="2400"/>
              <a:t>đ</a:t>
            </a:r>
            <a:r>
              <a:rPr lang="en-US" sz="2400"/>
              <a:t>oạn v</a:t>
            </a:r>
            <a:r>
              <a:rPr lang="vi-VN" sz="2400"/>
              <a:t>ă</a:t>
            </a:r>
            <a:r>
              <a:rPr lang="en-US" sz="2400"/>
              <a:t>n vừa viết</a:t>
            </a:r>
          </a:p>
          <a:p>
            <a:pPr eaLnBrk="0" hangingPunct="0"/>
            <a:r>
              <a:rPr lang="en-US" sz="2400"/>
              <a:t> 3. </a:t>
            </a:r>
            <a:r>
              <a:rPr lang="en-US" sz="2400" u="sng"/>
              <a:t>Củng cố- dặn dò</a:t>
            </a:r>
            <a:r>
              <a:rPr lang="en-US" sz="2400"/>
              <a:t>: </a:t>
            </a:r>
          </a:p>
          <a:p>
            <a:pPr eaLnBrk="0" hangingPunct="0"/>
            <a:r>
              <a:rPr lang="en-US" sz="2400"/>
              <a:t>		GV nhận xét tiết học. YC những học sinh viết bài ch</a:t>
            </a:r>
            <a:r>
              <a:rPr lang="vi-VN" sz="2400"/>
              <a:t>ư</a:t>
            </a:r>
            <a:r>
              <a:rPr lang="en-US" sz="2400"/>
              <a:t>a </a:t>
            </a:r>
            <a:r>
              <a:rPr lang="vi-VN" sz="2400"/>
              <a:t>đ</a:t>
            </a:r>
            <a:r>
              <a:rPr lang="en-US" sz="2400"/>
              <a:t>ạt viết lại cả bài Chuẩn bị: “Ôn tập về v</a:t>
            </a:r>
            <a:r>
              <a:rPr lang="vi-VN" sz="2400"/>
              <a:t>ă</a:t>
            </a:r>
            <a:r>
              <a:rPr lang="en-US" sz="2400"/>
              <a:t>n tả con vật”.</a:t>
            </a:r>
          </a:p>
          <a:p>
            <a:pPr eaLnBrk="0" hangingPunct="0"/>
            <a:endParaRPr lang="en-US" sz="2400"/>
          </a:p>
          <a:p>
            <a:pPr eaLnBrk="0" hangingPunct="0"/>
            <a:endParaRPr lang="en-US" sz="2400">
              <a:latin typeface="VNI-Garam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6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012&quot;&gt;&lt;property id=&quot;20148&quot; value=&quot;5&quot;/&gt;&lt;property id=&quot;20300&quot; value=&quot;Slide 9&quot;/&gt;&lt;property id=&quot;20307&quot; value=&quot;264&quot;/&gt;&lt;/object&gt;&lt;object type=&quot;3&quot; unique_id=&quot;10013&quot;&gt;&lt;property id=&quot;20148&quot; value=&quot;5&quot;/&gt;&lt;property id=&quot;20300&quot; value=&quot;Slide 10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320</TotalTime>
  <Words>806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Wingdings</vt:lpstr>
      <vt:lpstr>Calibri</vt:lpstr>
      <vt:lpstr>Times New Roman</vt:lpstr>
      <vt:lpstr>VNI-Garam</vt:lpstr>
      <vt:lpstr>Watermark</vt:lpstr>
      <vt:lpstr>Phòng Giáo dục &amp; Đào tạo Hương Thuỷ Trường Tiểu học Số 2 Phú Bài</vt:lpstr>
      <vt:lpstr>Slide 2</vt:lpstr>
      <vt:lpstr>Slide 3</vt:lpstr>
      <vt:lpstr>Slide 4</vt:lpstr>
      <vt:lpstr>Slide 5</vt:lpstr>
      <vt:lpstr>Slide 6</vt:lpstr>
    </vt:vector>
  </TitlesOfParts>
  <Company>Hung Thang - Binh Giang - HD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 Van Quyen</dc:creator>
  <cp:lastModifiedBy>CSTeam</cp:lastModifiedBy>
  <cp:revision>34</cp:revision>
  <dcterms:created xsi:type="dcterms:W3CDTF">2010-08-05T10:37:37Z</dcterms:created>
  <dcterms:modified xsi:type="dcterms:W3CDTF">2016-06-30T03:27:50Z</dcterms:modified>
</cp:coreProperties>
</file>