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0"/>
  </p:notesMasterIdLst>
  <p:handoutMasterIdLst>
    <p:handoutMasterId r:id="rId41"/>
  </p:handoutMasterIdLst>
  <p:sldIdLst>
    <p:sldId id="336" r:id="rId3"/>
    <p:sldId id="256" r:id="rId4"/>
    <p:sldId id="314" r:id="rId5"/>
    <p:sldId id="260" r:id="rId6"/>
    <p:sldId id="262" r:id="rId7"/>
    <p:sldId id="303" r:id="rId8"/>
    <p:sldId id="270" r:id="rId9"/>
    <p:sldId id="328" r:id="rId10"/>
    <p:sldId id="274" r:id="rId11"/>
    <p:sldId id="326" r:id="rId12"/>
    <p:sldId id="327" r:id="rId13"/>
    <p:sldId id="272" r:id="rId14"/>
    <p:sldId id="317" r:id="rId15"/>
    <p:sldId id="316" r:id="rId16"/>
    <p:sldId id="268" r:id="rId17"/>
    <p:sldId id="329" r:id="rId18"/>
    <p:sldId id="301" r:id="rId19"/>
    <p:sldId id="321" r:id="rId20"/>
    <p:sldId id="275" r:id="rId21"/>
    <p:sldId id="335" r:id="rId22"/>
    <p:sldId id="284" r:id="rId23"/>
    <p:sldId id="278" r:id="rId24"/>
    <p:sldId id="279" r:id="rId25"/>
    <p:sldId id="333" r:id="rId26"/>
    <p:sldId id="267" r:id="rId27"/>
    <p:sldId id="334" r:id="rId28"/>
    <p:sldId id="282" r:id="rId29"/>
    <p:sldId id="277" r:id="rId30"/>
    <p:sldId id="283" r:id="rId31"/>
    <p:sldId id="305" r:id="rId32"/>
    <p:sldId id="299" r:id="rId33"/>
    <p:sldId id="306" r:id="rId34"/>
    <p:sldId id="332" r:id="rId35"/>
    <p:sldId id="298" r:id="rId36"/>
    <p:sldId id="319" r:id="rId37"/>
    <p:sldId id="261" r:id="rId38"/>
    <p:sldId id="33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8D2"/>
    <a:srgbClr val="0000FF"/>
    <a:srgbClr val="FFFF00"/>
    <a:srgbClr val="990000"/>
    <a:srgbClr val="D60093"/>
    <a:srgbClr val="FFFF66"/>
    <a:srgbClr val="AEF0C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 varScale="1">
        <p:scale>
          <a:sx n="63" d="100"/>
          <a:sy n="63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66082C-11A4-4914-B264-DAB71C44C898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E29EC8-E26C-4969-AACA-13E31AFB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21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F2AA1A-96E5-463E-83D5-8DFF1AE5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994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7AFC3-2AA6-471E-86FF-A510B111725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404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E16A2-2A46-4298-A9EA-E68ECB75D5E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PHIM XEM XONG – HIEN HINH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626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A21CF-50CD-416D-991A-223C0591423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312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C2D13-EC7A-4F53-ADCB-2769DCBCDBA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PHIM XEM XONG – HIEN HINH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76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6237B-C9EB-4004-AC3E-2C64E3CE7BA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PHIM XEM XONG – HIEN HINH</a:t>
            </a: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931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17536-387C-44D2-A711-77232FEC04D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PHIM XEM XONG – HIEN HINH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147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82AE-2A59-4911-A497-FCF9CFF7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E6B3-6551-4539-BC3D-32033BCE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1F1A-95B8-4AC9-B06B-01A1134A5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A1D0-BE53-408C-AE40-766EA9A24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28A4-0AAF-40E7-B7A7-AF761A2BB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A7563-5709-4F1A-9095-184E77EE2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0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657FA-036B-446B-A143-8801475DF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8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D361-6E4D-4F94-9D4D-9B80FA4B23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9BE2-6E2E-44B7-990A-1128425288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56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6CE-6213-4E03-8B8F-826B73444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31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B046-64D8-4CAF-AF44-EE6AAF80C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9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47FD-C2A0-4A2A-8CE0-AF3F6270D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8482-3015-4F21-AD6F-5C77822594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5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ED01-6D55-4511-BB8C-0E8F63BCA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24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9752-9D21-40C0-A0FE-C160444CB5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72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A007-2A87-4D6E-B807-BF050649F6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6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1B19-DE7D-49C3-AAED-B14BA3FE6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AEE6-B635-4444-890B-994B697F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B6A-C72F-4FBB-AF06-2121818AF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F663-51FC-4266-B509-4D31270AA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CBC5-3AFA-4F58-9CB9-8BBC25E2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D4273-221F-4C36-B1D3-2CAE0E863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D9D88-92A3-4DE5-804A-D3484C90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4027DE-3F17-4B57-BBA4-2785A4D05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heel spokes="8"/>
    <p:sndAc>
      <p:stSnd>
        <p:snd r:embed="rId14" name="chimes.wav"/>
      </p:stSnd>
    </p:sndAc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A5B6F6-6880-4E01-B35A-773C67362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9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gif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gif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30.jpeg"/><Relationship Id="rId4" Type="http://schemas.openxmlformats.org/officeDocument/2006/relationships/image" Target="../media/image7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gif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gif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gif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H:\S&#7920;%20NU&#212;I%20D&#7840;Y%20CON%20C&#7910;A%20M&#7896;T%20S&#7888;%20LO&#192;I%20TH&#218;-%20%20KHOA%20HOC%205\Underworld-of-ancient-temple%20(1).mp3" TargetMode="External"/><Relationship Id="rId1" Type="http://schemas.openxmlformats.org/officeDocument/2006/relationships/video" Target="file:///H:\S&#7920;%20NU&#212;I%20D&#7840;Y%20CON%20C&#7910;A%20M&#7896;T%20S&#7888;%20LO&#192;I%20TH&#218;-%20%20KHOA%20HOC%205\sssn%20h&#198;&#176;&#198;&#161;u%20(2).wm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gif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gi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5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gif"/><Relationship Id="rId12" Type="http://schemas.openxmlformats.org/officeDocument/2006/relationships/slide" Target="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image" Target="../media/image50.gif"/><Relationship Id="rId5" Type="http://schemas.openxmlformats.org/officeDocument/2006/relationships/audio" Target="../media/audio4.wav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gif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gif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9.gif"/><Relationship Id="rId4" Type="http://schemas.openxmlformats.org/officeDocument/2006/relationships/image" Target="../media/image12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S&#7920;%20NU&#212;I%20D&#7840;Y%20CON%20C&#7910;A%20M&#7896;T%20S&#7888;%20LO&#192;I%20TH&#218;-%20%20KHOA%20HOC%205\chu%20voi%20co%20o%20ban%20don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10" Type="http://schemas.openxmlformats.org/officeDocument/2006/relationships/image" Target="../media/image22.gif"/><Relationship Id="rId4" Type="http://schemas.openxmlformats.org/officeDocument/2006/relationships/image" Target="../media/image2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-609600"/>
            <a:ext cx="9194800" cy="74676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4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443162" y="24447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22225"/>
            <a:ext cx="42005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446838"/>
            <a:ext cx="41449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91288" y="39687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997075" y="2911475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369888"/>
            <a:ext cx="604678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867400"/>
            <a:ext cx="5876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pi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18213" y="3359150"/>
            <a:ext cx="5038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1897857" y="2377282"/>
            <a:ext cx="43989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69875" y="222250"/>
            <a:ext cx="4433888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4370388" y="6170612"/>
            <a:ext cx="43989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6539707" y="3917156"/>
            <a:ext cx="44323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1" name="WordArt 17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5334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Khoa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–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4999" y="762000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Thượng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62" y="3491419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Trịnh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Diệu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Linh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14800"/>
            <a:ext cx="60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5A4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10258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3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0253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02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D3FDAB-B9B2-4060-958A-612F59B5AFE0}" type="slidenum">
              <a:rPr lang="en-US" sz="1200" smtClean="0"/>
              <a:pPr/>
              <a:t>10</a:t>
            </a:fld>
            <a:endParaRPr lang="en-US" sz="1200" smtClean="0"/>
          </a:p>
        </p:txBody>
      </p:sp>
      <p:pic>
        <p:nvPicPr>
          <p:cNvPr id="74754" name="Picture 2" descr="G:\DCIM\100_PANA\P1000268.JP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228600" y="228600"/>
            <a:ext cx="47244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7" name="AutoShape 21"/>
          <p:cNvSpPr>
            <a:spLocks noChangeArrowheads="1"/>
          </p:cNvSpPr>
          <p:nvPr/>
        </p:nvSpPr>
        <p:spPr bwMode="auto">
          <a:xfrm>
            <a:off x="5105400" y="0"/>
            <a:ext cx="4038600" cy="1219200"/>
          </a:xfrm>
          <a:prstGeom prst="cloudCallout">
            <a:avLst>
              <a:gd name="adj1" fmla="val -60681"/>
              <a:gd name="adj2" fmla="val 312301"/>
            </a:avLst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62734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Thảo</a:t>
            </a: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luận</a:t>
            </a: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nhóm</a:t>
            </a: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đôi</a:t>
            </a: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. 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" y="4114800"/>
            <a:ext cx="8686800" cy="2743200"/>
            <a:chOff x="288" y="2736"/>
            <a:chExt cx="5472" cy="1152"/>
          </a:xfrm>
        </p:grpSpPr>
        <p:sp>
          <p:nvSpPr>
            <p:cNvPr id="10251" name="AutoShape 27"/>
            <p:cNvSpPr>
              <a:spLocks noChangeArrowheads="1"/>
            </p:cNvSpPr>
            <p:nvPr/>
          </p:nvSpPr>
          <p:spPr bwMode="auto">
            <a:xfrm>
              <a:off x="288" y="2736"/>
              <a:ext cx="5472" cy="11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 b="1">
                <a:solidFill>
                  <a:srgbClr val="CC0000"/>
                </a:solidFill>
              </a:endParaRPr>
            </a:p>
          </p:txBody>
        </p:sp>
        <p:sp>
          <p:nvSpPr>
            <p:cNvPr id="10252" name="AutoShape 28"/>
            <p:cNvSpPr>
              <a:spLocks noChangeArrowheads="1"/>
            </p:cNvSpPr>
            <p:nvPr/>
          </p:nvSpPr>
          <p:spPr bwMode="auto">
            <a:xfrm>
              <a:off x="480" y="2832"/>
              <a:ext cx="5088" cy="9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Hổ là loại thú sống đơn hay bầy đàn ? </a:t>
              </a:r>
              <a:r>
                <a:rPr lang="en-US" sz="2000">
                  <a:sym typeface="Wingdings" pitchFamily="2" charset="2"/>
                </a:rPr>
                <a:t>Hổ là loài thú</a:t>
              </a:r>
            </a:p>
            <a:p>
              <a:r>
                <a:rPr lang="en-US" sz="2000">
                  <a:sym typeface="Wingdings" pitchFamily="2" charset="2"/>
                </a:rPr>
                <a:t> ăn thịt hay ăn cỏ?</a:t>
              </a:r>
              <a:r>
                <a:rPr lang="en-US" sz="1600">
                  <a:sym typeface="Wingdings" pitchFamily="2" charset="2"/>
                </a:rPr>
                <a:t> </a:t>
              </a:r>
              <a:r>
                <a:rPr lang="en-US" sz="2000"/>
                <a:t>Hổ thường sinh sản vào mùa nào ? </a:t>
              </a:r>
            </a:p>
            <a:p>
              <a:r>
                <a:rPr lang="en-US" sz="2000"/>
                <a:t> Vì sau hổ mẹ không rời hổ con suốt tuần  đầu sau </a:t>
              </a:r>
            </a:p>
            <a:p>
              <a:r>
                <a:rPr lang="en-US" sz="2000"/>
                <a:t>khi sinh ? Khi nào hổ mẹ dạy hổ con săn mồi ? Tại sao hổ mẹ</a:t>
              </a:r>
            </a:p>
            <a:p>
              <a:r>
                <a:rPr lang="en-US" sz="2000"/>
                <a:t> lại dạy con săn mồi ?  Khi nào hổ con có thể sống độc lập ? </a:t>
              </a:r>
              <a:r>
                <a:rPr lang="en-US" sz="2000" b="1" u="sng"/>
                <a:t> </a:t>
              </a:r>
            </a:p>
          </p:txBody>
        </p:sp>
      </p:grpSp>
      <p:pic>
        <p:nvPicPr>
          <p:cNvPr id="74756" name="Picture 4" descr="G:\hổ\185.jpg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/>
          <a:stretch>
            <a:fillRect/>
          </a:stretch>
        </p:blipFill>
        <p:spPr bwMode="auto">
          <a:xfrm>
            <a:off x="5638800" y="1447800"/>
            <a:ext cx="3505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28956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228600" y="8382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sym typeface="Wingdings" pitchFamily="2" charset="2"/>
              </a:rPr>
              <a:t>- Hổ là loài thú ăn thịt hay ăn cỏ?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28600" y="30480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sym typeface="Wingdings" pitchFamily="2" charset="2"/>
              </a:rPr>
              <a:t>- Hổ sống đơn độc, thành đôi hay bầy đàn?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28600" y="12954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sym typeface="Wingdings" pitchFamily="2" charset="2"/>
              </a:rPr>
              <a:t>- Hổ thường sinh sản vào mùa nào ? Trong thời gian sinh sản hổ sống có gì khác so với bình thường ?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9144000" y="1828800"/>
            <a:ext cx="1607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800000"/>
                </a:solidFill>
              </a:rPr>
              <a:t> Hổ là loài thú ăn thịt, sống đơn độc, chỉ sống thành đôi vào mùa sinh sản đó là mùa xuân và mùa hạ.</a:t>
            </a:r>
          </a:p>
        </p:txBody>
      </p:sp>
      <p:grpSp>
        <p:nvGrpSpPr>
          <p:cNvPr id="11271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11281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-533400" y="-228600"/>
            <a:ext cx="9885363" cy="7620000"/>
            <a:chOff x="-144" y="-144"/>
            <a:chExt cx="6035" cy="4800"/>
          </a:xfrm>
        </p:grpSpPr>
        <p:pic>
          <p:nvPicPr>
            <p:cNvPr id="11276" name="Picture 6" descr="WhitecornerFlower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7" descr="WhitecornerFlower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8" descr="00179[1]"/>
            <p:cNvPicPr>
              <a:picLocks noChangeAspect="1" noChangeArrowheads="1" noCrop="1"/>
            </p:cNvPicPr>
            <p:nvPr/>
          </p:nvPicPr>
          <p:blipFill>
            <a:blip r:embed="rId8">
              <a:lum bright="10000"/>
            </a:blip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9" descr="WhitecornerFlower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0" descr="WhitecornerFlower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28600" y="533400"/>
            <a:ext cx="8167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cs typeface="Times New Roman" pitchFamily="18" charset="0"/>
              </a:rPr>
              <a:t>Khoa học</a:t>
            </a:r>
          </a:p>
          <a:p>
            <a:r>
              <a:rPr lang="en-US" sz="2400" b="1">
                <a:cs typeface="Times New Roman" pitchFamily="18" charset="0"/>
              </a:rPr>
              <a:t>                Sự nuôi  và dạy nuôi con của một số loài thú </a:t>
            </a:r>
          </a:p>
          <a:p>
            <a:r>
              <a:rPr lang="en-US" sz="2000">
                <a:cs typeface="Times New Roman" pitchFamily="18" charset="0"/>
              </a:rPr>
              <a:t>1. Sự sinh sản và nuôi con của hổ.</a:t>
            </a:r>
          </a:p>
        </p:txBody>
      </p:sp>
      <p:pic>
        <p:nvPicPr>
          <p:cNvPr id="7" name="Picture 23" descr="CA227T9K"/>
          <p:cNvPicPr>
            <a:picLocks noChangeAspect="1" noChangeArrowheads="1"/>
          </p:cNvPicPr>
          <p:nvPr/>
        </p:nvPicPr>
        <p:blipFill>
          <a:blip r:embed="rId9">
            <a:lum bright="10000" contrast="24000"/>
          </a:blip>
          <a:srcRect/>
          <a:stretch>
            <a:fillRect/>
          </a:stretch>
        </p:blipFill>
        <p:spPr bwMode="auto">
          <a:xfrm>
            <a:off x="9144000" y="2667000"/>
            <a:ext cx="35052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8" descr="CA8LHYFA"/>
          <p:cNvPicPr>
            <a:picLocks noChangeAspect="1" noChangeArrowheads="1"/>
          </p:cNvPicPr>
          <p:nvPr/>
        </p:nvPicPr>
        <p:blipFill>
          <a:blip r:embed="rId10">
            <a:lum bright="10000" contrast="42000"/>
          </a:blip>
          <a:srcRect/>
          <a:stretch>
            <a:fillRect/>
          </a:stretch>
        </p:blipFill>
        <p:spPr bwMode="auto">
          <a:xfrm>
            <a:off x="6339564" y="2798762"/>
            <a:ext cx="2869088" cy="396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 tu.p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67083 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1.87917 0.02222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0" y="1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8" grpId="0"/>
      <p:bldP spid="1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2311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2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3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4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2306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0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36576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304800" y="228600"/>
            <a:ext cx="1066800" cy="11080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 flipV="1">
            <a:off x="304800" y="1295400"/>
            <a:ext cx="838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1371600" y="6858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1. Sự nuôi  và dạy con của loài hổ.</a:t>
            </a:r>
            <a:r>
              <a:rPr lang="en-US" sz="2400" b="1"/>
              <a:t> </a:t>
            </a:r>
          </a:p>
        </p:txBody>
      </p:sp>
      <p:pic>
        <p:nvPicPr>
          <p:cNvPr id="32792" name="Picture 24" descr="010"/>
          <p:cNvPicPr>
            <a:picLocks noChangeAspect="1" noChangeArrowheads="1"/>
          </p:cNvPicPr>
          <p:nvPr/>
        </p:nvPicPr>
        <p:blipFill>
          <a:blip r:embed="rId7">
            <a:lum bright="-20000" contrast="36000"/>
          </a:blip>
          <a:srcRect/>
          <a:stretch>
            <a:fillRect/>
          </a:stretch>
        </p:blipFill>
        <p:spPr bwMode="auto">
          <a:xfrm>
            <a:off x="0" y="3886200"/>
            <a:ext cx="28956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801" name="Picture 33" descr="ANIMA008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/>
          <a:stretch>
            <a:fillRect/>
          </a:stretch>
        </p:blipFill>
        <p:spPr bwMode="auto">
          <a:xfrm>
            <a:off x="6553200" y="3886200"/>
            <a:ext cx="2590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301" name="Date Placeholder 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2302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914917-D4EB-475F-8FA3-30233A260E03}" type="slidenum">
              <a:rPr lang="en-US" sz="1200" smtClean="0"/>
              <a:pPr/>
              <a:t>12</a:t>
            </a:fld>
            <a:endParaRPr lang="en-US" sz="1200" smtClean="0"/>
          </a:p>
        </p:txBody>
      </p:sp>
      <p:pic>
        <p:nvPicPr>
          <p:cNvPr id="30" name="Picture 4" descr="ho3"/>
          <p:cNvPicPr>
            <a:picLocks noChangeAspect="1" noChangeArrowheads="1"/>
          </p:cNvPicPr>
          <p:nvPr/>
        </p:nvPicPr>
        <p:blipFill>
          <a:blip r:embed="rId9">
            <a:lum bright="-20000"/>
          </a:blip>
          <a:srcRect/>
          <a:stretch>
            <a:fillRect/>
          </a:stretch>
        </p:blipFill>
        <p:spPr bwMode="auto">
          <a:xfrm>
            <a:off x="2895600" y="3733800"/>
            <a:ext cx="36576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" y="1828800"/>
            <a:ext cx="876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- Vì sau hổ mẹ không rời hổ con suốt tuần  đầu sau khi sinh ? </a:t>
            </a:r>
          </a:p>
          <a:p>
            <a:r>
              <a:rPr lang="en-US" sz="2000"/>
              <a:t>- Khi nào hổ mẹ dạy hổ con săn mồi ? </a:t>
            </a:r>
          </a:p>
          <a:p>
            <a:r>
              <a:rPr lang="en-US" sz="2000"/>
              <a:t>- Khi nào hổ con có thể sống độc lập ? </a:t>
            </a:r>
            <a:r>
              <a:rPr lang="en-US" sz="2000" b="1" u="sng"/>
              <a:t>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44000" y="1447800"/>
            <a:ext cx="9220200" cy="22098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loài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thú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thịt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đơn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đôi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xuân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lứa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4 con.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ớt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ấp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ủ,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vệ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suốt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săn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mồi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Bởi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săn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mồi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loài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hổ.Từ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rưỡi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 2.22222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3DDFDA-212A-4771-96A0-80444BF9A2AC}" type="slidenum">
              <a:rPr lang="en-US" sz="1200" smtClean="0"/>
              <a:pPr/>
              <a:t>13</a:t>
            </a:fld>
            <a:endParaRPr lang="en-US" sz="1200" smtClean="0"/>
          </a:p>
        </p:txBody>
      </p:sp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3333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3328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lum bright="20000" contrast="30000"/>
          </a:blip>
          <a:srcRect/>
          <a:stretch>
            <a:fillRect/>
          </a:stretch>
        </p:blipFill>
        <p:spPr bwMode="auto">
          <a:xfrm>
            <a:off x="0" y="3886200"/>
            <a:ext cx="48006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ts val="3600"/>
              <a:buFont typeface="VNI-Times" pitchFamily="2" charset="0"/>
              <a:buChar char="•"/>
              <a:defRPr/>
            </a:pPr>
            <a:r>
              <a:rPr lang="en-US" sz="2400" b="1" kern="0">
                <a:solidFill>
                  <a:schemeClr val="bg1"/>
                </a:solidFill>
                <a:latin typeface="Arial"/>
              </a:rPr>
              <a:t>Kể tên một số loài </a:t>
            </a:r>
            <a:r>
              <a:rPr lang="vi-VN" sz="2400" b="1" kern="0">
                <a:solidFill>
                  <a:schemeClr val="bg1"/>
                </a:solidFill>
                <a:latin typeface="Arial"/>
              </a:rPr>
              <a:t>đ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ộng vật </a:t>
            </a:r>
            <a:r>
              <a:rPr lang="vi-VN" sz="2400" b="1" kern="0">
                <a:solidFill>
                  <a:schemeClr val="bg1"/>
                </a:solidFill>
                <a:latin typeface="Arial"/>
              </a:rPr>
              <a:t>ă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n thịt </a:t>
            </a:r>
            <a:r>
              <a:rPr lang="en-US" sz="2400" b="1" kern="0" err="1">
                <a:solidFill>
                  <a:schemeClr val="bg1"/>
                </a:solidFill>
                <a:latin typeface="Arial"/>
              </a:rPr>
              <a:t>sống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4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u</a:t>
            </a:r>
            <a:r>
              <a:rPr lang="vi-VN" sz="24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ơ</a:t>
            </a:r>
            <a:r>
              <a:rPr lang="en-US" sz="24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i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dạy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400" b="1" kern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giốn</a:t>
            </a:r>
            <a:r>
              <a:rPr lang="en-US" sz="2400" b="1" kern="0" err="1">
                <a:solidFill>
                  <a:schemeClr val="bg1"/>
                </a:solidFill>
                <a:latin typeface="Arial"/>
              </a:rPr>
              <a:t>g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 nh</a:t>
            </a:r>
            <a:r>
              <a:rPr lang="vi-VN" sz="2400" b="1" kern="0">
                <a:solidFill>
                  <a:schemeClr val="bg1"/>
                </a:solidFill>
                <a:latin typeface="Arial"/>
              </a:rPr>
              <a:t>ư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 hổ </a:t>
            </a:r>
            <a:endParaRPr lang="en-US" sz="2400" b="1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lum bright="20000"/>
          </a:blip>
          <a:srcRect/>
          <a:stretch>
            <a:fillRect/>
          </a:stretch>
        </p:blipFill>
        <p:spPr bwMode="auto">
          <a:xfrm>
            <a:off x="0" y="1143000"/>
            <a:ext cx="4800600" cy="2666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>
            <a:lum bright="20000"/>
          </a:blip>
          <a:srcRect/>
          <a:stretch>
            <a:fillRect/>
          </a:stretch>
        </p:blipFill>
        <p:spPr bwMode="auto">
          <a:xfrm>
            <a:off x="4800600" y="990600"/>
            <a:ext cx="4343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81000" y="1246188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  </a:t>
            </a:r>
            <a:r>
              <a:rPr lang="en-US" sz="3200" b="1">
                <a:solidFill>
                  <a:srgbClr val="FF0000"/>
                </a:solidFill>
              </a:rPr>
              <a:t>Linh cẩu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105400" y="22860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   Chó sói</a:t>
            </a:r>
            <a:endParaRPr lang="en-US" sz="1600" b="1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57150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        Chó s</a:t>
            </a:r>
            <a:r>
              <a:rPr lang="vi-VN" sz="3200" b="1">
                <a:solidFill>
                  <a:srgbClr val="FFFF00"/>
                </a:solidFill>
              </a:rPr>
              <a:t>ă</a:t>
            </a:r>
            <a:r>
              <a:rPr lang="en-US" sz="3200" b="1">
                <a:solidFill>
                  <a:srgbClr val="FFFF00"/>
                </a:solidFill>
              </a:rPr>
              <a:t>n</a:t>
            </a: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3325" name="Text Box 23"/>
          <p:cNvSpPr txBox="1">
            <a:spLocks noChangeArrowheads="1"/>
          </p:cNvSpPr>
          <p:nvPr/>
        </p:nvSpPr>
        <p:spPr bwMode="auto">
          <a:xfrm>
            <a:off x="7239000" y="4784725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S</a:t>
            </a:r>
            <a:r>
              <a:rPr lang="vi-VN" sz="3600" b="1">
                <a:solidFill>
                  <a:schemeClr val="bg1"/>
                </a:solidFill>
              </a:rPr>
              <a:t>ư</a:t>
            </a:r>
            <a:r>
              <a:rPr lang="en-US" sz="3600" b="1">
                <a:solidFill>
                  <a:schemeClr val="bg1"/>
                </a:solidFill>
              </a:rPr>
              <a:t> tử</a:t>
            </a:r>
          </a:p>
        </p:txBody>
      </p:sp>
      <p:pic>
        <p:nvPicPr>
          <p:cNvPr id="24" name="Picture 22" descr="471061"/>
          <p:cNvPicPr>
            <a:picLocks noChangeAspect="1" noChangeArrowheads="1"/>
          </p:cNvPicPr>
          <p:nvPr/>
        </p:nvPicPr>
        <p:blipFill>
          <a:blip r:embed="rId10">
            <a:lum bright="10000" contrast="20000"/>
          </a:blip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791200" y="5867400"/>
            <a:ext cx="262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cs typeface="Times New Roman" pitchFamily="18" charset="0"/>
              </a:rPr>
              <a:t>Sư tử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E1721F-8E87-49CA-9D21-4C7C4472CB7B}" type="slidenum">
              <a:rPr lang="en-US" smtClean="0"/>
              <a:pPr/>
              <a:t>14</a:t>
            </a:fld>
            <a:endParaRPr lang="en-US" smtClean="0"/>
          </a:p>
        </p:txBody>
      </p: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4356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4351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0" y="838200"/>
            <a:ext cx="41148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4038600" y="762000"/>
            <a:ext cx="5105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0" y="2667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Cáo tai to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257800" y="26670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  </a:t>
            </a:r>
            <a:r>
              <a:rPr lang="en-US" sz="4000">
                <a:solidFill>
                  <a:srgbClr val="FFFF00"/>
                </a:solidFill>
              </a:rPr>
              <a:t>Báo s</a:t>
            </a:r>
            <a:r>
              <a:rPr lang="vi-VN" sz="4000">
                <a:solidFill>
                  <a:srgbClr val="FFFF00"/>
                </a:solidFill>
              </a:rPr>
              <a:t>ư</a:t>
            </a:r>
            <a:r>
              <a:rPr lang="en-US" sz="4000">
                <a:solidFill>
                  <a:srgbClr val="FFFF00"/>
                </a:solidFill>
              </a:rPr>
              <a:t> tử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lum/>
          </a:blip>
          <a:srcRect/>
          <a:stretch>
            <a:fillRect/>
          </a:stretch>
        </p:blipFill>
        <p:spPr bwMode="auto">
          <a:xfrm>
            <a:off x="0" y="3810000"/>
            <a:ext cx="4343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1000" y="57912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Báo </a:t>
            </a:r>
            <a:r>
              <a:rPr lang="vi-VN" sz="3600" b="1">
                <a:solidFill>
                  <a:srgbClr val="0000FF"/>
                </a:solidFill>
              </a:rPr>
              <a:t>đ</a:t>
            </a:r>
            <a:r>
              <a:rPr lang="en-US" sz="3600" b="1">
                <a:solidFill>
                  <a:srgbClr val="0000FF"/>
                </a:solidFill>
              </a:rPr>
              <a:t>ốm Mỹ</a:t>
            </a:r>
            <a:endParaRPr lang="en-US" b="1"/>
          </a:p>
        </p:txBody>
      </p:sp>
      <p:pic>
        <p:nvPicPr>
          <p:cNvPr id="14348" name="Picture 15"/>
          <p:cNvPicPr>
            <a:picLocks noChangeAspect="1" noChangeArrowheads="1"/>
          </p:cNvPicPr>
          <p:nvPr/>
        </p:nvPicPr>
        <p:blipFill>
          <a:blip r:embed="rId10">
            <a:lum bright="-10000"/>
          </a:blip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6781800" y="5867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Cáo</a:t>
            </a: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ts val="3600"/>
              <a:buFont typeface="VNI-Times" pitchFamily="2" charset="0"/>
              <a:buChar char="•"/>
              <a:defRPr/>
            </a:pPr>
            <a:r>
              <a:rPr lang="en-US" sz="2800" b="1" kern="0">
                <a:solidFill>
                  <a:schemeClr val="bg1"/>
                </a:solidFill>
                <a:latin typeface="Arial"/>
              </a:rPr>
              <a:t>Kể tên một số loài </a:t>
            </a:r>
            <a:r>
              <a:rPr lang="vi-VN" sz="2800" b="1" kern="0">
                <a:solidFill>
                  <a:schemeClr val="bg1"/>
                </a:solidFill>
                <a:latin typeface="Arial"/>
              </a:rPr>
              <a:t>đ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ộng vật </a:t>
            </a:r>
            <a:r>
              <a:rPr lang="vi-VN" sz="2800" b="1" kern="0">
                <a:solidFill>
                  <a:schemeClr val="bg1"/>
                </a:solidFill>
                <a:latin typeface="Arial"/>
              </a:rPr>
              <a:t>ă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n thịt </a:t>
            </a:r>
            <a:r>
              <a:rPr lang="en-US" sz="2800" b="1" kern="0" err="1">
                <a:solidFill>
                  <a:schemeClr val="bg1"/>
                </a:solidFill>
                <a:latin typeface="Arial"/>
              </a:rPr>
              <a:t>sống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8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u</a:t>
            </a:r>
            <a:r>
              <a:rPr lang="vi-VN" sz="28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ơ</a:t>
            </a:r>
            <a:r>
              <a:rPr lang="en-US" sz="28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i </a:t>
            </a:r>
            <a:r>
              <a:rPr lang="en-US" sz="2800" b="1" kern="0" dirty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800" b="1" kern="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 </a:t>
            </a:r>
            <a:r>
              <a:rPr lang="en-US" sz="2800" b="1" kern="0" dirty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dạy</a:t>
            </a:r>
            <a:r>
              <a:rPr lang="en-US" sz="2800" b="1" kern="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800" b="1" kern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giốn</a:t>
            </a:r>
            <a:r>
              <a:rPr lang="en-US" sz="2800" b="1" kern="0" err="1">
                <a:solidFill>
                  <a:schemeClr val="bg1"/>
                </a:solidFill>
                <a:latin typeface="Arial"/>
              </a:rPr>
              <a:t>g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 nh</a:t>
            </a:r>
            <a:r>
              <a:rPr lang="vi-VN" sz="2800" b="1" kern="0">
                <a:solidFill>
                  <a:schemeClr val="bg1"/>
                </a:solidFill>
                <a:latin typeface="Arial"/>
              </a:rPr>
              <a:t>ư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 hổ </a:t>
            </a:r>
            <a:endParaRPr lang="en-US" sz="2800" b="1" kern="0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5380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5375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Text Box 22"/>
          <p:cNvSpPr txBox="1">
            <a:spLocks noChangeArrowheads="1"/>
          </p:cNvSpPr>
          <p:nvPr/>
        </p:nvSpPr>
        <p:spPr bwMode="auto">
          <a:xfrm>
            <a:off x="2819400" y="16938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38100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và  dạy con của một số loài thú</a:t>
            </a: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2286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15368" name="Line 19"/>
          <p:cNvSpPr>
            <a:spLocks noChangeShapeType="1"/>
          </p:cNvSpPr>
          <p:nvPr/>
        </p:nvSpPr>
        <p:spPr bwMode="auto">
          <a:xfrm flipV="1">
            <a:off x="4572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20"/>
          <p:cNvSpPr txBox="1">
            <a:spLocks noChangeArrowheads="1"/>
          </p:cNvSpPr>
          <p:nvPr/>
        </p:nvSpPr>
        <p:spPr bwMode="auto">
          <a:xfrm>
            <a:off x="1447800" y="8382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15370" name="Text Box 27"/>
          <p:cNvSpPr txBox="1">
            <a:spLocks noChangeArrowheads="1"/>
          </p:cNvSpPr>
          <p:nvPr/>
        </p:nvSpPr>
        <p:spPr bwMode="auto">
          <a:xfrm>
            <a:off x="533400" y="16002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400" b="1"/>
              <a:t> </a:t>
            </a:r>
          </a:p>
        </p:txBody>
      </p:sp>
      <p:sp>
        <p:nvSpPr>
          <p:cNvPr id="13323" name="Text Box 28"/>
          <p:cNvSpPr txBox="1">
            <a:spLocks noChangeArrowheads="1"/>
          </p:cNvSpPr>
          <p:nvPr/>
        </p:nvSpPr>
        <p:spPr bwMode="auto">
          <a:xfrm>
            <a:off x="533400" y="2057400"/>
            <a:ext cx="405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 và dạy con của hươu</a:t>
            </a:r>
            <a:r>
              <a:rPr lang="en-US" sz="1600"/>
              <a:t>. </a:t>
            </a:r>
          </a:p>
        </p:txBody>
      </p:sp>
      <p:sp>
        <p:nvSpPr>
          <p:cNvPr id="15372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5373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AECE59-5CEB-4B35-8BC8-728D68A1E5BB}" type="slidenum">
              <a:rPr lang="en-US" sz="1200" smtClean="0"/>
              <a:pPr/>
              <a:t>15</a:t>
            </a:fld>
            <a:endParaRPr lang="en-US" sz="1200" smtClean="0"/>
          </a:p>
        </p:txBody>
      </p:sp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7">
            <a:lum bright="-10000" contrast="42000"/>
          </a:blip>
          <a:srcRect/>
          <a:stretch>
            <a:fillRect/>
          </a:stretch>
        </p:blipFill>
        <p:spPr bwMode="auto">
          <a:xfrm>
            <a:off x="381000" y="2743200"/>
            <a:ext cx="8382000" cy="396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6407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6402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2819400" y="16938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38100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và dạy con của một số loài thú</a:t>
            </a:r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2286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16392" name="Line 19"/>
          <p:cNvSpPr>
            <a:spLocks noChangeShapeType="1"/>
          </p:cNvSpPr>
          <p:nvPr/>
        </p:nvSpPr>
        <p:spPr bwMode="auto">
          <a:xfrm flipV="1">
            <a:off x="4572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20"/>
          <p:cNvSpPr txBox="1">
            <a:spLocks noChangeArrowheads="1"/>
          </p:cNvSpPr>
          <p:nvPr/>
        </p:nvSpPr>
        <p:spPr bwMode="auto">
          <a:xfrm>
            <a:off x="1447800" y="8382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16394" name="Text Box 27"/>
          <p:cNvSpPr txBox="1">
            <a:spLocks noChangeArrowheads="1"/>
          </p:cNvSpPr>
          <p:nvPr/>
        </p:nvSpPr>
        <p:spPr bwMode="auto">
          <a:xfrm>
            <a:off x="533400" y="16002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và  dạy con của loài hổ.</a:t>
            </a:r>
            <a:r>
              <a:rPr lang="en-US" sz="2400" b="1"/>
              <a:t> </a:t>
            </a:r>
          </a:p>
        </p:txBody>
      </p:sp>
      <p:sp>
        <p:nvSpPr>
          <p:cNvPr id="16395" name="Text Box 28"/>
          <p:cNvSpPr txBox="1">
            <a:spLocks noChangeArrowheads="1"/>
          </p:cNvSpPr>
          <p:nvPr/>
        </p:nvSpPr>
        <p:spPr bwMode="auto">
          <a:xfrm>
            <a:off x="533400" y="2057400"/>
            <a:ext cx="405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 dạy con của hươu</a:t>
            </a:r>
            <a:r>
              <a:rPr lang="en-US" sz="1600"/>
              <a:t>. </a:t>
            </a:r>
          </a:p>
        </p:txBody>
      </p:sp>
      <p:sp>
        <p:nvSpPr>
          <p:cNvPr id="16396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639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479056-77D3-46AA-A1C3-F8CDB3D140CD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3733800" y="2514600"/>
            <a:ext cx="5715000" cy="4038600"/>
          </a:xfrm>
          <a:prstGeom prst="ribbon">
            <a:avLst>
              <a:gd name="adj1" fmla="val 12500"/>
              <a:gd name="adj2" fmla="val 68861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FF6600"/>
                </a:solidFill>
              </a:rPr>
              <a:t>Cùng xem phim với</a:t>
            </a:r>
          </a:p>
          <a:p>
            <a:r>
              <a:rPr lang="en-US" sz="2800" b="1">
                <a:solidFill>
                  <a:srgbClr val="FF6600"/>
                </a:solidFill>
              </a:rPr>
              <a:t> yêu cầu sau:</a:t>
            </a:r>
          </a:p>
          <a:p>
            <a:pPr>
              <a:buFontTx/>
              <a:buChar char="-"/>
            </a:pPr>
            <a:r>
              <a:rPr lang="en-US" sz="2000"/>
              <a:t>Hươu ăn gì để sống ? </a:t>
            </a:r>
          </a:p>
          <a:p>
            <a:pPr>
              <a:buFontTx/>
              <a:buChar char="-"/>
            </a:pPr>
            <a:r>
              <a:rPr lang="en-US" sz="2000"/>
              <a:t>Hươu sống đơn độc </a:t>
            </a:r>
          </a:p>
          <a:p>
            <a:r>
              <a:rPr lang="en-US" sz="2000"/>
              <a:t>  hay sống theo bầy đàn ? </a:t>
            </a:r>
          </a:p>
          <a:p>
            <a:r>
              <a:rPr lang="en-US" sz="2000">
                <a:sym typeface="Wingdings" pitchFamily="2" charset="2"/>
              </a:rPr>
              <a:t>- Hươu đẻ mỗi lứa mấy con ? </a:t>
            </a:r>
          </a:p>
          <a:p>
            <a:pPr>
              <a:buFontTx/>
              <a:buChar char="-"/>
            </a:pPr>
            <a:r>
              <a:rPr lang="en-US" sz="2000">
                <a:sym typeface="Wingdings" pitchFamily="2" charset="2"/>
              </a:rPr>
              <a:t>Hươu con mới sinh ra đã biết</a:t>
            </a:r>
          </a:p>
          <a:p>
            <a:r>
              <a:rPr lang="en-US" sz="2000">
                <a:sym typeface="Wingdings" pitchFamily="2" charset="2"/>
              </a:rPr>
              <a:t>  làm gì ? </a:t>
            </a:r>
            <a:endParaRPr lang="en-US" sz="2000"/>
          </a:p>
          <a:p>
            <a:pPr>
              <a:buFontTx/>
              <a:buChar char="-"/>
            </a:pPr>
            <a:r>
              <a:rPr lang="en-US" sz="2000"/>
              <a:t>Hươu mẹ dạy con làm gì ?</a:t>
            </a:r>
            <a:r>
              <a:rPr lang="en-US" sz="1600"/>
              <a:t> 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2514600"/>
            <a:ext cx="4648200" cy="4343400"/>
            <a:chOff x="0" y="2971800"/>
            <a:chExt cx="4648200" cy="3886200"/>
          </a:xfrm>
        </p:grpSpPr>
        <p:pic>
          <p:nvPicPr>
            <p:cNvPr id="25" name="Picture 24" descr="red_stag_majestic"/>
            <p:cNvPicPr>
              <a:picLocks noChangeAspect="1" noChangeArrowheads="1"/>
            </p:cNvPicPr>
            <p:nvPr/>
          </p:nvPicPr>
          <p:blipFill>
            <a:blip r:embed="rId7">
              <a:lum/>
            </a:blip>
            <a:srcRect/>
            <a:stretch>
              <a:fillRect/>
            </a:stretch>
          </p:blipFill>
          <p:spPr bwMode="auto">
            <a:xfrm>
              <a:off x="0" y="2971800"/>
              <a:ext cx="4648200" cy="3886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Rectangle 25"/>
            <p:cNvSpPr/>
            <p:nvPr/>
          </p:nvSpPr>
          <p:spPr>
            <a:xfrm>
              <a:off x="304800" y="5334000"/>
              <a:ext cx="3429000" cy="963827"/>
            </a:xfrm>
            <a:prstGeom prst="rect">
              <a:avLst/>
            </a:prstGeom>
            <a:noFill/>
            <a:scene3d>
              <a:camera prst="perspectiveBelow"/>
              <a:lightRig rig="threePt" dir="t"/>
            </a:scene3d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</a:rPr>
                <a:t>TÌM HIỂU VỀ H</a:t>
              </a:r>
              <a:r>
                <a:rPr lang="vi-VN" sz="32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</a:rPr>
                <a:t>ƯƠ</a:t>
              </a:r>
              <a:r>
                <a:rPr lang="en-US" sz="32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</a:rPr>
                <a:t>U</a:t>
              </a:r>
              <a:endPara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endParaRPr>
            </a:p>
          </p:txBody>
        </p:sp>
      </p:grp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-228600" y="-228600"/>
            <a:ext cx="9829800" cy="7620000"/>
            <a:chOff x="-144" y="-144"/>
            <a:chExt cx="6035" cy="4800"/>
          </a:xfrm>
        </p:grpSpPr>
        <p:pic>
          <p:nvPicPr>
            <p:cNvPr id="17414" name="Picture 6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8" descr="00179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9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0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AutoShape 17" descr="Solid diamond"/>
          <p:cNvSpPr>
            <a:spLocks noChangeArrowheads="1"/>
          </p:cNvSpPr>
          <p:nvPr/>
        </p:nvSpPr>
        <p:spPr bwMode="auto">
          <a:xfrm>
            <a:off x="304800" y="228600"/>
            <a:ext cx="8839200" cy="914400"/>
          </a:xfrm>
          <a:prstGeom prst="bevel">
            <a:avLst>
              <a:gd name="adj" fmla="val 12500"/>
            </a:avLst>
          </a:prstGeom>
          <a:pattFill prst="solidDmnd">
            <a:fgClr>
              <a:srgbClr val="AEF0C4"/>
            </a:fgClr>
            <a:bgClr>
              <a:srgbClr val="FFFF00"/>
            </a:bgClr>
          </a:pattFill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CC"/>
                </a:solidFill>
              </a:rPr>
              <a:t>SỰ NUÔI DẠY CON CỦA HƯƠU CÓ GÌ KHÁC VỚI HỔ ?</a:t>
            </a:r>
          </a:p>
          <a:p>
            <a:pPr algn="ctr"/>
            <a:r>
              <a:rPr lang="en-US" sz="2400" b="1">
                <a:solidFill>
                  <a:srgbClr val="FF33CC"/>
                </a:solidFill>
              </a:rPr>
              <a:t> CÙNG XEM PHIM.</a:t>
            </a:r>
            <a:endParaRPr lang="en-US"/>
          </a:p>
        </p:txBody>
      </p:sp>
      <p:sp>
        <p:nvSpPr>
          <p:cNvPr id="17412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7413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A795C-6E3D-48E5-8E23-A46C3F358DA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8444" name="Picture 6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7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8" descr="00179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9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0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EC0291-3690-4772-ABD6-A36781AAE567}" type="slidenum">
              <a:rPr lang="en-US" sz="1200" smtClean="0"/>
              <a:pPr/>
              <a:t>18</a:t>
            </a:fld>
            <a:endParaRPr lang="en-US" sz="1200" smtClean="0"/>
          </a:p>
        </p:txBody>
      </p:sp>
      <p:pic>
        <p:nvPicPr>
          <p:cNvPr id="69634" name="Picture 2" descr="G:\DCIM\100_PANA\P1000273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5638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733800"/>
            <a:ext cx="9144000" cy="3124200"/>
            <a:chOff x="288" y="2736"/>
            <a:chExt cx="5472" cy="1152"/>
          </a:xfrm>
        </p:grpSpPr>
        <p:sp>
          <p:nvSpPr>
            <p:cNvPr id="18442" name="AutoShape 24"/>
            <p:cNvSpPr>
              <a:spLocks noChangeArrowheads="1"/>
            </p:cNvSpPr>
            <p:nvPr/>
          </p:nvSpPr>
          <p:spPr bwMode="auto">
            <a:xfrm>
              <a:off x="288" y="2736"/>
              <a:ext cx="5472" cy="11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 b="1">
                <a:solidFill>
                  <a:srgbClr val="CC0000"/>
                </a:solidFill>
              </a:endParaRPr>
            </a:p>
          </p:txBody>
        </p:sp>
        <p:sp>
          <p:nvSpPr>
            <p:cNvPr id="18443" name="AutoShape 25"/>
            <p:cNvSpPr>
              <a:spLocks noChangeArrowheads="1"/>
            </p:cNvSpPr>
            <p:nvPr/>
          </p:nvSpPr>
          <p:spPr bwMode="auto">
            <a:xfrm>
              <a:off x="480" y="2820"/>
              <a:ext cx="5088" cy="9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ym typeface="Wingdings" pitchFamily="2" charset="2"/>
                </a:rPr>
                <a:t>- Hươu là loài thú ăn gì để sống ? Hươu sống theo bầy, đàn hay sống </a:t>
              </a:r>
            </a:p>
            <a:p>
              <a:r>
                <a:rPr lang="en-US" sz="2000">
                  <a:sym typeface="Wingdings" pitchFamily="2" charset="2"/>
                </a:rPr>
                <a:t>đơn độc ? Hươu thường đẻ mỗi lứa mấy con ?</a:t>
              </a:r>
            </a:p>
            <a:p>
              <a:r>
                <a:rPr lang="en-US" sz="2000">
                  <a:sym typeface="Wingdings" pitchFamily="2" charset="2"/>
                </a:rPr>
                <a:t> - Hươu con vừa sinh ra đã biết làm gì ? </a:t>
              </a:r>
            </a:p>
            <a:p>
              <a:r>
                <a:rPr lang="en-US" sz="2000">
                  <a:sym typeface="Wingdings" pitchFamily="2" charset="2"/>
                </a:rPr>
                <a:t>-  Hươu mẹ chăm sóc và bảo vệ con như thế nào ? </a:t>
              </a:r>
            </a:p>
            <a:p>
              <a:r>
                <a:rPr lang="en-US" sz="2000">
                  <a:sym typeface="Wingdings" pitchFamily="2" charset="2"/>
                </a:rPr>
                <a:t>-  Khi hươu con sau khi sinh thời gian bao nhiêu  ngày tuổi thì  hươu </a:t>
              </a:r>
            </a:p>
            <a:p>
              <a:r>
                <a:rPr lang="en-US" sz="2000">
                  <a:sym typeface="Wingdings" pitchFamily="2" charset="2"/>
                </a:rPr>
                <a:t>mẹ dạy con tập chạy ? Vì sao hươu con mới sinh đã được mẹ dạy</a:t>
              </a:r>
            </a:p>
            <a:p>
              <a:r>
                <a:rPr lang="en-US" sz="2000">
                  <a:sym typeface="Wingdings" pitchFamily="2" charset="2"/>
                </a:rPr>
                <a:t> con tập chạy.? </a:t>
              </a:r>
              <a:endParaRPr lang="en-US" sz="2000" u="sng"/>
            </a:p>
          </p:txBody>
        </p:sp>
      </p:grpSp>
      <p:sp>
        <p:nvSpPr>
          <p:cNvPr id="18439" name="AutoShape 21"/>
          <p:cNvSpPr>
            <a:spLocks noChangeArrowheads="1"/>
          </p:cNvSpPr>
          <p:nvPr/>
        </p:nvSpPr>
        <p:spPr bwMode="auto">
          <a:xfrm>
            <a:off x="5715000" y="0"/>
            <a:ext cx="3429000" cy="1600200"/>
          </a:xfrm>
          <a:prstGeom prst="cloudCallout">
            <a:avLst>
              <a:gd name="adj1" fmla="val -61921"/>
              <a:gd name="adj2" fmla="val 189903"/>
            </a:avLst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10" name="Rectangle 9"/>
          <p:cNvSpPr/>
          <p:nvPr/>
        </p:nvSpPr>
        <p:spPr>
          <a:xfrm>
            <a:off x="5943600" y="0"/>
            <a:ext cx="28194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107950" algn="l"/>
              </a:tabLst>
              <a:defRPr/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Thảo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luận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nhóm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bốn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.  </a:t>
            </a:r>
          </a:p>
        </p:txBody>
      </p:sp>
      <p:pic>
        <p:nvPicPr>
          <p:cNvPr id="17" name="Picture 4" descr="Image_962"/>
          <p:cNvPicPr>
            <a:picLocks noChangeAspect="1" noChangeArrowheads="1"/>
          </p:cNvPicPr>
          <p:nvPr/>
        </p:nvPicPr>
        <p:blipFill>
          <a:blip r:embed="rId7">
            <a:lum/>
          </a:blip>
          <a:srcRect/>
          <a:stretch>
            <a:fillRect/>
          </a:stretch>
        </p:blipFill>
        <p:spPr bwMode="auto">
          <a:xfrm>
            <a:off x="5562600" y="1371600"/>
            <a:ext cx="3200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9479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9474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3733800" y="4572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2286000" y="9144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3048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19464" name="Line 18"/>
          <p:cNvSpPr>
            <a:spLocks noChangeShapeType="1"/>
          </p:cNvSpPr>
          <p:nvPr/>
        </p:nvSpPr>
        <p:spPr bwMode="auto">
          <a:xfrm flipV="1">
            <a:off x="3048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19"/>
          <p:cNvSpPr txBox="1">
            <a:spLocks noChangeArrowheads="1"/>
          </p:cNvSpPr>
          <p:nvPr/>
        </p:nvSpPr>
        <p:spPr bwMode="auto">
          <a:xfrm>
            <a:off x="1371600" y="762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28600" y="1676400"/>
            <a:ext cx="86106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>
                <a:sym typeface="Wingdings" pitchFamily="2" charset="2"/>
              </a:rPr>
              <a:t>Hươu ăn gì để sống? Cuộc sống của hươu có gì khác so với cuộc sống của hổ ?</a:t>
            </a:r>
          </a:p>
        </p:txBody>
      </p:sp>
      <p:sp>
        <p:nvSpPr>
          <p:cNvPr id="19467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946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62B38-A90D-4EF4-96D8-38CFD8174291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228600" y="25908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ym typeface="Wingdings" pitchFamily="2" charset="2"/>
              </a:rPr>
              <a:t>- </a:t>
            </a:r>
            <a:r>
              <a:rPr lang="en-US" sz="2000">
                <a:sym typeface="Wingdings" pitchFamily="2" charset="2"/>
              </a:rPr>
              <a:t>Hươu đẻ mỗi lứa mấy con ?  Hươu con mới sinh ra đã biết làm gì ? Khi nào thì hươu mẹ dạy hươu con tập chạy ? Vì sao hươu mẹ phải dạy hươu con tập chạy ? </a:t>
            </a:r>
            <a:endParaRPr lang="en-US" sz="2000"/>
          </a:p>
        </p:txBody>
      </p:sp>
      <p:sp>
        <p:nvSpPr>
          <p:cNvPr id="35" name="AutoShape 25"/>
          <p:cNvSpPr>
            <a:spLocks noChangeArrowheads="1"/>
          </p:cNvSpPr>
          <p:nvPr/>
        </p:nvSpPr>
        <p:spPr bwMode="auto">
          <a:xfrm>
            <a:off x="9144000" y="1447800"/>
            <a:ext cx="7864475" cy="2343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ym typeface="Wingdings" pitchFamily="2" charset="2"/>
              </a:rPr>
              <a:t>Hươu là thú ăn cỏ, lá cây, sống theo bầy đàn. </a:t>
            </a:r>
          </a:p>
          <a:p>
            <a:r>
              <a:rPr lang="en-US" sz="2000">
                <a:sym typeface="Wingdings" pitchFamily="2" charset="2"/>
              </a:rPr>
              <a:t>Hươu thường đẻ mỗi lứa 1 con. Hươu con vừa sinh ra đã biết </a:t>
            </a:r>
          </a:p>
          <a:p>
            <a:r>
              <a:rPr lang="en-US" sz="2000">
                <a:sym typeface="Wingdings" pitchFamily="2" charset="2"/>
              </a:rPr>
              <a:t>đi và bú mẹ. Hươu mẹ chăm sóc và bảo vệ con rất chu đáo. </a:t>
            </a:r>
          </a:p>
          <a:p>
            <a:r>
              <a:rPr lang="en-US" sz="2000">
                <a:sym typeface="Wingdings" pitchFamily="2" charset="2"/>
              </a:rPr>
              <a:t>Khi hươu con được khoảng 20 ngày tuổi, hươu mẹ dạy con</a:t>
            </a:r>
          </a:p>
          <a:p>
            <a:r>
              <a:rPr lang="en-US" sz="2000">
                <a:sym typeface="Wingdings" pitchFamily="2" charset="2"/>
              </a:rPr>
              <a:t> tập chạy vì chạy là cách tự vệ tốt nhất để trốn kẻ thù ăn thịt. </a:t>
            </a:r>
            <a:endParaRPr lang="en-US" sz="2000" u="sng"/>
          </a:p>
        </p:txBody>
      </p:sp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038600"/>
            <a:ext cx="3200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4" descr="Image_962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5943600" y="3733800"/>
            <a:ext cx="32004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87" name="Picture 31" descr="G:\hươu\untitled.bmp"/>
          <p:cNvPicPr>
            <a:picLocks noChangeAspect="1" noChangeArrowheads="1"/>
          </p:cNvPicPr>
          <p:nvPr/>
        </p:nvPicPr>
        <p:blipFill>
          <a:blip r:embed="rId9">
            <a:lum/>
          </a:blip>
          <a:srcRect/>
          <a:stretch>
            <a:fillRect/>
          </a:stretch>
        </p:blipFill>
        <p:spPr bwMode="auto">
          <a:xfrm>
            <a:off x="133350" y="3865562"/>
            <a:ext cx="2895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93003 0.006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6" grpId="0"/>
      <p:bldP spid="36886" grpId="1"/>
      <p:bldP spid="32" grpId="0"/>
      <p:bldP spid="32" grpId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465af332e95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17605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1" descr="465af332e95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19400"/>
            <a:ext cx="1752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1242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5562600" y="2514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4419600" y="2590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762000" y="3657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1371600" y="3276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228600" y="3733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pic>
        <p:nvPicPr>
          <p:cNvPr id="2" name="Picture 29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029200"/>
            <a:ext cx="112871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0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334000"/>
            <a:ext cx="112871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524000" y="3581400"/>
            <a:ext cx="563006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KHOA HỌC 5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95400" y="4343400"/>
            <a:ext cx="6400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 pitchFamily="18" charset="0"/>
              </a:rPr>
              <a:t>SỰ NUÔI DẠY CON CỦA </a:t>
            </a:r>
            <a:r>
              <a: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 pitchFamily="18" charset="0"/>
              </a:rPr>
              <a:t>MỘT SỐ LOÀI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 pitchFamily="18" charset="0"/>
              </a:rPr>
              <a:t>THÚ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0F8194-304A-4655-B22A-FA97382CD23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 animBg="1"/>
      <p:bldP spid="2067" grpId="0" animBg="1"/>
      <p:bldP spid="2068" grpId="0" animBg="1"/>
      <p:bldP spid="2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0492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0487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52" name="sssn hÆ°Æ¡u (2)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098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25"/>
          <p:cNvSpPr>
            <a:spLocks noChangeArrowheads="1"/>
          </p:cNvSpPr>
          <p:nvPr/>
        </p:nvSpPr>
        <p:spPr bwMode="auto">
          <a:xfrm>
            <a:off x="9144000" y="0"/>
            <a:ext cx="8321675" cy="2343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ym typeface="Wingdings" pitchFamily="2" charset="2"/>
              </a:rPr>
              <a:t>Hươu là thú ăn cỏ, lá cây, sống theo bầy đàn. </a:t>
            </a:r>
          </a:p>
          <a:p>
            <a:r>
              <a:rPr lang="en-US" sz="2000">
                <a:sym typeface="Wingdings" pitchFamily="2" charset="2"/>
              </a:rPr>
              <a:t>Hươu thường đẻ mỗi lứa 1 con. Hươu con vừa sinh ra đã biết </a:t>
            </a:r>
          </a:p>
          <a:p>
            <a:r>
              <a:rPr lang="en-US" sz="2000">
                <a:sym typeface="Wingdings" pitchFamily="2" charset="2"/>
              </a:rPr>
              <a:t>đi và bú mẹ. Hươu mẹ chăm sóc và bảo vệ con rất chu đáo. </a:t>
            </a:r>
          </a:p>
          <a:p>
            <a:r>
              <a:rPr lang="en-US" sz="2000">
                <a:sym typeface="Wingdings" pitchFamily="2" charset="2"/>
              </a:rPr>
              <a:t>Khi hươu con được khoảng 20 ngày tuổi, hươu mẹ dạy con</a:t>
            </a:r>
          </a:p>
          <a:p>
            <a:r>
              <a:rPr lang="en-US" sz="2000">
                <a:sym typeface="Wingdings" pitchFamily="2" charset="2"/>
              </a:rPr>
              <a:t> tập chạy vì chạy là cách tự vệ tốt nhất để trốn kẻ thù ăn thịt. </a:t>
            </a:r>
            <a:endParaRPr lang="en-US" sz="2000" u="sng"/>
          </a:p>
        </p:txBody>
      </p:sp>
      <p:pic>
        <p:nvPicPr>
          <p:cNvPr id="60457" name="Underworld-of-ancient-temple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6" fill="hold"/>
                                        <p:tgtEl>
                                          <p:spTgt spid="60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93003 0.006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033" fill="hold"/>
                                        <p:tgtEl>
                                          <p:spTgt spid="60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5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0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2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7"/>
                </p:tgtEl>
              </p:cMediaNode>
            </p:audio>
          </p:childTnLst>
        </p:cTn>
      </p:par>
    </p:tnLst>
    <p:bldLst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1525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1520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8" name="Text Box 22"/>
          <p:cNvSpPr txBox="1">
            <a:spLocks noChangeArrowheads="1"/>
          </p:cNvSpPr>
          <p:nvPr/>
        </p:nvSpPr>
        <p:spPr bwMode="auto">
          <a:xfrm>
            <a:off x="2743200" y="1541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8871" name="Picture 23" descr="abidz1249190704"/>
          <p:cNvPicPr>
            <a:picLocks noChangeAspect="1" noChangeArrowheads="1"/>
          </p:cNvPicPr>
          <p:nvPr/>
        </p:nvPicPr>
        <p:blipFill>
          <a:blip r:embed="rId7">
            <a:lum/>
          </a:blip>
          <a:srcRect/>
          <a:stretch>
            <a:fillRect/>
          </a:stretch>
        </p:blipFill>
        <p:spPr bwMode="auto">
          <a:xfrm>
            <a:off x="0" y="2971800"/>
            <a:ext cx="48006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8872" name="Picture 24" descr="Zebra_nguavan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3200400" y="0"/>
            <a:ext cx="55626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8873" name="Picture 25" descr="ewes_lambs"/>
          <p:cNvPicPr>
            <a:picLocks noChangeAspect="1" noChangeArrowheads="1"/>
          </p:cNvPicPr>
          <p:nvPr/>
        </p:nvPicPr>
        <p:blipFill>
          <a:blip r:embed="rId9">
            <a:lum bright="-10000"/>
          </a:blip>
          <a:srcRect/>
          <a:stretch>
            <a:fillRect/>
          </a:stretch>
        </p:blipFill>
        <p:spPr bwMode="auto">
          <a:xfrm>
            <a:off x="4876800" y="3200400"/>
            <a:ext cx="42672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00200" y="5715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Dê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14800" y="23622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Ngựa vằn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05600" y="59436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Cừu  </a:t>
            </a:r>
          </a:p>
        </p:txBody>
      </p:sp>
      <p:sp>
        <p:nvSpPr>
          <p:cNvPr id="21515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1516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4343400" y="6381750"/>
            <a:ext cx="2133600" cy="476250"/>
          </a:xfrm>
          <a:noFill/>
        </p:spPr>
        <p:txBody>
          <a:bodyPr/>
          <a:lstStyle/>
          <a:p>
            <a:fld id="{0C36CB96-3D0A-417E-8FA6-73B3F5CE3E9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" name="Rounded Rectangle 31"/>
          <p:cNvSpPr/>
          <p:nvPr/>
        </p:nvSpPr>
        <p:spPr>
          <a:xfrm>
            <a:off x="228600" y="304800"/>
            <a:ext cx="2971800" cy="24384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thú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hươu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2547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2542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2" name="Text Box 22"/>
          <p:cNvSpPr txBox="1">
            <a:spLocks noChangeArrowheads="1"/>
          </p:cNvSpPr>
          <p:nvPr/>
        </p:nvSpPr>
        <p:spPr bwMode="auto">
          <a:xfrm>
            <a:off x="2667000" y="16176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37338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2209800" y="9144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2286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2536" name="Line 18"/>
          <p:cNvSpPr>
            <a:spLocks noChangeShapeType="1"/>
          </p:cNvSpPr>
          <p:nvPr/>
        </p:nvSpPr>
        <p:spPr bwMode="auto">
          <a:xfrm flipV="1">
            <a:off x="2286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19"/>
          <p:cNvSpPr txBox="1">
            <a:spLocks noChangeArrowheads="1"/>
          </p:cNvSpPr>
          <p:nvPr/>
        </p:nvSpPr>
        <p:spPr bwMode="auto">
          <a:xfrm>
            <a:off x="1295400" y="762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381000" y="15240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và dạy con của loài hổ.</a:t>
            </a:r>
            <a:r>
              <a:rPr lang="en-US" sz="2400" b="1"/>
              <a:t> </a:t>
            </a:r>
          </a:p>
        </p:txBody>
      </p:sp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381000" y="1905000"/>
            <a:ext cx="398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</a:t>
            </a:r>
            <a:r>
              <a:rPr lang="en-US" sz="1600"/>
              <a:t>. </a:t>
            </a:r>
          </a:p>
        </p:txBody>
      </p:sp>
      <p:sp>
        <p:nvSpPr>
          <p:cNvPr id="22540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2541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B6BAE-0FE7-4CDB-A2AD-B4BEEABBB06B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3603" name="Picture 6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4" name="Picture 7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5" name="Picture 8" descr="00179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6" name="Picture 9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7" name="Picture 10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1295400" y="0"/>
            <a:ext cx="6553200" cy="13716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Bài tập củng cố kiến thức.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0963" name="AutoShape 3" descr="Large checker board"/>
          <p:cNvSpPr>
            <a:spLocks noChangeArrowheads="1"/>
          </p:cNvSpPr>
          <p:nvPr/>
        </p:nvSpPr>
        <p:spPr bwMode="auto">
          <a:xfrm>
            <a:off x="152400" y="2438400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1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>
            <p:ph/>
          </p:nvPr>
        </p:nvGraphicFramePr>
        <p:xfrm>
          <a:off x="990600" y="1785938"/>
          <a:ext cx="7772400" cy="4845050"/>
        </p:xfrm>
        <a:graphic>
          <a:graphicData uri="http://schemas.openxmlformats.org/drawingml/2006/table">
            <a:tbl>
              <a:tblPr/>
              <a:tblGrid>
                <a:gridCol w="3733800"/>
                <a:gridCol w="4038600"/>
              </a:tblGrid>
              <a:tr h="701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3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NI-Vari" pitchFamily="2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3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NI-Vari" pitchFamily="2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7" name="AutoShape 27" descr="Large checker board"/>
          <p:cNvSpPr>
            <a:spLocks noChangeArrowheads="1"/>
          </p:cNvSpPr>
          <p:nvPr/>
        </p:nvSpPr>
        <p:spPr bwMode="auto">
          <a:xfrm>
            <a:off x="177800" y="3292475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988" name="AutoShape 28" descr="Large checker board"/>
          <p:cNvSpPr>
            <a:spLocks noChangeArrowheads="1"/>
          </p:cNvSpPr>
          <p:nvPr/>
        </p:nvSpPr>
        <p:spPr bwMode="auto">
          <a:xfrm>
            <a:off x="161925" y="4108450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0989" name="AutoShape 29" descr="Large checker board"/>
          <p:cNvSpPr>
            <a:spLocks noChangeArrowheads="1"/>
          </p:cNvSpPr>
          <p:nvPr/>
        </p:nvSpPr>
        <p:spPr bwMode="auto">
          <a:xfrm>
            <a:off x="187325" y="4962525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0990" name="AutoShape 30" descr="Large checker board"/>
          <p:cNvSpPr>
            <a:spLocks noChangeArrowheads="1"/>
          </p:cNvSpPr>
          <p:nvPr/>
        </p:nvSpPr>
        <p:spPr bwMode="auto">
          <a:xfrm>
            <a:off x="185738" y="5791200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1033463" y="2362200"/>
            <a:ext cx="36147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đẻ mỗi lứa từ 2 đến 4 con.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4702175" y="2471738"/>
            <a:ext cx="37560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đẻ mỗi lứa 1 con.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1219200" y="3429000"/>
            <a:ext cx="2743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ăn thịt.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4800600" y="3276600"/>
            <a:ext cx="3733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ăn cỏ, lá cây.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1066800" y="4205288"/>
            <a:ext cx="30480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sống đơn độc.</a:t>
            </a:r>
            <a:endParaRPr lang="en-US" sz="2000" b="1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4745038" y="4114800"/>
            <a:ext cx="417036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sống theo bầy, đàn.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1066800" y="4953000"/>
            <a:ext cx="35052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con mới sinh rất yếu ớt.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4648200" y="4876800"/>
            <a:ext cx="4114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con vừa sinh đã biết đi và bú mẹ.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914400" y="5715000"/>
            <a:ext cx="36576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mẹ dạy con săn mồi.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4648200" y="5715000"/>
            <a:ext cx="4114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mẹ dạy con tập chạy.</a:t>
            </a:r>
            <a:endParaRPr lang="en-US" sz="2000" b="1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41001" name="AutoShape 41" descr="Pink tissue paper"/>
          <p:cNvSpPr>
            <a:spLocks noChangeArrowheads="1"/>
          </p:cNvSpPr>
          <p:nvPr/>
        </p:nvSpPr>
        <p:spPr bwMode="auto">
          <a:xfrm>
            <a:off x="1371600" y="0"/>
            <a:ext cx="64770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800000"/>
              </a:solidFill>
            </a:endParaRPr>
          </a:p>
          <a:p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H</a:t>
            </a:r>
            <a:r>
              <a:rPr lang="en-US" sz="3200" b="1">
                <a:solidFill>
                  <a:srgbClr val="800000"/>
                </a:solidFill>
              </a:rPr>
              <a:t>ổ đẻ mỗi lứa mấy con ?</a:t>
            </a:r>
          </a:p>
          <a:p>
            <a:r>
              <a:rPr lang="en-US" sz="3200" b="1">
                <a:solidFill>
                  <a:srgbClr val="800000"/>
                </a:solidFill>
              </a:rPr>
              <a:t>Hươu đẻ mỗi lứa mấy con?</a:t>
            </a:r>
            <a:endParaRPr lang="en-US" sz="2400" b="1">
              <a:solidFill>
                <a:srgbClr val="800000"/>
              </a:solidFill>
            </a:endParaRPr>
          </a:p>
          <a:p>
            <a:endParaRPr lang="en-US" sz="3200" b="1">
              <a:solidFill>
                <a:srgbClr val="800000"/>
              </a:solidFill>
              <a:latin typeface="VNI-Vari" pitchFamily="2" charset="0"/>
            </a:endParaRPr>
          </a:p>
        </p:txBody>
      </p:sp>
      <p:sp>
        <p:nvSpPr>
          <p:cNvPr id="41002" name="AutoShape 42" descr="Pink tissue paper"/>
          <p:cNvSpPr>
            <a:spLocks noChangeArrowheads="1"/>
          </p:cNvSpPr>
          <p:nvPr/>
        </p:nvSpPr>
        <p:spPr bwMode="auto">
          <a:xfrm>
            <a:off x="1371600" y="0"/>
            <a:ext cx="67056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Hổ ăn gì để sống?</a:t>
            </a:r>
          </a:p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Hươu ăn gì để sống?</a:t>
            </a:r>
          </a:p>
        </p:txBody>
      </p:sp>
      <p:sp>
        <p:nvSpPr>
          <p:cNvPr id="41003" name="AutoShape 43" descr="Pink tissue paper"/>
          <p:cNvSpPr>
            <a:spLocks noChangeArrowheads="1"/>
          </p:cNvSpPr>
          <p:nvPr/>
        </p:nvSpPr>
        <p:spPr bwMode="auto">
          <a:xfrm>
            <a:off x="1295400" y="0"/>
            <a:ext cx="67056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Hổ sống như thế nào ?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Hươu sống như thế nào ?</a:t>
            </a:r>
          </a:p>
        </p:txBody>
      </p:sp>
      <p:sp>
        <p:nvSpPr>
          <p:cNvPr id="41004" name="AutoShape 44" descr="Pink tissue paper"/>
          <p:cNvSpPr>
            <a:spLocks noChangeArrowheads="1"/>
          </p:cNvSpPr>
          <p:nvPr/>
        </p:nvSpPr>
        <p:spPr bwMode="auto">
          <a:xfrm>
            <a:off x="1295400" y="0"/>
            <a:ext cx="67056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800000"/>
                </a:solidFill>
              </a:rPr>
              <a:t>Hổ con mới sinh như thế nào ?</a:t>
            </a:r>
          </a:p>
          <a:p>
            <a:r>
              <a:rPr lang="en-US" sz="3200" b="1">
                <a:solidFill>
                  <a:srgbClr val="800000"/>
                </a:solidFill>
              </a:rPr>
              <a:t>Hươu con mới sinh đã biết làm gì</a:t>
            </a:r>
            <a:r>
              <a:rPr lang="en-US" sz="2800" b="1">
                <a:solidFill>
                  <a:srgbClr val="800000"/>
                </a:solidFill>
              </a:rPr>
              <a:t> ?</a:t>
            </a:r>
          </a:p>
        </p:txBody>
      </p:sp>
      <p:sp>
        <p:nvSpPr>
          <p:cNvPr id="41005" name="AutoShape 45" descr="Pink tissue paper"/>
          <p:cNvSpPr>
            <a:spLocks noChangeArrowheads="1"/>
          </p:cNvSpPr>
          <p:nvPr/>
        </p:nvSpPr>
        <p:spPr bwMode="auto">
          <a:xfrm>
            <a:off x="1295400" y="0"/>
            <a:ext cx="67056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800000"/>
                </a:solidFill>
              </a:rPr>
              <a:t>Hổ mẹ dạy hổ con làm gì ?</a:t>
            </a:r>
          </a:p>
          <a:p>
            <a:r>
              <a:rPr lang="en-US" sz="3200" b="1">
                <a:solidFill>
                  <a:srgbClr val="800000"/>
                </a:solidFill>
              </a:rPr>
              <a:t>Hươu mẹ dạy hươu con làm gì ?</a:t>
            </a:r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1981200" y="1774825"/>
            <a:ext cx="1828800" cy="6096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Hổ</a:t>
            </a:r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5410200" y="1793875"/>
            <a:ext cx="1828800" cy="6096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Hươu</a:t>
            </a:r>
          </a:p>
        </p:txBody>
      </p:sp>
      <p:sp>
        <p:nvSpPr>
          <p:cNvPr id="23601" name="Date Placeholder 2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3602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7E830-7E42-4184-AA85-60DFCDA4748A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0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0"/>
                  </p:tgtEl>
                </p:cond>
              </p:nextCondLst>
            </p:seq>
          </p:childTnLst>
        </p:cTn>
      </p:par>
    </p:tnLst>
    <p:bldLst>
      <p:bldP spid="40963" grpId="0" animBg="1"/>
      <p:bldP spid="40963" grpId="1" animBg="1"/>
      <p:bldP spid="40987" grpId="0" animBg="1"/>
      <p:bldP spid="40987" grpId="1" animBg="1"/>
      <p:bldP spid="40988" grpId="0" animBg="1"/>
      <p:bldP spid="40988" grpId="1" animBg="1"/>
      <p:bldP spid="40989" grpId="0" animBg="1"/>
      <p:bldP spid="40989" grpId="1" animBg="1"/>
      <p:bldP spid="40990" grpId="0" animBg="1"/>
      <p:bldP spid="40990" grpId="1" animBg="1"/>
      <p:bldP spid="40991" grpId="0"/>
      <p:bldP spid="40992" grpId="0"/>
      <p:bldP spid="40993" grpId="0"/>
      <p:bldP spid="40994" grpId="0"/>
      <p:bldP spid="40995" grpId="0"/>
      <p:bldP spid="40996" grpId="0"/>
      <p:bldP spid="40997" grpId="0"/>
      <p:bldP spid="40998" grpId="0"/>
      <p:bldP spid="40999" grpId="0"/>
      <p:bldP spid="41000" grpId="0"/>
      <p:bldP spid="41001" grpId="0" animBg="1"/>
      <p:bldP spid="41001" grpId="1" animBg="1"/>
      <p:bldP spid="41002" grpId="0" animBg="1"/>
      <p:bldP spid="41002" grpId="1" animBg="1"/>
      <p:bldP spid="41003" grpId="0" animBg="1"/>
      <p:bldP spid="41003" grpId="1" animBg="1"/>
      <p:bldP spid="41004" grpId="0" animBg="1"/>
      <p:bldP spid="41004" grpId="1" animBg="1"/>
      <p:bldP spid="41005" grpId="0" animBg="1"/>
      <p:bldP spid="41005" grpId="1" animBg="1"/>
      <p:bldP spid="41006" grpId="0" animBg="1"/>
      <p:bldP spid="410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4597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8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4592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4584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457200" y="19050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24588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4589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6B29D-179A-48A6-9D48-3D9933684F6B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457200" y="3429000"/>
            <a:ext cx="8686800" cy="3429000"/>
          </a:xfrm>
          <a:prstGeom prst="ribbon">
            <a:avLst>
              <a:gd name="adj1" fmla="val 12500"/>
              <a:gd name="adj2" fmla="val 74120"/>
            </a:avLst>
          </a:prstGeom>
          <a:gradFill rotWithShape="1">
            <a:gsLst>
              <a:gs pos="0">
                <a:srgbClr val="FF0000"/>
              </a:gs>
              <a:gs pos="100000">
                <a:srgbClr val="EEFAA4"/>
              </a:gs>
            </a:gsLst>
            <a:lin ang="189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1" u="sng"/>
          </a:p>
          <a:p>
            <a:r>
              <a:rPr lang="en-US" sz="2000"/>
              <a:t>Sự  nuôi con của hai loài thú cũng giống nhau hổ mẹ </a:t>
            </a:r>
          </a:p>
          <a:p>
            <a:r>
              <a:rPr lang="en-US" sz="2000"/>
              <a:t>Và hươu mẹ đều chăm só con rất chu đáo nhưng sự </a:t>
            </a:r>
          </a:p>
          <a:p>
            <a:r>
              <a:rPr lang="en-US" sz="2000"/>
              <a:t> dạy con của hai loài thú hổ và hươu thì  hoàn toàn </a:t>
            </a:r>
          </a:p>
          <a:p>
            <a:r>
              <a:rPr lang="en-US" sz="2000"/>
              <a:t>khác nhau. Loài thú ăn thịt thì dạy con săn mồi rất </a:t>
            </a:r>
          </a:p>
          <a:p>
            <a:r>
              <a:rPr lang="en-US" sz="2000"/>
              <a:t>Sớm. Còn loài thú ăn cỏ, lá cây thì dạy con tập chạy. </a:t>
            </a:r>
          </a:p>
          <a:p>
            <a:r>
              <a:rPr lang="en-US" sz="2000"/>
              <a:t>Bởi chạy là cách tốt nhất để trốn kẻ thù ăn thịt. </a:t>
            </a:r>
          </a:p>
          <a:p>
            <a:r>
              <a:rPr lang="en-US" sz="2000"/>
              <a:t>. 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4191000" y="1600200"/>
            <a:ext cx="4724400" cy="1981200"/>
          </a:xfrm>
          <a:prstGeom prst="cloudCallout">
            <a:avLst>
              <a:gd name="adj1" fmla="val -79316"/>
              <a:gd name="adj2" fmla="val 120313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nuôi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dạy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giống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6" descr="G:\con hổ\jungle-trees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889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14"/>
          <p:cNvGrpSpPr>
            <a:grpSpLocks/>
          </p:cNvGrpSpPr>
          <p:nvPr/>
        </p:nvGrpSpPr>
        <p:grpSpPr bwMode="auto">
          <a:xfrm>
            <a:off x="0" y="-63500"/>
            <a:ext cx="9202738" cy="6921500"/>
            <a:chOff x="-1" y="0"/>
            <a:chExt cx="5797" cy="4360"/>
          </a:xfrm>
        </p:grpSpPr>
        <p:pic>
          <p:nvPicPr>
            <p:cNvPr id="25614" name="Picture 1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1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18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-436563" y="-152400"/>
            <a:ext cx="9885363" cy="7620000"/>
            <a:chOff x="-144" y="-144"/>
            <a:chExt cx="6035" cy="4800"/>
          </a:xfrm>
        </p:grpSpPr>
        <p:pic>
          <p:nvPicPr>
            <p:cNvPr id="25609" name="Picture 6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7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8" descr="00179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9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0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5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5606" name="AutoShape 22" descr="Sphere"/>
          <p:cNvSpPr>
            <a:spLocks noChangeArrowheads="1"/>
          </p:cNvSpPr>
          <p:nvPr/>
        </p:nvSpPr>
        <p:spPr bwMode="auto">
          <a:xfrm>
            <a:off x="304800" y="0"/>
            <a:ext cx="8305800" cy="914400"/>
          </a:xfrm>
          <a:prstGeom prst="wave">
            <a:avLst>
              <a:gd name="adj1" fmla="val 13005"/>
              <a:gd name="adj2" fmla="val 0"/>
            </a:avLst>
          </a:prstGeom>
          <a:pattFill prst="sphere">
            <a:fgClr>
              <a:schemeClr val="accent1"/>
            </a:fgClr>
            <a:bgClr>
              <a:srgbClr val="FFFF66"/>
            </a:bgClr>
          </a:patt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CC"/>
                </a:solidFill>
              </a:rPr>
              <a:t>HỔ SĂN MỒI NHƯ THẾ NÀO ? HƯƠU CHẠY TRỐN RA SAO?</a:t>
            </a:r>
          </a:p>
        </p:txBody>
      </p:sp>
      <p:sp>
        <p:nvSpPr>
          <p:cNvPr id="25607" name="Date Placeholder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5608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AAAEDE-7644-45F3-9550-656D76099895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6644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6639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6630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6632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6634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6635" name="Text Box 21"/>
          <p:cNvSpPr txBox="1">
            <a:spLocks noChangeArrowheads="1"/>
          </p:cNvSpPr>
          <p:nvPr/>
        </p:nvSpPr>
        <p:spPr bwMode="auto">
          <a:xfrm>
            <a:off x="457200" y="19050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26636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6637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54A84-4563-4437-9D8E-813078AA9720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228600" y="2514600"/>
            <a:ext cx="8534400" cy="3581400"/>
          </a:xfrm>
          <a:prstGeom prst="star24">
            <a:avLst>
              <a:gd name="adj" fmla="val 43032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hổ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săn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mồi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? 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chạy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trốn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kẻ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thù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?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nuôi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hổ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?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?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7671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2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3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4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7666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2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7656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7658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7659" name="Text Box 21"/>
          <p:cNvSpPr txBox="1">
            <a:spLocks noChangeArrowheads="1"/>
          </p:cNvSpPr>
          <p:nvPr/>
        </p:nvSpPr>
        <p:spPr bwMode="auto">
          <a:xfrm>
            <a:off x="457200" y="19050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27660" name="Text Box 22"/>
          <p:cNvSpPr txBox="1">
            <a:spLocks noChangeArrowheads="1"/>
          </p:cNvSpPr>
          <p:nvPr/>
        </p:nvSpPr>
        <p:spPr bwMode="auto">
          <a:xfrm>
            <a:off x="533400" y="2438400"/>
            <a:ext cx="581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Thực hành sắm vai: “Thú săn mồi và con mồi”</a:t>
            </a:r>
            <a:r>
              <a:rPr lang="en-US" sz="1600"/>
              <a:t>. </a:t>
            </a:r>
          </a:p>
        </p:txBody>
      </p:sp>
      <p:sp>
        <p:nvSpPr>
          <p:cNvPr id="27661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7662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27FDEA-7FF8-47DA-8D34-6569F27FB123}" type="slidenum">
              <a:rPr lang="en-US" sz="1200" smtClean="0"/>
              <a:pPr/>
              <a:t>27</a:t>
            </a:fld>
            <a:endParaRPr lang="en-US" sz="1200" smtClean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7">
            <a:lum bright="-10000" contrast="36000"/>
          </a:blip>
          <a:srcRect/>
          <a:stretch>
            <a:fillRect/>
          </a:stretch>
        </p:blipFill>
        <p:spPr bwMode="auto">
          <a:xfrm>
            <a:off x="3276600" y="3124200"/>
            <a:ext cx="2438400" cy="3733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8">
            <a:lum bright="-10000" contrast="36000"/>
          </a:blip>
          <a:srcRect/>
          <a:stretch>
            <a:fillRect/>
          </a:stretch>
        </p:blipFill>
        <p:spPr bwMode="auto">
          <a:xfrm>
            <a:off x="228600" y="3124200"/>
            <a:ext cx="2971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9">
            <a:lum bright="-10000" contrast="42000"/>
          </a:blip>
          <a:srcRect/>
          <a:stretch>
            <a:fillRect/>
          </a:stretch>
        </p:blipFill>
        <p:spPr bwMode="auto">
          <a:xfrm>
            <a:off x="5791200" y="3124200"/>
            <a:ext cx="2971800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8693" name="Picture 1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4" name="Picture 1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Picture 1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18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8688" name="Picture 6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Picture 7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Picture 8" descr="00179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9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10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2667000" y="16176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37338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8678" name="Text Box 16"/>
          <p:cNvSpPr txBox="1">
            <a:spLocks noChangeArrowheads="1"/>
          </p:cNvSpPr>
          <p:nvPr/>
        </p:nvSpPr>
        <p:spPr bwMode="auto">
          <a:xfrm>
            <a:off x="2209800" y="914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28679" name="Rectangle 17"/>
          <p:cNvSpPr>
            <a:spLocks noChangeArrowheads="1"/>
          </p:cNvSpPr>
          <p:nvPr/>
        </p:nvSpPr>
        <p:spPr bwMode="auto">
          <a:xfrm>
            <a:off x="2286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8680" name="Line 18"/>
          <p:cNvSpPr>
            <a:spLocks noChangeShapeType="1"/>
          </p:cNvSpPr>
          <p:nvPr/>
        </p:nvSpPr>
        <p:spPr bwMode="auto">
          <a:xfrm flipV="1">
            <a:off x="2286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Text Box 19"/>
          <p:cNvSpPr txBox="1">
            <a:spLocks noChangeArrowheads="1"/>
          </p:cNvSpPr>
          <p:nvPr/>
        </p:nvSpPr>
        <p:spPr bwMode="auto">
          <a:xfrm>
            <a:off x="1295400" y="762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381000" y="15240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8683" name="Text Box 21"/>
          <p:cNvSpPr txBox="1">
            <a:spLocks noChangeArrowheads="1"/>
          </p:cNvSpPr>
          <p:nvPr/>
        </p:nvSpPr>
        <p:spPr bwMode="auto">
          <a:xfrm>
            <a:off x="381000" y="19812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57200" y="2438400"/>
            <a:ext cx="583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Thực hành sắm vai: “Thú săn mồi và con mồi”. </a:t>
            </a: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304800" y="2895600"/>
            <a:ext cx="8839200" cy="3581400"/>
          </a:xfrm>
          <a:prstGeom prst="star24">
            <a:avLst>
              <a:gd name="adj" fmla="val 43032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: “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mồi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” </a:t>
            </a:r>
          </a:p>
          <a:p>
            <a:pPr>
              <a:defRPr/>
            </a:pPr>
            <a:r>
              <a:rPr lang="en-US" sz="2000" dirty="0" err="1">
                <a:latin typeface="Arial"/>
              </a:rPr>
              <a:t>Cử</a:t>
            </a:r>
            <a:r>
              <a:rPr lang="en-US" sz="2000" dirty="0">
                <a:latin typeface="Arial"/>
              </a:rPr>
              <a:t> 4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:  </a:t>
            </a:r>
            <a:r>
              <a:rPr lang="en-US" sz="2000" dirty="0" err="1">
                <a:latin typeface="Arial"/>
              </a:rPr>
              <a:t>Một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đóng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vai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hổ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mẹ</a:t>
            </a:r>
            <a:r>
              <a:rPr lang="en-US" sz="2000" dirty="0">
                <a:latin typeface="Arial"/>
              </a:rPr>
              <a:t>, 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latin typeface="Arial"/>
              </a:rPr>
              <a:t>1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đóng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vai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hổ</a:t>
            </a:r>
            <a:r>
              <a:rPr lang="en-US" sz="2000" dirty="0">
                <a:latin typeface="Arial"/>
              </a:rPr>
              <a:t> con,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- </a:t>
            </a:r>
            <a:r>
              <a:rPr lang="en-US" sz="2000" dirty="0" err="1">
                <a:latin typeface="Arial"/>
              </a:rPr>
              <a:t>Hổ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mẹ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hướng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dẫn</a:t>
            </a:r>
            <a:r>
              <a:rPr lang="en-US" sz="2000" dirty="0">
                <a:latin typeface="Arial"/>
              </a:rPr>
              <a:t> con </a:t>
            </a:r>
            <a:r>
              <a:rPr lang="en-US" sz="2000" dirty="0" err="1">
                <a:latin typeface="Arial"/>
              </a:rPr>
              <a:t>săn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mồi</a:t>
            </a:r>
            <a:r>
              <a:rPr lang="en-US" sz="2000" dirty="0">
                <a:latin typeface="Arial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- 1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đóng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vai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hươu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mẹ</a:t>
            </a:r>
            <a:endParaRPr lang="en-US" sz="2000" dirty="0">
              <a:latin typeface="Arial"/>
            </a:endParaRPr>
          </a:p>
          <a:p>
            <a:pPr>
              <a:defRPr/>
            </a:pPr>
            <a:r>
              <a:rPr lang="en-US" sz="2000" dirty="0">
                <a:latin typeface="Arial"/>
              </a:rPr>
              <a:t>- 1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đóng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vai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hươu</a:t>
            </a:r>
            <a:r>
              <a:rPr lang="en-US" sz="2000" dirty="0">
                <a:latin typeface="Arial"/>
              </a:rPr>
              <a:t>  con,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- </a:t>
            </a:r>
            <a:r>
              <a:rPr lang="en-US" sz="2000" dirty="0" err="1">
                <a:latin typeface="Arial"/>
              </a:rPr>
              <a:t>Hươu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mẹ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hướng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dẫn</a:t>
            </a:r>
            <a:r>
              <a:rPr lang="en-US" sz="2000" dirty="0">
                <a:latin typeface="Arial"/>
              </a:rPr>
              <a:t> con </a:t>
            </a:r>
            <a:r>
              <a:rPr lang="en-US" sz="2000" dirty="0" err="1">
                <a:latin typeface="Arial"/>
              </a:rPr>
              <a:t>chạy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để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trốn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kẻ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săn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mồi</a:t>
            </a:r>
            <a:r>
              <a:rPr lang="en-US" sz="2000" dirty="0">
                <a:latin typeface="Arial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 </a:t>
            </a:r>
          </a:p>
        </p:txBody>
      </p:sp>
      <p:sp>
        <p:nvSpPr>
          <p:cNvPr id="28686" name="Date Placeholder 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8687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5550F9-AE76-47AA-83D9-D31424474E37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  <p:bldP spid="18462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9719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1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2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9714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5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6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0" name="Text Box 22"/>
          <p:cNvSpPr txBox="1">
            <a:spLocks noChangeArrowheads="1"/>
          </p:cNvSpPr>
          <p:nvPr/>
        </p:nvSpPr>
        <p:spPr bwMode="auto">
          <a:xfrm>
            <a:off x="2743200" y="16176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3733800" y="4572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9702" name="Text Box 16"/>
          <p:cNvSpPr txBox="1">
            <a:spLocks noChangeArrowheads="1"/>
          </p:cNvSpPr>
          <p:nvPr/>
        </p:nvSpPr>
        <p:spPr bwMode="auto">
          <a:xfrm>
            <a:off x="2286000" y="9144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29703" name="Rectangle 17"/>
          <p:cNvSpPr>
            <a:spLocks noChangeArrowheads="1"/>
          </p:cNvSpPr>
          <p:nvPr/>
        </p:nvSpPr>
        <p:spPr bwMode="auto">
          <a:xfrm>
            <a:off x="3048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9704" name="Line 18"/>
          <p:cNvSpPr>
            <a:spLocks noChangeShapeType="1"/>
          </p:cNvSpPr>
          <p:nvPr/>
        </p:nvSpPr>
        <p:spPr bwMode="auto">
          <a:xfrm flipV="1">
            <a:off x="3048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19"/>
          <p:cNvSpPr txBox="1">
            <a:spLocks noChangeArrowheads="1"/>
          </p:cNvSpPr>
          <p:nvPr/>
        </p:nvSpPr>
        <p:spPr bwMode="auto">
          <a:xfrm>
            <a:off x="1371600" y="762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9706" name="Text Box 20"/>
          <p:cNvSpPr txBox="1">
            <a:spLocks noChangeArrowheads="1"/>
          </p:cNvSpPr>
          <p:nvPr/>
        </p:nvSpPr>
        <p:spPr bwMode="auto">
          <a:xfrm>
            <a:off x="457200" y="15240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9707" name="Text Box 21"/>
          <p:cNvSpPr txBox="1">
            <a:spLocks noChangeArrowheads="1"/>
          </p:cNvSpPr>
          <p:nvPr/>
        </p:nvSpPr>
        <p:spPr bwMode="auto">
          <a:xfrm>
            <a:off x="457200" y="1981200"/>
            <a:ext cx="398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</a:t>
            </a:r>
            <a:r>
              <a:rPr lang="en-US" sz="1600"/>
              <a:t>. </a:t>
            </a:r>
          </a:p>
        </p:txBody>
      </p:sp>
      <p:sp>
        <p:nvSpPr>
          <p:cNvPr id="29708" name="Text Box 22"/>
          <p:cNvSpPr txBox="1">
            <a:spLocks noChangeArrowheads="1"/>
          </p:cNvSpPr>
          <p:nvPr/>
        </p:nvSpPr>
        <p:spPr bwMode="auto">
          <a:xfrm>
            <a:off x="533400" y="2438400"/>
            <a:ext cx="581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Thực hành sắm vai: “Thú săn mồi và con mồi”</a:t>
            </a:r>
            <a:r>
              <a:rPr lang="en-US" sz="1600"/>
              <a:t>. 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838200" y="4267200"/>
            <a:ext cx="7848600" cy="1752600"/>
          </a:xfrm>
          <a:prstGeom prst="wedgeRectCallout">
            <a:avLst>
              <a:gd name="adj1" fmla="val -41948"/>
              <a:gd name="adj2" fmla="val -121561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dõi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cổ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vũ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khích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lệ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chơi</a:t>
            </a:r>
            <a:r>
              <a:rPr lang="en-US" sz="2800" dirty="0">
                <a:cs typeface="Times New Roman" pitchFamily="18" charset="0"/>
              </a:rPr>
              <a:t>. </a:t>
            </a:r>
          </a:p>
        </p:txBody>
      </p:sp>
      <p:sp>
        <p:nvSpPr>
          <p:cNvPr id="29712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9713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93FC1-6AC0-424B-A377-8F2C63D5D6FE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084" name="Picture 1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8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14" name="Picture 2" descr="FOREST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667442" y="1066800"/>
            <a:ext cx="61798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charset="0"/>
              </a:rPr>
              <a:t>KIỂM TRA BÀI CŨ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3079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922463" y="80963"/>
            <a:ext cx="170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/>
              <a:t>Khoa học</a:t>
            </a:r>
            <a:endParaRPr lang="en-US" sz="32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495800" y="304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0723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30747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0" y="0"/>
            <a:ext cx="9525000" cy="7315200"/>
            <a:chOff x="-144" y="-144"/>
            <a:chExt cx="6035" cy="4800"/>
          </a:xfrm>
        </p:grpSpPr>
        <p:pic>
          <p:nvPicPr>
            <p:cNvPr id="30742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3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4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5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6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505325" y="1384300"/>
            <a:ext cx="2878138" cy="731838"/>
            <a:chOff x="1728" y="192"/>
            <a:chExt cx="1813" cy="461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sp>
          <p:nvSpPr>
            <p:cNvPr id="27693" name="AutoShape 40"/>
            <p:cNvSpPr>
              <a:spLocks noChangeArrowheads="1"/>
            </p:cNvSpPr>
            <p:nvPr/>
          </p:nvSpPr>
          <p:spPr bwMode="auto">
            <a:xfrm>
              <a:off x="2880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94" name="AutoShape 41"/>
            <p:cNvSpPr>
              <a:spLocks noChangeArrowheads="1"/>
            </p:cNvSpPr>
            <p:nvPr/>
          </p:nvSpPr>
          <p:spPr bwMode="auto">
            <a:xfrm>
              <a:off x="2352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95" name="AutoShape 42"/>
            <p:cNvSpPr>
              <a:spLocks noChangeArrowheads="1"/>
            </p:cNvSpPr>
            <p:nvPr/>
          </p:nvSpPr>
          <p:spPr bwMode="auto">
            <a:xfrm>
              <a:off x="1728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17700" y="2908300"/>
            <a:ext cx="6248400" cy="731838"/>
            <a:chOff x="288" y="144"/>
            <a:chExt cx="4309" cy="461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88" y="144"/>
              <a:ext cx="1813" cy="461"/>
              <a:chOff x="1728" y="192"/>
              <a:chExt cx="1813" cy="461"/>
            </a:xfrm>
            <a:grpFill/>
          </p:grpSpPr>
          <p:sp>
            <p:nvSpPr>
              <p:cNvPr id="27690" name="AutoShape 55"/>
              <p:cNvSpPr>
                <a:spLocks noChangeArrowheads="1"/>
              </p:cNvSpPr>
              <p:nvPr/>
            </p:nvSpPr>
            <p:spPr bwMode="auto">
              <a:xfrm>
                <a:off x="2880" y="192"/>
                <a:ext cx="661" cy="4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A568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 b="1">
                  <a:latin typeface="Arial"/>
                </a:endParaRPr>
              </a:p>
            </p:txBody>
          </p:sp>
          <p:sp>
            <p:nvSpPr>
              <p:cNvPr id="27691" name="AutoShape 56"/>
              <p:cNvSpPr>
                <a:spLocks noChangeArrowheads="1"/>
              </p:cNvSpPr>
              <p:nvPr/>
            </p:nvSpPr>
            <p:spPr bwMode="auto">
              <a:xfrm>
                <a:off x="2352" y="192"/>
                <a:ext cx="661" cy="4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A568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 b="1">
                  <a:latin typeface="Arial"/>
                </a:endParaRPr>
              </a:p>
            </p:txBody>
          </p:sp>
          <p:sp>
            <p:nvSpPr>
              <p:cNvPr id="27692" name="AutoShape 57"/>
              <p:cNvSpPr>
                <a:spLocks noChangeArrowheads="1"/>
              </p:cNvSpPr>
              <p:nvPr/>
            </p:nvSpPr>
            <p:spPr bwMode="auto">
              <a:xfrm>
                <a:off x="1728" y="192"/>
                <a:ext cx="661" cy="4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A568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 b="1">
                  <a:latin typeface="Arial"/>
                </a:endParaRPr>
              </a:p>
            </p:txBody>
          </p:sp>
        </p:grpSp>
        <p:sp>
          <p:nvSpPr>
            <p:cNvPr id="27686" name="AutoShape 58"/>
            <p:cNvSpPr>
              <a:spLocks noChangeArrowheads="1"/>
            </p:cNvSpPr>
            <p:nvPr/>
          </p:nvSpPr>
          <p:spPr bwMode="auto">
            <a:xfrm>
              <a:off x="3312" y="144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7" name="AutoShape 59"/>
            <p:cNvSpPr>
              <a:spLocks noChangeArrowheads="1"/>
            </p:cNvSpPr>
            <p:nvPr/>
          </p:nvSpPr>
          <p:spPr bwMode="auto">
            <a:xfrm>
              <a:off x="2736" y="144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8" name="AutoShape 60"/>
            <p:cNvSpPr>
              <a:spLocks noChangeArrowheads="1"/>
            </p:cNvSpPr>
            <p:nvPr/>
          </p:nvSpPr>
          <p:spPr bwMode="auto">
            <a:xfrm>
              <a:off x="2112" y="144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9" name="AutoShape 61"/>
            <p:cNvSpPr>
              <a:spLocks noChangeArrowheads="1"/>
            </p:cNvSpPr>
            <p:nvPr/>
          </p:nvSpPr>
          <p:spPr bwMode="auto">
            <a:xfrm>
              <a:off x="3936" y="144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3495675" y="2124075"/>
            <a:ext cx="2057400" cy="762000"/>
            <a:chOff x="2352" y="288"/>
            <a:chExt cx="1285" cy="461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sp>
          <p:nvSpPr>
            <p:cNvPr id="27683" name="AutoShape 63"/>
            <p:cNvSpPr>
              <a:spLocks noChangeArrowheads="1"/>
            </p:cNvSpPr>
            <p:nvPr/>
          </p:nvSpPr>
          <p:spPr bwMode="auto">
            <a:xfrm>
              <a:off x="2976" y="288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4" name="AutoShape 64"/>
            <p:cNvSpPr>
              <a:spLocks noChangeArrowheads="1"/>
            </p:cNvSpPr>
            <p:nvPr/>
          </p:nvSpPr>
          <p:spPr bwMode="auto">
            <a:xfrm>
              <a:off x="2352" y="288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4542435" y="3651250"/>
            <a:ext cx="2799485" cy="731838"/>
            <a:chOff x="1728" y="192"/>
            <a:chExt cx="1813" cy="461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sp>
          <p:nvSpPr>
            <p:cNvPr id="27680" name="AutoShape 66"/>
            <p:cNvSpPr>
              <a:spLocks noChangeArrowheads="1"/>
            </p:cNvSpPr>
            <p:nvPr/>
          </p:nvSpPr>
          <p:spPr bwMode="auto">
            <a:xfrm>
              <a:off x="2880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1" name="AutoShape 67"/>
            <p:cNvSpPr>
              <a:spLocks noChangeArrowheads="1"/>
            </p:cNvSpPr>
            <p:nvPr/>
          </p:nvSpPr>
          <p:spPr bwMode="auto">
            <a:xfrm>
              <a:off x="2352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2" name="AutoShape 68"/>
            <p:cNvSpPr>
              <a:spLocks noChangeArrowheads="1"/>
            </p:cNvSpPr>
            <p:nvPr/>
          </p:nvSpPr>
          <p:spPr bwMode="auto">
            <a:xfrm>
              <a:off x="1728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sp>
        <p:nvSpPr>
          <p:cNvPr id="30729" name="Text Box 70"/>
          <p:cNvSpPr txBox="1">
            <a:spLocks noChangeArrowheads="1"/>
          </p:cNvSpPr>
          <p:nvPr/>
        </p:nvSpPr>
        <p:spPr bwMode="auto">
          <a:xfrm>
            <a:off x="1676400" y="228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1D9D2F"/>
                </a:solidFill>
              </a:rPr>
              <a:t>Củng cố</a:t>
            </a:r>
            <a:r>
              <a:rPr lang="en-US" sz="2400" b="1">
                <a:solidFill>
                  <a:srgbClr val="1D9D2F"/>
                </a:solidFill>
              </a:rPr>
              <a:t>:</a:t>
            </a:r>
          </a:p>
        </p:txBody>
      </p:sp>
      <p:sp>
        <p:nvSpPr>
          <p:cNvPr id="30730" name="Date Placeholder 7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31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07622-9378-41C1-BB8A-CC14227D522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0732" name="Text Box 2"/>
          <p:cNvSpPr txBox="1">
            <a:spLocks noChangeArrowheads="1"/>
          </p:cNvSpPr>
          <p:nvPr/>
        </p:nvSpPr>
        <p:spPr bwMode="auto">
          <a:xfrm>
            <a:off x="2332038" y="960438"/>
            <a:ext cx="4932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3" name="Text Box 38" descr="hcid_3"/>
          <p:cNvSpPr txBox="1">
            <a:spLocks noChangeArrowheads="1"/>
          </p:cNvSpPr>
          <p:nvPr/>
        </p:nvSpPr>
        <p:spPr bwMode="auto">
          <a:xfrm>
            <a:off x="4419600" y="304800"/>
            <a:ext cx="3565525" cy="7016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4953000" y="304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Ô chữ  bí ẩn</a:t>
            </a:r>
          </a:p>
        </p:txBody>
      </p: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3590496" y="4429125"/>
            <a:ext cx="1999664" cy="731838"/>
            <a:chOff x="3657600" y="4267200"/>
            <a:chExt cx="2093946" cy="731838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sp>
          <p:nvSpPr>
            <p:cNvPr id="27676" name="AutoShape 51"/>
            <p:cNvSpPr>
              <a:spLocks noChangeArrowheads="1"/>
            </p:cNvSpPr>
            <p:nvPr/>
          </p:nvSpPr>
          <p:spPr bwMode="auto">
            <a:xfrm>
              <a:off x="4674427" y="4267200"/>
              <a:ext cx="1077119" cy="731838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77" name="AutoShape 52"/>
            <p:cNvSpPr>
              <a:spLocks noChangeArrowheads="1"/>
            </p:cNvSpPr>
            <p:nvPr/>
          </p:nvSpPr>
          <p:spPr bwMode="auto">
            <a:xfrm>
              <a:off x="3657600" y="4267200"/>
              <a:ext cx="1077119" cy="731838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sp>
        <p:nvSpPr>
          <p:cNvPr id="30736" name="Rectangle 1380"/>
          <p:cNvSpPr>
            <a:spLocks noChangeArrowheads="1"/>
          </p:cNvSpPr>
          <p:nvPr/>
        </p:nvSpPr>
        <p:spPr bwMode="auto">
          <a:xfrm>
            <a:off x="762000" y="36576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0737" name="Rectangle 1382"/>
          <p:cNvSpPr>
            <a:spLocks noChangeArrowheads="1"/>
          </p:cNvSpPr>
          <p:nvPr/>
        </p:nvSpPr>
        <p:spPr bwMode="auto">
          <a:xfrm>
            <a:off x="762000" y="44196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0738" name="Rectangle 1384"/>
          <p:cNvSpPr>
            <a:spLocks noChangeArrowheads="1"/>
          </p:cNvSpPr>
          <p:nvPr/>
        </p:nvSpPr>
        <p:spPr bwMode="auto">
          <a:xfrm>
            <a:off x="762000" y="15240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0739" name="Rectangle 1385"/>
          <p:cNvSpPr>
            <a:spLocks noChangeArrowheads="1"/>
          </p:cNvSpPr>
          <p:nvPr/>
        </p:nvSpPr>
        <p:spPr bwMode="auto">
          <a:xfrm>
            <a:off x="762000" y="2209800"/>
            <a:ext cx="533400" cy="5778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0740" name="Rectangle 1386"/>
          <p:cNvSpPr>
            <a:spLocks noChangeArrowheads="1"/>
          </p:cNvSpPr>
          <p:nvPr/>
        </p:nvSpPr>
        <p:spPr bwMode="auto">
          <a:xfrm>
            <a:off x="762000" y="29718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262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Trò chơi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1763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31758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8" name="Text Box 22"/>
          <p:cNvSpPr txBox="1">
            <a:spLocks noChangeArrowheads="1"/>
          </p:cNvSpPr>
          <p:nvPr/>
        </p:nvSpPr>
        <p:spPr bwMode="auto">
          <a:xfrm>
            <a:off x="2895600" y="16938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37338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31750" name="Text Box 16"/>
          <p:cNvSpPr txBox="1">
            <a:spLocks noChangeArrowheads="1"/>
          </p:cNvSpPr>
          <p:nvPr/>
        </p:nvSpPr>
        <p:spPr bwMode="auto">
          <a:xfrm>
            <a:off x="2438400" y="990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31751" name="Rectangle 17"/>
          <p:cNvSpPr>
            <a:spLocks noChangeArrowheads="1"/>
          </p:cNvSpPr>
          <p:nvPr/>
        </p:nvSpPr>
        <p:spPr bwMode="auto">
          <a:xfrm>
            <a:off x="457200" y="7620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31752" name="Line 18"/>
          <p:cNvSpPr>
            <a:spLocks noChangeShapeType="1"/>
          </p:cNvSpPr>
          <p:nvPr/>
        </p:nvSpPr>
        <p:spPr bwMode="auto">
          <a:xfrm flipV="1">
            <a:off x="457200" y="15240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Text Box 19"/>
          <p:cNvSpPr txBox="1">
            <a:spLocks noChangeArrowheads="1"/>
          </p:cNvSpPr>
          <p:nvPr/>
        </p:nvSpPr>
        <p:spPr bwMode="auto">
          <a:xfrm>
            <a:off x="1524000" y="8382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762000" y="1752600"/>
            <a:ext cx="8382000" cy="3505200"/>
          </a:xfrm>
          <a:prstGeom prst="cloudCallout">
            <a:avLst>
              <a:gd name="adj1" fmla="val -22049"/>
              <a:gd name="adj2" fmla="val 118750"/>
            </a:avLst>
          </a:prstGeom>
          <a:gradFill flip="none" rotWithShape="1">
            <a:gsLst>
              <a:gs pos="3100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Có 5 ô chữ bí ẩn và có 5 số thứ tự tương ứng với mỗi ô.</a:t>
            </a:r>
          </a:p>
          <a:p>
            <a:pPr>
              <a:defRPr/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Mỗi ô chữ bí ẩn đều có một câu gợi ý, chúng ta có quyền chọn 1 ô và trả lời câu hỏi theo gợi ý, sau đó trả lời câu hỏi để đoán được ô chữ bí ẩn.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6400" y="2057400"/>
            <a:ext cx="65298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LUẬT CHƠI: Ô CHỮ BÍ ẨN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sp>
        <p:nvSpPr>
          <p:cNvPr id="31756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175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AACC8-901D-4C45-8ADA-9899CACB33DB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495800" y="3048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grpSp>
        <p:nvGrpSpPr>
          <p:cNvPr id="32771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32862" name="Picture 15" descr="bluline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3" name="Picture 16" descr="bluline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4" name="Picture 17" descr="bluline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5" name="Picture 18" descr="bluline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2" name="Group 11"/>
          <p:cNvGrpSpPr>
            <a:grpSpLocks/>
          </p:cNvGrpSpPr>
          <p:nvPr/>
        </p:nvGrpSpPr>
        <p:grpSpPr bwMode="auto">
          <a:xfrm>
            <a:off x="0" y="0"/>
            <a:ext cx="9525000" cy="7315200"/>
            <a:chOff x="-144" y="-144"/>
            <a:chExt cx="6035" cy="4800"/>
          </a:xfrm>
        </p:grpSpPr>
        <p:pic>
          <p:nvPicPr>
            <p:cNvPr id="32857" name="Picture 6" descr="Whitecorner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8" name="Picture 7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9" name="Picture 8" descr="00179[1]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0" name="Picture 9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1" name="Picture 10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3" name="Text Box 70"/>
          <p:cNvSpPr txBox="1">
            <a:spLocks noChangeArrowheads="1"/>
          </p:cNvSpPr>
          <p:nvPr/>
        </p:nvSpPr>
        <p:spPr bwMode="auto">
          <a:xfrm>
            <a:off x="1676400" y="228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1D9D2F"/>
                </a:solidFill>
              </a:rPr>
              <a:t>Củng cố</a:t>
            </a:r>
            <a:r>
              <a:rPr lang="en-US" sz="2000" b="1">
                <a:solidFill>
                  <a:srgbClr val="1D9D2F"/>
                </a:solidFill>
              </a:rPr>
              <a:t>:</a:t>
            </a:r>
          </a:p>
        </p:txBody>
      </p:sp>
      <p:sp>
        <p:nvSpPr>
          <p:cNvPr id="32774" name="Date Placeholder 70"/>
          <p:cNvSpPr>
            <a:spLocks noGrp="1"/>
          </p:cNvSpPr>
          <p:nvPr>
            <p:ph type="dt" sz="quarter" idx="10"/>
          </p:nvPr>
        </p:nvSpPr>
        <p:spPr>
          <a:xfrm>
            <a:off x="381000" y="5788025"/>
            <a:ext cx="2133600" cy="476250"/>
          </a:xfrm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2775" name="Slide Number Placeholder 71"/>
          <p:cNvSpPr>
            <a:spLocks noGrp="1"/>
          </p:cNvSpPr>
          <p:nvPr>
            <p:ph type="sldNum" sz="quarter" idx="12"/>
          </p:nvPr>
        </p:nvSpPr>
        <p:spPr>
          <a:xfrm>
            <a:off x="6477000" y="5788025"/>
            <a:ext cx="2133600" cy="476250"/>
          </a:xfrm>
          <a:noFill/>
        </p:spPr>
        <p:txBody>
          <a:bodyPr/>
          <a:lstStyle/>
          <a:p>
            <a:fld id="{8379BC48-98EC-4B0A-A4B4-CC30DEA9E7AD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32776" name="Text Box 2"/>
          <p:cNvSpPr txBox="1">
            <a:spLocks noChangeArrowheads="1"/>
          </p:cNvSpPr>
          <p:nvPr/>
        </p:nvSpPr>
        <p:spPr bwMode="auto">
          <a:xfrm>
            <a:off x="2332038" y="960438"/>
            <a:ext cx="4932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2628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Trò chơi</a:t>
            </a:r>
          </a:p>
        </p:txBody>
      </p:sp>
      <p:sp>
        <p:nvSpPr>
          <p:cNvPr id="73" name="Text Box 38" descr="hcid_3"/>
          <p:cNvSpPr txBox="1">
            <a:spLocks noChangeArrowheads="1"/>
          </p:cNvSpPr>
          <p:nvPr/>
        </p:nvSpPr>
        <p:spPr bwMode="auto">
          <a:xfrm>
            <a:off x="4419600" y="304800"/>
            <a:ext cx="3565525" cy="6461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4953000" y="3048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Ô </a:t>
            </a:r>
            <a:r>
              <a:rPr lang="en-US" sz="36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chữ</a:t>
            </a:r>
            <a:r>
              <a:rPr lang="en-US" sz="36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en-US" sz="36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bí</a:t>
            </a:r>
            <a:r>
              <a:rPr lang="en-US" sz="36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en-US" sz="36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ẩn</a:t>
            </a:r>
            <a:endParaRPr lang="en-US" sz="3600" b="1" i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SimSun" pitchFamily="2" charset="-122"/>
            </a:endParaRPr>
          </a:p>
        </p:txBody>
      </p:sp>
      <p:sp>
        <p:nvSpPr>
          <p:cNvPr id="78" name="Rectangle 1367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Arial"/>
              </a:rPr>
              <a:t>4 CÓ 3 CHỮ CÁI 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ột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cỏ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to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lớn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nhất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Arial"/>
              </a:rPr>
              <a:t>rừng</a:t>
            </a:r>
            <a:r>
              <a:rPr lang="en-US" sz="2000">
                <a:solidFill>
                  <a:srgbClr val="FF0000"/>
                </a:solidFill>
                <a:latin typeface="Arial"/>
              </a:rPr>
              <a:t> cĩ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tai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giống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chiếc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quạt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.</a:t>
            </a:r>
          </a:p>
        </p:txBody>
      </p:sp>
      <p:sp>
        <p:nvSpPr>
          <p:cNvPr id="79" name="Rectangle 1369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buClr>
                <a:schemeClr val="tx1"/>
              </a:buClr>
              <a:buSzPct val="75000"/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5</a:t>
            </a:r>
            <a:r>
              <a:rPr lang="en-US" sz="2000" b="1">
                <a:solidFill>
                  <a:srgbClr val="FF0000"/>
                </a:solidFill>
                <a:latin typeface="Arial"/>
              </a:rPr>
              <a:t>/ CÓ 2 CHỮ CÁI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ột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cỏ</a:t>
            </a:r>
            <a:r>
              <a:rPr lang="en-US" sz="2000">
                <a:solidFill>
                  <a:srgbClr val="FF0000"/>
                </a:solidFill>
                <a:latin typeface="Arial"/>
              </a:rPr>
              <a:t>, cĩ 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dáng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giống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hươu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</a:rPr>
              <a:t>.</a:t>
            </a:r>
          </a:p>
        </p:txBody>
      </p:sp>
      <p:sp>
        <p:nvSpPr>
          <p:cNvPr id="80" name="Rectangle 1371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Arial"/>
              </a:rPr>
              <a:t>/ CÓ 3 CHỮ CÁI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ột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thịt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cùng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họ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hổ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.</a:t>
            </a:r>
          </a:p>
        </p:txBody>
      </p:sp>
      <p:sp>
        <p:nvSpPr>
          <p:cNvPr id="81" name="Rectangle 1372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</a:rPr>
              <a:t>2</a:t>
            </a:r>
            <a:r>
              <a:rPr lang="en-US" b="1">
                <a:solidFill>
                  <a:srgbClr val="FF0000"/>
                </a:solidFill>
                <a:latin typeface="Arial"/>
              </a:rPr>
              <a:t>/ CÓ 7 CHỮ CÁI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sọc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đen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trắng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mệnh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thủ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2" name="Rectangle 1373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3</a:t>
            </a:r>
            <a:r>
              <a:rPr lang="en-US" sz="2000" b="1">
                <a:solidFill>
                  <a:srgbClr val="FF0000"/>
                </a:solidFill>
                <a:latin typeface="Arial"/>
              </a:rPr>
              <a:t>/ CÓ 2 CHỮ CÁI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thịt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mệnh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chúa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sơn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lâm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3" name="Rectangle 1380"/>
          <p:cNvSpPr>
            <a:spLocks noChangeArrowheads="1"/>
          </p:cNvSpPr>
          <p:nvPr/>
        </p:nvSpPr>
        <p:spPr bwMode="auto">
          <a:xfrm>
            <a:off x="1446213" y="3027363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84" name="Rectangle 1382"/>
          <p:cNvSpPr>
            <a:spLocks noChangeArrowheads="1"/>
          </p:cNvSpPr>
          <p:nvPr/>
        </p:nvSpPr>
        <p:spPr bwMode="auto">
          <a:xfrm>
            <a:off x="1446213" y="3560763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85" name="Rectangle 1384"/>
          <p:cNvSpPr>
            <a:spLocks noChangeArrowheads="1"/>
          </p:cNvSpPr>
          <p:nvPr/>
        </p:nvSpPr>
        <p:spPr bwMode="auto">
          <a:xfrm>
            <a:off x="1446213" y="1427163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86" name="Rectangle 1385"/>
          <p:cNvSpPr>
            <a:spLocks noChangeArrowheads="1"/>
          </p:cNvSpPr>
          <p:nvPr/>
        </p:nvSpPr>
        <p:spPr bwMode="auto">
          <a:xfrm>
            <a:off x="1446213" y="1960563"/>
            <a:ext cx="533400" cy="5778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87" name="Rectangle 1386"/>
          <p:cNvSpPr>
            <a:spLocks noChangeArrowheads="1"/>
          </p:cNvSpPr>
          <p:nvPr/>
        </p:nvSpPr>
        <p:spPr bwMode="auto">
          <a:xfrm>
            <a:off x="1447800" y="25146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88" name="AutoShape 14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4876800"/>
            <a:ext cx="1676400" cy="609600"/>
          </a:xfrm>
          <a:prstGeom prst="actionButtonBlank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</a:rPr>
              <a:t>BẮT ĐẦU</a:t>
            </a:r>
          </a:p>
        </p:txBody>
      </p:sp>
      <p:grpSp>
        <p:nvGrpSpPr>
          <p:cNvPr id="4" name="Group 1467"/>
          <p:cNvGrpSpPr>
            <a:grpSpLocks/>
          </p:cNvGrpSpPr>
          <p:nvPr/>
        </p:nvGrpSpPr>
        <p:grpSpPr bwMode="auto">
          <a:xfrm>
            <a:off x="7239000" y="762000"/>
            <a:ext cx="1524000" cy="1524000"/>
            <a:chOff x="4320" y="87"/>
            <a:chExt cx="1209" cy="1209"/>
          </a:xfrm>
        </p:grpSpPr>
        <p:sp>
          <p:nvSpPr>
            <p:cNvPr id="32853" name="Oval 1468"/>
            <p:cNvSpPr>
              <a:spLocks noChangeArrowheads="1"/>
            </p:cNvSpPr>
            <p:nvPr/>
          </p:nvSpPr>
          <p:spPr bwMode="auto">
            <a:xfrm>
              <a:off x="4320" y="87"/>
              <a:ext cx="1209" cy="1209"/>
            </a:xfrm>
            <a:prstGeom prst="ellipse">
              <a:avLst/>
            </a:pr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54" name="Freeform 1469"/>
            <p:cNvSpPr>
              <a:spLocks/>
            </p:cNvSpPr>
            <p:nvPr/>
          </p:nvSpPr>
          <p:spPr bwMode="auto">
            <a:xfrm>
              <a:off x="4922" y="659"/>
              <a:ext cx="420" cy="31"/>
            </a:xfrm>
            <a:custGeom>
              <a:avLst/>
              <a:gdLst>
                <a:gd name="T0" fmla="*/ 0 w 420"/>
                <a:gd name="T1" fmla="*/ 0 h 31"/>
                <a:gd name="T2" fmla="*/ 420 w 420"/>
                <a:gd name="T3" fmla="*/ 31 h 31"/>
                <a:gd name="T4" fmla="*/ 0 60000 65536"/>
                <a:gd name="T5" fmla="*/ 0 60000 65536"/>
                <a:gd name="T6" fmla="*/ 0 w 420"/>
                <a:gd name="T7" fmla="*/ 0 h 31"/>
                <a:gd name="T8" fmla="*/ 420 w 420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0" h="31">
                  <a:moveTo>
                    <a:pt x="0" y="0"/>
                  </a:moveTo>
                  <a:lnTo>
                    <a:pt x="420" y="31"/>
                  </a:lnTo>
                </a:path>
              </a:pathLst>
            </a:cu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2855" name="Freeform 1470"/>
            <p:cNvSpPr>
              <a:spLocks/>
            </p:cNvSpPr>
            <p:nvPr/>
          </p:nvSpPr>
          <p:spPr bwMode="auto">
            <a:xfrm>
              <a:off x="4935" y="686"/>
              <a:ext cx="564" cy="3"/>
            </a:xfrm>
            <a:custGeom>
              <a:avLst/>
              <a:gdLst>
                <a:gd name="T0" fmla="*/ 0 w 564"/>
                <a:gd name="T1" fmla="*/ 3 h 3"/>
                <a:gd name="T2" fmla="*/ 564 w 564"/>
                <a:gd name="T3" fmla="*/ 0 h 3"/>
                <a:gd name="T4" fmla="*/ 0 60000 65536"/>
                <a:gd name="T5" fmla="*/ 0 60000 65536"/>
                <a:gd name="T6" fmla="*/ 0 w 564"/>
                <a:gd name="T7" fmla="*/ 0 h 3"/>
                <a:gd name="T8" fmla="*/ 564 w 56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3">
                  <a:moveTo>
                    <a:pt x="0" y="3"/>
                  </a:moveTo>
                  <a:lnTo>
                    <a:pt x="564" y="0"/>
                  </a:lnTo>
                </a:path>
              </a:pathLst>
            </a:cu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2856" name="Oval 1471"/>
            <p:cNvSpPr>
              <a:spLocks noChangeArrowheads="1"/>
            </p:cNvSpPr>
            <p:nvPr/>
          </p:nvSpPr>
          <p:spPr bwMode="auto">
            <a:xfrm>
              <a:off x="4874" y="615"/>
              <a:ext cx="115" cy="115"/>
            </a:xfrm>
            <a:prstGeom prst="ellipse">
              <a:avLst/>
            </a:pr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94" name="Oval 1472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10</a:t>
            </a:r>
          </a:p>
        </p:txBody>
      </p:sp>
      <p:sp>
        <p:nvSpPr>
          <p:cNvPr id="95" name="Oval 1473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9</a:t>
            </a:r>
          </a:p>
        </p:txBody>
      </p:sp>
      <p:sp>
        <p:nvSpPr>
          <p:cNvPr id="96" name="Oval 1474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8</a:t>
            </a:r>
          </a:p>
        </p:txBody>
      </p:sp>
      <p:sp>
        <p:nvSpPr>
          <p:cNvPr id="97" name="Oval 1475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98" name="Oval 1476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99" name="Oval 1477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100" name="Oval 1478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101" name="Oval 1479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102" name="Oval 1480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103" name="Oval 1481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1</a:t>
            </a:r>
          </a:p>
        </p:txBody>
      </p:sp>
      <p:grpSp>
        <p:nvGrpSpPr>
          <p:cNvPr id="5" name="Group 1482"/>
          <p:cNvGrpSpPr>
            <a:grpSpLocks/>
          </p:cNvGrpSpPr>
          <p:nvPr/>
        </p:nvGrpSpPr>
        <p:grpSpPr bwMode="auto">
          <a:xfrm>
            <a:off x="7239000" y="762000"/>
            <a:ext cx="1524000" cy="1524000"/>
            <a:chOff x="0" y="0"/>
            <a:chExt cx="1209" cy="1209"/>
          </a:xfrm>
        </p:grpSpPr>
        <p:sp>
          <p:nvSpPr>
            <p:cNvPr id="32849" name="Oval 1483"/>
            <p:cNvSpPr>
              <a:spLocks noChangeArrowheads="1"/>
            </p:cNvSpPr>
            <p:nvPr/>
          </p:nvSpPr>
          <p:spPr bwMode="auto">
            <a:xfrm>
              <a:off x="0" y="0"/>
              <a:ext cx="1209" cy="1209"/>
            </a:xfrm>
            <a:prstGeom prst="ellipse">
              <a:avLst/>
            </a:pr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50" name="Line 1484"/>
            <p:cNvSpPr>
              <a:spLocks noChangeShapeType="1"/>
            </p:cNvSpPr>
            <p:nvPr/>
          </p:nvSpPr>
          <p:spPr bwMode="auto">
            <a:xfrm flipV="1">
              <a:off x="602" y="0"/>
              <a:ext cx="22" cy="572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1485"/>
            <p:cNvSpPr>
              <a:spLocks noChangeShapeType="1"/>
            </p:cNvSpPr>
            <p:nvPr/>
          </p:nvSpPr>
          <p:spPr bwMode="auto">
            <a:xfrm>
              <a:off x="615" y="602"/>
              <a:ext cx="432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Oval 1486"/>
            <p:cNvSpPr>
              <a:spLocks noChangeArrowheads="1"/>
            </p:cNvSpPr>
            <p:nvPr/>
          </p:nvSpPr>
          <p:spPr bwMode="auto">
            <a:xfrm>
              <a:off x="554" y="528"/>
              <a:ext cx="115" cy="115"/>
            </a:xfrm>
            <a:prstGeom prst="ellipse">
              <a:avLst/>
            </a:pr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2803" name="Group 1510"/>
          <p:cNvGrpSpPr>
            <a:grpSpLocks/>
          </p:cNvGrpSpPr>
          <p:nvPr/>
        </p:nvGrpSpPr>
        <p:grpSpPr bwMode="auto">
          <a:xfrm>
            <a:off x="4267200" y="2514600"/>
            <a:ext cx="4267200" cy="533400"/>
            <a:chOff x="1056" y="336"/>
            <a:chExt cx="2688" cy="336"/>
          </a:xfrm>
        </p:grpSpPr>
        <p:sp>
          <p:nvSpPr>
            <p:cNvPr id="32841" name="Rectangle 1511"/>
            <p:cNvSpPr>
              <a:spLocks noChangeArrowheads="1"/>
            </p:cNvSpPr>
            <p:nvPr/>
          </p:nvSpPr>
          <p:spPr bwMode="auto">
            <a:xfrm>
              <a:off x="1056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2" name="Rectangle 1512"/>
            <p:cNvSpPr>
              <a:spLocks noChangeArrowheads="1"/>
            </p:cNvSpPr>
            <p:nvPr/>
          </p:nvSpPr>
          <p:spPr bwMode="auto">
            <a:xfrm>
              <a:off x="1392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3" name="Rectangle 1513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4" name="Rectangle 1514"/>
            <p:cNvSpPr>
              <a:spLocks noChangeArrowheads="1"/>
            </p:cNvSpPr>
            <p:nvPr/>
          </p:nvSpPr>
          <p:spPr bwMode="auto">
            <a:xfrm>
              <a:off x="2064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5" name="Rectangle 1515"/>
            <p:cNvSpPr>
              <a:spLocks noChangeArrowheads="1"/>
            </p:cNvSpPr>
            <p:nvPr/>
          </p:nvSpPr>
          <p:spPr bwMode="auto">
            <a:xfrm>
              <a:off x="2400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6" name="Rectangle 1516"/>
            <p:cNvSpPr>
              <a:spLocks noChangeArrowheads="1"/>
            </p:cNvSpPr>
            <p:nvPr/>
          </p:nvSpPr>
          <p:spPr bwMode="auto">
            <a:xfrm>
              <a:off x="2736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7" name="Rectangle 1517"/>
            <p:cNvSpPr>
              <a:spLocks noChangeArrowheads="1"/>
            </p:cNvSpPr>
            <p:nvPr/>
          </p:nvSpPr>
          <p:spPr bwMode="auto">
            <a:xfrm>
              <a:off x="3072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8" name="Rectangle 1518"/>
            <p:cNvSpPr>
              <a:spLocks noChangeArrowheads="1"/>
            </p:cNvSpPr>
            <p:nvPr/>
          </p:nvSpPr>
          <p:spPr bwMode="auto">
            <a:xfrm>
              <a:off x="3408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2804" name="Group 1528"/>
          <p:cNvGrpSpPr>
            <a:grpSpLocks/>
          </p:cNvGrpSpPr>
          <p:nvPr/>
        </p:nvGrpSpPr>
        <p:grpSpPr bwMode="auto">
          <a:xfrm>
            <a:off x="4267200" y="3581400"/>
            <a:ext cx="2133600" cy="533400"/>
            <a:chOff x="1584" y="768"/>
            <a:chExt cx="1344" cy="336"/>
          </a:xfrm>
        </p:grpSpPr>
        <p:sp>
          <p:nvSpPr>
            <p:cNvPr id="32837" name="Rectangle 1520"/>
            <p:cNvSpPr>
              <a:spLocks noChangeArrowheads="1"/>
            </p:cNvSpPr>
            <p:nvPr/>
          </p:nvSpPr>
          <p:spPr bwMode="auto">
            <a:xfrm>
              <a:off x="1584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8" name="Rectangle 1521"/>
            <p:cNvSpPr>
              <a:spLocks noChangeArrowheads="1"/>
            </p:cNvSpPr>
            <p:nvPr/>
          </p:nvSpPr>
          <p:spPr bwMode="auto">
            <a:xfrm>
              <a:off x="1920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9" name="Rectangle 1522"/>
            <p:cNvSpPr>
              <a:spLocks noChangeArrowheads="1"/>
            </p:cNvSpPr>
            <p:nvPr/>
          </p:nvSpPr>
          <p:spPr bwMode="auto">
            <a:xfrm>
              <a:off x="2256" y="7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0" name="Rectangle 1523"/>
            <p:cNvSpPr>
              <a:spLocks noChangeArrowheads="1"/>
            </p:cNvSpPr>
            <p:nvPr/>
          </p:nvSpPr>
          <p:spPr bwMode="auto">
            <a:xfrm>
              <a:off x="2592" y="7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.</a:t>
              </a:r>
            </a:p>
          </p:txBody>
        </p:sp>
      </p:grpSp>
      <p:grpSp>
        <p:nvGrpSpPr>
          <p:cNvPr id="32805" name="Group 1529"/>
          <p:cNvGrpSpPr>
            <a:grpSpLocks/>
          </p:cNvGrpSpPr>
          <p:nvPr/>
        </p:nvGrpSpPr>
        <p:grpSpPr bwMode="auto">
          <a:xfrm>
            <a:off x="3200400" y="1981200"/>
            <a:ext cx="4267200" cy="533400"/>
            <a:chOff x="1056" y="336"/>
            <a:chExt cx="2688" cy="336"/>
          </a:xfrm>
        </p:grpSpPr>
        <p:sp>
          <p:nvSpPr>
            <p:cNvPr id="32829" name="Rectangle 1530"/>
            <p:cNvSpPr>
              <a:spLocks noChangeArrowheads="1"/>
            </p:cNvSpPr>
            <p:nvPr/>
          </p:nvSpPr>
          <p:spPr bwMode="auto">
            <a:xfrm>
              <a:off x="1056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0" name="Rectangle 1531"/>
            <p:cNvSpPr>
              <a:spLocks noChangeArrowheads="1"/>
            </p:cNvSpPr>
            <p:nvPr/>
          </p:nvSpPr>
          <p:spPr bwMode="auto">
            <a:xfrm>
              <a:off x="1392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1" name="Rectangle 1532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2" name="Rectangle 1533"/>
            <p:cNvSpPr>
              <a:spLocks noChangeArrowheads="1"/>
            </p:cNvSpPr>
            <p:nvPr/>
          </p:nvSpPr>
          <p:spPr bwMode="auto">
            <a:xfrm>
              <a:off x="2064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3" name="Rectangle 1534"/>
            <p:cNvSpPr>
              <a:spLocks noChangeArrowheads="1"/>
            </p:cNvSpPr>
            <p:nvPr/>
          </p:nvSpPr>
          <p:spPr bwMode="auto">
            <a:xfrm>
              <a:off x="2400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4" name="Rectangle 1535"/>
            <p:cNvSpPr>
              <a:spLocks noChangeArrowheads="1"/>
            </p:cNvSpPr>
            <p:nvPr/>
          </p:nvSpPr>
          <p:spPr bwMode="auto">
            <a:xfrm>
              <a:off x="2736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5" name="Rectangle 1536"/>
            <p:cNvSpPr>
              <a:spLocks noChangeArrowheads="1"/>
            </p:cNvSpPr>
            <p:nvPr/>
          </p:nvSpPr>
          <p:spPr bwMode="auto">
            <a:xfrm>
              <a:off x="3072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6" name="Rectangle 1537"/>
            <p:cNvSpPr>
              <a:spLocks noChangeArrowheads="1"/>
            </p:cNvSpPr>
            <p:nvPr/>
          </p:nvSpPr>
          <p:spPr bwMode="auto">
            <a:xfrm>
              <a:off x="3408" y="336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32" name="Rectangle 1561"/>
          <p:cNvSpPr>
            <a:spLocks noChangeArrowheads="1"/>
          </p:cNvSpPr>
          <p:nvPr/>
        </p:nvSpPr>
        <p:spPr bwMode="auto">
          <a:xfrm>
            <a:off x="4267200" y="25146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H ỔÅ</a:t>
            </a:r>
          </a:p>
        </p:txBody>
      </p:sp>
      <p:grpSp>
        <p:nvGrpSpPr>
          <p:cNvPr id="32807" name="Group 1565"/>
          <p:cNvGrpSpPr>
            <a:grpSpLocks/>
          </p:cNvGrpSpPr>
          <p:nvPr/>
        </p:nvGrpSpPr>
        <p:grpSpPr bwMode="auto">
          <a:xfrm>
            <a:off x="4800600" y="3048000"/>
            <a:ext cx="2133600" cy="533400"/>
            <a:chOff x="1584" y="768"/>
            <a:chExt cx="1344" cy="336"/>
          </a:xfrm>
        </p:grpSpPr>
        <p:sp>
          <p:nvSpPr>
            <p:cNvPr id="32825" name="Rectangle 1566"/>
            <p:cNvSpPr>
              <a:spLocks noChangeArrowheads="1"/>
            </p:cNvSpPr>
            <p:nvPr/>
          </p:nvSpPr>
          <p:spPr bwMode="auto">
            <a:xfrm>
              <a:off x="1584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6" name="Rectangle 1567"/>
            <p:cNvSpPr>
              <a:spLocks noChangeArrowheads="1"/>
            </p:cNvSpPr>
            <p:nvPr/>
          </p:nvSpPr>
          <p:spPr bwMode="auto">
            <a:xfrm>
              <a:off x="1920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7" name="Rectangle 1568"/>
            <p:cNvSpPr>
              <a:spLocks noChangeArrowheads="1"/>
            </p:cNvSpPr>
            <p:nvPr/>
          </p:nvSpPr>
          <p:spPr bwMode="auto">
            <a:xfrm>
              <a:off x="2256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8" name="Rectangle 1569"/>
            <p:cNvSpPr>
              <a:spLocks noChangeArrowheads="1"/>
            </p:cNvSpPr>
            <p:nvPr/>
          </p:nvSpPr>
          <p:spPr bwMode="auto">
            <a:xfrm>
              <a:off x="2592" y="7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38" name="Rectangle 1563"/>
          <p:cNvSpPr>
            <a:spLocks noChangeArrowheads="1"/>
          </p:cNvSpPr>
          <p:nvPr/>
        </p:nvSpPr>
        <p:spPr bwMode="auto">
          <a:xfrm>
            <a:off x="4800600" y="3048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99"/>
                </a:solidFill>
              </a:rPr>
              <a:t>V  O  I</a:t>
            </a:r>
          </a:p>
        </p:txBody>
      </p:sp>
      <p:sp>
        <p:nvSpPr>
          <p:cNvPr id="139" name="Rectangle 1570"/>
          <p:cNvSpPr>
            <a:spLocks noChangeArrowheads="1"/>
          </p:cNvSpPr>
          <p:nvPr/>
        </p:nvSpPr>
        <p:spPr bwMode="auto">
          <a:xfrm>
            <a:off x="3200400" y="19812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99"/>
                </a:solidFill>
              </a:rPr>
              <a:t>N </a:t>
            </a:r>
            <a:r>
              <a:rPr lang="en-US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G </a:t>
            </a:r>
            <a:r>
              <a:rPr lang="en-US" sz="11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Ự </a:t>
            </a:r>
            <a:r>
              <a:rPr lang="en-US" sz="9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A  V </a:t>
            </a:r>
            <a:r>
              <a:rPr lang="en-US" sz="16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Ằ N</a:t>
            </a:r>
          </a:p>
        </p:txBody>
      </p:sp>
      <p:grpSp>
        <p:nvGrpSpPr>
          <p:cNvPr id="32810" name="Group 1571"/>
          <p:cNvGrpSpPr>
            <a:grpSpLocks/>
          </p:cNvGrpSpPr>
          <p:nvPr/>
        </p:nvGrpSpPr>
        <p:grpSpPr bwMode="auto">
          <a:xfrm>
            <a:off x="4800600" y="1447800"/>
            <a:ext cx="2133600" cy="533400"/>
            <a:chOff x="1584" y="768"/>
            <a:chExt cx="1344" cy="336"/>
          </a:xfrm>
        </p:grpSpPr>
        <p:sp>
          <p:nvSpPr>
            <p:cNvPr id="32821" name="Rectangle 1572"/>
            <p:cNvSpPr>
              <a:spLocks noChangeArrowheads="1"/>
            </p:cNvSpPr>
            <p:nvPr/>
          </p:nvSpPr>
          <p:spPr bwMode="auto">
            <a:xfrm>
              <a:off x="1584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2" name="Rectangle 1573"/>
            <p:cNvSpPr>
              <a:spLocks noChangeArrowheads="1"/>
            </p:cNvSpPr>
            <p:nvPr/>
          </p:nvSpPr>
          <p:spPr bwMode="auto">
            <a:xfrm>
              <a:off x="1920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3" name="Rectangle 1574"/>
            <p:cNvSpPr>
              <a:spLocks noChangeArrowheads="1"/>
            </p:cNvSpPr>
            <p:nvPr/>
          </p:nvSpPr>
          <p:spPr bwMode="auto">
            <a:xfrm>
              <a:off x="2256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4" name="Rectangle 1575"/>
            <p:cNvSpPr>
              <a:spLocks noChangeArrowheads="1"/>
            </p:cNvSpPr>
            <p:nvPr/>
          </p:nvSpPr>
          <p:spPr bwMode="auto">
            <a:xfrm>
              <a:off x="2592" y="7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45" name="Rectangle 1576"/>
          <p:cNvSpPr>
            <a:spLocks noChangeArrowheads="1"/>
          </p:cNvSpPr>
          <p:nvPr/>
        </p:nvSpPr>
        <p:spPr bwMode="auto">
          <a:xfrm>
            <a:off x="4343400" y="35814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99"/>
                </a:solidFill>
              </a:rPr>
              <a:t>D Ê</a:t>
            </a:r>
          </a:p>
        </p:txBody>
      </p:sp>
      <p:sp>
        <p:nvSpPr>
          <p:cNvPr id="146" name="Rectangle 1558"/>
          <p:cNvSpPr>
            <a:spLocks noChangeArrowheads="1"/>
          </p:cNvSpPr>
          <p:nvPr/>
        </p:nvSpPr>
        <p:spPr bwMode="auto">
          <a:xfrm>
            <a:off x="4800600" y="1447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99"/>
                </a:solidFill>
              </a:rPr>
              <a:t>B  Á O</a:t>
            </a:r>
          </a:p>
        </p:txBody>
      </p:sp>
      <p:sp>
        <p:nvSpPr>
          <p:cNvPr id="32813" name="TextBox 146"/>
          <p:cNvSpPr txBox="1">
            <a:spLocks noChangeArrowheads="1"/>
          </p:cNvSpPr>
          <p:nvPr/>
        </p:nvSpPr>
        <p:spPr bwMode="auto">
          <a:xfrm>
            <a:off x="2362200" y="1295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/>
          </a:p>
        </p:txBody>
      </p:sp>
      <p:sp>
        <p:nvSpPr>
          <p:cNvPr id="32814" name="TextBox 147"/>
          <p:cNvSpPr txBox="1">
            <a:spLocks noChangeArrowheads="1"/>
          </p:cNvSpPr>
          <p:nvPr/>
        </p:nvSpPr>
        <p:spPr bwMode="auto">
          <a:xfrm>
            <a:off x="7315200" y="38862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32815" name="TextBox 148"/>
          <p:cNvSpPr txBox="1">
            <a:spLocks noChangeArrowheads="1"/>
          </p:cNvSpPr>
          <p:nvPr/>
        </p:nvSpPr>
        <p:spPr bwMode="auto">
          <a:xfrm>
            <a:off x="2590800" y="36576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grpSp>
        <p:nvGrpSpPr>
          <p:cNvPr id="11" name="Group 149"/>
          <p:cNvGrpSpPr>
            <a:grpSpLocks/>
          </p:cNvGrpSpPr>
          <p:nvPr/>
        </p:nvGrpSpPr>
        <p:grpSpPr bwMode="auto">
          <a:xfrm>
            <a:off x="4800600" y="1447800"/>
            <a:ext cx="533400" cy="2667000"/>
            <a:chOff x="2362200" y="2209800"/>
            <a:chExt cx="533400" cy="2667000"/>
          </a:xfrm>
        </p:grpSpPr>
        <p:grpSp>
          <p:nvGrpSpPr>
            <p:cNvPr id="12" name="Group 119"/>
            <p:cNvGrpSpPr/>
            <p:nvPr/>
          </p:nvGrpSpPr>
          <p:grpSpPr>
            <a:xfrm>
              <a:off x="2362200" y="2209800"/>
              <a:ext cx="533400" cy="2667000"/>
              <a:chOff x="4800600" y="914400"/>
              <a:chExt cx="533400" cy="2667000"/>
            </a:xfrm>
            <a:effectLst>
              <a:outerShdw blurRad="50800" dist="50800" dir="5400000" algn="ctr" rotWithShape="0">
                <a:srgbClr val="66FF33"/>
              </a:outerShdw>
            </a:effectLst>
          </p:grpSpPr>
          <p:sp>
            <p:nvSpPr>
              <p:cNvPr id="153" name="Rectangle 152"/>
              <p:cNvSpPr/>
              <p:nvPr/>
            </p:nvSpPr>
            <p:spPr bwMode="auto">
              <a:xfrm>
                <a:off x="4800600" y="9144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4800600" y="14478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800600" y="19812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4800600" y="25146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4800600" y="30480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</p:grpSp>
        <p:sp>
          <p:nvSpPr>
            <p:cNvPr id="32820" name="TextBox 151"/>
            <p:cNvSpPr txBox="1">
              <a:spLocks noChangeArrowheads="1"/>
            </p:cNvSpPr>
            <p:nvPr/>
          </p:nvSpPr>
          <p:spPr bwMode="auto">
            <a:xfrm>
              <a:off x="2362200" y="2209800"/>
              <a:ext cx="533400" cy="255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  <a:p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  <a:p>
              <a:r>
                <a:rPr lang="en-US" sz="3200" b="1">
                  <a:solidFill>
                    <a:srgbClr val="FF0000"/>
                  </a:solidFill>
                </a:rPr>
                <a:t>O</a:t>
              </a:r>
            </a:p>
            <a:p>
              <a:r>
                <a:rPr lang="en-US" sz="3200" b="1">
                  <a:solidFill>
                    <a:srgbClr val="FF0000"/>
                  </a:solidFill>
                </a:rPr>
                <a:t>V</a:t>
              </a:r>
            </a:p>
            <a:p>
              <a:r>
                <a:rPr lang="en-US" sz="3200" b="1">
                  <a:solidFill>
                    <a:srgbClr val="FF0000"/>
                  </a:solidFill>
                </a:rPr>
                <a:t>Ệ</a:t>
              </a:r>
              <a:endParaRPr lang="en-US" sz="3200" b="1"/>
            </a:p>
          </p:txBody>
        </p:sp>
      </p:grpSp>
      <p:sp>
        <p:nvSpPr>
          <p:cNvPr id="158" name="AutoShape 14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4876800"/>
            <a:ext cx="1676400" cy="609600"/>
          </a:xfrm>
          <a:prstGeom prst="actionButtonBlank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</a:rPr>
              <a:t>Ô CHỮ</a:t>
            </a:r>
          </a:p>
        </p:txBody>
      </p:sp>
      <p:sp>
        <p:nvSpPr>
          <p:cNvPr id="31794" name="Rectangle 138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505200" y="4876800"/>
            <a:ext cx="1600200" cy="609600"/>
          </a:xfrm>
          <a:prstGeom prst="rect">
            <a:avLst/>
          </a:prstGeom>
          <a:gradFill rotWithShape="1">
            <a:gsLst>
              <a:gs pos="0">
                <a:srgbClr val="004747"/>
              </a:gs>
              <a:gs pos="50000">
                <a:schemeClr val="hlink"/>
              </a:gs>
              <a:gs pos="100000">
                <a:srgbClr val="004747"/>
              </a:gs>
            </a:gsLst>
            <a:lin ang="2700000" scaled="1"/>
          </a:gradFill>
          <a:ln w="9525" algn="ctr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  <a:cs typeface="Times New Roman" pitchFamily="18" charset="0"/>
              </a:rPr>
              <a:t>KẾT THÚC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3" presetClass="entr" presetSubtype="1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3" presetClass="entr" presetSubtype="1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 nodeType="clickPar">
                      <p:stCondLst>
                        <p:cond delay="0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8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8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8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8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5" presetClass="entr" presetSubtype="1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xit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xit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 nodeType="clickPar">
                      <p:stCondLst>
                        <p:cond delay="0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 nodeType="clickPar">
                      <p:stCondLst>
                        <p:cond delay="0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8" grpId="8" animBg="1"/>
      <p:bldP spid="78" grpId="9" animBg="1"/>
      <p:bldP spid="78" grpId="10" animBg="1"/>
      <p:bldP spid="78" grpId="11" animBg="1"/>
      <p:bldP spid="78" grpId="12" animBg="1"/>
      <p:bldP spid="78" grpId="13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79" grpId="6" animBg="1"/>
      <p:bldP spid="79" grpId="7" animBg="1"/>
      <p:bldP spid="79" grpId="8" animBg="1"/>
      <p:bldP spid="79" grpId="9" animBg="1"/>
      <p:bldP spid="79" grpId="10" animBg="1"/>
      <p:bldP spid="79" grpId="11" animBg="1"/>
      <p:bldP spid="79" grpId="12" animBg="1"/>
      <p:bldP spid="79" grpId="13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0" grpId="6" animBg="1"/>
      <p:bldP spid="80" grpId="7" animBg="1"/>
      <p:bldP spid="80" grpId="8" animBg="1"/>
      <p:bldP spid="80" grpId="9" animBg="1"/>
      <p:bldP spid="80" grpId="10" animBg="1"/>
      <p:bldP spid="80" grpId="11" animBg="1"/>
      <p:bldP spid="80" grpId="12" animBg="1"/>
      <p:bldP spid="80" grpId="13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1" grpId="13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  <p:bldP spid="82" grpId="7" animBg="1"/>
      <p:bldP spid="82" grpId="8" animBg="1"/>
      <p:bldP spid="82" grpId="9" animBg="1"/>
      <p:bldP spid="82" grpId="10" animBg="1"/>
      <p:bldP spid="82" grpId="11" animBg="1"/>
      <p:bldP spid="82" grpId="12" animBg="1"/>
      <p:bldP spid="82" grpId="13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32" grpId="0"/>
      <p:bldP spid="138" grpId="0"/>
      <p:bldP spid="139" grpId="0"/>
      <p:bldP spid="145" grpId="0"/>
      <p:bldP spid="1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3814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5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5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33809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6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3797" name="AutoShape 23"/>
          <p:cNvSpPr>
            <a:spLocks noChangeArrowheads="1"/>
          </p:cNvSpPr>
          <p:nvPr/>
        </p:nvSpPr>
        <p:spPr bwMode="auto">
          <a:xfrm>
            <a:off x="0" y="3124200"/>
            <a:ext cx="8534400" cy="2514600"/>
          </a:xfrm>
          <a:prstGeom prst="cloudCallout">
            <a:avLst>
              <a:gd name="adj1" fmla="val -37630"/>
              <a:gd name="adj2" fmla="val 62245"/>
            </a:avLst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</a:rPr>
              <a:t>   </a:t>
            </a:r>
            <a:r>
              <a:rPr lang="en-US" sz="2000">
                <a:solidFill>
                  <a:srgbClr val="990000"/>
                </a:solidFill>
                <a:latin typeface="Times New Roman" pitchFamily="18" charset="0"/>
              </a:rPr>
              <a:t>Hiện nay một số loài thú thuộc động vật hoang dã đang có nguy cơ bị diệt chủng. Do nạn buôn bán, săn bắt …. Động vật hoang dã vô ý thức.</a:t>
            </a:r>
            <a:endParaRPr lang="en-US" sz="2000">
              <a:solidFill>
                <a:srgbClr val="990000"/>
              </a:solidFill>
              <a:latin typeface=".VnTime" pitchFamily="34" charset="0"/>
            </a:endParaRPr>
          </a:p>
        </p:txBody>
      </p: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33800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33801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33802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33804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1</a:t>
            </a:r>
            <a:r>
              <a:rPr lang="en-US" sz="2000"/>
              <a:t>. Sự nuôi và  dạy con của loài hổ.</a:t>
            </a:r>
            <a:r>
              <a:rPr lang="en-US" sz="2000" b="1"/>
              <a:t> </a:t>
            </a:r>
          </a:p>
        </p:txBody>
      </p:sp>
      <p:sp>
        <p:nvSpPr>
          <p:cNvPr id="33805" name="Text Box 21"/>
          <p:cNvSpPr txBox="1">
            <a:spLocks noChangeArrowheads="1"/>
          </p:cNvSpPr>
          <p:nvPr/>
        </p:nvSpPr>
        <p:spPr bwMode="auto">
          <a:xfrm>
            <a:off x="457200" y="18288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33806" name="Text Box 22"/>
          <p:cNvSpPr txBox="1">
            <a:spLocks noChangeArrowheads="1"/>
          </p:cNvSpPr>
          <p:nvPr/>
        </p:nvSpPr>
        <p:spPr bwMode="auto">
          <a:xfrm>
            <a:off x="381000" y="2362200"/>
            <a:ext cx="457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Trò chơi: “Thú săn mồi và con mồi”. </a:t>
            </a:r>
          </a:p>
        </p:txBody>
      </p:sp>
      <p:sp>
        <p:nvSpPr>
          <p:cNvPr id="33807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3808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41C7E5-A30F-47FA-95A2-BE43ECF896F1}" type="slidenum">
              <a:rPr lang="en-US" sz="1200" smtClean="0"/>
              <a:pPr/>
              <a:t>33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1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34825" name="Picture 32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33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34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3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6" name="Picture 9" descr="Nguoi-Viet-Nam-ngang-nhien-san-va-an-dong-vat-hoang-da-231673-1"/>
          <p:cNvPicPr>
            <a:picLocks noChangeAspect="1" noChangeArrowheads="1"/>
          </p:cNvPicPr>
          <p:nvPr/>
        </p:nvPicPr>
        <p:blipFill>
          <a:blip r:embed="rId4">
            <a:lum/>
          </a:blip>
          <a:srcRect l="26282" t="30270"/>
          <a:stretch>
            <a:fillRect/>
          </a:stretch>
        </p:blipFill>
        <p:spPr bwMode="auto">
          <a:xfrm>
            <a:off x="228600" y="228600"/>
            <a:ext cx="41910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820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482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3662E3-BA6A-44F3-92A4-A87BCFEAF90D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8925" name="Picture 13" descr="G:\con hổ\0ho27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495800" y="228600"/>
            <a:ext cx="44196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26" name="Picture 14" descr="G:\hươu\thitde141108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27" name="Picture 15" descr="G:\con hổ\100916214549-632-986.jp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ai truc 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1" descr="Master Of His Domain, Sumatran Tiger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0" y="0"/>
            <a:ext cx="46482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716" name="Picture 12" descr="red_stag_majestic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648200" y="0"/>
            <a:ext cx="4495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19075" y="4343400"/>
            <a:ext cx="8210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Hổ, hươu là những loài thú hoang dã sống trong rừng. </a:t>
            </a:r>
          </a:p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Chúng có cuộc sống riêng và tạo nên vẻ đẹp nên thơ của</a:t>
            </a:r>
          </a:p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rừng không những thế chúng còn góp phần cân bằng hệ</a:t>
            </a:r>
          </a:p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sinh thái trong thiên nhiên. Vì thế,  chúng cần bảo cần làm</a:t>
            </a:r>
          </a:p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gì để bảo vệ động hoang dã ? 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2895600" y="15240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grpSp>
        <p:nvGrpSpPr>
          <p:cNvPr id="36867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6884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6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7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8" name="Group 11"/>
          <p:cNvGrpSpPr>
            <a:grpSpLocks/>
          </p:cNvGrpSpPr>
          <p:nvPr/>
        </p:nvGrpSpPr>
        <p:grpSpPr bwMode="auto">
          <a:xfrm>
            <a:off x="0" y="0"/>
            <a:ext cx="9525000" cy="7315200"/>
            <a:chOff x="-144" y="-144"/>
            <a:chExt cx="6035" cy="4800"/>
          </a:xfrm>
        </p:grpSpPr>
        <p:pic>
          <p:nvPicPr>
            <p:cNvPr id="36879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85800" y="2209800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- </a:t>
            </a:r>
            <a:r>
              <a:rPr lang="en-US" sz="2000" b="1"/>
              <a:t>Chúng ta cần bảo vệ thú thuộc </a:t>
            </a:r>
            <a:r>
              <a:rPr lang="vi-VN" sz="2000" b="1"/>
              <a:t>đ</a:t>
            </a:r>
            <a:r>
              <a:rPr lang="en-US" sz="2000" b="1"/>
              <a:t>ộng vật hoang dã, tuyệt </a:t>
            </a:r>
            <a:r>
              <a:rPr lang="vi-VN" sz="2000" b="1"/>
              <a:t>đ</a:t>
            </a:r>
            <a:r>
              <a:rPr lang="en-US" sz="2000" b="1"/>
              <a:t>ối không s</a:t>
            </a:r>
            <a:r>
              <a:rPr lang="vi-VN" sz="2000" b="1"/>
              <a:t>ă</a:t>
            </a:r>
            <a:r>
              <a:rPr lang="en-US" sz="2000" b="1"/>
              <a:t>n bắt, mua bán ....các loại thú quý.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4800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  - Tuyên truyền mọi ng</a:t>
            </a:r>
            <a:r>
              <a:rPr lang="vi-VN" sz="2000" b="1"/>
              <a:t>ư</a:t>
            </a:r>
            <a:r>
              <a:rPr lang="en-US" sz="2000" b="1"/>
              <a:t>ời nâng cao ý thức bảo vệ các loài thú.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000" b="1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85800" y="31242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- Không </a:t>
            </a:r>
            <a:r>
              <a:rPr lang="vi-VN" sz="2000" b="1"/>
              <a:t>đ</a:t>
            </a:r>
            <a:r>
              <a:rPr lang="en-US" sz="2000" b="1"/>
              <a:t>ốt phá rừng, giữ môi tr</a:t>
            </a:r>
            <a:r>
              <a:rPr lang="vi-VN" sz="2000" b="1"/>
              <a:t>ư</a:t>
            </a:r>
            <a:r>
              <a:rPr lang="en-US" sz="2000" b="1"/>
              <a:t>ờng sống trong sạch cho các loài thú…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62000" y="38862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- </a:t>
            </a:r>
            <a:r>
              <a:rPr lang="en-US" sz="2000" b="1"/>
              <a:t>Yêu quý các loài </a:t>
            </a:r>
            <a:r>
              <a:rPr lang="vi-VN" sz="2000" b="1"/>
              <a:t>đ</a:t>
            </a:r>
            <a:r>
              <a:rPr lang="en-US" sz="2000" b="1"/>
              <a:t>ộng vật có ích, có tinh thần và hành vi bảo vệ các loài </a:t>
            </a:r>
            <a:r>
              <a:rPr lang="vi-VN" sz="2000" b="1"/>
              <a:t>đ</a:t>
            </a:r>
            <a:r>
              <a:rPr lang="en-US" sz="2000" b="1"/>
              <a:t>ộng vật, </a:t>
            </a:r>
            <a:r>
              <a:rPr lang="vi-VN" sz="2000" b="1"/>
              <a:t>đ</a:t>
            </a:r>
            <a:r>
              <a:rPr lang="en-US" sz="2000" b="1"/>
              <a:t>ặc biệt là các loài </a:t>
            </a:r>
            <a:r>
              <a:rPr lang="vi-VN" sz="2000" b="1"/>
              <a:t>đ</a:t>
            </a:r>
            <a:r>
              <a:rPr lang="en-US" sz="2000" b="1"/>
              <a:t>ộng vật quý hiếm.</a:t>
            </a:r>
          </a:p>
        </p:txBody>
      </p:sp>
      <p:sp>
        <p:nvSpPr>
          <p:cNvPr id="41993" name="AutoShape 23"/>
          <p:cNvSpPr>
            <a:spLocks noChangeArrowheads="1"/>
          </p:cNvSpPr>
          <p:nvPr/>
        </p:nvSpPr>
        <p:spPr bwMode="auto">
          <a:xfrm>
            <a:off x="609600" y="0"/>
            <a:ext cx="8534400" cy="2057400"/>
          </a:xfrm>
          <a:prstGeom prst="cloudCallout">
            <a:avLst>
              <a:gd name="adj1" fmla="val -38352"/>
              <a:gd name="adj2" fmla="val 87472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rgbClr val="FFFF00"/>
            </a:solidFill>
            <a:round/>
            <a:headEnd/>
            <a:tailEnd/>
          </a:ln>
          <a:effectLst>
            <a:outerShdw blurRad="63500" sx="102000" sy="102000" algn="ctr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14300" prst="hardEdge"/>
            <a:extrusionClr>
              <a:srgbClr val="FF0000"/>
            </a:extrusionClr>
            <a:contourClr>
              <a:srgbClr val="FF0000"/>
            </a:contourClr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36876" name="Date Placeholder 2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6877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7D268F-B204-468F-8502-CA37765E26F5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21" name="Rectangle 20"/>
          <p:cNvSpPr/>
          <p:nvPr/>
        </p:nvSpPr>
        <p:spPr>
          <a:xfrm>
            <a:off x="2667000" y="533400"/>
            <a:ext cx="32624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GIÁO DỤC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7913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4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5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6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37908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9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0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1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2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2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37894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37895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37896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37898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37899" name="Text Box 21"/>
          <p:cNvSpPr txBox="1">
            <a:spLocks noChangeArrowheads="1"/>
          </p:cNvSpPr>
          <p:nvPr/>
        </p:nvSpPr>
        <p:spPr bwMode="auto">
          <a:xfrm>
            <a:off x="457200" y="19050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37900" name="Text Box 22"/>
          <p:cNvSpPr txBox="1">
            <a:spLocks noChangeArrowheads="1"/>
          </p:cNvSpPr>
          <p:nvPr/>
        </p:nvSpPr>
        <p:spPr bwMode="auto">
          <a:xfrm>
            <a:off x="381000" y="2362200"/>
            <a:ext cx="583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Thực hành sắm vai: “Thú săn mồi và con mồi”. </a:t>
            </a:r>
          </a:p>
        </p:txBody>
      </p:sp>
      <p:sp>
        <p:nvSpPr>
          <p:cNvPr id="37901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7902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8FD86-F766-4D63-A90F-1C8492031D82}" type="slidenum">
              <a:rPr lang="en-US" sz="1200" smtClean="0"/>
              <a:pPr/>
              <a:t>37</a:t>
            </a:fld>
            <a:endParaRPr lang="en-US" sz="1200" smtClean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7">
            <a:lum bright="-10000" contrast="42000"/>
          </a:blip>
          <a:srcRect/>
          <a:stretch>
            <a:fillRect/>
          </a:stretch>
        </p:blipFill>
        <p:spPr bwMode="auto">
          <a:xfrm>
            <a:off x="5029200" y="2895600"/>
            <a:ext cx="38862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7904" name="Group 27"/>
          <p:cNvGrpSpPr>
            <a:grpSpLocks/>
          </p:cNvGrpSpPr>
          <p:nvPr/>
        </p:nvGrpSpPr>
        <p:grpSpPr bwMode="auto">
          <a:xfrm>
            <a:off x="0" y="2819400"/>
            <a:ext cx="5105400" cy="2438400"/>
            <a:chOff x="0" y="2667000"/>
            <a:chExt cx="4876800" cy="2438400"/>
          </a:xfrm>
        </p:grpSpPr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8">
              <a:lum contrast="36000"/>
            </a:blip>
            <a:srcRect/>
            <a:stretch>
              <a:fillRect/>
            </a:stretch>
          </p:blipFill>
          <p:spPr bwMode="auto">
            <a:xfrm>
              <a:off x="0" y="2667000"/>
              <a:ext cx="2895600" cy="2438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9">
              <a:lum contrast="36000"/>
            </a:blip>
            <a:srcRect/>
            <a:stretch>
              <a:fillRect/>
            </a:stretch>
          </p:blipFill>
          <p:spPr bwMode="auto">
            <a:xfrm>
              <a:off x="2819400" y="2743200"/>
              <a:ext cx="2057400" cy="2362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9" name="AutoShape 43"/>
          <p:cNvSpPr>
            <a:spLocks noChangeArrowheads="1"/>
          </p:cNvSpPr>
          <p:nvPr/>
        </p:nvSpPr>
        <p:spPr bwMode="auto">
          <a:xfrm>
            <a:off x="457200" y="5105400"/>
            <a:ext cx="8686800" cy="1371600"/>
          </a:xfrm>
          <a:prstGeom prst="ribbon">
            <a:avLst>
              <a:gd name="adj1" fmla="val 12500"/>
              <a:gd name="adj2" fmla="val 75000"/>
            </a:avLst>
          </a:prstGeom>
          <a:gradFill rotWithShape="1">
            <a:gsLst>
              <a:gs pos="0">
                <a:srgbClr val="FF0000"/>
              </a:gs>
              <a:gs pos="100000">
                <a:srgbClr val="EEFAA4"/>
              </a:gs>
            </a:gsLst>
            <a:lin ang="189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u="sng"/>
              <a:t>Nhận xét:</a:t>
            </a:r>
          </a:p>
          <a:p>
            <a:r>
              <a:rPr lang="en-US" sz="2000" b="1" u="sng"/>
              <a:t>Dặn dò: </a:t>
            </a:r>
            <a:r>
              <a:rPr lang="en-US" sz="2000" b="1"/>
              <a:t>vế nhà xem lại bài, chuẩn bị tranh hoa quả, </a:t>
            </a:r>
          </a:p>
          <a:p>
            <a:r>
              <a:rPr lang="en-US" sz="2000" b="1"/>
              <a:t>động vật chuẩn bị cho tiết ôn tập</a:t>
            </a:r>
            <a:r>
              <a:rPr lang="en-US" sz="2000"/>
              <a:t>.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4117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600200" y="4343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WordArt 3" descr="fireline[1]"/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81"/>
              </a:avLst>
            </a:prstTxWarp>
          </a:bodyPr>
          <a:lstStyle/>
          <a:p>
            <a:pPr algn="ctr">
              <a:defRPr/>
            </a:pPr>
            <a:r>
              <a:rPr lang="en-US" sz="2800" b="1" kern="1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Bài cũ</a:t>
            </a:r>
            <a:r>
              <a:rPr lang="en-US" sz="28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Arial"/>
              </a:rPr>
              <a:t>:</a:t>
            </a:r>
            <a:endParaRPr lang="en-US" sz="28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Arial"/>
            </a:endParaRPr>
          </a:p>
        </p:txBody>
      </p:sp>
      <p:pic>
        <p:nvPicPr>
          <p:cNvPr id="4101" name="Picture 4" descr="questionbig_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323975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2667000"/>
            <a:ext cx="739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1. Loài thú nuôi con bằng cách nào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52600" y="3429000"/>
            <a:ext cx="571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a. Kiếm mồi mớm cho con.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52600" y="4343400"/>
            <a:ext cx="510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b.  Cho con bú.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922463" y="80963"/>
            <a:ext cx="170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/>
              <a:t>Khoa học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2895600" y="1524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2971800" y="1401763"/>
            <a:ext cx="481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80"/>
                </a:solidFill>
              </a:rPr>
              <a:t>SỰ SINH SẢN CỦA THÚ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600200" y="5334000"/>
            <a:ext cx="510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 c.  Cả 2 ý a và b.</a:t>
            </a:r>
          </a:p>
        </p:txBody>
      </p:sp>
      <p:grpSp>
        <p:nvGrpSpPr>
          <p:cNvPr id="410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4112" name="Picture 6" descr="Whitecorner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7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8" descr="00179[1]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9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10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0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11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9D1983-62C0-4AE3-A48A-A7D590579492}" type="slidenum">
              <a:rPr lang="en-US" smtClean="0"/>
              <a:pPr/>
              <a:t>4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7" grpId="0"/>
      <p:bldP spid="8198" grpId="0"/>
      <p:bldP spid="8199" grpId="0"/>
      <p:bldP spid="8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5140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4" name="Picture 2" descr="AQNWONMCATXN55JCAWE8DV7CAXUYVEGCA9SW78YCANYOEU4CACNXEM1CAWVL4JICATENOCTCAHM63YVCADD4DLACAJ06RF9CA6UA1BNCAAI8GZACAO4DD1DCATHJ1R8CAR9YEFJCAYZCPBNCAGJPU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4290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AL9FGI9CANPUQU4CAMCUNIACAHD43LGCAG5Y00DCA3TGC99CA8NGD8QCAMJVULOCACNPNWACALPXFIICA7D5PZACAI1L6JUCATVLIQ1CA9NUI7VCAIC11ECCATEJRM9CAYDFNWDCAG32DOMCAJ03JJ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AHBZ1U4CA83GUTMCA65JL9TCAWJBCC3CAGG59XVCAFGR873CAT9H0U3CAJC4C2ICACA198VCAJU0BESCAP01Y4FCAK19KF2CAWSERJ4CAYGRJH4CAORJI5WCAD39U57CADN7H5TCA15HTAGCALU62H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905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AT95VCVCA9NGBOUCAUVCZZPCAO3NZNDCA20JCZ9CAIN021NCAZG0ON1CA31PCVUCA1JWLAPCA3JCRCXCAAUDL2ECAUMJYM0CAAOCY1YCA0V03AACAUW5FGICAZPH1BGCAMMF3W0CA66IT65CABAOF4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1524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1309688"/>
            <a:ext cx="6324600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a. Động vật đẻ một lứa nhiều con :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64008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2.Động vật trong các hình bên đây: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60198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b. Động vật đẻ một lứa một con :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68580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a. Động vật nào một lứa đẻ nhiều con?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09600" y="3733800"/>
            <a:ext cx="65532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b.Động vật nào một lứa đẻ một con?</a:t>
            </a:r>
          </a:p>
        </p:txBody>
      </p:sp>
      <p:grpSp>
        <p:nvGrpSpPr>
          <p:cNvPr id="5132" name="Group 11"/>
          <p:cNvGrpSpPr>
            <a:grpSpLocks/>
          </p:cNvGrpSpPr>
          <p:nvPr/>
        </p:nvGrpSpPr>
        <p:grpSpPr bwMode="auto">
          <a:xfrm>
            <a:off x="-228600" y="-228600"/>
            <a:ext cx="9829800" cy="7620000"/>
            <a:chOff x="-144" y="-144"/>
            <a:chExt cx="6035" cy="4800"/>
          </a:xfrm>
        </p:grpSpPr>
        <p:pic>
          <p:nvPicPr>
            <p:cNvPr id="5135" name="Picture 6" descr="Whitecorner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7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8" descr="00179[1]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9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10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3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34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9902D-64E1-4591-894D-3C89BF33386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54167 0.599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30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54167 -0.002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5834 0.144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7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27083 -0.457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2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1" grpId="0"/>
      <p:bldP spid="13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G:\con hổ\jungle-trees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-228600" y="-228600"/>
            <a:ext cx="9753600" cy="7620000"/>
            <a:chOff x="-144" y="-144"/>
            <a:chExt cx="6035" cy="4800"/>
          </a:xfrm>
        </p:grpSpPr>
        <p:pic>
          <p:nvPicPr>
            <p:cNvPr id="6157" name="Picture 6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8" descr="00179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9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0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 descr="G:\con hổ\jungle-trees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G:\con hổ\jungle-trees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-228600"/>
            <a:ext cx="8890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Oval 24"/>
          <p:cNvSpPr>
            <a:spLocks noChangeArrowheads="1"/>
          </p:cNvSpPr>
          <p:nvPr/>
        </p:nvSpPr>
        <p:spPr bwMode="auto">
          <a:xfrm>
            <a:off x="381000" y="381000"/>
            <a:ext cx="3989388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Khởiđộng</a:t>
            </a:r>
          </a:p>
          <a:p>
            <a:pPr algn="ctr" eaLnBrk="0" hangingPunct="0"/>
            <a:endParaRPr lang="en-US"/>
          </a:p>
        </p:txBody>
      </p:sp>
      <p:pic>
        <p:nvPicPr>
          <p:cNvPr id="6151" name="Picture 20" descr="8"/>
          <p:cNvPicPr>
            <a:picLocks noChangeAspect="1" noChangeArrowheads="1" noCrop="1"/>
          </p:cNvPicPr>
          <p:nvPr/>
        </p:nvPicPr>
        <p:blipFill>
          <a:blip r:embed="rId8">
            <a:lum bright="-18000"/>
            <a:grayscl/>
          </a:blip>
          <a:srcRect/>
          <a:stretch>
            <a:fillRect/>
          </a:stretch>
        </p:blipFill>
        <p:spPr bwMode="auto">
          <a:xfrm>
            <a:off x="741363" y="4889500"/>
            <a:ext cx="3343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25"/>
          <p:cNvSpPr>
            <a:spLocks noChangeArrowheads="1"/>
          </p:cNvSpPr>
          <p:nvPr/>
        </p:nvSpPr>
        <p:spPr bwMode="auto">
          <a:xfrm>
            <a:off x="5624513" y="838200"/>
            <a:ext cx="3519487" cy="533400"/>
          </a:xfrm>
          <a:prstGeom prst="wedgeRectCallout">
            <a:avLst>
              <a:gd name="adj1" fmla="val -93819"/>
              <a:gd name="adj2" fmla="val 678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/>
              <a:t>Bài hát:Chú voi con</a:t>
            </a:r>
          </a:p>
        </p:txBody>
      </p:sp>
      <p:pic>
        <p:nvPicPr>
          <p:cNvPr id="6153" name="Picture 20" descr="8"/>
          <p:cNvPicPr>
            <a:picLocks noChangeAspect="1" noChangeArrowheads="1" noCrop="1"/>
          </p:cNvPicPr>
          <p:nvPr/>
        </p:nvPicPr>
        <p:blipFill>
          <a:blip r:embed="rId8">
            <a:lum bright="-18000"/>
            <a:grayscl/>
          </a:blip>
          <a:srcRect/>
          <a:stretch>
            <a:fillRect/>
          </a:stretch>
        </p:blipFill>
        <p:spPr bwMode="auto">
          <a:xfrm rot="-186311">
            <a:off x="4402138" y="4678363"/>
            <a:ext cx="400526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155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3B895B-3A70-475F-9DE2-51885B7D6C94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6163" name="chu voi co o ban d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-0.01111 L -0.44167 -0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11 -0.01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765" fill="hold"/>
                                        <p:tgtEl>
                                          <p:spTgt spid="6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7190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7185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3810000" y="457200"/>
            <a:ext cx="1768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/>
              <a:t>Khoa học</a:t>
            </a:r>
            <a:r>
              <a:rPr lang="en-US"/>
              <a:t> </a:t>
            </a:r>
          </a:p>
        </p:txBody>
      </p:sp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600200" y="838200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Sự nuôi và dạy con của một số loài thú</a:t>
            </a:r>
          </a:p>
        </p:txBody>
      </p:sp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381000" y="609600"/>
            <a:ext cx="9144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Bài</a:t>
            </a:r>
          </a:p>
        </p:txBody>
      </p:sp>
      <p:sp>
        <p:nvSpPr>
          <p:cNvPr id="7176" name="Line 18"/>
          <p:cNvSpPr>
            <a:spLocks noChangeShapeType="1"/>
          </p:cNvSpPr>
          <p:nvPr/>
        </p:nvSpPr>
        <p:spPr bwMode="auto">
          <a:xfrm flipV="1">
            <a:off x="381000" y="13716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1295400" y="6858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60</a:t>
            </a:r>
          </a:p>
        </p:txBody>
      </p:sp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7">
            <a:lum bright="-10000" contrast="36000"/>
          </a:blip>
          <a:srcRect/>
          <a:stretch>
            <a:fillRect/>
          </a:stretch>
        </p:blipFill>
        <p:spPr bwMode="auto">
          <a:xfrm>
            <a:off x="228600" y="2133600"/>
            <a:ext cx="5257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8">
            <a:lum bright="-10000" contrast="36000"/>
          </a:blip>
          <a:srcRect/>
          <a:stretch>
            <a:fillRect/>
          </a:stretch>
        </p:blipFill>
        <p:spPr bwMode="auto">
          <a:xfrm>
            <a:off x="5562600" y="2133600"/>
            <a:ext cx="3352800" cy="4724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80" name="Text Box 25"/>
          <p:cNvSpPr txBox="1">
            <a:spLocks noChangeArrowheads="1"/>
          </p:cNvSpPr>
          <p:nvPr/>
        </p:nvSpPr>
        <p:spPr bwMode="auto">
          <a:xfrm>
            <a:off x="11430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a) Hổ mẹ</a:t>
            </a:r>
            <a:r>
              <a:rPr lang="en-US"/>
              <a:t> </a:t>
            </a:r>
          </a:p>
        </p:txBody>
      </p:sp>
      <p:sp>
        <p:nvSpPr>
          <p:cNvPr id="7181" name="Text Box 26"/>
          <p:cNvSpPr txBox="1">
            <a:spLocks noChangeArrowheads="1"/>
          </p:cNvSpPr>
          <p:nvPr/>
        </p:nvSpPr>
        <p:spPr bwMode="auto">
          <a:xfrm>
            <a:off x="6477000" y="609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b) Hổ con</a:t>
            </a:r>
            <a:r>
              <a:rPr lang="en-US"/>
              <a:t> </a:t>
            </a:r>
          </a:p>
        </p:txBody>
      </p:sp>
      <p:sp>
        <p:nvSpPr>
          <p:cNvPr id="7182" name="Date Placeholder 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83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AD557-28C3-463A-B2E7-38C52E68E97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04800" y="1524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1. Sự nuôi  và dạy con của loài hổ.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362200"/>
            <a:ext cx="33528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195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8206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6" name="Group 11"/>
          <p:cNvGrpSpPr>
            <a:grpSpLocks/>
          </p:cNvGrpSpPr>
          <p:nvPr/>
        </p:nvGrpSpPr>
        <p:grpSpPr bwMode="auto">
          <a:xfrm>
            <a:off x="-533400" y="-228600"/>
            <a:ext cx="9885363" cy="7620000"/>
            <a:chOff x="-144" y="-144"/>
            <a:chExt cx="6035" cy="4800"/>
          </a:xfrm>
        </p:grpSpPr>
        <p:pic>
          <p:nvPicPr>
            <p:cNvPr id="8201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3" descr="G:\con hổ\jungle-trees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G:\con hổ\jungle-trees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-2286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9144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32"/>
          <p:cNvSpPr>
            <a:spLocks noChangeArrowheads="1"/>
          </p:cNvSpPr>
          <p:nvPr/>
        </p:nvSpPr>
        <p:spPr bwMode="auto">
          <a:xfrm>
            <a:off x="0" y="4191000"/>
            <a:ext cx="9525000" cy="2667000"/>
          </a:xfrm>
          <a:prstGeom prst="ribbon">
            <a:avLst>
              <a:gd name="adj1" fmla="val 12500"/>
              <a:gd name="adj2" fmla="val 68861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  </a:t>
            </a:r>
            <a:r>
              <a:rPr lang="en-US" sz="3200" b="1">
                <a:solidFill>
                  <a:srgbClr val="FF6600"/>
                </a:solidFill>
              </a:rPr>
              <a:t>Cùng xem phim với yêu cầu sau:</a:t>
            </a:r>
            <a:r>
              <a:rPr lang="en-US"/>
              <a:t> </a:t>
            </a:r>
          </a:p>
          <a:p>
            <a:pPr>
              <a:buFontTx/>
              <a:buChar char="-"/>
            </a:pPr>
            <a:r>
              <a:rPr lang="en-US" sz="2400" b="1"/>
              <a:t> Hổ thường sinh sản vào mùa nào ?</a:t>
            </a:r>
          </a:p>
          <a:p>
            <a:pPr>
              <a:buFontTx/>
              <a:buChar char="-"/>
            </a:pPr>
            <a:r>
              <a:rPr lang="en-US" sz="2400" b="1"/>
              <a:t> Vì sau hổ mẹ không rời hổ con suốt tuần </a:t>
            </a:r>
          </a:p>
          <a:p>
            <a:r>
              <a:rPr lang="en-US" sz="2400" b="1"/>
              <a:t>   đầu sau khi sinh ?</a:t>
            </a:r>
          </a:p>
          <a:p>
            <a:pPr>
              <a:buFontTx/>
              <a:buChar char="-"/>
            </a:pPr>
            <a:r>
              <a:rPr lang="en-US" sz="2400" b="1"/>
              <a:t> Khi nào hổ mẹ dạy hổ con săn mồi ?</a:t>
            </a:r>
          </a:p>
          <a:p>
            <a:pPr>
              <a:buFontTx/>
              <a:buChar char="-"/>
            </a:pPr>
            <a:r>
              <a:rPr lang="en-US" sz="2400" b="1"/>
              <a:t> Khi nào hổ con có thể sống độc lập ?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 tu.p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-0.01111 L -0.44167 -0.0111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11 -0.0111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9229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1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9224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1" name="AutoShape 17" descr="Solid diamond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bevel">
            <a:avLst>
              <a:gd name="adj" fmla="val 12500"/>
            </a:avLst>
          </a:prstGeom>
          <a:pattFill prst="solidDmnd">
            <a:fgClr>
              <a:srgbClr val="AEF0C4"/>
            </a:fgClr>
            <a:bgClr>
              <a:srgbClr val="FFFF00"/>
            </a:bgClr>
          </a:pattFill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33CC"/>
                </a:solidFill>
              </a:rPr>
              <a:t>ĐẶC ĐIỂM CỦA HỔ VÀ SỰ NUÔI DẠY CON NHƯ THẾ NÀO  ?</a:t>
            </a:r>
          </a:p>
          <a:p>
            <a:pPr algn="ctr"/>
            <a:r>
              <a:rPr lang="en-US" sz="2200" b="1">
                <a:solidFill>
                  <a:srgbClr val="FF33CC"/>
                </a:solidFill>
              </a:rPr>
              <a:t> CÙNG XEM PHIM.</a:t>
            </a:r>
            <a:endParaRPr lang="en-US" sz="2200"/>
          </a:p>
        </p:txBody>
      </p:sp>
      <p:sp>
        <p:nvSpPr>
          <p:cNvPr id="9222" name="Date Placeholder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223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7D7502-3862-4FE0-99E0-D4CFE8A0C20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2477</TotalTime>
  <Words>2449</Words>
  <Application>Microsoft Office PowerPoint</Application>
  <PresentationFormat>On-screen Show (4:3)</PresentationFormat>
  <Paragraphs>338</Paragraphs>
  <Slides>37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.VnTime</vt:lpstr>
      <vt:lpstr>Arial</vt:lpstr>
      <vt:lpstr>SimSun</vt:lpstr>
      <vt:lpstr>Times New Roman</vt:lpstr>
      <vt:lpstr>VNI-Avo</vt:lpstr>
      <vt:lpstr>VNI-Times</vt:lpstr>
      <vt:lpstr>VNI-Vari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DT:77.22.99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BENH VIEN MAY TINH</dc:creator>
  <cp:lastModifiedBy>Windows User</cp:lastModifiedBy>
  <cp:revision>605</cp:revision>
  <dcterms:created xsi:type="dcterms:W3CDTF">2011-01-19T21:09:09Z</dcterms:created>
  <dcterms:modified xsi:type="dcterms:W3CDTF">2018-03-24T05:01:32Z</dcterms:modified>
</cp:coreProperties>
</file>