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1" r:id="rId3"/>
    <p:sldId id="263" r:id="rId4"/>
    <p:sldId id="262" r:id="rId5"/>
    <p:sldId id="257" r:id="rId6"/>
    <p:sldId id="256" r:id="rId7"/>
    <p:sldId id="264" r:id="rId8"/>
    <p:sldId id="258" r:id="rId9"/>
    <p:sldId id="265" r:id="rId10"/>
    <p:sldId id="266" r:id="rId11"/>
    <p:sldId id="267" r:id="rId12"/>
    <p:sldId id="268" r:id="rId13"/>
    <p:sldId id="269" r:id="rId14"/>
    <p:sldId id="270" r:id="rId15"/>
    <p:sldId id="271" r:id="rId16"/>
    <p:sldId id="274" r:id="rId17"/>
    <p:sldId id="278" r:id="rId18"/>
    <p:sldId id="259" r:id="rId19"/>
    <p:sldId id="273" r:id="rId20"/>
    <p:sldId id="275" r:id="rId21"/>
    <p:sldId id="277"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CC"/>
    <a:srgbClr val="FF0000"/>
    <a:srgbClr val="FFFF99"/>
    <a:srgbClr val="FFFF00"/>
    <a:srgbClr val="800000"/>
    <a:srgbClr val="FFCCFF"/>
    <a:srgbClr val="0000FF"/>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6" name="Rectangle 6"/>
          <p:cNvSpPr>
            <a:spLocks noGrp="1" noChangeArrowheads="1"/>
          </p:cNvSpPr>
          <p:nvPr>
            <p:ph type="sldNum" sz="quarter" idx="12"/>
          </p:nvPr>
        </p:nvSpPr>
        <p:spPr>
          <a:ln/>
        </p:spPr>
        <p:txBody>
          <a:bodyPr/>
          <a:lstStyle>
            <a:lvl1pPr>
              <a:defRPr/>
            </a:lvl1pPr>
          </a:lstStyle>
          <a:p>
            <a:pPr>
              <a:defRPr/>
            </a:pPr>
            <a:fld id="{DCA402B5-B4FF-4588-9D48-9AB5EDC253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6" name="Rectangle 6"/>
          <p:cNvSpPr>
            <a:spLocks noGrp="1" noChangeArrowheads="1"/>
          </p:cNvSpPr>
          <p:nvPr>
            <p:ph type="sldNum" sz="quarter" idx="12"/>
          </p:nvPr>
        </p:nvSpPr>
        <p:spPr>
          <a:ln/>
        </p:spPr>
        <p:txBody>
          <a:bodyPr/>
          <a:lstStyle>
            <a:lvl1pPr>
              <a:defRPr/>
            </a:lvl1pPr>
          </a:lstStyle>
          <a:p>
            <a:pPr>
              <a:defRPr/>
            </a:pPr>
            <a:fld id="{D54263E4-BB2F-482B-9022-DB72A48F50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6" name="Rectangle 6"/>
          <p:cNvSpPr>
            <a:spLocks noGrp="1" noChangeArrowheads="1"/>
          </p:cNvSpPr>
          <p:nvPr>
            <p:ph type="sldNum" sz="quarter" idx="12"/>
          </p:nvPr>
        </p:nvSpPr>
        <p:spPr>
          <a:ln/>
        </p:spPr>
        <p:txBody>
          <a:bodyPr/>
          <a:lstStyle>
            <a:lvl1pPr>
              <a:defRPr/>
            </a:lvl1pPr>
          </a:lstStyle>
          <a:p>
            <a:pPr>
              <a:defRPr/>
            </a:pPr>
            <a:fld id="{F4FAFB00-7F2E-4DA5-8129-B524C7D8FF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6" name="Rectangle 6"/>
          <p:cNvSpPr>
            <a:spLocks noGrp="1" noChangeArrowheads="1"/>
          </p:cNvSpPr>
          <p:nvPr>
            <p:ph type="sldNum" sz="quarter" idx="12"/>
          </p:nvPr>
        </p:nvSpPr>
        <p:spPr>
          <a:ln/>
        </p:spPr>
        <p:txBody>
          <a:bodyPr/>
          <a:lstStyle>
            <a:lvl1pPr>
              <a:defRPr/>
            </a:lvl1pPr>
          </a:lstStyle>
          <a:p>
            <a:pPr>
              <a:defRPr/>
            </a:pPr>
            <a:fld id="{E55AAEFF-BBB4-42A5-931B-5EB6468C74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6" name="Rectangle 6"/>
          <p:cNvSpPr>
            <a:spLocks noGrp="1" noChangeArrowheads="1"/>
          </p:cNvSpPr>
          <p:nvPr>
            <p:ph type="sldNum" sz="quarter" idx="12"/>
          </p:nvPr>
        </p:nvSpPr>
        <p:spPr>
          <a:ln/>
        </p:spPr>
        <p:txBody>
          <a:bodyPr/>
          <a:lstStyle>
            <a:lvl1pPr>
              <a:defRPr/>
            </a:lvl1pPr>
          </a:lstStyle>
          <a:p>
            <a:pPr>
              <a:defRPr/>
            </a:pPr>
            <a:fld id="{4E1BAF5C-001C-4B6F-87FD-F3E0299F05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7" name="Rectangle 6"/>
          <p:cNvSpPr>
            <a:spLocks noGrp="1" noChangeArrowheads="1"/>
          </p:cNvSpPr>
          <p:nvPr>
            <p:ph type="sldNum" sz="quarter" idx="12"/>
          </p:nvPr>
        </p:nvSpPr>
        <p:spPr>
          <a:ln/>
        </p:spPr>
        <p:txBody>
          <a:bodyPr/>
          <a:lstStyle>
            <a:lvl1pPr>
              <a:defRPr/>
            </a:lvl1pPr>
          </a:lstStyle>
          <a:p>
            <a:pPr>
              <a:defRPr/>
            </a:pPr>
            <a:fld id="{DEB3AEFD-AC35-443C-8F13-6F242C7D69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9" name="Rectangle 6"/>
          <p:cNvSpPr>
            <a:spLocks noGrp="1" noChangeArrowheads="1"/>
          </p:cNvSpPr>
          <p:nvPr>
            <p:ph type="sldNum" sz="quarter" idx="12"/>
          </p:nvPr>
        </p:nvSpPr>
        <p:spPr>
          <a:ln/>
        </p:spPr>
        <p:txBody>
          <a:bodyPr/>
          <a:lstStyle>
            <a:lvl1pPr>
              <a:defRPr/>
            </a:lvl1pPr>
          </a:lstStyle>
          <a:p>
            <a:pPr>
              <a:defRPr/>
            </a:pPr>
            <a:fld id="{D82B4EA8-A8AC-47B2-96D0-94E19F5D95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5" name="Rectangle 6"/>
          <p:cNvSpPr>
            <a:spLocks noGrp="1" noChangeArrowheads="1"/>
          </p:cNvSpPr>
          <p:nvPr>
            <p:ph type="sldNum" sz="quarter" idx="12"/>
          </p:nvPr>
        </p:nvSpPr>
        <p:spPr>
          <a:ln/>
        </p:spPr>
        <p:txBody>
          <a:bodyPr/>
          <a:lstStyle>
            <a:lvl1pPr>
              <a:defRPr/>
            </a:lvl1pPr>
          </a:lstStyle>
          <a:p>
            <a:pPr>
              <a:defRPr/>
            </a:pPr>
            <a:fld id="{51D97755-E46A-4C17-8FDE-1A6172E032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4" name="Rectangle 6"/>
          <p:cNvSpPr>
            <a:spLocks noGrp="1" noChangeArrowheads="1"/>
          </p:cNvSpPr>
          <p:nvPr>
            <p:ph type="sldNum" sz="quarter" idx="12"/>
          </p:nvPr>
        </p:nvSpPr>
        <p:spPr>
          <a:ln/>
        </p:spPr>
        <p:txBody>
          <a:bodyPr/>
          <a:lstStyle>
            <a:lvl1pPr>
              <a:defRPr/>
            </a:lvl1pPr>
          </a:lstStyle>
          <a:p>
            <a:pPr>
              <a:defRPr/>
            </a:pPr>
            <a:fld id="{6B71ACE9-743A-4525-AAA1-705AE89514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7" name="Rectangle 6"/>
          <p:cNvSpPr>
            <a:spLocks noGrp="1" noChangeArrowheads="1"/>
          </p:cNvSpPr>
          <p:nvPr>
            <p:ph type="sldNum" sz="quarter" idx="12"/>
          </p:nvPr>
        </p:nvSpPr>
        <p:spPr>
          <a:ln/>
        </p:spPr>
        <p:txBody>
          <a:bodyPr/>
          <a:lstStyle>
            <a:lvl1pPr>
              <a:defRPr/>
            </a:lvl1pPr>
          </a:lstStyle>
          <a:p>
            <a:pPr>
              <a:defRPr/>
            </a:pPr>
            <a:fld id="{F47CE37B-4ABC-4B43-80CF-15D1D9BD1D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Nguyễn Thị Thu Bồn- Tiểu học số 1 Nam Lý </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Thứ hai ngày 5 tháng 4 năm 2010</a:t>
            </a:r>
          </a:p>
        </p:txBody>
      </p:sp>
      <p:sp>
        <p:nvSpPr>
          <p:cNvPr id="7" name="Rectangle 6"/>
          <p:cNvSpPr>
            <a:spLocks noGrp="1" noChangeArrowheads="1"/>
          </p:cNvSpPr>
          <p:nvPr>
            <p:ph type="sldNum" sz="quarter" idx="12"/>
          </p:nvPr>
        </p:nvSpPr>
        <p:spPr>
          <a:ln/>
        </p:spPr>
        <p:txBody>
          <a:bodyPr/>
          <a:lstStyle>
            <a:lvl1pPr>
              <a:defRPr/>
            </a:lvl1pPr>
          </a:lstStyle>
          <a:p>
            <a:pPr>
              <a:defRPr/>
            </a:pPr>
            <a:fld id="{33DCD1D0-673E-42AE-8701-83155341FF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99"/>
            </a:gs>
            <a:gs pos="50000">
              <a:schemeClr val="bg1"/>
            </a:gs>
            <a:gs pos="100000">
              <a:srgbClr val="FFFF99"/>
            </a:gs>
          </a:gsLst>
          <a:lin ang="2700000" scaled="1"/>
        </a:gra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8100" y="6581775"/>
            <a:ext cx="632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FF"/>
                </a:solidFill>
              </a:defRPr>
            </a:lvl1pPr>
          </a:lstStyle>
          <a:p>
            <a:pPr>
              <a:defRPr/>
            </a:pPr>
            <a:r>
              <a:rPr lang="en-US"/>
              <a:t>Nguyễn Thị Thu Bồn- Tiểu học số 1 Nam Lý </a:t>
            </a:r>
          </a:p>
        </p:txBody>
      </p:sp>
      <p:sp>
        <p:nvSpPr>
          <p:cNvPr id="1029" name="Rectangle 5"/>
          <p:cNvSpPr>
            <a:spLocks noGrp="1" noChangeArrowheads="1"/>
          </p:cNvSpPr>
          <p:nvPr>
            <p:ph type="ftr" sz="quarter" idx="3"/>
          </p:nvPr>
        </p:nvSpPr>
        <p:spPr bwMode="auto">
          <a:xfrm>
            <a:off x="2362200" y="0"/>
            <a:ext cx="518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000">
                <a:solidFill>
                  <a:srgbClr val="0000FF"/>
                </a:solidFill>
                <a:latin typeface="Times New Roman" pitchFamily="18" charset="0"/>
              </a:defRPr>
            </a:lvl1pPr>
          </a:lstStyle>
          <a:p>
            <a:pPr>
              <a:defRPr/>
            </a:pPr>
            <a:r>
              <a:rPr lang="en-US"/>
              <a:t>Thứ hai ngày 5 tháng 4 năm 2010</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96AC011-2F51-4262-94C8-B831EC8DE8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noFill/>
        </p:spPr>
        <p:txBody>
          <a:bodyPr/>
          <a:lstStyle/>
          <a:p>
            <a:r>
              <a:rPr lang="en-US" smtClean="0"/>
              <a:t>Nguyễn Thị Thu Bồn- Tiểu học số 1 Nam Lý </a:t>
            </a:r>
          </a:p>
        </p:txBody>
      </p:sp>
      <p:sp>
        <p:nvSpPr>
          <p:cNvPr id="2051" name="Footer Placeholder 2"/>
          <p:cNvSpPr>
            <a:spLocks noGrp="1"/>
          </p:cNvSpPr>
          <p:nvPr>
            <p:ph type="ftr" sz="quarter" idx="11"/>
          </p:nvPr>
        </p:nvSpPr>
        <p:spPr>
          <a:noFill/>
        </p:spPr>
        <p:txBody>
          <a:bodyPr/>
          <a:lstStyle/>
          <a:p>
            <a:r>
              <a:rPr lang="en-US" smtClean="0">
                <a:latin typeface="Arial" charset="0"/>
              </a:rPr>
              <a:t>Thứ hai ngày 5 tháng 4 năm 2010</a:t>
            </a:r>
          </a:p>
        </p:txBody>
      </p:sp>
      <p:pic>
        <p:nvPicPr>
          <p:cNvPr id="2052" name="Picture 2" descr="Beaches_9"/>
          <p:cNvPicPr>
            <a:picLocks noChangeAspect="1" noChangeArrowheads="1"/>
          </p:cNvPicPr>
          <p:nvPr/>
        </p:nvPicPr>
        <p:blipFill>
          <a:blip r:embed="rId2"/>
          <a:srcRect/>
          <a:stretch>
            <a:fillRect/>
          </a:stretch>
        </p:blipFill>
        <p:spPr bwMode="auto">
          <a:xfrm>
            <a:off x="0" y="-1588"/>
            <a:ext cx="9144000" cy="6859588"/>
          </a:xfrm>
          <a:prstGeom prst="rect">
            <a:avLst/>
          </a:prstGeom>
          <a:noFill/>
          <a:ln w="9525">
            <a:noFill/>
            <a:miter lim="800000"/>
            <a:headEnd/>
            <a:tailEnd/>
          </a:ln>
        </p:spPr>
      </p:pic>
      <p:sp>
        <p:nvSpPr>
          <p:cNvPr id="2053" name="Text Box 3"/>
          <p:cNvSpPr txBox="1">
            <a:spLocks noChangeArrowheads="1"/>
          </p:cNvSpPr>
          <p:nvPr/>
        </p:nvSpPr>
        <p:spPr bwMode="auto">
          <a:xfrm>
            <a:off x="609600" y="2438400"/>
            <a:ext cx="7924800" cy="1892300"/>
          </a:xfrm>
          <a:prstGeom prst="rect">
            <a:avLst/>
          </a:prstGeom>
          <a:noFill/>
          <a:ln w="9525">
            <a:noFill/>
            <a:miter lim="800000"/>
            <a:headEnd/>
            <a:tailEnd/>
          </a:ln>
        </p:spPr>
        <p:txBody>
          <a:bodyPr>
            <a:spAutoFit/>
          </a:bodyPr>
          <a:lstStyle/>
          <a:p>
            <a:pPr eaLnBrk="0" hangingPunct="0">
              <a:spcBef>
                <a:spcPct val="50000"/>
              </a:spcBef>
            </a:pPr>
            <a:r>
              <a:rPr lang="en-US" sz="11700" b="1">
                <a:solidFill>
                  <a:srgbClr val="FFFF00"/>
                </a:solidFill>
              </a:rPr>
              <a:t>Tập đọc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533400"/>
            <a:ext cx="2133600" cy="461963"/>
          </a:xfrm>
          <a:prstGeom prst="rect">
            <a:avLst/>
          </a:prstGeom>
          <a:noFill/>
          <a:ln w="9525">
            <a:noFill/>
            <a:miter lim="800000"/>
            <a:headEnd/>
            <a:tailEnd/>
          </a:ln>
        </p:spPr>
        <p:txBody>
          <a:bodyPr>
            <a:spAutoFit/>
          </a:bodyPr>
          <a:lstStyle/>
          <a:p>
            <a:pPr>
              <a:spcBef>
                <a:spcPct val="50000"/>
              </a:spcBef>
            </a:pPr>
            <a:r>
              <a:rPr lang="en-US" sz="2400" b="1" u="sng">
                <a:solidFill>
                  <a:srgbClr val="0000FF"/>
                </a:solidFill>
              </a:rPr>
              <a:t>Tập đọc:</a:t>
            </a:r>
          </a:p>
        </p:txBody>
      </p:sp>
      <p:sp>
        <p:nvSpPr>
          <p:cNvPr id="11267" name="Text Box 3"/>
          <p:cNvSpPr txBox="1">
            <a:spLocks noChangeArrowheads="1"/>
          </p:cNvSpPr>
          <p:nvPr/>
        </p:nvSpPr>
        <p:spPr bwMode="auto">
          <a:xfrm>
            <a:off x="2971800" y="457200"/>
            <a:ext cx="42672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Thuần phục sư tử</a:t>
            </a:r>
          </a:p>
        </p:txBody>
      </p:sp>
      <p:sp>
        <p:nvSpPr>
          <p:cNvPr id="11268" name="Text Box 4"/>
          <p:cNvSpPr txBox="1">
            <a:spLocks noChangeArrowheads="1"/>
          </p:cNvSpPr>
          <p:nvPr/>
        </p:nvSpPr>
        <p:spPr bwMode="auto">
          <a:xfrm>
            <a:off x="5334000" y="990600"/>
            <a:ext cx="3581400" cy="369888"/>
          </a:xfrm>
          <a:prstGeom prst="rect">
            <a:avLst/>
          </a:prstGeom>
          <a:noFill/>
          <a:ln w="9525">
            <a:noFill/>
            <a:miter lim="800000"/>
            <a:headEnd/>
            <a:tailEnd/>
          </a:ln>
        </p:spPr>
        <p:txBody>
          <a:bodyPr>
            <a:spAutoFit/>
          </a:bodyPr>
          <a:lstStyle/>
          <a:p>
            <a:pPr>
              <a:spcBef>
                <a:spcPct val="50000"/>
              </a:spcBef>
            </a:pPr>
            <a:r>
              <a:rPr lang="en-US" i="1">
                <a:solidFill>
                  <a:srgbClr val="0000FF"/>
                </a:solidFill>
              </a:rPr>
              <a:t>Theo</a:t>
            </a:r>
            <a:r>
              <a:rPr lang="en-US">
                <a:solidFill>
                  <a:srgbClr val="0000FF"/>
                </a:solidFill>
              </a:rPr>
              <a:t> Truyện dân gian A- rập</a:t>
            </a:r>
          </a:p>
        </p:txBody>
      </p:sp>
      <p:sp>
        <p:nvSpPr>
          <p:cNvPr id="15365" name="AutoShape 5"/>
          <p:cNvSpPr>
            <a:spLocks noChangeArrowheads="1"/>
          </p:cNvSpPr>
          <p:nvPr/>
        </p:nvSpPr>
        <p:spPr bwMode="auto">
          <a:xfrm>
            <a:off x="228600" y="2362200"/>
            <a:ext cx="8915400" cy="2667000"/>
          </a:xfrm>
          <a:prstGeom prst="cloudCallout">
            <a:avLst>
              <a:gd name="adj1" fmla="val -44463"/>
              <a:gd name="adj2" fmla="val 97440"/>
            </a:avLst>
          </a:prstGeom>
          <a:gradFill rotWithShape="1">
            <a:gsLst>
              <a:gs pos="0">
                <a:srgbClr val="FFCCFF"/>
              </a:gs>
              <a:gs pos="50000">
                <a:schemeClr val="bg1"/>
              </a:gs>
              <a:gs pos="100000">
                <a:srgbClr val="FFCCFF"/>
              </a:gs>
            </a:gsLst>
            <a:lin ang="5400000" scaled="1"/>
          </a:gradFill>
          <a:ln w="9525">
            <a:solidFill>
              <a:schemeClr val="tx1"/>
            </a:solidFill>
            <a:round/>
            <a:headEnd/>
            <a:tailEnd/>
          </a:ln>
          <a:effectLst/>
        </p:spPr>
        <p:txBody>
          <a:bodyPr/>
          <a:lstStyle/>
          <a:p>
            <a:pPr algn="ctr">
              <a:defRPr/>
            </a:pPr>
            <a:endParaRPr lang="en-US" sz="2400">
              <a:solidFill>
                <a:srgbClr val="0000CC"/>
              </a:solidFill>
              <a:latin typeface="Arial"/>
            </a:endParaRPr>
          </a:p>
        </p:txBody>
      </p:sp>
      <p:sp>
        <p:nvSpPr>
          <p:cNvPr id="15367" name="Text Box 7"/>
          <p:cNvSpPr txBox="1">
            <a:spLocks noChangeArrowheads="1"/>
          </p:cNvSpPr>
          <p:nvPr/>
        </p:nvSpPr>
        <p:spPr bwMode="auto">
          <a:xfrm>
            <a:off x="533400" y="3109913"/>
            <a:ext cx="8610600" cy="1169987"/>
          </a:xfrm>
          <a:prstGeom prst="rect">
            <a:avLst/>
          </a:prstGeom>
          <a:noFill/>
          <a:ln w="9525">
            <a:noFill/>
            <a:miter lim="800000"/>
            <a:headEnd/>
            <a:tailEnd/>
          </a:ln>
        </p:spPr>
        <p:txBody>
          <a:bodyPr>
            <a:spAutoFit/>
          </a:bodyPr>
          <a:lstStyle/>
          <a:p>
            <a:pPr algn="just">
              <a:spcBef>
                <a:spcPct val="50000"/>
              </a:spcBef>
              <a:buFontTx/>
              <a:buChar char="-"/>
            </a:pPr>
            <a:r>
              <a:rPr lang="en-US" sz="2800" b="1">
                <a:solidFill>
                  <a:srgbClr val="0000CC"/>
                </a:solidFill>
              </a:rPr>
              <a:t>Trước khi nhận lời giúp Ha - li -ma, vị giáo sĩ </a:t>
            </a:r>
          </a:p>
          <a:p>
            <a:pPr algn="just">
              <a:spcBef>
                <a:spcPct val="50000"/>
              </a:spcBef>
            </a:pPr>
            <a:r>
              <a:rPr lang="en-US" sz="2800" b="1">
                <a:solidFill>
                  <a:srgbClr val="0000CC"/>
                </a:solidFill>
              </a:rPr>
              <a:t>ra điều kiện như thế nào ?</a:t>
            </a:r>
          </a:p>
        </p:txBody>
      </p:sp>
      <p:sp>
        <p:nvSpPr>
          <p:cNvPr id="15368" name="Text Box 8"/>
          <p:cNvSpPr txBox="1">
            <a:spLocks noChangeArrowheads="1"/>
          </p:cNvSpPr>
          <p:nvPr/>
        </p:nvSpPr>
        <p:spPr bwMode="auto">
          <a:xfrm>
            <a:off x="533400" y="3200400"/>
            <a:ext cx="8382000" cy="954088"/>
          </a:xfrm>
          <a:prstGeom prst="rect">
            <a:avLst/>
          </a:prstGeom>
          <a:noFill/>
          <a:ln w="9525">
            <a:noFill/>
            <a:miter lim="800000"/>
            <a:headEnd/>
            <a:tailEnd/>
          </a:ln>
        </p:spPr>
        <p:txBody>
          <a:bodyPr>
            <a:spAutoFit/>
          </a:bodyPr>
          <a:lstStyle/>
          <a:p>
            <a:pPr algn="just">
              <a:spcBef>
                <a:spcPct val="50000"/>
              </a:spcBef>
            </a:pPr>
            <a:r>
              <a:rPr lang="en-US" sz="2800" b="1">
                <a:solidFill>
                  <a:srgbClr val="0000FF"/>
                </a:solidFill>
              </a:rPr>
              <a:t>- Vì sao nghe điều kiện của vị giáo sĩ, Ha-li-ma sợ toát mồ hôi, vừa đi vừa khóc ?</a:t>
            </a:r>
          </a:p>
        </p:txBody>
      </p:sp>
      <p:sp>
        <p:nvSpPr>
          <p:cNvPr id="15369" name="Rectangle 9"/>
          <p:cNvSpPr>
            <a:spLocks noChangeArrowheads="1"/>
          </p:cNvSpPr>
          <p:nvPr/>
        </p:nvSpPr>
        <p:spPr bwMode="auto">
          <a:xfrm>
            <a:off x="609600" y="3224213"/>
            <a:ext cx="8077200" cy="1524000"/>
          </a:xfrm>
          <a:prstGeom prst="rect">
            <a:avLst/>
          </a:prstGeom>
          <a:noFill/>
          <a:ln w="9525">
            <a:noFill/>
            <a:miter lim="800000"/>
            <a:headEnd/>
            <a:tailEnd/>
          </a:ln>
        </p:spPr>
        <p:txBody>
          <a:bodyPr/>
          <a:lstStyle/>
          <a:p>
            <a:pPr algn="just">
              <a:lnSpc>
                <a:spcPct val="90000"/>
              </a:lnSpc>
              <a:spcBef>
                <a:spcPct val="20000"/>
              </a:spcBef>
            </a:pPr>
            <a:r>
              <a:rPr lang="en-US" sz="2800" b="1">
                <a:solidFill>
                  <a:srgbClr val="0000FF"/>
                </a:solidFill>
              </a:rPr>
              <a:t>- Ha-li-ma đã nghĩ ra cách gì để làm thân với sư tử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amond(in)">
                                      <p:cBhvr>
                                        <p:cTn id="7" dur="2000"/>
                                        <p:tgtEl>
                                          <p:spTgt spid="1536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367"/>
                                        </p:tgtEl>
                                        <p:attrNameLst>
                                          <p:attrName>style.visibility</p:attrName>
                                        </p:attrNameLst>
                                      </p:cBhvr>
                                      <p:to>
                                        <p:strVal val="visible"/>
                                      </p:to>
                                    </p:set>
                                    <p:animEffect transition="in" filter="diamond(in)">
                                      <p:cBhvr>
                                        <p:cTn id="10" dur="1000"/>
                                        <p:tgtEl>
                                          <p:spTgt spid="153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15367"/>
                                        </p:tgtEl>
                                      </p:cBhvr>
                                    </p:animEffect>
                                    <p:set>
                                      <p:cBhvr>
                                        <p:cTn id="15" dur="1" fill="hold">
                                          <p:stCondLst>
                                            <p:cond delay="499"/>
                                          </p:stCondLst>
                                        </p:cTn>
                                        <p:tgtEl>
                                          <p:spTgt spid="15367"/>
                                        </p:tgtEl>
                                        <p:attrNameLst>
                                          <p:attrName>style.visibility</p:attrName>
                                        </p:attrNameLst>
                                      </p:cBhvr>
                                      <p:to>
                                        <p:strVal val="hidden"/>
                                      </p:to>
                                    </p:set>
                                  </p:childTnLst>
                                </p:cTn>
                              </p:par>
                              <p:par>
                                <p:cTn id="16" presetID="8" presetClass="entr" presetSubtype="16" fill="hold" grpId="0" nodeType="withEffect">
                                  <p:stCondLst>
                                    <p:cond delay="0"/>
                                  </p:stCondLst>
                                  <p:childTnLst>
                                    <p:set>
                                      <p:cBhvr>
                                        <p:cTn id="17" dur="1" fill="hold">
                                          <p:stCondLst>
                                            <p:cond delay="0"/>
                                          </p:stCondLst>
                                        </p:cTn>
                                        <p:tgtEl>
                                          <p:spTgt spid="15368"/>
                                        </p:tgtEl>
                                        <p:attrNameLst>
                                          <p:attrName>style.visibility</p:attrName>
                                        </p:attrNameLst>
                                      </p:cBhvr>
                                      <p:to>
                                        <p:strVal val="visible"/>
                                      </p:to>
                                    </p:set>
                                    <p:animEffect transition="in" filter="diamond(in)">
                                      <p:cBhvr>
                                        <p:cTn id="18" dur="2000"/>
                                        <p:tgtEl>
                                          <p:spTgt spid="153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xit" presetSubtype="16" fill="hold" grpId="1" nodeType="clickEffect">
                                  <p:stCondLst>
                                    <p:cond delay="0"/>
                                  </p:stCondLst>
                                  <p:childTnLst>
                                    <p:animEffect transition="out" filter="diamond(in)">
                                      <p:cBhvr>
                                        <p:cTn id="22" dur="2000"/>
                                        <p:tgtEl>
                                          <p:spTgt spid="15368"/>
                                        </p:tgtEl>
                                      </p:cBhvr>
                                    </p:animEffect>
                                    <p:set>
                                      <p:cBhvr>
                                        <p:cTn id="23" dur="1" fill="hold">
                                          <p:stCondLst>
                                            <p:cond delay="1999"/>
                                          </p:stCondLst>
                                        </p:cTn>
                                        <p:tgtEl>
                                          <p:spTgt spid="15368"/>
                                        </p:tgtEl>
                                        <p:attrNameLst>
                                          <p:attrName>style.visibility</p:attrName>
                                        </p:attrNameLst>
                                      </p:cBhvr>
                                      <p:to>
                                        <p:strVal val="hidden"/>
                                      </p:to>
                                    </p:set>
                                  </p:childTnLst>
                                </p:cTn>
                              </p:par>
                              <p:par>
                                <p:cTn id="24" presetID="8" presetClass="entr" presetSubtype="16" fill="hold" grpId="0" nodeType="withEffect">
                                  <p:stCondLst>
                                    <p:cond delay="0"/>
                                  </p:stCondLst>
                                  <p:childTnLst>
                                    <p:set>
                                      <p:cBhvr>
                                        <p:cTn id="25" dur="1" fill="hold">
                                          <p:stCondLst>
                                            <p:cond delay="0"/>
                                          </p:stCondLst>
                                        </p:cTn>
                                        <p:tgtEl>
                                          <p:spTgt spid="15369">
                                            <p:txEl>
                                              <p:pRg st="0" end="0"/>
                                            </p:txEl>
                                          </p:spTgt>
                                        </p:tgtEl>
                                        <p:attrNameLst>
                                          <p:attrName>style.visibility</p:attrName>
                                        </p:attrNameLst>
                                      </p:cBhvr>
                                      <p:to>
                                        <p:strVal val="visible"/>
                                      </p:to>
                                    </p:set>
                                    <p:animEffect transition="in" filter="diamond(in)">
                                      <p:cBhvr>
                                        <p:cTn id="26" dur="2000"/>
                                        <p:tgtEl>
                                          <p:spTgt spid="153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7" grpId="0"/>
      <p:bldP spid="15367" grpId="1"/>
      <p:bldP spid="15368" grpId="0" autoUpdateAnimBg="0"/>
      <p:bldP spid="15368" grpId="1"/>
      <p:bldP spid="1536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533400"/>
            <a:ext cx="2133600" cy="461963"/>
          </a:xfrm>
          <a:prstGeom prst="rect">
            <a:avLst/>
          </a:prstGeom>
          <a:noFill/>
          <a:ln w="9525">
            <a:noFill/>
            <a:miter lim="800000"/>
            <a:headEnd/>
            <a:tailEnd/>
          </a:ln>
        </p:spPr>
        <p:txBody>
          <a:bodyPr>
            <a:spAutoFit/>
          </a:bodyPr>
          <a:lstStyle/>
          <a:p>
            <a:pPr>
              <a:spcBef>
                <a:spcPct val="50000"/>
              </a:spcBef>
            </a:pPr>
            <a:r>
              <a:rPr lang="en-US" sz="2400" b="1" u="sng">
                <a:solidFill>
                  <a:srgbClr val="0000FF"/>
                </a:solidFill>
              </a:rPr>
              <a:t>Tập đọc:</a:t>
            </a:r>
          </a:p>
        </p:txBody>
      </p:sp>
      <p:sp>
        <p:nvSpPr>
          <p:cNvPr id="12291" name="Text Box 3"/>
          <p:cNvSpPr txBox="1">
            <a:spLocks noChangeArrowheads="1"/>
          </p:cNvSpPr>
          <p:nvPr/>
        </p:nvSpPr>
        <p:spPr bwMode="auto">
          <a:xfrm>
            <a:off x="2971800" y="457200"/>
            <a:ext cx="42672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Thuần phục sư tử</a:t>
            </a:r>
          </a:p>
        </p:txBody>
      </p:sp>
      <p:sp>
        <p:nvSpPr>
          <p:cNvPr id="12292" name="Text Box 4"/>
          <p:cNvSpPr txBox="1">
            <a:spLocks noChangeArrowheads="1"/>
          </p:cNvSpPr>
          <p:nvPr/>
        </p:nvSpPr>
        <p:spPr bwMode="auto">
          <a:xfrm>
            <a:off x="5334000" y="990600"/>
            <a:ext cx="3581400" cy="369888"/>
          </a:xfrm>
          <a:prstGeom prst="rect">
            <a:avLst/>
          </a:prstGeom>
          <a:noFill/>
          <a:ln w="9525">
            <a:noFill/>
            <a:miter lim="800000"/>
            <a:headEnd/>
            <a:tailEnd/>
          </a:ln>
        </p:spPr>
        <p:txBody>
          <a:bodyPr>
            <a:spAutoFit/>
          </a:bodyPr>
          <a:lstStyle/>
          <a:p>
            <a:pPr>
              <a:spcBef>
                <a:spcPct val="50000"/>
              </a:spcBef>
            </a:pPr>
            <a:r>
              <a:rPr lang="en-US" i="1">
                <a:solidFill>
                  <a:srgbClr val="0000FF"/>
                </a:solidFill>
              </a:rPr>
              <a:t>Theo</a:t>
            </a:r>
            <a:r>
              <a:rPr lang="en-US">
                <a:solidFill>
                  <a:srgbClr val="0000FF"/>
                </a:solidFill>
              </a:rPr>
              <a:t> Truyện dân gian A- rập</a:t>
            </a:r>
          </a:p>
        </p:txBody>
      </p:sp>
      <p:sp>
        <p:nvSpPr>
          <p:cNvPr id="16389" name="AutoShape 5"/>
          <p:cNvSpPr>
            <a:spLocks noChangeArrowheads="1"/>
          </p:cNvSpPr>
          <p:nvPr/>
        </p:nvSpPr>
        <p:spPr bwMode="auto">
          <a:xfrm>
            <a:off x="228600" y="2362200"/>
            <a:ext cx="8915400" cy="2667000"/>
          </a:xfrm>
          <a:prstGeom prst="cloudCallout">
            <a:avLst>
              <a:gd name="adj1" fmla="val -44463"/>
              <a:gd name="adj2" fmla="val 97440"/>
            </a:avLst>
          </a:prstGeom>
          <a:gradFill rotWithShape="1">
            <a:gsLst>
              <a:gs pos="0">
                <a:srgbClr val="FFCCFF"/>
              </a:gs>
              <a:gs pos="50000">
                <a:schemeClr val="bg1"/>
              </a:gs>
              <a:gs pos="100000">
                <a:srgbClr val="FFCCFF"/>
              </a:gs>
            </a:gsLst>
            <a:lin ang="5400000" scaled="1"/>
          </a:gradFill>
          <a:ln w="9525">
            <a:solidFill>
              <a:schemeClr val="tx1"/>
            </a:solidFill>
            <a:round/>
            <a:headEnd/>
            <a:tailEnd/>
          </a:ln>
          <a:effectLst/>
        </p:spPr>
        <p:txBody>
          <a:bodyPr/>
          <a:lstStyle/>
          <a:p>
            <a:pPr algn="ctr">
              <a:defRPr/>
            </a:pPr>
            <a:endParaRPr lang="en-US" sz="2400">
              <a:solidFill>
                <a:srgbClr val="0000CC"/>
              </a:solidFill>
              <a:latin typeface="Arial"/>
            </a:endParaRPr>
          </a:p>
        </p:txBody>
      </p:sp>
      <p:sp>
        <p:nvSpPr>
          <p:cNvPr id="16393" name="Text Box 9"/>
          <p:cNvSpPr txBox="1">
            <a:spLocks noChangeArrowheads="1"/>
          </p:cNvSpPr>
          <p:nvPr/>
        </p:nvSpPr>
        <p:spPr bwMode="auto">
          <a:xfrm>
            <a:off x="609600" y="3124200"/>
            <a:ext cx="8153400" cy="954088"/>
          </a:xfrm>
          <a:prstGeom prst="rect">
            <a:avLst/>
          </a:prstGeom>
          <a:noFill/>
          <a:ln w="9525">
            <a:noFill/>
            <a:miter lim="800000"/>
            <a:headEnd/>
            <a:tailEnd/>
          </a:ln>
        </p:spPr>
        <p:txBody>
          <a:bodyPr>
            <a:spAutoFit/>
          </a:bodyPr>
          <a:lstStyle/>
          <a:p>
            <a:pPr algn="just">
              <a:spcBef>
                <a:spcPct val="50000"/>
              </a:spcBef>
            </a:pPr>
            <a:r>
              <a:rPr lang="en-US" sz="2800" b="1">
                <a:solidFill>
                  <a:srgbClr val="0000FF"/>
                </a:solidFill>
              </a:rPr>
              <a:t>- Ha- li- ma đã lấy ba sợi lông bờm của sư tử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diamond(in)">
                                      <p:cBhvr>
                                        <p:cTn id="7" dur="2000"/>
                                        <p:tgtEl>
                                          <p:spTgt spid="1638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393"/>
                                        </p:tgtEl>
                                        <p:attrNameLst>
                                          <p:attrName>style.visibility</p:attrName>
                                        </p:attrNameLst>
                                      </p:cBhvr>
                                      <p:to>
                                        <p:strVal val="visible"/>
                                      </p:to>
                                    </p:set>
                                    <p:animEffect transition="in" filter="diamond(in)">
                                      <p:cBhvr>
                                        <p:cTn id="10" dur="1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533400"/>
            <a:ext cx="2133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Tập đọc:</a:t>
            </a:r>
          </a:p>
        </p:txBody>
      </p:sp>
      <p:sp>
        <p:nvSpPr>
          <p:cNvPr id="13315" name="Text Box 3"/>
          <p:cNvSpPr txBox="1">
            <a:spLocks noChangeArrowheads="1"/>
          </p:cNvSpPr>
          <p:nvPr/>
        </p:nvSpPr>
        <p:spPr bwMode="auto">
          <a:xfrm>
            <a:off x="2971800" y="457200"/>
            <a:ext cx="426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Thuần phục sư tử</a:t>
            </a:r>
          </a:p>
        </p:txBody>
      </p:sp>
      <p:sp>
        <p:nvSpPr>
          <p:cNvPr id="13316" name="Line 4"/>
          <p:cNvSpPr>
            <a:spLocks noChangeShapeType="1"/>
          </p:cNvSpPr>
          <p:nvPr/>
        </p:nvSpPr>
        <p:spPr bwMode="auto">
          <a:xfrm>
            <a:off x="4546600" y="1689100"/>
            <a:ext cx="25400" cy="3124200"/>
          </a:xfrm>
          <a:prstGeom prst="line">
            <a:avLst/>
          </a:prstGeom>
          <a:noFill/>
          <a:ln w="38100">
            <a:solidFill>
              <a:srgbClr val="0000FF"/>
            </a:solidFill>
            <a:round/>
            <a:headEnd/>
            <a:tailEnd/>
          </a:ln>
        </p:spPr>
        <p:txBody>
          <a:bodyPr/>
          <a:lstStyle/>
          <a:p>
            <a:endParaRPr lang="en-US"/>
          </a:p>
        </p:txBody>
      </p:sp>
      <p:sp>
        <p:nvSpPr>
          <p:cNvPr id="13317" name="Text Box 5"/>
          <p:cNvSpPr txBox="1">
            <a:spLocks noChangeArrowheads="1"/>
          </p:cNvSpPr>
          <p:nvPr/>
        </p:nvSpPr>
        <p:spPr bwMode="auto">
          <a:xfrm>
            <a:off x="1447800" y="1384300"/>
            <a:ext cx="19812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Luyện đọc</a:t>
            </a:r>
          </a:p>
        </p:txBody>
      </p:sp>
      <p:sp>
        <p:nvSpPr>
          <p:cNvPr id="13318" name="Text Box 6"/>
          <p:cNvSpPr txBox="1">
            <a:spLocks noChangeArrowheads="1"/>
          </p:cNvSpPr>
          <p:nvPr/>
        </p:nvSpPr>
        <p:spPr bwMode="auto">
          <a:xfrm>
            <a:off x="5105400" y="1384300"/>
            <a:ext cx="2514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Tìm hiểu bài</a:t>
            </a:r>
          </a:p>
        </p:txBody>
      </p:sp>
      <p:sp>
        <p:nvSpPr>
          <p:cNvPr id="13319" name="Text Box 7"/>
          <p:cNvSpPr txBox="1">
            <a:spLocks noChangeArrowheads="1"/>
          </p:cNvSpPr>
          <p:nvPr/>
        </p:nvSpPr>
        <p:spPr bwMode="auto">
          <a:xfrm>
            <a:off x="5334000" y="990600"/>
            <a:ext cx="3581400" cy="396875"/>
          </a:xfrm>
          <a:prstGeom prst="rect">
            <a:avLst/>
          </a:prstGeom>
          <a:noFill/>
          <a:ln w="9525">
            <a:noFill/>
            <a:miter lim="800000"/>
            <a:headEnd/>
            <a:tailEnd/>
          </a:ln>
        </p:spPr>
        <p:txBody>
          <a:bodyPr>
            <a:spAutoFit/>
          </a:bodyPr>
          <a:lstStyle/>
          <a:p>
            <a:pPr>
              <a:spcBef>
                <a:spcPct val="50000"/>
              </a:spcBef>
            </a:pPr>
            <a:r>
              <a:rPr lang="en-US" sz="2000" i="1">
                <a:solidFill>
                  <a:srgbClr val="0000FF"/>
                </a:solidFill>
              </a:rPr>
              <a:t>Theo</a:t>
            </a:r>
            <a:r>
              <a:rPr lang="en-US" sz="2000">
                <a:solidFill>
                  <a:srgbClr val="0000FF"/>
                </a:solidFill>
              </a:rPr>
              <a:t> Truyện dân gian A- rập</a:t>
            </a:r>
          </a:p>
        </p:txBody>
      </p:sp>
      <p:sp>
        <p:nvSpPr>
          <p:cNvPr id="13320" name="Text Box 8"/>
          <p:cNvSpPr txBox="1">
            <a:spLocks noChangeArrowheads="1"/>
          </p:cNvSpPr>
          <p:nvPr/>
        </p:nvSpPr>
        <p:spPr bwMode="auto">
          <a:xfrm>
            <a:off x="990600" y="2057400"/>
            <a:ext cx="2590800" cy="1373188"/>
          </a:xfrm>
          <a:prstGeom prst="rect">
            <a:avLst/>
          </a:prstGeom>
          <a:noFill/>
          <a:ln w="9525">
            <a:noFill/>
            <a:miter lim="800000"/>
            <a:headEnd/>
            <a:tailEnd/>
          </a:ln>
        </p:spPr>
        <p:txBody>
          <a:bodyPr>
            <a:spAutoFit/>
          </a:bodyPr>
          <a:lstStyle/>
          <a:p>
            <a:r>
              <a:rPr lang="en-US" sz="2800" b="1">
                <a:solidFill>
                  <a:srgbClr val="0000FF"/>
                </a:solidFill>
              </a:rPr>
              <a:t>- Ha - li - ma </a:t>
            </a:r>
          </a:p>
          <a:p>
            <a:r>
              <a:rPr lang="en-US" sz="2800" b="1">
                <a:solidFill>
                  <a:srgbClr val="0000FF"/>
                </a:solidFill>
              </a:rPr>
              <a:t>- Đức A - la</a:t>
            </a:r>
          </a:p>
          <a:p>
            <a:r>
              <a:rPr lang="en-US" sz="2800" b="1">
                <a:solidFill>
                  <a:srgbClr val="0000FF"/>
                </a:solidFill>
              </a:rPr>
              <a:t>- hung dữ</a:t>
            </a:r>
          </a:p>
        </p:txBody>
      </p:sp>
      <p:sp>
        <p:nvSpPr>
          <p:cNvPr id="13321" name="Text Box 9"/>
          <p:cNvSpPr txBox="1">
            <a:spLocks noChangeArrowheads="1"/>
          </p:cNvSpPr>
          <p:nvPr/>
        </p:nvSpPr>
        <p:spPr bwMode="auto">
          <a:xfrm>
            <a:off x="5181600" y="1981200"/>
            <a:ext cx="20574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gắt gỏng</a:t>
            </a:r>
          </a:p>
        </p:txBody>
      </p:sp>
      <p:sp>
        <p:nvSpPr>
          <p:cNvPr id="17418" name="Text Box 10"/>
          <p:cNvSpPr txBox="1">
            <a:spLocks noChangeArrowheads="1"/>
          </p:cNvSpPr>
          <p:nvPr/>
        </p:nvSpPr>
        <p:spPr bwMode="auto">
          <a:xfrm>
            <a:off x="5105400" y="2514600"/>
            <a:ext cx="3429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 ánh mắt dịu hiền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diamond(in)">
                                      <p:cBhvr>
                                        <p:cTn id="7" dur="20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533400"/>
            <a:ext cx="2133600" cy="461963"/>
          </a:xfrm>
          <a:prstGeom prst="rect">
            <a:avLst/>
          </a:prstGeom>
          <a:noFill/>
          <a:ln w="9525">
            <a:noFill/>
            <a:miter lim="800000"/>
            <a:headEnd/>
            <a:tailEnd/>
          </a:ln>
        </p:spPr>
        <p:txBody>
          <a:bodyPr>
            <a:spAutoFit/>
          </a:bodyPr>
          <a:lstStyle/>
          <a:p>
            <a:pPr>
              <a:spcBef>
                <a:spcPct val="50000"/>
              </a:spcBef>
            </a:pPr>
            <a:r>
              <a:rPr lang="en-US" sz="2400" b="1" u="sng">
                <a:solidFill>
                  <a:srgbClr val="0000FF"/>
                </a:solidFill>
              </a:rPr>
              <a:t>Tập đọc:</a:t>
            </a:r>
          </a:p>
        </p:txBody>
      </p:sp>
      <p:sp>
        <p:nvSpPr>
          <p:cNvPr id="14339" name="Text Box 3"/>
          <p:cNvSpPr txBox="1">
            <a:spLocks noChangeArrowheads="1"/>
          </p:cNvSpPr>
          <p:nvPr/>
        </p:nvSpPr>
        <p:spPr bwMode="auto">
          <a:xfrm>
            <a:off x="2971800" y="457200"/>
            <a:ext cx="42672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Thuần phục sư tử</a:t>
            </a:r>
          </a:p>
        </p:txBody>
      </p:sp>
      <p:sp>
        <p:nvSpPr>
          <p:cNvPr id="14340" name="Text Box 4"/>
          <p:cNvSpPr txBox="1">
            <a:spLocks noChangeArrowheads="1"/>
          </p:cNvSpPr>
          <p:nvPr/>
        </p:nvSpPr>
        <p:spPr bwMode="auto">
          <a:xfrm>
            <a:off x="5334000" y="990600"/>
            <a:ext cx="3581400" cy="369888"/>
          </a:xfrm>
          <a:prstGeom prst="rect">
            <a:avLst/>
          </a:prstGeom>
          <a:noFill/>
          <a:ln w="9525">
            <a:noFill/>
            <a:miter lim="800000"/>
            <a:headEnd/>
            <a:tailEnd/>
          </a:ln>
        </p:spPr>
        <p:txBody>
          <a:bodyPr>
            <a:spAutoFit/>
          </a:bodyPr>
          <a:lstStyle/>
          <a:p>
            <a:pPr>
              <a:spcBef>
                <a:spcPct val="50000"/>
              </a:spcBef>
            </a:pPr>
            <a:r>
              <a:rPr lang="en-US" i="1">
                <a:solidFill>
                  <a:srgbClr val="0000FF"/>
                </a:solidFill>
              </a:rPr>
              <a:t>Theo</a:t>
            </a:r>
            <a:r>
              <a:rPr lang="en-US">
                <a:solidFill>
                  <a:srgbClr val="0000FF"/>
                </a:solidFill>
              </a:rPr>
              <a:t> Truyện dân gian A- rập</a:t>
            </a:r>
          </a:p>
        </p:txBody>
      </p:sp>
      <p:sp>
        <p:nvSpPr>
          <p:cNvPr id="18437" name="AutoShape 5"/>
          <p:cNvSpPr>
            <a:spLocks noChangeArrowheads="1"/>
          </p:cNvSpPr>
          <p:nvPr/>
        </p:nvSpPr>
        <p:spPr bwMode="auto">
          <a:xfrm>
            <a:off x="0" y="2057400"/>
            <a:ext cx="9144000" cy="2971800"/>
          </a:xfrm>
          <a:prstGeom prst="cloudCallout">
            <a:avLst>
              <a:gd name="adj1" fmla="val -44218"/>
              <a:gd name="adj2" fmla="val 73449"/>
            </a:avLst>
          </a:prstGeom>
          <a:gradFill rotWithShape="1">
            <a:gsLst>
              <a:gs pos="0">
                <a:srgbClr val="FFCCFF"/>
              </a:gs>
              <a:gs pos="50000">
                <a:schemeClr val="bg1"/>
              </a:gs>
              <a:gs pos="100000">
                <a:srgbClr val="FFCCFF"/>
              </a:gs>
            </a:gsLst>
            <a:lin ang="5400000" scaled="1"/>
          </a:gradFill>
          <a:ln w="9525">
            <a:solidFill>
              <a:schemeClr val="tx1"/>
            </a:solidFill>
            <a:round/>
            <a:headEnd/>
            <a:tailEnd/>
          </a:ln>
          <a:effectLst/>
        </p:spPr>
        <p:txBody>
          <a:bodyPr/>
          <a:lstStyle/>
          <a:p>
            <a:pPr algn="ctr">
              <a:defRPr/>
            </a:pPr>
            <a:endParaRPr lang="en-US" sz="2400">
              <a:solidFill>
                <a:srgbClr val="0000CC"/>
              </a:solidFill>
              <a:latin typeface="Arial"/>
            </a:endParaRPr>
          </a:p>
        </p:txBody>
      </p:sp>
      <p:sp>
        <p:nvSpPr>
          <p:cNvPr id="18439" name="Rectangle 7"/>
          <p:cNvSpPr>
            <a:spLocks noChangeArrowheads="1"/>
          </p:cNvSpPr>
          <p:nvPr/>
        </p:nvSpPr>
        <p:spPr bwMode="auto">
          <a:xfrm>
            <a:off x="685800" y="2819400"/>
            <a:ext cx="8229600" cy="1571625"/>
          </a:xfrm>
          <a:prstGeom prst="rect">
            <a:avLst/>
          </a:prstGeom>
          <a:noFill/>
          <a:ln w="9525">
            <a:noFill/>
            <a:miter lim="800000"/>
            <a:headEnd/>
            <a:tailEnd/>
          </a:ln>
        </p:spPr>
        <p:txBody>
          <a:bodyPr/>
          <a:lstStyle/>
          <a:p>
            <a:pPr algn="just">
              <a:lnSpc>
                <a:spcPct val="80000"/>
              </a:lnSpc>
              <a:spcBef>
                <a:spcPct val="50000"/>
              </a:spcBef>
            </a:pPr>
            <a:r>
              <a:rPr lang="en-US" sz="2800" b="1">
                <a:solidFill>
                  <a:schemeClr val="accent2"/>
                </a:solidFill>
              </a:rPr>
              <a:t>-Vì sao, khi gặp ánh mắt của Ha- li- ma, con sư tử đang giận dữ “bỗng cụp mắt xuống rồi lẳng lặng bỏ đi ”?</a:t>
            </a:r>
          </a:p>
          <a:p>
            <a:pPr algn="just">
              <a:lnSpc>
                <a:spcPct val="80000"/>
              </a:lnSpc>
              <a:spcBef>
                <a:spcPct val="20000"/>
              </a:spcBef>
            </a:pPr>
            <a:endParaRPr lang="en-US" sz="28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diamond(in)">
                                      <p:cBhvr>
                                        <p:cTn id="7" dur="2000"/>
                                        <p:tgtEl>
                                          <p:spTgt spid="1843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439">
                                            <p:txEl>
                                              <p:pRg st="0" end="0"/>
                                            </p:txEl>
                                          </p:spTgt>
                                        </p:tgtEl>
                                        <p:attrNameLst>
                                          <p:attrName>style.visibility</p:attrName>
                                        </p:attrNameLst>
                                      </p:cBhvr>
                                      <p:to>
                                        <p:strVal val="visible"/>
                                      </p:to>
                                    </p:set>
                                    <p:animEffect transition="in" filter="diamond(in)">
                                      <p:cBhvr>
                                        <p:cTn id="10" dur="2000"/>
                                        <p:tgtEl>
                                          <p:spTgt spid="184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533400"/>
            <a:ext cx="2133600" cy="461963"/>
          </a:xfrm>
          <a:prstGeom prst="rect">
            <a:avLst/>
          </a:prstGeom>
          <a:noFill/>
          <a:ln w="9525">
            <a:noFill/>
            <a:miter lim="800000"/>
            <a:headEnd/>
            <a:tailEnd/>
          </a:ln>
        </p:spPr>
        <p:txBody>
          <a:bodyPr>
            <a:spAutoFit/>
          </a:bodyPr>
          <a:lstStyle/>
          <a:p>
            <a:pPr>
              <a:spcBef>
                <a:spcPct val="50000"/>
              </a:spcBef>
            </a:pPr>
            <a:r>
              <a:rPr lang="en-US" sz="2400" b="1" u="sng">
                <a:solidFill>
                  <a:srgbClr val="0000FF"/>
                </a:solidFill>
              </a:rPr>
              <a:t>Tập đọc:</a:t>
            </a:r>
          </a:p>
        </p:txBody>
      </p:sp>
      <p:sp>
        <p:nvSpPr>
          <p:cNvPr id="15363" name="Text Box 3"/>
          <p:cNvSpPr txBox="1">
            <a:spLocks noChangeArrowheads="1"/>
          </p:cNvSpPr>
          <p:nvPr/>
        </p:nvSpPr>
        <p:spPr bwMode="auto">
          <a:xfrm>
            <a:off x="2971800" y="457200"/>
            <a:ext cx="42672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Thuần phục sư tử</a:t>
            </a:r>
          </a:p>
        </p:txBody>
      </p:sp>
      <p:sp>
        <p:nvSpPr>
          <p:cNvPr id="15364" name="Text Box 4"/>
          <p:cNvSpPr txBox="1">
            <a:spLocks noChangeArrowheads="1"/>
          </p:cNvSpPr>
          <p:nvPr/>
        </p:nvSpPr>
        <p:spPr bwMode="auto">
          <a:xfrm>
            <a:off x="5334000" y="990600"/>
            <a:ext cx="3581400" cy="369888"/>
          </a:xfrm>
          <a:prstGeom prst="rect">
            <a:avLst/>
          </a:prstGeom>
          <a:noFill/>
          <a:ln w="9525">
            <a:noFill/>
            <a:miter lim="800000"/>
            <a:headEnd/>
            <a:tailEnd/>
          </a:ln>
        </p:spPr>
        <p:txBody>
          <a:bodyPr>
            <a:spAutoFit/>
          </a:bodyPr>
          <a:lstStyle/>
          <a:p>
            <a:pPr>
              <a:spcBef>
                <a:spcPct val="50000"/>
              </a:spcBef>
            </a:pPr>
            <a:r>
              <a:rPr lang="en-US" i="1">
                <a:solidFill>
                  <a:srgbClr val="0000FF"/>
                </a:solidFill>
              </a:rPr>
              <a:t>Theo</a:t>
            </a:r>
            <a:r>
              <a:rPr lang="en-US">
                <a:solidFill>
                  <a:srgbClr val="0000FF"/>
                </a:solidFill>
              </a:rPr>
              <a:t> Truyện dân gian A- rập</a:t>
            </a:r>
          </a:p>
        </p:txBody>
      </p:sp>
      <p:sp>
        <p:nvSpPr>
          <p:cNvPr id="19461" name="AutoShape 5"/>
          <p:cNvSpPr>
            <a:spLocks noChangeArrowheads="1"/>
          </p:cNvSpPr>
          <p:nvPr/>
        </p:nvSpPr>
        <p:spPr bwMode="auto">
          <a:xfrm>
            <a:off x="0" y="2286000"/>
            <a:ext cx="9144000" cy="2971800"/>
          </a:xfrm>
          <a:prstGeom prst="cloudCallout">
            <a:avLst>
              <a:gd name="adj1" fmla="val -44218"/>
              <a:gd name="adj2" fmla="val 73449"/>
            </a:avLst>
          </a:prstGeom>
          <a:gradFill rotWithShape="1">
            <a:gsLst>
              <a:gs pos="0">
                <a:srgbClr val="FFCCFF"/>
              </a:gs>
              <a:gs pos="50000">
                <a:schemeClr val="bg1"/>
              </a:gs>
              <a:gs pos="100000">
                <a:srgbClr val="FFCCFF"/>
              </a:gs>
            </a:gsLst>
            <a:lin ang="5400000" scaled="1"/>
          </a:gradFill>
          <a:ln w="9525">
            <a:solidFill>
              <a:schemeClr val="tx1"/>
            </a:solidFill>
            <a:round/>
            <a:headEnd/>
            <a:tailEnd/>
          </a:ln>
          <a:effectLst/>
        </p:spPr>
        <p:txBody>
          <a:bodyPr/>
          <a:lstStyle/>
          <a:p>
            <a:pPr algn="ctr">
              <a:defRPr/>
            </a:pPr>
            <a:endParaRPr lang="en-US" sz="2400">
              <a:solidFill>
                <a:srgbClr val="0000CC"/>
              </a:solidFill>
              <a:latin typeface="Arial"/>
            </a:endParaRPr>
          </a:p>
        </p:txBody>
      </p:sp>
      <p:sp>
        <p:nvSpPr>
          <p:cNvPr id="19463" name="Rectangle 7"/>
          <p:cNvSpPr>
            <a:spLocks noChangeArrowheads="1"/>
          </p:cNvSpPr>
          <p:nvPr/>
        </p:nvSpPr>
        <p:spPr bwMode="auto">
          <a:xfrm>
            <a:off x="533400" y="3200400"/>
            <a:ext cx="8229600" cy="1600200"/>
          </a:xfrm>
          <a:prstGeom prst="rect">
            <a:avLst/>
          </a:prstGeom>
          <a:noFill/>
          <a:ln w="9525">
            <a:noFill/>
            <a:miter lim="800000"/>
            <a:headEnd/>
            <a:tailEnd/>
          </a:ln>
        </p:spPr>
        <p:txBody>
          <a:bodyPr/>
          <a:lstStyle/>
          <a:p>
            <a:pPr algn="just">
              <a:spcBef>
                <a:spcPct val="20000"/>
              </a:spcBef>
            </a:pPr>
            <a:r>
              <a:rPr lang="en-US" sz="2800" b="1">
                <a:solidFill>
                  <a:schemeClr val="accent2"/>
                </a:solidFill>
              </a:rPr>
              <a:t>- Theo vị giáo sĩ, điều gì đã làm nên sức mạnh của phụ nữ ?</a:t>
            </a:r>
            <a:r>
              <a:rPr lang="en-US" sz="2800" b="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amond(in)">
                                      <p:cBhvr>
                                        <p:cTn id="7" dur="2000"/>
                                        <p:tgtEl>
                                          <p:spTgt spid="1946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9463">
                                            <p:txEl>
                                              <p:pRg st="0" end="0"/>
                                            </p:txEl>
                                          </p:spTgt>
                                        </p:tgtEl>
                                        <p:attrNameLst>
                                          <p:attrName>style.visibility</p:attrName>
                                        </p:attrNameLst>
                                      </p:cBhvr>
                                      <p:to>
                                        <p:strVal val="visible"/>
                                      </p:to>
                                    </p:set>
                                    <p:animEffect transition="in" filter="diamond(in)">
                                      <p:cBhvr>
                                        <p:cTn id="10" dur="2000"/>
                                        <p:tgtEl>
                                          <p:spTgt spid="19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3400" y="533400"/>
            <a:ext cx="2133600" cy="461963"/>
          </a:xfrm>
          <a:prstGeom prst="rect">
            <a:avLst/>
          </a:prstGeom>
          <a:noFill/>
          <a:ln w="9525">
            <a:noFill/>
            <a:miter lim="800000"/>
            <a:headEnd/>
            <a:tailEnd/>
          </a:ln>
        </p:spPr>
        <p:txBody>
          <a:bodyPr>
            <a:spAutoFit/>
          </a:bodyPr>
          <a:lstStyle/>
          <a:p>
            <a:pPr>
              <a:spcBef>
                <a:spcPct val="50000"/>
              </a:spcBef>
            </a:pPr>
            <a:r>
              <a:rPr lang="en-US" sz="2400" b="1" u="sng">
                <a:solidFill>
                  <a:srgbClr val="0000FF"/>
                </a:solidFill>
              </a:rPr>
              <a:t>Tập đọc:</a:t>
            </a:r>
          </a:p>
        </p:txBody>
      </p:sp>
      <p:sp>
        <p:nvSpPr>
          <p:cNvPr id="16387" name="Text Box 3"/>
          <p:cNvSpPr txBox="1">
            <a:spLocks noChangeArrowheads="1"/>
          </p:cNvSpPr>
          <p:nvPr/>
        </p:nvSpPr>
        <p:spPr bwMode="auto">
          <a:xfrm>
            <a:off x="2971800" y="457200"/>
            <a:ext cx="42672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Thuần phục sư tử</a:t>
            </a:r>
          </a:p>
        </p:txBody>
      </p:sp>
      <p:sp>
        <p:nvSpPr>
          <p:cNvPr id="16388" name="Line 4"/>
          <p:cNvSpPr>
            <a:spLocks noChangeShapeType="1"/>
          </p:cNvSpPr>
          <p:nvPr/>
        </p:nvSpPr>
        <p:spPr bwMode="auto">
          <a:xfrm>
            <a:off x="4343400" y="1676400"/>
            <a:ext cx="25400" cy="2882900"/>
          </a:xfrm>
          <a:prstGeom prst="line">
            <a:avLst/>
          </a:prstGeom>
          <a:noFill/>
          <a:ln w="38100">
            <a:solidFill>
              <a:srgbClr val="0000FF"/>
            </a:solidFill>
            <a:round/>
            <a:headEnd/>
            <a:tailEnd/>
          </a:ln>
        </p:spPr>
        <p:txBody>
          <a:bodyPr/>
          <a:lstStyle/>
          <a:p>
            <a:endParaRPr lang="en-US"/>
          </a:p>
        </p:txBody>
      </p:sp>
      <p:sp>
        <p:nvSpPr>
          <p:cNvPr id="16389" name="Text Box 5"/>
          <p:cNvSpPr txBox="1">
            <a:spLocks noChangeArrowheads="1"/>
          </p:cNvSpPr>
          <p:nvPr/>
        </p:nvSpPr>
        <p:spPr bwMode="auto">
          <a:xfrm>
            <a:off x="1447800" y="1384300"/>
            <a:ext cx="1981200" cy="461963"/>
          </a:xfrm>
          <a:prstGeom prst="rect">
            <a:avLst/>
          </a:prstGeom>
          <a:noFill/>
          <a:ln w="9525">
            <a:noFill/>
            <a:miter lim="800000"/>
            <a:headEnd/>
            <a:tailEnd/>
          </a:ln>
        </p:spPr>
        <p:txBody>
          <a:bodyPr>
            <a:spAutoFit/>
          </a:bodyPr>
          <a:lstStyle/>
          <a:p>
            <a:pPr>
              <a:spcBef>
                <a:spcPct val="50000"/>
              </a:spcBef>
            </a:pPr>
            <a:r>
              <a:rPr lang="en-US" sz="2400" b="1" u="sng">
                <a:solidFill>
                  <a:srgbClr val="0000FF"/>
                </a:solidFill>
              </a:rPr>
              <a:t>Luyện đọc</a:t>
            </a:r>
          </a:p>
        </p:txBody>
      </p:sp>
      <p:sp>
        <p:nvSpPr>
          <p:cNvPr id="16390" name="Text Box 6"/>
          <p:cNvSpPr txBox="1">
            <a:spLocks noChangeArrowheads="1"/>
          </p:cNvSpPr>
          <p:nvPr/>
        </p:nvSpPr>
        <p:spPr bwMode="auto">
          <a:xfrm>
            <a:off x="5105400" y="1384300"/>
            <a:ext cx="2514600" cy="461963"/>
          </a:xfrm>
          <a:prstGeom prst="rect">
            <a:avLst/>
          </a:prstGeom>
          <a:noFill/>
          <a:ln w="9525">
            <a:noFill/>
            <a:miter lim="800000"/>
            <a:headEnd/>
            <a:tailEnd/>
          </a:ln>
        </p:spPr>
        <p:txBody>
          <a:bodyPr>
            <a:spAutoFit/>
          </a:bodyPr>
          <a:lstStyle/>
          <a:p>
            <a:pPr>
              <a:spcBef>
                <a:spcPct val="50000"/>
              </a:spcBef>
            </a:pPr>
            <a:r>
              <a:rPr lang="en-US" sz="2400" b="1" u="sng">
                <a:solidFill>
                  <a:srgbClr val="0000FF"/>
                </a:solidFill>
              </a:rPr>
              <a:t>Tìm hiểu bài</a:t>
            </a:r>
          </a:p>
        </p:txBody>
      </p:sp>
      <p:sp>
        <p:nvSpPr>
          <p:cNvPr id="16391" name="Text Box 7"/>
          <p:cNvSpPr txBox="1">
            <a:spLocks noChangeArrowheads="1"/>
          </p:cNvSpPr>
          <p:nvPr/>
        </p:nvSpPr>
        <p:spPr bwMode="auto">
          <a:xfrm>
            <a:off x="5334000" y="990600"/>
            <a:ext cx="3581400" cy="369888"/>
          </a:xfrm>
          <a:prstGeom prst="rect">
            <a:avLst/>
          </a:prstGeom>
          <a:noFill/>
          <a:ln w="9525">
            <a:noFill/>
            <a:miter lim="800000"/>
            <a:headEnd/>
            <a:tailEnd/>
          </a:ln>
        </p:spPr>
        <p:txBody>
          <a:bodyPr>
            <a:spAutoFit/>
          </a:bodyPr>
          <a:lstStyle/>
          <a:p>
            <a:pPr>
              <a:spcBef>
                <a:spcPct val="50000"/>
              </a:spcBef>
            </a:pPr>
            <a:r>
              <a:rPr lang="en-US" i="1">
                <a:solidFill>
                  <a:srgbClr val="0000FF"/>
                </a:solidFill>
              </a:rPr>
              <a:t>Theo</a:t>
            </a:r>
            <a:r>
              <a:rPr lang="en-US">
                <a:solidFill>
                  <a:srgbClr val="0000FF"/>
                </a:solidFill>
              </a:rPr>
              <a:t> Truyện dân gian A- rập</a:t>
            </a:r>
          </a:p>
        </p:txBody>
      </p:sp>
      <p:sp>
        <p:nvSpPr>
          <p:cNvPr id="16392" name="Text Box 8"/>
          <p:cNvSpPr txBox="1">
            <a:spLocks noChangeArrowheads="1"/>
          </p:cNvSpPr>
          <p:nvPr/>
        </p:nvSpPr>
        <p:spPr bwMode="auto">
          <a:xfrm>
            <a:off x="914400" y="2057400"/>
            <a:ext cx="2667000" cy="1200150"/>
          </a:xfrm>
          <a:prstGeom prst="rect">
            <a:avLst/>
          </a:prstGeom>
          <a:noFill/>
          <a:ln w="9525">
            <a:noFill/>
            <a:miter lim="800000"/>
            <a:headEnd/>
            <a:tailEnd/>
          </a:ln>
        </p:spPr>
        <p:txBody>
          <a:bodyPr>
            <a:spAutoFit/>
          </a:bodyPr>
          <a:lstStyle/>
          <a:p>
            <a:pPr>
              <a:buFontTx/>
              <a:buChar char="-"/>
            </a:pPr>
            <a:r>
              <a:rPr lang="en-US" sz="2400" b="1">
                <a:solidFill>
                  <a:srgbClr val="0000FF"/>
                </a:solidFill>
              </a:rPr>
              <a:t>Ha - li - ma </a:t>
            </a:r>
          </a:p>
          <a:p>
            <a:r>
              <a:rPr lang="en-US" sz="2400" b="1">
                <a:solidFill>
                  <a:srgbClr val="0000FF"/>
                </a:solidFill>
              </a:rPr>
              <a:t>- Đức A - la</a:t>
            </a:r>
          </a:p>
          <a:p>
            <a:r>
              <a:rPr lang="en-US" sz="2400" b="1">
                <a:solidFill>
                  <a:srgbClr val="0000FF"/>
                </a:solidFill>
              </a:rPr>
              <a:t>- hung dữ</a:t>
            </a:r>
          </a:p>
        </p:txBody>
      </p:sp>
      <p:sp>
        <p:nvSpPr>
          <p:cNvPr id="16393" name="Text Box 9"/>
          <p:cNvSpPr txBox="1">
            <a:spLocks noChangeArrowheads="1"/>
          </p:cNvSpPr>
          <p:nvPr/>
        </p:nvSpPr>
        <p:spPr bwMode="auto">
          <a:xfrm>
            <a:off x="5181600" y="1981200"/>
            <a:ext cx="2057400" cy="4619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gắt gỏng</a:t>
            </a:r>
          </a:p>
        </p:txBody>
      </p:sp>
      <p:sp>
        <p:nvSpPr>
          <p:cNvPr id="16394" name="Text Box 10"/>
          <p:cNvSpPr txBox="1">
            <a:spLocks noChangeArrowheads="1"/>
          </p:cNvSpPr>
          <p:nvPr/>
        </p:nvSpPr>
        <p:spPr bwMode="auto">
          <a:xfrm>
            <a:off x="5105400" y="2514600"/>
            <a:ext cx="3429000" cy="4619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 ánh mắt dịu hiền</a:t>
            </a:r>
          </a:p>
        </p:txBody>
      </p:sp>
      <p:sp>
        <p:nvSpPr>
          <p:cNvPr id="20491" name="Text Box 11"/>
          <p:cNvSpPr txBox="1">
            <a:spLocks noChangeArrowheads="1"/>
          </p:cNvSpPr>
          <p:nvPr/>
        </p:nvSpPr>
        <p:spPr bwMode="auto">
          <a:xfrm>
            <a:off x="5105400" y="3124200"/>
            <a:ext cx="3429000" cy="461963"/>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 bí quyết</a:t>
            </a:r>
          </a:p>
        </p:txBody>
      </p:sp>
      <p:sp>
        <p:nvSpPr>
          <p:cNvPr id="20496" name="AutoShape 16"/>
          <p:cNvSpPr>
            <a:spLocks noChangeArrowheads="1"/>
          </p:cNvSpPr>
          <p:nvPr/>
        </p:nvSpPr>
        <p:spPr bwMode="auto">
          <a:xfrm>
            <a:off x="228600" y="4800600"/>
            <a:ext cx="8915400" cy="2057400"/>
          </a:xfrm>
          <a:prstGeom prst="horizontalScroll">
            <a:avLst>
              <a:gd name="adj" fmla="val 12500"/>
            </a:avLst>
          </a:prstGeom>
          <a:solidFill>
            <a:srgbClr val="FFFF99"/>
          </a:solidFill>
          <a:ln w="9525">
            <a:solidFill>
              <a:schemeClr val="tx1"/>
            </a:solidFill>
            <a:round/>
            <a:headEnd/>
            <a:tailEnd/>
          </a:ln>
        </p:spPr>
        <p:txBody>
          <a:bodyPr wrap="none" anchor="ctr"/>
          <a:lstStyle/>
          <a:p>
            <a:endParaRPr lang="en-US" sz="1600"/>
          </a:p>
        </p:txBody>
      </p:sp>
      <p:sp>
        <p:nvSpPr>
          <p:cNvPr id="20499" name="Text Box 19"/>
          <p:cNvSpPr txBox="1">
            <a:spLocks noChangeArrowheads="1"/>
          </p:cNvSpPr>
          <p:nvPr/>
        </p:nvSpPr>
        <p:spPr bwMode="auto">
          <a:xfrm>
            <a:off x="457200" y="5105400"/>
            <a:ext cx="8270875" cy="1200150"/>
          </a:xfrm>
          <a:prstGeom prst="rect">
            <a:avLst/>
          </a:prstGeom>
          <a:noFill/>
          <a:ln w="9525">
            <a:noFill/>
            <a:miter lim="800000"/>
            <a:headEnd/>
            <a:tailEnd/>
          </a:ln>
        </p:spPr>
        <p:txBody>
          <a:bodyPr>
            <a:spAutoFit/>
          </a:bodyPr>
          <a:lstStyle/>
          <a:p>
            <a:pPr algn="just">
              <a:spcBef>
                <a:spcPct val="50000"/>
              </a:spcBef>
            </a:pPr>
            <a:r>
              <a:rPr lang="en-US" sz="2400" b="1" u="sng">
                <a:solidFill>
                  <a:srgbClr val="FF0000"/>
                </a:solidFill>
              </a:rPr>
              <a:t>Ý nghĩa:</a:t>
            </a:r>
            <a:r>
              <a:rPr lang="en-US" sz="2400" b="1">
                <a:solidFill>
                  <a:srgbClr val="0000FF"/>
                </a:solidFill>
              </a:rPr>
              <a:t> Kiên nhẫn, dịu dàng, thông minh là những đức tính làm nên sức mạnh của người phụ nữ, giúp họ bảo vệ hạnh phúc gia đình.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diamond(in)">
                                      <p:cBhvr>
                                        <p:cTn id="7" dur="2000"/>
                                        <p:tgtEl>
                                          <p:spTgt spid="20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96"/>
                                        </p:tgtEl>
                                        <p:attrNameLst>
                                          <p:attrName>style.visibility</p:attrName>
                                        </p:attrNameLst>
                                      </p:cBhvr>
                                      <p:to>
                                        <p:strVal val="visible"/>
                                      </p:to>
                                    </p:set>
                                    <p:animEffect transition="in" filter="diamond(in)">
                                      <p:cBhvr>
                                        <p:cTn id="12" dur="2000"/>
                                        <p:tgtEl>
                                          <p:spTgt spid="20496"/>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0499"/>
                                        </p:tgtEl>
                                        <p:attrNameLst>
                                          <p:attrName>style.visibility</p:attrName>
                                        </p:attrNameLst>
                                      </p:cBhvr>
                                      <p:to>
                                        <p:strVal val="visible"/>
                                      </p:to>
                                    </p:set>
                                    <p:animEffect transition="in" filter="diamond(in)">
                                      <p:cBhvr>
                                        <p:cTn id="15" dur="2000"/>
                                        <p:tgtEl>
                                          <p:spTgt spid="20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0496" grpId="0" animBg="1"/>
      <p:bldP spid="204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smtClean="0"/>
              <a:t>Nguyễn Thị Thu Bồn- Tiểu học số 1 Nam Lý </a:t>
            </a:r>
          </a:p>
        </p:txBody>
      </p:sp>
      <p:sp>
        <p:nvSpPr>
          <p:cNvPr id="17411" name="Footer Placeholder 4"/>
          <p:cNvSpPr>
            <a:spLocks noGrp="1"/>
          </p:cNvSpPr>
          <p:nvPr>
            <p:ph type="ftr" sz="quarter" idx="11"/>
          </p:nvPr>
        </p:nvSpPr>
        <p:spPr>
          <a:noFill/>
        </p:spPr>
        <p:txBody>
          <a:bodyPr/>
          <a:lstStyle/>
          <a:p>
            <a:r>
              <a:rPr lang="en-US" smtClean="0">
                <a:latin typeface="Arial" charset="0"/>
              </a:rPr>
              <a:t>Thứ hai ngày 5 tháng 4 năm 2010</a:t>
            </a:r>
          </a:p>
        </p:txBody>
      </p:sp>
      <p:pic>
        <p:nvPicPr>
          <p:cNvPr id="17412" name="Picture 4" descr="EJ1450"/>
          <p:cNvPicPr>
            <a:picLocks noChangeAspect="1" noChangeArrowheads="1"/>
          </p:cNvPicPr>
          <p:nvPr/>
        </p:nvPicPr>
        <p:blipFill>
          <a:blip r:embed="rId2"/>
          <a:srcRect/>
          <a:stretch>
            <a:fillRect/>
          </a:stretch>
        </p:blipFill>
        <p:spPr bwMode="auto">
          <a:xfrm>
            <a:off x="0" y="0"/>
            <a:ext cx="9144000" cy="6858000"/>
          </a:xfrm>
          <a:prstGeom prst="rect">
            <a:avLst/>
          </a:prstGeom>
          <a:noFill/>
          <a:ln w="9525">
            <a:solidFill>
              <a:schemeClr val="tx1"/>
            </a:solidFill>
            <a:miter lim="800000"/>
            <a:headEnd/>
            <a:tailEnd/>
          </a:ln>
        </p:spPr>
      </p:pic>
      <p:sp>
        <p:nvSpPr>
          <p:cNvPr id="25603" name="Oval 3"/>
          <p:cNvSpPr>
            <a:spLocks noChangeArrowheads="1"/>
          </p:cNvSpPr>
          <p:nvPr/>
        </p:nvSpPr>
        <p:spPr bwMode="auto">
          <a:xfrm>
            <a:off x="1600200" y="2286000"/>
            <a:ext cx="5867400" cy="1905000"/>
          </a:xfrm>
          <a:prstGeom prst="ellipse">
            <a:avLst/>
          </a:prstGeom>
          <a:gradFill rotWithShape="1">
            <a:gsLst>
              <a:gs pos="0">
                <a:srgbClr val="F8CCF5"/>
              </a:gs>
              <a:gs pos="50000">
                <a:srgbClr val="FFFFCC"/>
              </a:gs>
              <a:gs pos="100000">
                <a:srgbClr val="F8CCF5"/>
              </a:gs>
            </a:gsLst>
            <a:lin ang="2700000" scaled="1"/>
          </a:gradFill>
          <a:ln w="9525" algn="ctr">
            <a:noFill/>
            <a:round/>
            <a:headEnd/>
            <a:tailEnd/>
          </a:ln>
        </p:spPr>
        <p:txBody>
          <a:bodyPr wrap="none" anchor="ctr"/>
          <a:lstStyle/>
          <a:p>
            <a:endParaRPr lang="en-US"/>
          </a:p>
        </p:txBody>
      </p:sp>
      <p:sp>
        <p:nvSpPr>
          <p:cNvPr id="25604" name="Text Box 4"/>
          <p:cNvSpPr txBox="1">
            <a:spLocks noChangeArrowheads="1"/>
          </p:cNvSpPr>
          <p:nvPr/>
        </p:nvSpPr>
        <p:spPr bwMode="auto">
          <a:xfrm>
            <a:off x="1676400" y="2743200"/>
            <a:ext cx="5562600" cy="762000"/>
          </a:xfrm>
          <a:prstGeom prst="rect">
            <a:avLst/>
          </a:prstGeom>
          <a:noFill/>
          <a:ln w="9525" algn="ctr">
            <a:noFill/>
            <a:miter lim="800000"/>
            <a:headEnd/>
            <a:tailEnd/>
          </a:ln>
        </p:spPr>
        <p:txBody>
          <a:bodyPr>
            <a:spAutoFit/>
          </a:bodyPr>
          <a:lstStyle/>
          <a:p>
            <a:pPr algn="ctr">
              <a:spcBef>
                <a:spcPct val="50000"/>
              </a:spcBef>
            </a:pPr>
            <a:r>
              <a:rPr lang="en-US" sz="4400" b="1">
                <a:solidFill>
                  <a:srgbClr val="990000"/>
                </a:solidFill>
              </a:rPr>
              <a:t>Luyện đọc diễn cảm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ircle(in)">
                                      <p:cBhvr>
                                        <p:cTn id="7" dur="2000"/>
                                        <p:tgtEl>
                                          <p:spTgt spid="2560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circle(in)">
                                      <p:cBhvr>
                                        <p:cTn id="10"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533400"/>
            <a:ext cx="2133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Tập đọc:</a:t>
            </a:r>
          </a:p>
        </p:txBody>
      </p:sp>
      <p:sp>
        <p:nvSpPr>
          <p:cNvPr id="18435" name="Text Box 3"/>
          <p:cNvSpPr txBox="1">
            <a:spLocks noChangeArrowheads="1"/>
          </p:cNvSpPr>
          <p:nvPr/>
        </p:nvSpPr>
        <p:spPr bwMode="auto">
          <a:xfrm>
            <a:off x="2971800" y="457200"/>
            <a:ext cx="426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Thuần phục sư tử</a:t>
            </a:r>
          </a:p>
        </p:txBody>
      </p:sp>
      <p:sp>
        <p:nvSpPr>
          <p:cNvPr id="18436" name="Text Box 4"/>
          <p:cNvSpPr txBox="1">
            <a:spLocks noChangeArrowheads="1"/>
          </p:cNvSpPr>
          <p:nvPr/>
        </p:nvSpPr>
        <p:spPr bwMode="auto">
          <a:xfrm>
            <a:off x="5334000" y="990600"/>
            <a:ext cx="3581400" cy="396875"/>
          </a:xfrm>
          <a:prstGeom prst="rect">
            <a:avLst/>
          </a:prstGeom>
          <a:noFill/>
          <a:ln w="9525">
            <a:noFill/>
            <a:miter lim="800000"/>
            <a:headEnd/>
            <a:tailEnd/>
          </a:ln>
        </p:spPr>
        <p:txBody>
          <a:bodyPr>
            <a:spAutoFit/>
          </a:bodyPr>
          <a:lstStyle/>
          <a:p>
            <a:pPr>
              <a:spcBef>
                <a:spcPct val="50000"/>
              </a:spcBef>
            </a:pPr>
            <a:r>
              <a:rPr lang="en-US" sz="2000" i="1">
                <a:solidFill>
                  <a:srgbClr val="0000FF"/>
                </a:solidFill>
              </a:rPr>
              <a:t>Theo</a:t>
            </a:r>
            <a:r>
              <a:rPr lang="en-US" sz="2000">
                <a:solidFill>
                  <a:srgbClr val="0000FF"/>
                </a:solidFill>
              </a:rPr>
              <a:t> Truyện dân gian A- rập</a:t>
            </a:r>
          </a:p>
        </p:txBody>
      </p:sp>
      <p:sp>
        <p:nvSpPr>
          <p:cNvPr id="29702" name="Text Box 6"/>
          <p:cNvSpPr txBox="1">
            <a:spLocks noChangeArrowheads="1"/>
          </p:cNvSpPr>
          <p:nvPr/>
        </p:nvSpPr>
        <p:spPr bwMode="auto">
          <a:xfrm>
            <a:off x="457200" y="2743200"/>
            <a:ext cx="8686800" cy="3416300"/>
          </a:xfrm>
          <a:prstGeom prst="rect">
            <a:avLst/>
          </a:prstGeom>
          <a:noFill/>
          <a:ln w="9525">
            <a:noFill/>
            <a:miter lim="800000"/>
            <a:headEnd/>
            <a:tailEnd/>
          </a:ln>
        </p:spPr>
        <p:txBody>
          <a:bodyPr>
            <a:spAutoFit/>
          </a:bodyPr>
          <a:lstStyle/>
          <a:p>
            <a:pPr algn="just">
              <a:spcBef>
                <a:spcPct val="50000"/>
              </a:spcBef>
            </a:pPr>
            <a:r>
              <a:rPr lang="en-US" sz="2400" b="1">
                <a:solidFill>
                  <a:srgbClr val="000066"/>
                </a:solidFill>
              </a:rPr>
              <a:t>     Toàn bài đọc với giọng kể chuyện nhẹ nhàng, thay đổi gi</a:t>
            </a:r>
            <a:r>
              <a:rPr lang="en-US" sz="2400" b="1"/>
              <a:t>ọng</a:t>
            </a:r>
            <a:r>
              <a:rPr lang="en-US" sz="2400" b="1">
                <a:solidFill>
                  <a:srgbClr val="000066"/>
                </a:solidFill>
              </a:rPr>
              <a:t> đọc phù hợp với nội dung từng đoạn: </a:t>
            </a:r>
          </a:p>
          <a:p>
            <a:pPr algn="just">
              <a:spcBef>
                <a:spcPct val="50000"/>
              </a:spcBef>
              <a:buFontTx/>
              <a:buChar char="-"/>
            </a:pPr>
            <a:r>
              <a:rPr lang="en-US" sz="2400" b="1">
                <a:solidFill>
                  <a:srgbClr val="000066"/>
                </a:solidFill>
              </a:rPr>
              <a:t> Giọng băn khoăn ở đoạn đầu.</a:t>
            </a:r>
          </a:p>
          <a:p>
            <a:pPr algn="just">
              <a:spcBef>
                <a:spcPct val="50000"/>
              </a:spcBef>
              <a:buFontTx/>
              <a:buChar char="-"/>
            </a:pPr>
            <a:r>
              <a:rPr lang="en-US" sz="2400" b="1">
                <a:solidFill>
                  <a:srgbClr val="000066"/>
                </a:solidFill>
              </a:rPr>
              <a:t> Hồi hộp (đoạn Ha-li-ma làm quen với sư tử).</a:t>
            </a:r>
          </a:p>
          <a:p>
            <a:pPr algn="just">
              <a:spcBef>
                <a:spcPct val="50000"/>
              </a:spcBef>
              <a:buFontTx/>
              <a:buChar char="-"/>
            </a:pPr>
            <a:r>
              <a:rPr lang="en-US" sz="2400" b="1">
                <a:solidFill>
                  <a:srgbClr val="000066"/>
                </a:solidFill>
              </a:rPr>
              <a:t> Trở lại nhẹ nhàng ( khi sư tử gặp ánh mắt dịu hiền của Ha- li-ma, lẳng lặng bỏ đi). </a:t>
            </a:r>
          </a:p>
          <a:p>
            <a:pPr algn="just">
              <a:spcBef>
                <a:spcPct val="50000"/>
              </a:spcBef>
              <a:buFontTx/>
              <a:buChar char="-"/>
            </a:pPr>
            <a:r>
              <a:rPr lang="en-US" sz="2400" b="1">
                <a:solidFill>
                  <a:srgbClr val="000066"/>
                </a:solidFill>
              </a:rPr>
              <a:t> Lời vị giáo sĩ đọc với giọng hiền hậu, ôn tồn. </a:t>
            </a:r>
          </a:p>
        </p:txBody>
      </p:sp>
      <p:sp>
        <p:nvSpPr>
          <p:cNvPr id="18438" name="Oval 8"/>
          <p:cNvSpPr>
            <a:spLocks noChangeArrowheads="1"/>
          </p:cNvSpPr>
          <p:nvPr/>
        </p:nvSpPr>
        <p:spPr bwMode="auto">
          <a:xfrm>
            <a:off x="1295400" y="1219200"/>
            <a:ext cx="5867400" cy="1447800"/>
          </a:xfrm>
          <a:prstGeom prst="ellipse">
            <a:avLst/>
          </a:prstGeom>
          <a:gradFill rotWithShape="1">
            <a:gsLst>
              <a:gs pos="0">
                <a:srgbClr val="F8CCF5"/>
              </a:gs>
              <a:gs pos="50000">
                <a:srgbClr val="FFFFCC"/>
              </a:gs>
              <a:gs pos="100000">
                <a:srgbClr val="F8CCF5"/>
              </a:gs>
            </a:gsLst>
            <a:lin ang="2700000" scaled="1"/>
          </a:gradFill>
          <a:ln w="9525" algn="ctr">
            <a:noFill/>
            <a:round/>
            <a:headEnd/>
            <a:tailEnd/>
          </a:ln>
        </p:spPr>
        <p:txBody>
          <a:bodyPr wrap="none" anchor="ctr"/>
          <a:lstStyle/>
          <a:p>
            <a:endParaRPr lang="en-US"/>
          </a:p>
        </p:txBody>
      </p:sp>
      <p:sp>
        <p:nvSpPr>
          <p:cNvPr id="18439" name="Text Box 9"/>
          <p:cNvSpPr txBox="1">
            <a:spLocks noChangeArrowheads="1"/>
          </p:cNvSpPr>
          <p:nvPr/>
        </p:nvSpPr>
        <p:spPr bwMode="auto">
          <a:xfrm>
            <a:off x="1600200" y="1524000"/>
            <a:ext cx="5562600" cy="641350"/>
          </a:xfrm>
          <a:prstGeom prst="rect">
            <a:avLst/>
          </a:prstGeom>
          <a:noFill/>
          <a:ln w="9525" algn="ctr">
            <a:noFill/>
            <a:miter lim="800000"/>
            <a:headEnd/>
            <a:tailEnd/>
          </a:ln>
        </p:spPr>
        <p:txBody>
          <a:bodyPr>
            <a:spAutoFit/>
          </a:bodyPr>
          <a:lstStyle/>
          <a:p>
            <a:pPr algn="ctr">
              <a:spcBef>
                <a:spcPct val="50000"/>
              </a:spcBef>
            </a:pPr>
            <a:r>
              <a:rPr lang="en-US" sz="3600" b="1">
                <a:solidFill>
                  <a:srgbClr val="990000"/>
                </a:solidFill>
              </a:rPr>
              <a:t>Luyện đọc diễn cảm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diamond(in)">
                                      <p:cBhvr>
                                        <p:cTn id="7" dur="1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3400" y="533400"/>
            <a:ext cx="2133600" cy="461963"/>
          </a:xfrm>
          <a:prstGeom prst="rect">
            <a:avLst/>
          </a:prstGeom>
          <a:noFill/>
          <a:ln w="9525">
            <a:noFill/>
            <a:miter lim="800000"/>
            <a:headEnd/>
            <a:tailEnd/>
          </a:ln>
        </p:spPr>
        <p:txBody>
          <a:bodyPr>
            <a:spAutoFit/>
          </a:bodyPr>
          <a:lstStyle/>
          <a:p>
            <a:pPr>
              <a:spcBef>
                <a:spcPct val="50000"/>
              </a:spcBef>
            </a:pPr>
            <a:r>
              <a:rPr lang="en-US" sz="2400" b="1" u="sng">
                <a:solidFill>
                  <a:srgbClr val="0000FF"/>
                </a:solidFill>
              </a:rPr>
              <a:t>Tập đọc:</a:t>
            </a:r>
          </a:p>
        </p:txBody>
      </p:sp>
      <p:sp>
        <p:nvSpPr>
          <p:cNvPr id="19459" name="Text Box 3"/>
          <p:cNvSpPr txBox="1">
            <a:spLocks noChangeArrowheads="1"/>
          </p:cNvSpPr>
          <p:nvPr/>
        </p:nvSpPr>
        <p:spPr bwMode="auto">
          <a:xfrm>
            <a:off x="2971800" y="457200"/>
            <a:ext cx="42672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Thuần phục sư tử</a:t>
            </a:r>
          </a:p>
        </p:txBody>
      </p:sp>
      <p:sp>
        <p:nvSpPr>
          <p:cNvPr id="19460" name="Text Box 7"/>
          <p:cNvSpPr txBox="1">
            <a:spLocks noChangeArrowheads="1"/>
          </p:cNvSpPr>
          <p:nvPr/>
        </p:nvSpPr>
        <p:spPr bwMode="auto">
          <a:xfrm>
            <a:off x="5334000" y="847725"/>
            <a:ext cx="3581400" cy="369888"/>
          </a:xfrm>
          <a:prstGeom prst="rect">
            <a:avLst/>
          </a:prstGeom>
          <a:noFill/>
          <a:ln w="9525">
            <a:noFill/>
            <a:miter lim="800000"/>
            <a:headEnd/>
            <a:tailEnd/>
          </a:ln>
        </p:spPr>
        <p:txBody>
          <a:bodyPr>
            <a:spAutoFit/>
          </a:bodyPr>
          <a:lstStyle/>
          <a:p>
            <a:pPr>
              <a:spcBef>
                <a:spcPct val="50000"/>
              </a:spcBef>
            </a:pPr>
            <a:r>
              <a:rPr lang="en-US" i="1">
                <a:solidFill>
                  <a:srgbClr val="0000FF"/>
                </a:solidFill>
              </a:rPr>
              <a:t>Theo</a:t>
            </a:r>
            <a:r>
              <a:rPr lang="en-US">
                <a:solidFill>
                  <a:srgbClr val="0000FF"/>
                </a:solidFill>
              </a:rPr>
              <a:t> Truyện dân gian A- rập</a:t>
            </a:r>
          </a:p>
        </p:txBody>
      </p:sp>
      <p:sp>
        <p:nvSpPr>
          <p:cNvPr id="5128" name="AutoShape 8"/>
          <p:cNvSpPr>
            <a:spLocks noChangeArrowheads="1"/>
          </p:cNvSpPr>
          <p:nvPr/>
        </p:nvSpPr>
        <p:spPr bwMode="auto">
          <a:xfrm>
            <a:off x="4572000" y="1219200"/>
            <a:ext cx="3276600" cy="1295400"/>
          </a:xfrm>
          <a:prstGeom prst="irregularSeal1">
            <a:avLst/>
          </a:prstGeom>
          <a:solidFill>
            <a:srgbClr val="0000FF"/>
          </a:solidFill>
          <a:ln w="9525">
            <a:solidFill>
              <a:schemeClr val="tx1"/>
            </a:solidFill>
            <a:miter lim="800000"/>
            <a:headEnd/>
            <a:tailEnd/>
          </a:ln>
        </p:spPr>
        <p:txBody>
          <a:bodyPr wrap="none" anchor="ctr"/>
          <a:lstStyle/>
          <a:p>
            <a:endParaRPr lang="en-US" sz="1600"/>
          </a:p>
        </p:txBody>
      </p:sp>
      <p:sp>
        <p:nvSpPr>
          <p:cNvPr id="5129" name="Text Box 9"/>
          <p:cNvSpPr txBox="1">
            <a:spLocks noChangeArrowheads="1"/>
          </p:cNvSpPr>
          <p:nvPr/>
        </p:nvSpPr>
        <p:spPr bwMode="auto">
          <a:xfrm>
            <a:off x="5029200" y="1447800"/>
            <a:ext cx="2895600" cy="584200"/>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FF00"/>
                </a:solidFill>
              </a:rPr>
              <a:t>Đoạn 3, 4</a:t>
            </a:r>
          </a:p>
        </p:txBody>
      </p:sp>
      <p:sp>
        <p:nvSpPr>
          <p:cNvPr id="5130" name="Arc 10"/>
          <p:cNvSpPr>
            <a:spLocks/>
          </p:cNvSpPr>
          <p:nvPr/>
        </p:nvSpPr>
        <p:spPr bwMode="auto">
          <a:xfrm>
            <a:off x="604838" y="2328863"/>
            <a:ext cx="8382000" cy="29241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noFill/>
            <a:round/>
            <a:headEnd/>
            <a:tailEnd/>
          </a:ln>
        </p:spPr>
        <p:txBody>
          <a:bodyPr>
            <a:spAutoFit/>
          </a:bodyPr>
          <a:lstStyle/>
          <a:p>
            <a:pPr algn="just">
              <a:lnSpc>
                <a:spcPct val="80000"/>
              </a:lnSpc>
              <a:spcBef>
                <a:spcPct val="50000"/>
              </a:spcBef>
            </a:pPr>
            <a:r>
              <a:rPr lang="en-US" sz="2400" b="1">
                <a:latin typeface="Times New Roman" pitchFamily="18" charset="0"/>
              </a:rPr>
              <a:t>     </a:t>
            </a:r>
            <a:r>
              <a:rPr lang="en-US" sz="2400" b="1">
                <a:solidFill>
                  <a:srgbClr val="000066"/>
                </a:solidFill>
                <a:latin typeface="Times New Roman" pitchFamily="18" charset="0"/>
              </a:rPr>
              <a:t>Nhưng mong muốn hạnh phúc đã giúp nàng tìm ra cách</a:t>
            </a:r>
            <a:r>
              <a:rPr lang="en-US" sz="2400" b="1">
                <a:solidFill>
                  <a:srgbClr val="993300"/>
                </a:solidFill>
                <a:latin typeface="Times New Roman" pitchFamily="18" charset="0"/>
              </a:rPr>
              <a:t> </a:t>
            </a:r>
            <a:r>
              <a:rPr lang="en-US" sz="2400" b="1">
                <a:solidFill>
                  <a:srgbClr val="FF0000"/>
                </a:solidFill>
                <a:latin typeface="Times New Roman" pitchFamily="18" charset="0"/>
              </a:rPr>
              <a:t>làm quen</a:t>
            </a:r>
            <a:r>
              <a:rPr lang="en-US" sz="2400" b="1">
                <a:solidFill>
                  <a:srgbClr val="993300"/>
                </a:solidFill>
                <a:latin typeface="Times New Roman" pitchFamily="18" charset="0"/>
              </a:rPr>
              <a:t> </a:t>
            </a:r>
            <a:r>
              <a:rPr lang="en-US" sz="2400" b="1">
                <a:solidFill>
                  <a:srgbClr val="000066"/>
                </a:solidFill>
                <a:latin typeface="Times New Roman" pitchFamily="18" charset="0"/>
              </a:rPr>
              <a:t>với chúa sơn lâm. Tối đến nàng ôm một con cừu non vào rừng. Thấy có mồi, sư tử</a:t>
            </a:r>
            <a:r>
              <a:rPr lang="en-US" sz="2400" b="1">
                <a:solidFill>
                  <a:srgbClr val="993300"/>
                </a:solidFill>
                <a:latin typeface="Times New Roman" pitchFamily="18" charset="0"/>
              </a:rPr>
              <a:t> </a:t>
            </a:r>
            <a:r>
              <a:rPr lang="en-US" sz="2400" b="1">
                <a:solidFill>
                  <a:srgbClr val="FF0000"/>
                </a:solidFill>
                <a:latin typeface="Times New Roman" pitchFamily="18" charset="0"/>
              </a:rPr>
              <a:t>gầm lên</a:t>
            </a:r>
            <a:r>
              <a:rPr lang="en-US" sz="2400" b="1">
                <a:solidFill>
                  <a:srgbClr val="993300"/>
                </a:solidFill>
                <a:latin typeface="Times New Roman" pitchFamily="18" charset="0"/>
              </a:rPr>
              <a:t> </a:t>
            </a:r>
            <a:r>
              <a:rPr lang="en-US" sz="2400" b="1">
                <a:solidFill>
                  <a:srgbClr val="000066"/>
                </a:solidFill>
                <a:latin typeface="Times New Roman" pitchFamily="18" charset="0"/>
              </a:rPr>
              <a:t>một tiếng,</a:t>
            </a:r>
            <a:r>
              <a:rPr lang="en-US" sz="2400" b="1">
                <a:solidFill>
                  <a:srgbClr val="993300"/>
                </a:solidFill>
                <a:latin typeface="Times New Roman" pitchFamily="18" charset="0"/>
              </a:rPr>
              <a:t> </a:t>
            </a:r>
            <a:r>
              <a:rPr lang="en-US" sz="2400" b="1">
                <a:solidFill>
                  <a:srgbClr val="FF0000"/>
                </a:solidFill>
                <a:latin typeface="Times New Roman" pitchFamily="18" charset="0"/>
              </a:rPr>
              <a:t>nhảy bổ</a:t>
            </a:r>
            <a:r>
              <a:rPr lang="en-US" sz="2400" b="1">
                <a:solidFill>
                  <a:srgbClr val="993300"/>
                </a:solidFill>
                <a:latin typeface="Times New Roman" pitchFamily="18" charset="0"/>
              </a:rPr>
              <a:t> </a:t>
            </a:r>
            <a:r>
              <a:rPr lang="en-US" sz="2400" b="1">
                <a:solidFill>
                  <a:srgbClr val="000066"/>
                </a:solidFill>
                <a:latin typeface="Times New Roman" pitchFamily="18" charset="0"/>
              </a:rPr>
              <a:t>tới. Ha-li-ma cũng</a:t>
            </a:r>
            <a:r>
              <a:rPr lang="en-US" sz="2400" b="1">
                <a:solidFill>
                  <a:srgbClr val="993300"/>
                </a:solidFill>
                <a:latin typeface="Times New Roman" pitchFamily="18" charset="0"/>
              </a:rPr>
              <a:t> </a:t>
            </a:r>
            <a:r>
              <a:rPr lang="en-US" sz="2400" b="1">
                <a:solidFill>
                  <a:srgbClr val="FF0000"/>
                </a:solidFill>
                <a:latin typeface="Times New Roman" pitchFamily="18" charset="0"/>
              </a:rPr>
              <a:t>hét lên khiếp đảm</a:t>
            </a:r>
            <a:r>
              <a:rPr lang="en-US" sz="2400" b="1">
                <a:solidFill>
                  <a:srgbClr val="000066"/>
                </a:solidFill>
                <a:latin typeface="Times New Roman" pitchFamily="18" charset="0"/>
              </a:rPr>
              <a:t> </a:t>
            </a:r>
            <a:r>
              <a:rPr lang="en-US" sz="3200" b="1">
                <a:solidFill>
                  <a:srgbClr val="000066"/>
                </a:solidFill>
                <a:latin typeface="Times New Roman" pitchFamily="18" charset="0"/>
              </a:rPr>
              <a:t>/</a:t>
            </a:r>
            <a:r>
              <a:rPr lang="en-US" sz="2400" b="1">
                <a:solidFill>
                  <a:srgbClr val="000066"/>
                </a:solidFill>
                <a:latin typeface="Times New Roman" pitchFamily="18" charset="0"/>
              </a:rPr>
              <a:t> rồi</a:t>
            </a:r>
            <a:r>
              <a:rPr lang="en-US" sz="2400" b="1">
                <a:solidFill>
                  <a:srgbClr val="993300"/>
                </a:solidFill>
                <a:latin typeface="Times New Roman" pitchFamily="18" charset="0"/>
              </a:rPr>
              <a:t> </a:t>
            </a:r>
            <a:r>
              <a:rPr lang="en-US" sz="2400" b="1">
                <a:solidFill>
                  <a:srgbClr val="FF0000"/>
                </a:solidFill>
                <a:latin typeface="Times New Roman" pitchFamily="18" charset="0"/>
              </a:rPr>
              <a:t>ném</a:t>
            </a:r>
            <a:r>
              <a:rPr lang="en-US" sz="2400" b="1">
                <a:solidFill>
                  <a:srgbClr val="993300"/>
                </a:solidFill>
                <a:latin typeface="Times New Roman" pitchFamily="18" charset="0"/>
              </a:rPr>
              <a:t> </a:t>
            </a:r>
            <a:r>
              <a:rPr lang="en-US" sz="2400" b="1">
                <a:solidFill>
                  <a:srgbClr val="000066"/>
                </a:solidFill>
                <a:latin typeface="Times New Roman" pitchFamily="18" charset="0"/>
              </a:rPr>
              <a:t>con cừu xuống đất.</a:t>
            </a:r>
          </a:p>
          <a:p>
            <a:pPr algn="just">
              <a:lnSpc>
                <a:spcPct val="80000"/>
              </a:lnSpc>
              <a:spcBef>
                <a:spcPct val="50000"/>
              </a:spcBef>
            </a:pPr>
            <a:r>
              <a:rPr lang="en-US" sz="2400" b="1">
                <a:solidFill>
                  <a:srgbClr val="000066"/>
                </a:solidFill>
                <a:latin typeface="Times New Roman" pitchFamily="18" charset="0"/>
              </a:rPr>
              <a:t>    Mấy ngày liền, tối nào cũng được ăn món thịt cừu ngon lành trong tay Ha-li-ma, sư tử</a:t>
            </a:r>
            <a:r>
              <a:rPr lang="en-US" sz="2400" b="1">
                <a:solidFill>
                  <a:srgbClr val="993300"/>
                </a:solidFill>
                <a:latin typeface="Times New Roman" pitchFamily="18" charset="0"/>
              </a:rPr>
              <a:t> </a:t>
            </a:r>
            <a:r>
              <a:rPr lang="en-US" sz="2400" b="1">
                <a:solidFill>
                  <a:srgbClr val="FF0000"/>
                </a:solidFill>
                <a:latin typeface="Times New Roman" pitchFamily="18" charset="0"/>
              </a:rPr>
              <a:t>dần dần đổi tính</a:t>
            </a:r>
            <a:r>
              <a:rPr lang="en-US" sz="2400" b="1">
                <a:solidFill>
                  <a:srgbClr val="993300"/>
                </a:solidFill>
                <a:latin typeface="Times New Roman" pitchFamily="18" charset="0"/>
              </a:rPr>
              <a:t>. </a:t>
            </a:r>
            <a:r>
              <a:rPr lang="en-US" sz="2400" b="1">
                <a:solidFill>
                  <a:srgbClr val="000066"/>
                </a:solidFill>
                <a:latin typeface="Times New Roman" pitchFamily="18" charset="0"/>
              </a:rPr>
              <a:t>Nó</a:t>
            </a:r>
            <a:r>
              <a:rPr lang="en-US" sz="2400" b="1">
                <a:solidFill>
                  <a:srgbClr val="993300"/>
                </a:solidFill>
                <a:latin typeface="Times New Roman" pitchFamily="18" charset="0"/>
              </a:rPr>
              <a:t> </a:t>
            </a:r>
            <a:r>
              <a:rPr lang="en-US" sz="2400" b="1">
                <a:solidFill>
                  <a:srgbClr val="FF0000"/>
                </a:solidFill>
                <a:latin typeface="Times New Roman" pitchFamily="18" charset="0"/>
              </a:rPr>
              <a:t>quen</a:t>
            </a:r>
            <a:r>
              <a:rPr lang="en-US" sz="2400" b="1">
                <a:solidFill>
                  <a:srgbClr val="993300"/>
                </a:solidFill>
                <a:latin typeface="Times New Roman" pitchFamily="18" charset="0"/>
              </a:rPr>
              <a:t> </a:t>
            </a:r>
            <a:r>
              <a:rPr lang="en-US" sz="2400" b="1">
                <a:solidFill>
                  <a:srgbClr val="000066"/>
                </a:solidFill>
                <a:latin typeface="Times New Roman" pitchFamily="18" charset="0"/>
              </a:rPr>
              <a:t>với nàng, có hôm còn nằm cho nàng</a:t>
            </a:r>
            <a:r>
              <a:rPr lang="en-US" sz="2400" b="1">
                <a:solidFill>
                  <a:srgbClr val="993300"/>
                </a:solidFill>
                <a:latin typeface="Times New Roman" pitchFamily="18" charset="0"/>
              </a:rPr>
              <a:t> </a:t>
            </a:r>
            <a:r>
              <a:rPr lang="en-US" sz="2400" b="1">
                <a:solidFill>
                  <a:srgbClr val="FF0000"/>
                </a:solidFill>
                <a:latin typeface="Times New Roman" pitchFamily="18" charset="0"/>
              </a:rPr>
              <a:t>chải bộ lông bờm</a:t>
            </a:r>
            <a:r>
              <a:rPr lang="en-US" sz="2400" b="1">
                <a:solidFill>
                  <a:srgbClr val="993300"/>
                </a:solidFill>
                <a:latin typeface="Times New Roman" pitchFamily="18" charset="0"/>
              </a:rPr>
              <a:t> </a:t>
            </a:r>
            <a:r>
              <a:rPr lang="en-US" sz="2400" b="1">
                <a:solidFill>
                  <a:srgbClr val="000066"/>
                </a:solidFill>
                <a:latin typeface="Times New Roman" pitchFamily="18" charset="0"/>
              </a:rPr>
              <a:t>sau gáy!</a:t>
            </a:r>
          </a:p>
          <a:p>
            <a:pPr algn="just">
              <a:lnSpc>
                <a:spcPct val="80000"/>
              </a:lnSpc>
              <a:spcBef>
                <a:spcPct val="50000"/>
              </a:spcBef>
            </a:pPr>
            <a:endParaRPr lang="en-US" sz="2400" b="1">
              <a:solidFill>
                <a:srgbClr val="000066"/>
              </a:solidFill>
              <a:latin typeface="Times New Roman" pitchFamily="18" charset="0"/>
            </a:endParaRPr>
          </a:p>
        </p:txBody>
      </p:sp>
      <p:sp>
        <p:nvSpPr>
          <p:cNvPr id="5131" name="Arc 11"/>
          <p:cNvSpPr>
            <a:spLocks/>
          </p:cNvSpPr>
          <p:nvPr/>
        </p:nvSpPr>
        <p:spPr bwMode="auto">
          <a:xfrm>
            <a:off x="609600" y="2286000"/>
            <a:ext cx="8382000" cy="28257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9525">
            <a:noFill/>
            <a:round/>
            <a:headEnd/>
            <a:tailEnd/>
          </a:ln>
        </p:spPr>
        <p:txBody>
          <a:bodyPr>
            <a:spAutoFit/>
          </a:bodyPr>
          <a:lstStyle/>
          <a:p>
            <a:pPr algn="just">
              <a:lnSpc>
                <a:spcPct val="80000"/>
              </a:lnSpc>
              <a:spcBef>
                <a:spcPct val="50000"/>
              </a:spcBef>
            </a:pPr>
            <a:r>
              <a:rPr lang="en-US" sz="2400" b="1">
                <a:solidFill>
                  <a:srgbClr val="000066"/>
                </a:solidFill>
                <a:latin typeface="Times New Roman" pitchFamily="18" charset="0"/>
              </a:rPr>
              <a:t>     Nhưng mong muốn hạnh phúc đã giúp nàng tìm ra cách làm quen với chúa sơn lâm. Tối đến nàng ôm một con cừu non vào rừng. Thấy có mồi, sư tử gầm lên một tiếng, nhảy bổ tới. Ha-li-ma cũng hét lên khiếp đảm rồi ném con cừu xuống đất.</a:t>
            </a:r>
          </a:p>
          <a:p>
            <a:pPr algn="just">
              <a:lnSpc>
                <a:spcPct val="80000"/>
              </a:lnSpc>
              <a:spcBef>
                <a:spcPct val="50000"/>
              </a:spcBef>
            </a:pPr>
            <a:r>
              <a:rPr lang="en-US" sz="2400" b="1">
                <a:solidFill>
                  <a:srgbClr val="000066"/>
                </a:solidFill>
                <a:latin typeface="Times New Roman" pitchFamily="18" charset="0"/>
              </a:rPr>
              <a:t>    Mấy ngày liền, tối nào cũng được ăn món thịt cừu ngon lành trong tay Ha-li-ma, sư tử dần dần đổi tính. Nó quen với nàng, có hôm còn nằm cho nàng chải bộ lông bờm sau gáy!</a:t>
            </a:r>
          </a:p>
          <a:p>
            <a:pPr algn="just">
              <a:lnSpc>
                <a:spcPct val="80000"/>
              </a:lnSpc>
              <a:spcBef>
                <a:spcPct val="50000"/>
              </a:spcBef>
            </a:pPr>
            <a:endParaRPr lang="en-US" sz="2400" b="1">
              <a:solidFill>
                <a:srgbClr val="000066"/>
              </a:solidFill>
              <a:latin typeface="Times New Roman" pitchFamily="18" charset="0"/>
            </a:endParaRPr>
          </a:p>
        </p:txBody>
      </p:sp>
      <p:sp>
        <p:nvSpPr>
          <p:cNvPr id="19465" name="Text Box 14"/>
          <p:cNvSpPr txBox="1">
            <a:spLocks noChangeArrowheads="1"/>
          </p:cNvSpPr>
          <p:nvPr/>
        </p:nvSpPr>
        <p:spPr bwMode="auto">
          <a:xfrm>
            <a:off x="0" y="1066800"/>
            <a:ext cx="3886200" cy="523875"/>
          </a:xfrm>
          <a:prstGeom prst="rect">
            <a:avLst/>
          </a:prstGeom>
          <a:noFill/>
          <a:ln w="9525" algn="ctr">
            <a:noFill/>
            <a:miter lim="800000"/>
            <a:headEnd/>
            <a:tailEnd/>
          </a:ln>
        </p:spPr>
        <p:txBody>
          <a:bodyPr>
            <a:spAutoFit/>
          </a:bodyPr>
          <a:lstStyle/>
          <a:p>
            <a:pPr algn="ctr">
              <a:spcBef>
                <a:spcPct val="50000"/>
              </a:spcBef>
            </a:pPr>
            <a:r>
              <a:rPr lang="en-US" sz="2800" b="1">
                <a:solidFill>
                  <a:srgbClr val="990000"/>
                </a:solidFill>
              </a:rPr>
              <a:t>Luyện đọc dễn cảm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diamond(in)">
                                      <p:cBhvr>
                                        <p:cTn id="7" dur="2000"/>
                                        <p:tgtEl>
                                          <p:spTgt spid="512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129"/>
                                        </p:tgtEl>
                                        <p:attrNameLst>
                                          <p:attrName>style.visibility</p:attrName>
                                        </p:attrNameLst>
                                      </p:cBhvr>
                                      <p:to>
                                        <p:strVal val="visible"/>
                                      </p:to>
                                    </p:set>
                                    <p:animEffect transition="in" filter="diamond(in)">
                                      <p:cBhvr>
                                        <p:cTn id="10" dur="2000"/>
                                        <p:tgtEl>
                                          <p:spTgt spid="51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131"/>
                                        </p:tgtEl>
                                        <p:attrNameLst>
                                          <p:attrName>style.visibility</p:attrName>
                                        </p:attrNameLst>
                                      </p:cBhvr>
                                      <p:to>
                                        <p:strVal val="visible"/>
                                      </p:to>
                                    </p:set>
                                    <p:animEffect transition="in" filter="diamond(in)">
                                      <p:cBhvr>
                                        <p:cTn id="13" dur="2000"/>
                                        <p:tgtEl>
                                          <p:spTgt spid="51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grpId="1" nodeType="clickEffect">
                                  <p:stCondLst>
                                    <p:cond delay="0"/>
                                  </p:stCondLst>
                                  <p:childTnLst>
                                    <p:animEffect transition="out" filter="diamond(in)">
                                      <p:cBhvr>
                                        <p:cTn id="17" dur="2000"/>
                                        <p:tgtEl>
                                          <p:spTgt spid="5131"/>
                                        </p:tgtEl>
                                      </p:cBhvr>
                                    </p:animEffect>
                                    <p:set>
                                      <p:cBhvr>
                                        <p:cTn id="18" dur="1" fill="hold">
                                          <p:stCondLst>
                                            <p:cond delay="1999"/>
                                          </p:stCondLst>
                                        </p:cTn>
                                        <p:tgtEl>
                                          <p:spTgt spid="5131"/>
                                        </p:tgtEl>
                                        <p:attrNameLst>
                                          <p:attrName>style.visibility</p:attrName>
                                        </p:attrNameLst>
                                      </p:cBhvr>
                                      <p:to>
                                        <p:strVal val="hidden"/>
                                      </p:to>
                                    </p:set>
                                  </p:childTnLst>
                                </p:cTn>
                              </p:par>
                              <p:par>
                                <p:cTn id="19" presetID="8" presetClass="entr" presetSubtype="16" fill="hold" grpId="0" nodeType="withEffect">
                                  <p:stCondLst>
                                    <p:cond delay="0"/>
                                  </p:stCondLst>
                                  <p:childTnLst>
                                    <p:set>
                                      <p:cBhvr>
                                        <p:cTn id="20" dur="1" fill="hold">
                                          <p:stCondLst>
                                            <p:cond delay="0"/>
                                          </p:stCondLst>
                                        </p:cTn>
                                        <p:tgtEl>
                                          <p:spTgt spid="5130"/>
                                        </p:tgtEl>
                                        <p:attrNameLst>
                                          <p:attrName>style.visibility</p:attrName>
                                        </p:attrNameLst>
                                      </p:cBhvr>
                                      <p:to>
                                        <p:strVal val="visible"/>
                                      </p:to>
                                    </p:set>
                                    <p:animEffect transition="in" filter="diamond(in)">
                                      <p:cBhvr>
                                        <p:cTn id="21"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29" grpId="0"/>
      <p:bldP spid="5130" grpId="0" autoUpdateAnimBg="0"/>
      <p:bldP spid="5131" grpId="0" animBg="1" autoUpdateAnimBg="0"/>
      <p:bldP spid="513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ảnh động hình tròn"/>
          <p:cNvPicPr>
            <a:picLocks noChangeAspect="1" noChangeArrowheads="1" noCrop="1"/>
          </p:cNvPicPr>
          <p:nvPr/>
        </p:nvPicPr>
        <p:blipFill>
          <a:blip r:embed="rId3"/>
          <a:srcRect/>
          <a:stretch>
            <a:fillRect/>
          </a:stretch>
        </p:blipFill>
        <p:spPr bwMode="auto">
          <a:xfrm>
            <a:off x="0" y="3048000"/>
            <a:ext cx="9144000" cy="3810000"/>
          </a:xfrm>
          <a:prstGeom prst="rect">
            <a:avLst/>
          </a:prstGeom>
          <a:noFill/>
          <a:ln w="9525">
            <a:noFill/>
            <a:miter lim="800000"/>
            <a:headEnd/>
            <a:tailEnd/>
          </a:ln>
        </p:spPr>
      </p:pic>
      <p:sp>
        <p:nvSpPr>
          <p:cNvPr id="24579" name="WordArt 3"/>
          <p:cNvSpPr>
            <a:spLocks noChangeArrowheads="1" noChangeShapeType="1" noTextEdit="1"/>
          </p:cNvSpPr>
          <p:nvPr/>
        </p:nvSpPr>
        <p:spPr bwMode="auto">
          <a:xfrm rot="386530">
            <a:off x="233363" y="990600"/>
            <a:ext cx="8305800" cy="5181600"/>
          </a:xfrm>
          <a:prstGeom prst="rect">
            <a:avLst/>
          </a:prstGeom>
        </p:spPr>
        <p:txBody>
          <a:bodyPr spcFirstLastPara="1" wrap="none" fromWordArt="1">
            <a:prstTxWarp prst="textArchUp">
              <a:avLst>
                <a:gd name="adj" fmla="val 11778860"/>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vi-VN" sz="4000" kern="10">
                <a:ln w="9525">
                  <a:round/>
                  <a:headEnd/>
                  <a:tailEnd/>
                </a:ln>
                <a:solidFill>
                  <a:srgbClr val="66FF66"/>
                </a:solidFill>
                <a:latin typeface="Arial"/>
                <a:cs typeface="Arial"/>
              </a:rPr>
              <a:t>Thi đọc diễn cảm </a:t>
            </a:r>
            <a:endParaRPr lang="en-US" sz="4000" kern="10">
              <a:ln w="9525">
                <a:round/>
                <a:headEnd/>
                <a:tailEnd/>
              </a:ln>
              <a:solidFill>
                <a:srgbClr val="66FF66"/>
              </a:solidFill>
              <a:latin typeface="Arial"/>
              <a:cs typeface="Arial"/>
            </a:endParaRPr>
          </a:p>
        </p:txBody>
      </p:sp>
      <p:sp>
        <p:nvSpPr>
          <p:cNvPr id="20484" name="Text Box 4"/>
          <p:cNvSpPr txBox="1">
            <a:spLocks noChangeArrowheads="1"/>
          </p:cNvSpPr>
          <p:nvPr/>
        </p:nvSpPr>
        <p:spPr bwMode="auto">
          <a:xfrm>
            <a:off x="7086600" y="5486400"/>
            <a:ext cx="1066800" cy="823913"/>
          </a:xfrm>
          <a:prstGeom prst="rect">
            <a:avLst/>
          </a:prstGeom>
          <a:noFill/>
          <a:ln w="9525" algn="ctr">
            <a:noFill/>
            <a:miter lim="800000"/>
            <a:headEnd/>
            <a:tailEnd/>
          </a:ln>
        </p:spPr>
        <p:txBody>
          <a:bodyPr>
            <a:spAutoFit/>
          </a:bodyPr>
          <a:lstStyle/>
          <a:p>
            <a:pPr eaLnBrk="0" hangingPunct="0">
              <a:spcBef>
                <a:spcPct val="50000"/>
              </a:spcBef>
            </a:pPr>
            <a:endParaRPr lang="en-US" sz="4800"/>
          </a:p>
        </p:txBody>
      </p:sp>
      <p:pic>
        <p:nvPicPr>
          <p:cNvPr id="24581" name="Picture 5" descr="phcanh 960"/>
          <p:cNvPicPr>
            <a:picLocks noChangeAspect="1" noChangeArrowheads="1" noCrop="1"/>
          </p:cNvPicPr>
          <p:nvPr/>
        </p:nvPicPr>
        <p:blipFill>
          <a:blip r:embed="rId4"/>
          <a:srcRect/>
          <a:stretch>
            <a:fillRect/>
          </a:stretch>
        </p:blipFill>
        <p:spPr bwMode="auto">
          <a:xfrm>
            <a:off x="4953000" y="2133600"/>
            <a:ext cx="933450" cy="790575"/>
          </a:xfrm>
          <a:prstGeom prst="rect">
            <a:avLst/>
          </a:prstGeom>
          <a:noFill/>
          <a:ln w="9525">
            <a:noFill/>
            <a:miter lim="800000"/>
            <a:headEnd/>
            <a:tailEnd/>
          </a:ln>
        </p:spPr>
      </p:pic>
      <p:sp>
        <p:nvSpPr>
          <p:cNvPr id="20486" name="Text Box 6">
            <a:hlinkClick r:id="rId5" action="ppaction://hlinksldjump"/>
          </p:cNvPr>
          <p:cNvSpPr txBox="1">
            <a:spLocks noChangeArrowheads="1"/>
          </p:cNvSpPr>
          <p:nvPr/>
        </p:nvSpPr>
        <p:spPr bwMode="auto">
          <a:xfrm>
            <a:off x="6705600" y="4919663"/>
            <a:ext cx="2895600" cy="579437"/>
          </a:xfrm>
          <a:prstGeom prst="rect">
            <a:avLst/>
          </a:prstGeom>
          <a:noFill/>
          <a:ln w="9525">
            <a:noFill/>
            <a:miter lim="800000"/>
            <a:headEnd/>
            <a:tailEnd/>
          </a:ln>
        </p:spPr>
        <p:txBody>
          <a:bodyPr>
            <a:spAutoFit/>
          </a:bodyPr>
          <a:lstStyle/>
          <a:p>
            <a:pPr eaLnBrk="0" hangingPunct="0">
              <a:spcBef>
                <a:spcPct val="50000"/>
              </a:spcBef>
            </a:pPr>
            <a:r>
              <a:rPr lang="en-US" sz="3200">
                <a:solidFill>
                  <a:srgbClr val="990000"/>
                </a:solidFill>
              </a:rPr>
              <a:t>Phần thưởng</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edge">
                                      <p:cBhvr>
                                        <p:cTn id="7" dur="20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path" presetSubtype="0" accel="50000" decel="50000" fill="hold" nodeType="clickEffect">
                                  <p:stCondLst>
                                    <p:cond delay="0"/>
                                  </p:stCondLst>
                                  <p:childTnLst>
                                    <p:animMotion origin="layout" path="M 0 0  L 0.125 0  C 0.181 0  0.25 0.09185  0.25 0.1664  L 0.25 0.33279  E" pathEditMode="relative" ptsTypes="">
                                      <p:cBhvr>
                                        <p:cTn id="11" dur="2000" fill="hold"/>
                                        <p:tgtEl>
                                          <p:spTgt spid="24581"/>
                                        </p:tgtEl>
                                        <p:attrNameLst>
                                          <p:attrName>ppt_x</p:attrName>
                                          <p:attrName>ppt_y</p:attrName>
                                        </p:attrNameLst>
                                      </p:cBhvr>
                                    </p:animMotion>
                                  </p:childTnLst>
                                  <p:subTnLst>
                                    <p:audio>
                                      <p:cMediaNode>
                                        <p:cTn display="0" masterRel="sameClick">
                                          <p:stCondLst>
                                            <p:cond evt="begin" delay="0">
                                              <p:tn val="10"/>
                                            </p:cond>
                                          </p:stCondLst>
                                          <p:endCondLst>
                                            <p:cond evt="onStopAudio" delay="0">
                                              <p:tgtEl>
                                                <p:sldTgt/>
                                              </p:tgtEl>
                                            </p:cond>
                                          </p:endCondLst>
                                        </p:cTn>
                                        <p:tgtEl>
                                          <p:sndTgt r:embed="rId2" name="Windows XP Startu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438400" y="1219200"/>
            <a:ext cx="36576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Kiểm tra bài cũ:</a:t>
            </a:r>
          </a:p>
        </p:txBody>
      </p:sp>
      <p:sp>
        <p:nvSpPr>
          <p:cNvPr id="3075" name="Text Box 4"/>
          <p:cNvSpPr txBox="1">
            <a:spLocks noChangeArrowheads="1"/>
          </p:cNvSpPr>
          <p:nvPr/>
        </p:nvSpPr>
        <p:spPr bwMode="auto">
          <a:xfrm>
            <a:off x="2971800" y="457200"/>
            <a:ext cx="1752600" cy="579438"/>
          </a:xfrm>
          <a:prstGeom prst="rect">
            <a:avLst/>
          </a:prstGeom>
          <a:noFill/>
          <a:ln w="9525">
            <a:noFill/>
            <a:miter lim="800000"/>
            <a:headEnd/>
            <a:tailEnd/>
          </a:ln>
        </p:spPr>
        <p:txBody>
          <a:bodyPr>
            <a:spAutoFit/>
          </a:bodyPr>
          <a:lstStyle/>
          <a:p>
            <a:pPr>
              <a:spcBef>
                <a:spcPct val="50000"/>
              </a:spcBef>
            </a:pPr>
            <a:r>
              <a:rPr lang="en-US" sz="3200" b="1" u="sng">
                <a:solidFill>
                  <a:srgbClr val="FF0000"/>
                </a:solidFill>
              </a:rPr>
              <a:t>Tập đọc</a:t>
            </a:r>
          </a:p>
        </p:txBody>
      </p:sp>
      <p:sp>
        <p:nvSpPr>
          <p:cNvPr id="7173" name="AutoShape 5"/>
          <p:cNvSpPr>
            <a:spLocks noChangeArrowheads="1"/>
          </p:cNvSpPr>
          <p:nvPr/>
        </p:nvSpPr>
        <p:spPr bwMode="auto">
          <a:xfrm>
            <a:off x="381000" y="1752600"/>
            <a:ext cx="8382000" cy="2362200"/>
          </a:xfrm>
          <a:prstGeom prst="horizontalScroll">
            <a:avLst>
              <a:gd name="adj" fmla="val 12500"/>
            </a:avLst>
          </a:prstGeom>
          <a:gradFill rotWithShape="1">
            <a:gsLst>
              <a:gs pos="0">
                <a:srgbClr val="AF92F6"/>
              </a:gs>
              <a:gs pos="50000">
                <a:schemeClr val="bg1"/>
              </a:gs>
              <a:gs pos="100000">
                <a:srgbClr val="AF92F6"/>
              </a:gs>
            </a:gsLst>
            <a:lin ang="2700000" scaled="1"/>
          </a:gradFill>
          <a:ln w="9525">
            <a:solidFill>
              <a:schemeClr val="tx1"/>
            </a:solidFill>
            <a:round/>
            <a:headEnd/>
            <a:tailEnd/>
          </a:ln>
          <a:effectLst/>
        </p:spPr>
        <p:txBody>
          <a:bodyPr wrap="none" anchor="ctr"/>
          <a:lstStyle/>
          <a:p>
            <a:pPr>
              <a:defRPr/>
            </a:pPr>
            <a:endParaRPr lang="en-US">
              <a:latin typeface="Arial"/>
            </a:endParaRPr>
          </a:p>
        </p:txBody>
      </p:sp>
      <p:sp>
        <p:nvSpPr>
          <p:cNvPr id="7175" name="AutoShape 7"/>
          <p:cNvSpPr>
            <a:spLocks noChangeArrowheads="1"/>
          </p:cNvSpPr>
          <p:nvPr/>
        </p:nvSpPr>
        <p:spPr bwMode="auto">
          <a:xfrm>
            <a:off x="457200" y="1752600"/>
            <a:ext cx="8305800" cy="2362200"/>
          </a:xfrm>
          <a:prstGeom prst="horizontalScroll">
            <a:avLst>
              <a:gd name="adj" fmla="val 12500"/>
            </a:avLst>
          </a:prstGeom>
          <a:gradFill rotWithShape="1">
            <a:gsLst>
              <a:gs pos="0">
                <a:srgbClr val="AF92F6"/>
              </a:gs>
              <a:gs pos="50000">
                <a:schemeClr val="bg1"/>
              </a:gs>
              <a:gs pos="100000">
                <a:srgbClr val="AF92F6"/>
              </a:gs>
            </a:gsLst>
            <a:lin ang="2700000" scaled="1"/>
          </a:gradFill>
          <a:ln w="9525">
            <a:solidFill>
              <a:schemeClr val="tx1"/>
            </a:solidFill>
            <a:round/>
            <a:headEnd/>
            <a:tailEnd/>
          </a:ln>
          <a:effectLst/>
        </p:spPr>
        <p:txBody>
          <a:bodyPr wrap="none" anchor="ctr"/>
          <a:lstStyle/>
          <a:p>
            <a:pPr>
              <a:defRPr/>
            </a:pPr>
            <a:endParaRPr lang="en-US">
              <a:latin typeface="Arial"/>
            </a:endParaRPr>
          </a:p>
        </p:txBody>
      </p:sp>
      <p:sp>
        <p:nvSpPr>
          <p:cNvPr id="7177" name="Text Box 9"/>
          <p:cNvSpPr txBox="1">
            <a:spLocks noChangeArrowheads="1"/>
          </p:cNvSpPr>
          <p:nvPr/>
        </p:nvSpPr>
        <p:spPr bwMode="auto">
          <a:xfrm>
            <a:off x="762000" y="2133600"/>
            <a:ext cx="8001000" cy="2228850"/>
          </a:xfrm>
          <a:prstGeom prst="rect">
            <a:avLst/>
          </a:prstGeom>
          <a:noFill/>
          <a:ln w="9525">
            <a:noFill/>
            <a:miter lim="800000"/>
            <a:headEnd/>
            <a:tailEnd/>
          </a:ln>
        </p:spPr>
        <p:txBody>
          <a:bodyPr>
            <a:spAutoFit/>
          </a:bodyPr>
          <a:lstStyle/>
          <a:p>
            <a:pPr>
              <a:spcBef>
                <a:spcPct val="50000"/>
              </a:spcBef>
            </a:pPr>
            <a:r>
              <a:rPr lang="en-US" sz="2800" b="1" i="1">
                <a:solidFill>
                  <a:srgbClr val="000066"/>
                </a:solidFill>
              </a:rPr>
              <a:t>- </a:t>
            </a:r>
            <a:r>
              <a:rPr lang="en-US" sz="2800" b="1">
                <a:solidFill>
                  <a:srgbClr val="000066"/>
                </a:solidFill>
              </a:rPr>
              <a:t>Đọc đoạn 2, đoạn 3 bài </a:t>
            </a:r>
            <a:r>
              <a:rPr lang="en-US" sz="2800" b="1" i="1">
                <a:solidFill>
                  <a:srgbClr val="000066"/>
                </a:solidFill>
              </a:rPr>
              <a:t>Con gái.</a:t>
            </a:r>
          </a:p>
          <a:p>
            <a:pPr>
              <a:spcBef>
                <a:spcPct val="50000"/>
              </a:spcBef>
            </a:pPr>
            <a:r>
              <a:rPr lang="en-US" sz="2800" b="1">
                <a:solidFill>
                  <a:srgbClr val="000066"/>
                </a:solidFill>
              </a:rPr>
              <a:t>- Những chi tiết nào chứng tỏ Mơ không thua gì các bạn trai?</a:t>
            </a:r>
          </a:p>
          <a:p>
            <a:pPr>
              <a:spcBef>
                <a:spcPct val="50000"/>
              </a:spcBef>
            </a:pPr>
            <a:endParaRPr lang="en-US" sz="2800" b="1" i="1">
              <a:solidFill>
                <a:srgbClr val="000066"/>
              </a:solidFill>
            </a:endParaRPr>
          </a:p>
        </p:txBody>
      </p:sp>
      <p:sp>
        <p:nvSpPr>
          <p:cNvPr id="7179" name="Text Box 11"/>
          <p:cNvSpPr txBox="1">
            <a:spLocks noChangeArrowheads="1"/>
          </p:cNvSpPr>
          <p:nvPr/>
        </p:nvSpPr>
        <p:spPr bwMode="auto">
          <a:xfrm>
            <a:off x="762000" y="2209800"/>
            <a:ext cx="7848600" cy="1801813"/>
          </a:xfrm>
          <a:prstGeom prst="rect">
            <a:avLst/>
          </a:prstGeom>
          <a:noFill/>
          <a:ln w="9525">
            <a:noFill/>
            <a:miter lim="800000"/>
            <a:headEnd/>
            <a:tailEnd/>
          </a:ln>
        </p:spPr>
        <p:txBody>
          <a:bodyPr>
            <a:spAutoFit/>
          </a:bodyPr>
          <a:lstStyle/>
          <a:p>
            <a:pPr>
              <a:spcBef>
                <a:spcPct val="50000"/>
              </a:spcBef>
            </a:pPr>
            <a:r>
              <a:rPr lang="en-US" sz="2800" b="1" i="1">
                <a:solidFill>
                  <a:srgbClr val="000066"/>
                </a:solidFill>
              </a:rPr>
              <a:t>- Đọc đoạn 4, đoạn 5  </a:t>
            </a:r>
            <a:r>
              <a:rPr lang="en-US" sz="2800" b="1">
                <a:solidFill>
                  <a:srgbClr val="000066"/>
                </a:solidFill>
              </a:rPr>
              <a:t>bài </a:t>
            </a:r>
            <a:r>
              <a:rPr lang="en-US" sz="2800" b="1" i="1">
                <a:solidFill>
                  <a:srgbClr val="000066"/>
                </a:solidFill>
              </a:rPr>
              <a:t>Con gái.</a:t>
            </a:r>
          </a:p>
          <a:p>
            <a:pPr>
              <a:spcBef>
                <a:spcPct val="50000"/>
              </a:spcBef>
            </a:pPr>
            <a:r>
              <a:rPr lang="en-US" sz="2800" b="1">
                <a:solidFill>
                  <a:srgbClr val="000066"/>
                </a:solidFill>
              </a:rPr>
              <a:t>- Nêu ý nghĩa của  bài văn.</a:t>
            </a:r>
          </a:p>
          <a:p>
            <a:pPr>
              <a:spcBef>
                <a:spcPct val="50000"/>
              </a:spcBef>
            </a:pPr>
            <a:endParaRPr lang="en-US" sz="2800" b="1" i="1">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amond(out)">
                                      <p:cBhvr>
                                        <p:cTn id="7" dur="2000"/>
                                        <p:tgtEl>
                                          <p:spTgt spid="717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7177"/>
                                        </p:tgtEl>
                                        <p:attrNameLst>
                                          <p:attrName>style.visibility</p:attrName>
                                        </p:attrNameLst>
                                      </p:cBhvr>
                                      <p:to>
                                        <p:strVal val="visible"/>
                                      </p:to>
                                    </p:set>
                                    <p:anim calcmode="discrete" valueType="clr">
                                      <p:cBhvr override="childStyle">
                                        <p:cTn id="10"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7177"/>
                                        </p:tgtEl>
                                        <p:attrNameLst>
                                          <p:attrName>fillcolor</p:attrName>
                                        </p:attrNameLst>
                                      </p:cBhvr>
                                      <p:tavLst>
                                        <p:tav tm="0">
                                          <p:val>
                                            <p:clrVal>
                                              <a:schemeClr val="accent2"/>
                                            </p:clrVal>
                                          </p:val>
                                        </p:tav>
                                        <p:tav tm="50000">
                                          <p:val>
                                            <p:clrVal>
                                              <a:schemeClr val="hlink"/>
                                            </p:clrVal>
                                          </p:val>
                                        </p:tav>
                                      </p:tavLst>
                                    </p:anim>
                                    <p:set>
                                      <p:cBhvr>
                                        <p:cTn id="12" dur="80"/>
                                        <p:tgtEl>
                                          <p:spTgt spid="7177"/>
                                        </p:tgtEl>
                                        <p:attrNameLst>
                                          <p:attrName>fill.type</p:attrName>
                                        </p:attrNameLst>
                                      </p:cBhvr>
                                      <p:to>
                                        <p:strVal val="solid"/>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7173"/>
                                        </p:tgtEl>
                                      </p:cBhvr>
                                    </p:animEffect>
                                    <p:set>
                                      <p:cBhvr>
                                        <p:cTn id="17" dur="1" fill="hold">
                                          <p:stCondLst>
                                            <p:cond delay="499"/>
                                          </p:stCondLst>
                                        </p:cTn>
                                        <p:tgtEl>
                                          <p:spTgt spid="7173"/>
                                        </p:tgtEl>
                                        <p:attrNameLst>
                                          <p:attrName>style.visibility</p:attrName>
                                        </p:attrNameLst>
                                      </p:cBhvr>
                                      <p:to>
                                        <p:strVal val="hidden"/>
                                      </p:to>
                                    </p:set>
                                  </p:childTnLst>
                                </p:cTn>
                              </p:par>
                              <p:par>
                                <p:cTn id="18" presetID="5" presetClass="exit" presetSubtype="10" fill="hold" grpId="1" nodeType="withEffect">
                                  <p:stCondLst>
                                    <p:cond delay="0"/>
                                  </p:stCondLst>
                                  <p:iterate type="lt">
                                    <p:tmPct val="0"/>
                                  </p:iterate>
                                  <p:childTnLst>
                                    <p:animEffect transition="out" filter="checkerboard(across)">
                                      <p:cBhvr>
                                        <p:cTn id="19" dur="500"/>
                                        <p:tgtEl>
                                          <p:spTgt spid="7177"/>
                                        </p:tgtEl>
                                      </p:cBhvr>
                                    </p:animEffect>
                                    <p:set>
                                      <p:cBhvr>
                                        <p:cTn id="20" dur="1" fill="hold">
                                          <p:stCondLst>
                                            <p:cond delay="499"/>
                                          </p:stCondLst>
                                        </p:cTn>
                                        <p:tgtEl>
                                          <p:spTgt spid="717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175"/>
                                        </p:tgtEl>
                                        <p:attrNameLst>
                                          <p:attrName>style.visibility</p:attrName>
                                        </p:attrNameLst>
                                      </p:cBhvr>
                                      <p:to>
                                        <p:strVal val="visible"/>
                                      </p:to>
                                    </p:set>
                                    <p:animEffect transition="in" filter="diamond(in)">
                                      <p:cBhvr>
                                        <p:cTn id="25" dur="2000"/>
                                        <p:tgtEl>
                                          <p:spTgt spid="7175"/>
                                        </p:tgtEl>
                                      </p:cBhvr>
                                    </p:animEffect>
                                  </p:childTnLst>
                                </p:cTn>
                              </p:par>
                              <p:par>
                                <p:cTn id="26" presetID="27" presetClass="entr" presetSubtype="0" fill="hold" grpId="0" nodeType="withEffect">
                                  <p:stCondLst>
                                    <p:cond delay="0"/>
                                  </p:stCondLst>
                                  <p:iterate type="lt">
                                    <p:tmPct val="50000"/>
                                  </p:iterate>
                                  <p:childTnLst>
                                    <p:set>
                                      <p:cBhvr>
                                        <p:cTn id="27" dur="1" fill="hold">
                                          <p:stCondLst>
                                            <p:cond delay="0"/>
                                          </p:stCondLst>
                                        </p:cTn>
                                        <p:tgtEl>
                                          <p:spTgt spid="7179"/>
                                        </p:tgtEl>
                                        <p:attrNameLst>
                                          <p:attrName>style.visibility</p:attrName>
                                        </p:attrNameLst>
                                      </p:cBhvr>
                                      <p:to>
                                        <p:strVal val="visible"/>
                                      </p:to>
                                    </p:set>
                                    <p:anim calcmode="discrete" valueType="clr">
                                      <p:cBhvr override="childStyle">
                                        <p:cTn id="28" dur="80"/>
                                        <p:tgtEl>
                                          <p:spTgt spid="717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179"/>
                                        </p:tgtEl>
                                        <p:attrNameLst>
                                          <p:attrName>fillcolor</p:attrName>
                                        </p:attrNameLst>
                                      </p:cBhvr>
                                      <p:tavLst>
                                        <p:tav tm="0">
                                          <p:val>
                                            <p:clrVal>
                                              <a:schemeClr val="accent2"/>
                                            </p:clrVal>
                                          </p:val>
                                        </p:tav>
                                        <p:tav tm="50000">
                                          <p:val>
                                            <p:clrVal>
                                              <a:schemeClr val="hlink"/>
                                            </p:clrVal>
                                          </p:val>
                                        </p:tav>
                                      </p:tavLst>
                                    </p:anim>
                                    <p:set>
                                      <p:cBhvr>
                                        <p:cTn id="30" dur="80"/>
                                        <p:tgtEl>
                                          <p:spTgt spid="71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P spid="7175" grpId="0" animBg="1"/>
      <p:bldP spid="7177" grpId="0"/>
      <p:bldP spid="7177" grpId="1"/>
      <p:bldP spid="717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2" descr="02110440l">
            <a:hlinkClick r:id="rId3" action="ppaction://hlinksldjump"/>
          </p:cNvPr>
          <p:cNvPicPr>
            <a:picLocks noChangeAspect="1" noChangeArrowheads="1"/>
          </p:cNvPicPr>
          <p:nvPr/>
        </p:nvPicPr>
        <p:blipFill>
          <a:blip r:embed="rId4"/>
          <a:srcRect/>
          <a:stretch>
            <a:fillRect/>
          </a:stretch>
        </p:blipFill>
        <p:spPr bwMode="auto">
          <a:xfrm>
            <a:off x="2667000" y="2738438"/>
            <a:ext cx="5029200" cy="3951287"/>
          </a:xfrm>
          <a:prstGeom prst="rect">
            <a:avLst/>
          </a:prstGeom>
          <a:noFill/>
          <a:ln w="9525">
            <a:noFill/>
            <a:miter lim="800000"/>
            <a:headEnd/>
            <a:tailEnd/>
          </a:ln>
        </p:spPr>
      </p:pic>
      <p:sp>
        <p:nvSpPr>
          <p:cNvPr id="26627" name="Text Box 3"/>
          <p:cNvSpPr txBox="1">
            <a:spLocks noChangeArrowheads="1"/>
          </p:cNvSpPr>
          <p:nvPr/>
        </p:nvSpPr>
        <p:spPr bwMode="auto">
          <a:xfrm>
            <a:off x="3581400" y="0"/>
            <a:ext cx="3124200" cy="2971800"/>
          </a:xfrm>
          <a:prstGeom prst="rect">
            <a:avLst/>
          </a:prstGeom>
          <a:noFill/>
          <a:ln w="9525" algn="ctr">
            <a:noFill/>
            <a:miter lim="800000"/>
            <a:headEnd/>
            <a:tailEnd/>
          </a:ln>
        </p:spPr>
        <p:txBody>
          <a:bodyPr>
            <a:spAutoFit/>
          </a:bodyPr>
          <a:lstStyle/>
          <a:p>
            <a:pPr eaLnBrk="0" hangingPunct="0">
              <a:spcBef>
                <a:spcPct val="50000"/>
              </a:spcBef>
            </a:pPr>
            <a:r>
              <a:rPr lang="en-US" sz="18900">
                <a:solidFill>
                  <a:srgbClr val="E61230"/>
                </a:solidFill>
              </a:rPr>
              <a:t>10</a:t>
            </a:r>
          </a:p>
        </p:txBody>
      </p:sp>
      <p:sp>
        <p:nvSpPr>
          <p:cNvPr id="21508" name="AutoShape 4">
            <a:hlinkClick r:id="rId5" action="ppaction://hlinksldjump" highlightClick="1"/>
          </p:cNvPr>
          <p:cNvSpPr>
            <a:spLocks noChangeArrowheads="1"/>
          </p:cNvSpPr>
          <p:nvPr/>
        </p:nvSpPr>
        <p:spPr bwMode="auto">
          <a:xfrm>
            <a:off x="8229600" y="6248400"/>
            <a:ext cx="609600" cy="3810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4)">
                                      <p:cBhvr>
                                        <p:cTn id="7" dur="2000"/>
                                        <p:tgtEl>
                                          <p:spTgt spid="2662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par>
                                <p:cTn id="8" presetID="55" presetClass="entr" presetSubtype="0" fill="hold" grpId="0" nodeType="withEffect">
                                  <p:stCondLst>
                                    <p:cond delay="0"/>
                                  </p:stCondLst>
                                  <p:childTnLst>
                                    <p:set>
                                      <p:cBhvr>
                                        <p:cTn id="9" dur="1" fill="hold">
                                          <p:stCondLst>
                                            <p:cond delay="0"/>
                                          </p:stCondLst>
                                        </p:cTn>
                                        <p:tgtEl>
                                          <p:spTgt spid="26627"/>
                                        </p:tgtEl>
                                        <p:attrNameLst>
                                          <p:attrName>style.visibility</p:attrName>
                                        </p:attrNameLst>
                                      </p:cBhvr>
                                      <p:to>
                                        <p:strVal val="visible"/>
                                      </p:to>
                                    </p:set>
                                    <p:anim calcmode="lin" valueType="num">
                                      <p:cBhvr>
                                        <p:cTn id="10" dur="1000" fill="hold"/>
                                        <p:tgtEl>
                                          <p:spTgt spid="26627"/>
                                        </p:tgtEl>
                                        <p:attrNameLst>
                                          <p:attrName>ppt_w</p:attrName>
                                        </p:attrNameLst>
                                      </p:cBhvr>
                                      <p:tavLst>
                                        <p:tav tm="0">
                                          <p:val>
                                            <p:strVal val="#ppt_w*0.70"/>
                                          </p:val>
                                        </p:tav>
                                        <p:tav tm="100000">
                                          <p:val>
                                            <p:strVal val="#ppt_w"/>
                                          </p:val>
                                        </p:tav>
                                      </p:tavLst>
                                    </p:anim>
                                    <p:anim calcmode="lin" valueType="num">
                                      <p:cBhvr>
                                        <p:cTn id="11" dur="1000" fill="hold"/>
                                        <p:tgtEl>
                                          <p:spTgt spid="26627"/>
                                        </p:tgtEl>
                                        <p:attrNameLst>
                                          <p:attrName>ppt_h</p:attrName>
                                        </p:attrNameLst>
                                      </p:cBhvr>
                                      <p:tavLst>
                                        <p:tav tm="0">
                                          <p:val>
                                            <p:strVal val="#ppt_h"/>
                                          </p:val>
                                        </p:tav>
                                        <p:tav tm="100000">
                                          <p:val>
                                            <p:strVal val="#ppt_h"/>
                                          </p:val>
                                        </p:tav>
                                      </p:tavLst>
                                    </p:anim>
                                    <p:animEffect transition="in" filter="fade">
                                      <p:cBhvr>
                                        <p:cTn id="12" dur="1000"/>
                                        <p:tgtEl>
                                          <p:spTgt spid="26627"/>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533400"/>
            <a:ext cx="2133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Tập đọc:</a:t>
            </a:r>
          </a:p>
        </p:txBody>
      </p:sp>
      <p:sp>
        <p:nvSpPr>
          <p:cNvPr id="22531" name="Text Box 3"/>
          <p:cNvSpPr txBox="1">
            <a:spLocks noChangeArrowheads="1"/>
          </p:cNvSpPr>
          <p:nvPr/>
        </p:nvSpPr>
        <p:spPr bwMode="auto">
          <a:xfrm>
            <a:off x="2971800" y="457200"/>
            <a:ext cx="426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Thuần phục sư tử</a:t>
            </a:r>
          </a:p>
        </p:txBody>
      </p:sp>
      <p:sp>
        <p:nvSpPr>
          <p:cNvPr id="22532" name="Line 4"/>
          <p:cNvSpPr>
            <a:spLocks noChangeShapeType="1"/>
          </p:cNvSpPr>
          <p:nvPr/>
        </p:nvSpPr>
        <p:spPr bwMode="auto">
          <a:xfrm>
            <a:off x="4343400" y="1676400"/>
            <a:ext cx="25400" cy="2882900"/>
          </a:xfrm>
          <a:prstGeom prst="line">
            <a:avLst/>
          </a:prstGeom>
          <a:noFill/>
          <a:ln w="38100">
            <a:solidFill>
              <a:srgbClr val="0000FF"/>
            </a:solidFill>
            <a:round/>
            <a:headEnd/>
            <a:tailEnd/>
          </a:ln>
        </p:spPr>
        <p:txBody>
          <a:bodyPr/>
          <a:lstStyle/>
          <a:p>
            <a:endParaRPr lang="en-US"/>
          </a:p>
        </p:txBody>
      </p:sp>
      <p:sp>
        <p:nvSpPr>
          <p:cNvPr id="22533" name="Text Box 5"/>
          <p:cNvSpPr txBox="1">
            <a:spLocks noChangeArrowheads="1"/>
          </p:cNvSpPr>
          <p:nvPr/>
        </p:nvSpPr>
        <p:spPr bwMode="auto">
          <a:xfrm>
            <a:off x="1447800" y="1384300"/>
            <a:ext cx="19812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Luyện đọc</a:t>
            </a:r>
          </a:p>
        </p:txBody>
      </p:sp>
      <p:sp>
        <p:nvSpPr>
          <p:cNvPr id="22534" name="Text Box 6"/>
          <p:cNvSpPr txBox="1">
            <a:spLocks noChangeArrowheads="1"/>
          </p:cNvSpPr>
          <p:nvPr/>
        </p:nvSpPr>
        <p:spPr bwMode="auto">
          <a:xfrm>
            <a:off x="5105400" y="1384300"/>
            <a:ext cx="2514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Tìm hiểu bài</a:t>
            </a:r>
          </a:p>
        </p:txBody>
      </p:sp>
      <p:sp>
        <p:nvSpPr>
          <p:cNvPr id="22535" name="Text Box 7"/>
          <p:cNvSpPr txBox="1">
            <a:spLocks noChangeArrowheads="1"/>
          </p:cNvSpPr>
          <p:nvPr/>
        </p:nvSpPr>
        <p:spPr bwMode="auto">
          <a:xfrm>
            <a:off x="5334000" y="990600"/>
            <a:ext cx="3581400" cy="396875"/>
          </a:xfrm>
          <a:prstGeom prst="rect">
            <a:avLst/>
          </a:prstGeom>
          <a:noFill/>
          <a:ln w="9525">
            <a:noFill/>
            <a:miter lim="800000"/>
            <a:headEnd/>
            <a:tailEnd/>
          </a:ln>
        </p:spPr>
        <p:txBody>
          <a:bodyPr>
            <a:spAutoFit/>
          </a:bodyPr>
          <a:lstStyle/>
          <a:p>
            <a:pPr>
              <a:spcBef>
                <a:spcPct val="50000"/>
              </a:spcBef>
            </a:pPr>
            <a:r>
              <a:rPr lang="en-US" sz="2000" i="1">
                <a:solidFill>
                  <a:srgbClr val="0000FF"/>
                </a:solidFill>
              </a:rPr>
              <a:t>Theo</a:t>
            </a:r>
            <a:r>
              <a:rPr lang="en-US" sz="2000">
                <a:solidFill>
                  <a:srgbClr val="0000FF"/>
                </a:solidFill>
              </a:rPr>
              <a:t> Truyện dân gian A- rập</a:t>
            </a:r>
          </a:p>
        </p:txBody>
      </p:sp>
      <p:sp>
        <p:nvSpPr>
          <p:cNvPr id="22536" name="Text Box 8"/>
          <p:cNvSpPr txBox="1">
            <a:spLocks noChangeArrowheads="1"/>
          </p:cNvSpPr>
          <p:nvPr/>
        </p:nvSpPr>
        <p:spPr bwMode="auto">
          <a:xfrm>
            <a:off x="990600" y="2057400"/>
            <a:ext cx="2590800" cy="1373188"/>
          </a:xfrm>
          <a:prstGeom prst="rect">
            <a:avLst/>
          </a:prstGeom>
          <a:noFill/>
          <a:ln w="9525">
            <a:noFill/>
            <a:miter lim="800000"/>
            <a:headEnd/>
            <a:tailEnd/>
          </a:ln>
        </p:spPr>
        <p:txBody>
          <a:bodyPr>
            <a:spAutoFit/>
          </a:bodyPr>
          <a:lstStyle/>
          <a:p>
            <a:r>
              <a:rPr lang="en-US" sz="2800" b="1">
                <a:solidFill>
                  <a:srgbClr val="0000FF"/>
                </a:solidFill>
              </a:rPr>
              <a:t>- Ha - li - ma </a:t>
            </a:r>
          </a:p>
          <a:p>
            <a:r>
              <a:rPr lang="en-US" sz="2800" b="1">
                <a:solidFill>
                  <a:srgbClr val="0000FF"/>
                </a:solidFill>
              </a:rPr>
              <a:t> - Đức A - la</a:t>
            </a:r>
          </a:p>
          <a:p>
            <a:r>
              <a:rPr lang="en-US" sz="2800" b="1">
                <a:solidFill>
                  <a:srgbClr val="0000FF"/>
                </a:solidFill>
              </a:rPr>
              <a:t>- hung dữ</a:t>
            </a:r>
          </a:p>
        </p:txBody>
      </p:sp>
      <p:sp>
        <p:nvSpPr>
          <p:cNvPr id="22537" name="Text Box 9"/>
          <p:cNvSpPr txBox="1">
            <a:spLocks noChangeArrowheads="1"/>
          </p:cNvSpPr>
          <p:nvPr/>
        </p:nvSpPr>
        <p:spPr bwMode="auto">
          <a:xfrm>
            <a:off x="5181600" y="1981200"/>
            <a:ext cx="20574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gắt gỏng</a:t>
            </a:r>
          </a:p>
        </p:txBody>
      </p:sp>
      <p:sp>
        <p:nvSpPr>
          <p:cNvPr id="22538" name="Text Box 10"/>
          <p:cNvSpPr txBox="1">
            <a:spLocks noChangeArrowheads="1"/>
          </p:cNvSpPr>
          <p:nvPr/>
        </p:nvSpPr>
        <p:spPr bwMode="auto">
          <a:xfrm>
            <a:off x="5105400" y="2514600"/>
            <a:ext cx="3429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 ánh mắt dịu hiền</a:t>
            </a:r>
          </a:p>
        </p:txBody>
      </p:sp>
      <p:sp>
        <p:nvSpPr>
          <p:cNvPr id="22539" name="Text Box 11"/>
          <p:cNvSpPr txBox="1">
            <a:spLocks noChangeArrowheads="1"/>
          </p:cNvSpPr>
          <p:nvPr/>
        </p:nvSpPr>
        <p:spPr bwMode="auto">
          <a:xfrm>
            <a:off x="5105400" y="3124200"/>
            <a:ext cx="3429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 bí quyết</a:t>
            </a:r>
          </a:p>
        </p:txBody>
      </p:sp>
      <p:sp>
        <p:nvSpPr>
          <p:cNvPr id="22540" name="AutoShape 12"/>
          <p:cNvSpPr>
            <a:spLocks noChangeArrowheads="1"/>
          </p:cNvSpPr>
          <p:nvPr/>
        </p:nvSpPr>
        <p:spPr bwMode="auto">
          <a:xfrm>
            <a:off x="228600" y="4800600"/>
            <a:ext cx="8915400" cy="2057400"/>
          </a:xfrm>
          <a:prstGeom prst="horizontalScroll">
            <a:avLst>
              <a:gd name="adj" fmla="val 12500"/>
            </a:avLst>
          </a:prstGeom>
          <a:solidFill>
            <a:srgbClr val="FFFF99"/>
          </a:solidFill>
          <a:ln w="9525">
            <a:solidFill>
              <a:schemeClr val="tx1"/>
            </a:solidFill>
            <a:round/>
            <a:headEnd/>
            <a:tailEnd/>
          </a:ln>
        </p:spPr>
        <p:txBody>
          <a:bodyPr wrap="none" anchor="ctr"/>
          <a:lstStyle/>
          <a:p>
            <a:endParaRPr lang="en-US"/>
          </a:p>
        </p:txBody>
      </p:sp>
      <p:sp>
        <p:nvSpPr>
          <p:cNvPr id="22541" name="Text Box 13"/>
          <p:cNvSpPr txBox="1">
            <a:spLocks noChangeArrowheads="1"/>
          </p:cNvSpPr>
          <p:nvPr/>
        </p:nvSpPr>
        <p:spPr bwMode="auto">
          <a:xfrm>
            <a:off x="457200" y="5105400"/>
            <a:ext cx="8270875" cy="1373188"/>
          </a:xfrm>
          <a:prstGeom prst="rect">
            <a:avLst/>
          </a:prstGeom>
          <a:noFill/>
          <a:ln w="9525">
            <a:noFill/>
            <a:miter lim="800000"/>
            <a:headEnd/>
            <a:tailEnd/>
          </a:ln>
        </p:spPr>
        <p:txBody>
          <a:bodyPr>
            <a:spAutoFit/>
          </a:bodyPr>
          <a:lstStyle/>
          <a:p>
            <a:pPr algn="just">
              <a:spcBef>
                <a:spcPct val="50000"/>
              </a:spcBef>
            </a:pPr>
            <a:r>
              <a:rPr lang="en-US" sz="2800" b="1" u="sng">
                <a:solidFill>
                  <a:srgbClr val="FF0000"/>
                </a:solidFill>
              </a:rPr>
              <a:t>Ý nghĩa:</a:t>
            </a:r>
            <a:r>
              <a:rPr lang="en-US" sz="2800" b="1">
                <a:solidFill>
                  <a:srgbClr val="0000FF"/>
                </a:solidFill>
              </a:rPr>
              <a:t> Kiên nhẫn, dịu dàng, thông minh là những đức tính làm nên sức mạnh của người phụ nữ, giúp họ bảo vệ hạnh phúc gia đình.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smtClean="0"/>
              <a:t>Nguyễn Thị Thu Bồn- Tiểu học số 1 Nam Lý </a:t>
            </a:r>
          </a:p>
        </p:txBody>
      </p:sp>
      <p:sp>
        <p:nvSpPr>
          <p:cNvPr id="23555" name="Footer Placeholder 4"/>
          <p:cNvSpPr>
            <a:spLocks noGrp="1"/>
          </p:cNvSpPr>
          <p:nvPr>
            <p:ph type="ftr" sz="quarter" idx="11"/>
          </p:nvPr>
        </p:nvSpPr>
        <p:spPr>
          <a:noFill/>
        </p:spPr>
        <p:txBody>
          <a:bodyPr/>
          <a:lstStyle/>
          <a:p>
            <a:r>
              <a:rPr lang="en-US" smtClean="0">
                <a:latin typeface="Arial" charset="0"/>
              </a:rPr>
              <a:t>Thứ hai ngày 5 tháng 4 năm 2010</a:t>
            </a:r>
          </a:p>
        </p:txBody>
      </p:sp>
      <p:pic>
        <p:nvPicPr>
          <p:cNvPr id="23556" name="Picture 2" descr="Beaches_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3557" name="WordArt 3"/>
          <p:cNvSpPr>
            <a:spLocks noChangeArrowheads="1" noChangeShapeType="1" noTextEdit="1"/>
          </p:cNvSpPr>
          <p:nvPr/>
        </p:nvSpPr>
        <p:spPr bwMode="auto">
          <a:xfrm>
            <a:off x="3200400" y="304800"/>
            <a:ext cx="3200400" cy="96202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solidFill>
                  <a:srgbClr val="FF0000"/>
                </a:solidFill>
                <a:latin typeface="Arial"/>
                <a:cs typeface="Arial"/>
              </a:rPr>
              <a:t>Về nhà</a:t>
            </a:r>
          </a:p>
        </p:txBody>
      </p:sp>
      <p:sp>
        <p:nvSpPr>
          <p:cNvPr id="27653" name="Text Box 5"/>
          <p:cNvSpPr txBox="1">
            <a:spLocks noChangeArrowheads="1"/>
          </p:cNvSpPr>
          <p:nvPr/>
        </p:nvSpPr>
        <p:spPr bwMode="auto">
          <a:xfrm>
            <a:off x="685800" y="1981200"/>
            <a:ext cx="7772400" cy="3832225"/>
          </a:xfrm>
          <a:prstGeom prst="rect">
            <a:avLst/>
          </a:prstGeom>
          <a:solidFill>
            <a:schemeClr val="bg1"/>
          </a:solidFill>
          <a:ln w="9525" algn="ctr">
            <a:noFill/>
            <a:miter lim="800000"/>
            <a:headEnd/>
            <a:tailEnd/>
          </a:ln>
        </p:spPr>
        <p:txBody>
          <a:bodyPr>
            <a:spAutoFit/>
          </a:bodyPr>
          <a:lstStyle/>
          <a:p>
            <a:pPr algn="ctr" eaLnBrk="0" hangingPunct="0">
              <a:spcBef>
                <a:spcPct val="50000"/>
              </a:spcBef>
            </a:pPr>
            <a:r>
              <a:rPr lang="en-US" sz="5400" b="1">
                <a:solidFill>
                  <a:srgbClr val="800000"/>
                </a:solidFill>
              </a:rPr>
              <a:t>Luyện đọc diễn cảm  toàn bài và chuẩn bị bài sau : </a:t>
            </a:r>
          </a:p>
          <a:p>
            <a:pPr algn="ctr" eaLnBrk="0" hangingPunct="0">
              <a:spcBef>
                <a:spcPct val="50000"/>
              </a:spcBef>
              <a:buFontTx/>
              <a:buChar char="-"/>
            </a:pPr>
            <a:r>
              <a:rPr lang="en-US" sz="5400" b="1">
                <a:solidFill>
                  <a:srgbClr val="800000"/>
                </a:solidFill>
              </a:rPr>
              <a:t>Tà áo dài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1000"/>
                                  </p:stCondLst>
                                  <p:childTnLst>
                                    <p:set>
                                      <p:cBhvr>
                                        <p:cTn id="6" dur="1" fill="hold">
                                          <p:stCondLst>
                                            <p:cond delay="0"/>
                                          </p:stCondLst>
                                        </p:cTn>
                                        <p:tgtEl>
                                          <p:spTgt spid="27653"/>
                                        </p:tgtEl>
                                        <p:attrNameLst>
                                          <p:attrName>style.visibility</p:attrName>
                                        </p:attrNameLst>
                                      </p:cBhvr>
                                      <p:to>
                                        <p:strVal val="visible"/>
                                      </p:to>
                                    </p:set>
                                    <p:animEffect transition="in" filter="wedge">
                                      <p:cBhvr>
                                        <p:cTn id="7" dur="2000"/>
                                        <p:tgtEl>
                                          <p:spTgt spid="276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Nguyễn Thị Thu Bồn- Tiểu học số 1 Nam Lý </a:t>
            </a:r>
          </a:p>
        </p:txBody>
      </p:sp>
      <p:pic>
        <p:nvPicPr>
          <p:cNvPr id="9220" name="Picture 4" descr="STA_0053"/>
          <p:cNvPicPr>
            <a:picLocks noChangeAspect="1" noChangeArrowheads="1"/>
          </p:cNvPicPr>
          <p:nvPr/>
        </p:nvPicPr>
        <p:blipFill>
          <a:blip r:embed="rId2"/>
          <a:srcRect/>
          <a:stretch>
            <a:fillRect/>
          </a:stretch>
        </p:blipFill>
        <p:spPr bwMode="auto">
          <a:xfrm>
            <a:off x="-76200" y="415925"/>
            <a:ext cx="9220200" cy="644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amond(in)">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noFill/>
        </p:spPr>
        <p:txBody>
          <a:bodyPr/>
          <a:lstStyle/>
          <a:p>
            <a:r>
              <a:rPr lang="en-US" sz="900" smtClean="0"/>
              <a:t>Nguyễn Thị Thu Bồn- Tiểu học số 1 Nam Lý </a:t>
            </a:r>
          </a:p>
        </p:txBody>
      </p:sp>
      <p:sp>
        <p:nvSpPr>
          <p:cNvPr id="5123" name="Text Box 3"/>
          <p:cNvSpPr txBox="1">
            <a:spLocks noChangeArrowheads="1"/>
          </p:cNvSpPr>
          <p:nvPr/>
        </p:nvSpPr>
        <p:spPr bwMode="auto">
          <a:xfrm>
            <a:off x="3352800" y="457200"/>
            <a:ext cx="1752600" cy="523875"/>
          </a:xfrm>
          <a:prstGeom prst="rect">
            <a:avLst/>
          </a:prstGeom>
          <a:noFill/>
          <a:ln w="9525">
            <a:noFill/>
            <a:miter lim="800000"/>
            <a:headEnd/>
            <a:tailEnd/>
          </a:ln>
        </p:spPr>
        <p:txBody>
          <a:bodyPr>
            <a:spAutoFit/>
          </a:bodyPr>
          <a:lstStyle/>
          <a:p>
            <a:pPr>
              <a:spcBef>
                <a:spcPct val="50000"/>
              </a:spcBef>
            </a:pPr>
            <a:r>
              <a:rPr lang="en-US" sz="2800" b="1" u="sng">
                <a:solidFill>
                  <a:srgbClr val="FFFF00"/>
                </a:solidFill>
              </a:rPr>
              <a:t>Tập đọc</a:t>
            </a:r>
          </a:p>
        </p:txBody>
      </p:sp>
      <p:sp>
        <p:nvSpPr>
          <p:cNvPr id="8196" name="WordArt 4"/>
          <p:cNvSpPr>
            <a:spLocks noChangeArrowheads="1" noChangeShapeType="1" noTextEdit="1"/>
          </p:cNvSpPr>
          <p:nvPr/>
        </p:nvSpPr>
        <p:spPr bwMode="auto">
          <a:xfrm>
            <a:off x="990600" y="1828800"/>
            <a:ext cx="6553200" cy="1633538"/>
          </a:xfrm>
          <a:prstGeom prst="rect">
            <a:avLst/>
          </a:prstGeom>
        </p:spPr>
        <p:txBody>
          <a:bodyPr wrap="none" fromWordArt="1">
            <a:prstTxWarp prst="textPlain">
              <a:avLst>
                <a:gd name="adj" fmla="val 50000"/>
              </a:avLst>
            </a:prstTxWarp>
          </a:bodyPr>
          <a:lstStyle/>
          <a:p>
            <a:pPr algn="ctr"/>
            <a:r>
              <a:rPr lang="vi-VN" sz="32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Thuần phục sư tử</a:t>
            </a:r>
            <a:endParaRPr lang="en-US" sz="32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endParaRPr>
          </a:p>
        </p:txBody>
      </p:sp>
      <p:pic>
        <p:nvPicPr>
          <p:cNvPr id="8198" name="Picture 6" descr="BOOK1"/>
          <p:cNvPicPr>
            <a:picLocks noChangeAspect="1" noChangeArrowheads="1"/>
          </p:cNvPicPr>
          <p:nvPr/>
        </p:nvPicPr>
        <p:blipFill>
          <a:blip r:embed="rId2"/>
          <a:srcRect/>
          <a:stretch>
            <a:fillRect/>
          </a:stretch>
        </p:blipFill>
        <p:spPr bwMode="auto">
          <a:xfrm>
            <a:off x="3886200" y="5621338"/>
            <a:ext cx="2590800" cy="728662"/>
          </a:xfrm>
          <a:prstGeom prst="rect">
            <a:avLst/>
          </a:prstGeom>
          <a:noFill/>
          <a:ln w="9525">
            <a:noFill/>
            <a:miter lim="800000"/>
            <a:headEnd/>
            <a:tailEnd/>
          </a:ln>
        </p:spPr>
      </p:pic>
      <p:sp>
        <p:nvSpPr>
          <p:cNvPr id="8199" name="Text Box 7"/>
          <p:cNvSpPr txBox="1">
            <a:spLocks noChangeArrowheads="1"/>
          </p:cNvSpPr>
          <p:nvPr/>
        </p:nvSpPr>
        <p:spPr bwMode="auto">
          <a:xfrm>
            <a:off x="4724400" y="5486400"/>
            <a:ext cx="1219200" cy="461963"/>
          </a:xfrm>
          <a:prstGeom prst="rect">
            <a:avLst/>
          </a:prstGeom>
          <a:solidFill>
            <a:srgbClr val="FFFF00"/>
          </a:solidFill>
          <a:ln w="57150" cap="sq" cmpd="thickThin">
            <a:solidFill>
              <a:srgbClr val="FF00FF"/>
            </a:solidFill>
            <a:miter lim="800000"/>
            <a:headEnd type="none" w="sm" len="sm"/>
            <a:tailEnd type="none" w="sm" len="sm"/>
          </a:ln>
        </p:spPr>
        <p:txBody>
          <a:bodyPr>
            <a:spAutoFit/>
          </a:bodyPr>
          <a:lstStyle/>
          <a:p>
            <a:pPr algn="ctr" eaLnBrk="0" hangingPunct="0">
              <a:spcBef>
                <a:spcPct val="50000"/>
              </a:spcBef>
            </a:pPr>
            <a:r>
              <a:rPr lang="en-US" sz="2400" b="1">
                <a:solidFill>
                  <a:srgbClr val="FF0000"/>
                </a:solidFill>
              </a:rPr>
              <a:t>117</a:t>
            </a:r>
          </a:p>
        </p:txBody>
      </p:sp>
      <p:sp>
        <p:nvSpPr>
          <p:cNvPr id="8200" name="Text Box 8"/>
          <p:cNvSpPr txBox="1">
            <a:spLocks noChangeArrowheads="1"/>
          </p:cNvSpPr>
          <p:nvPr/>
        </p:nvSpPr>
        <p:spPr bwMode="auto">
          <a:xfrm>
            <a:off x="4114800" y="3581400"/>
            <a:ext cx="4648200" cy="461963"/>
          </a:xfrm>
          <a:prstGeom prst="rect">
            <a:avLst/>
          </a:prstGeom>
          <a:noFill/>
          <a:ln w="9525">
            <a:noFill/>
            <a:miter lim="800000"/>
            <a:headEnd/>
            <a:tailEnd/>
          </a:ln>
        </p:spPr>
        <p:txBody>
          <a:bodyPr>
            <a:spAutoFit/>
          </a:bodyPr>
          <a:lstStyle/>
          <a:p>
            <a:pPr>
              <a:spcBef>
                <a:spcPct val="50000"/>
              </a:spcBef>
            </a:pPr>
            <a:r>
              <a:rPr lang="en-US" sz="2400" i="1">
                <a:solidFill>
                  <a:srgbClr val="FFFF00"/>
                </a:solidFill>
              </a:rPr>
              <a:t>Theo</a:t>
            </a:r>
            <a:r>
              <a:rPr lang="en-US" sz="2400">
                <a:solidFill>
                  <a:srgbClr val="FFFF00"/>
                </a:solidFill>
              </a:rPr>
              <a:t> Truyện dân gian A- rập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amond(in)">
                                      <p:cBhvr>
                                        <p:cTn id="7" dur="2000"/>
                                        <p:tgtEl>
                                          <p:spTgt spid="8196"/>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8200"/>
                                        </p:tgtEl>
                                        <p:attrNameLst>
                                          <p:attrName>style.visibility</p:attrName>
                                        </p:attrNameLst>
                                      </p:cBhvr>
                                      <p:to>
                                        <p:strVal val="visible"/>
                                      </p:to>
                                    </p:set>
                                    <p:anim calcmode="discrete" valueType="clr">
                                      <p:cBhvr override="childStyle">
                                        <p:cTn id="11" dur="80"/>
                                        <p:tgtEl>
                                          <p:spTgt spid="820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8200"/>
                                        </p:tgtEl>
                                        <p:attrNameLst>
                                          <p:attrName>fillcolor</p:attrName>
                                        </p:attrNameLst>
                                      </p:cBhvr>
                                      <p:tavLst>
                                        <p:tav tm="0">
                                          <p:val>
                                            <p:clrVal>
                                              <a:schemeClr val="accent2"/>
                                            </p:clrVal>
                                          </p:val>
                                        </p:tav>
                                        <p:tav tm="50000">
                                          <p:val>
                                            <p:clrVal>
                                              <a:schemeClr val="hlink"/>
                                            </p:clrVal>
                                          </p:val>
                                        </p:tav>
                                      </p:tavLst>
                                    </p:anim>
                                    <p:set>
                                      <p:cBhvr>
                                        <p:cTn id="13" dur="80"/>
                                        <p:tgtEl>
                                          <p:spTgt spid="8200"/>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198"/>
                                        </p:tgtEl>
                                        <p:attrNameLst>
                                          <p:attrName>style.visibility</p:attrName>
                                        </p:attrNameLst>
                                      </p:cBhvr>
                                      <p:to>
                                        <p:strVal val="visible"/>
                                      </p:to>
                                    </p:set>
                                    <p:anim calcmode="lin" valueType="num">
                                      <p:cBhvr additive="base">
                                        <p:cTn id="18" dur="2000" fill="hold"/>
                                        <p:tgtEl>
                                          <p:spTgt spid="8198"/>
                                        </p:tgtEl>
                                        <p:attrNameLst>
                                          <p:attrName>ppt_x</p:attrName>
                                        </p:attrNameLst>
                                      </p:cBhvr>
                                      <p:tavLst>
                                        <p:tav tm="0">
                                          <p:val>
                                            <p:strVal val="#ppt_x"/>
                                          </p:val>
                                        </p:tav>
                                        <p:tav tm="100000">
                                          <p:val>
                                            <p:strVal val="#ppt_x"/>
                                          </p:val>
                                        </p:tav>
                                      </p:tavLst>
                                    </p:anim>
                                    <p:anim calcmode="lin" valueType="num">
                                      <p:cBhvr additive="base">
                                        <p:cTn id="19" dur="2000" fill="hold"/>
                                        <p:tgtEl>
                                          <p:spTgt spid="8198"/>
                                        </p:tgtEl>
                                        <p:attrNameLst>
                                          <p:attrName>ppt_y</p:attrName>
                                        </p:attrNameLst>
                                      </p:cBhvr>
                                      <p:tavLst>
                                        <p:tav tm="0">
                                          <p:val>
                                            <p:strVal val="1+#ppt_h/2"/>
                                          </p:val>
                                        </p:tav>
                                        <p:tav tm="100000">
                                          <p:val>
                                            <p:strVal val="#ppt_y"/>
                                          </p:val>
                                        </p:tav>
                                      </p:tavLst>
                                    </p:anim>
                                  </p:childTnLst>
                                </p:cTn>
                              </p:par>
                              <p:par>
                                <p:cTn id="20" presetID="53" presetClass="entr" presetSubtype="0" fill="hold" grpId="0" nodeType="withEffect">
                                  <p:stCondLst>
                                    <p:cond delay="0"/>
                                  </p:stCondLst>
                                  <p:childTnLst>
                                    <p:set>
                                      <p:cBhvr>
                                        <p:cTn id="21" dur="1" fill="hold">
                                          <p:stCondLst>
                                            <p:cond delay="0"/>
                                          </p:stCondLst>
                                        </p:cTn>
                                        <p:tgtEl>
                                          <p:spTgt spid="8199"/>
                                        </p:tgtEl>
                                        <p:attrNameLst>
                                          <p:attrName>style.visibility</p:attrName>
                                        </p:attrNameLst>
                                      </p:cBhvr>
                                      <p:to>
                                        <p:strVal val="visible"/>
                                      </p:to>
                                    </p:set>
                                    <p:anim calcmode="lin" valueType="num">
                                      <p:cBhvr>
                                        <p:cTn id="22" dur="2000" fill="hold"/>
                                        <p:tgtEl>
                                          <p:spTgt spid="8199"/>
                                        </p:tgtEl>
                                        <p:attrNameLst>
                                          <p:attrName>ppt_w</p:attrName>
                                        </p:attrNameLst>
                                      </p:cBhvr>
                                      <p:tavLst>
                                        <p:tav tm="0">
                                          <p:val>
                                            <p:fltVal val="0"/>
                                          </p:val>
                                        </p:tav>
                                        <p:tav tm="100000">
                                          <p:val>
                                            <p:strVal val="#ppt_w"/>
                                          </p:val>
                                        </p:tav>
                                      </p:tavLst>
                                    </p:anim>
                                    <p:anim calcmode="lin" valueType="num">
                                      <p:cBhvr>
                                        <p:cTn id="23" dur="2000" fill="hold"/>
                                        <p:tgtEl>
                                          <p:spTgt spid="8199"/>
                                        </p:tgtEl>
                                        <p:attrNameLst>
                                          <p:attrName>ppt_h</p:attrName>
                                        </p:attrNameLst>
                                      </p:cBhvr>
                                      <p:tavLst>
                                        <p:tav tm="0">
                                          <p:val>
                                            <p:fltVal val="0"/>
                                          </p:val>
                                        </p:tav>
                                        <p:tav tm="100000">
                                          <p:val>
                                            <p:strVal val="#ppt_h"/>
                                          </p:val>
                                        </p:tav>
                                      </p:tavLst>
                                    </p:anim>
                                    <p:animEffect transition="in" filter="fade">
                                      <p:cBhvr>
                                        <p:cTn id="24"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9" grpId="0" animBg="1"/>
      <p:bldP spid="82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3400" y="533400"/>
            <a:ext cx="2133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Tập đọc:</a:t>
            </a:r>
          </a:p>
        </p:txBody>
      </p:sp>
      <p:sp>
        <p:nvSpPr>
          <p:cNvPr id="6147" name="Text Box 3"/>
          <p:cNvSpPr txBox="1">
            <a:spLocks noChangeArrowheads="1"/>
          </p:cNvSpPr>
          <p:nvPr/>
        </p:nvSpPr>
        <p:spPr bwMode="auto">
          <a:xfrm>
            <a:off x="2971800" y="457200"/>
            <a:ext cx="426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Thuần phục sư tử</a:t>
            </a:r>
          </a:p>
        </p:txBody>
      </p:sp>
      <p:sp>
        <p:nvSpPr>
          <p:cNvPr id="6148" name="Line 4"/>
          <p:cNvSpPr>
            <a:spLocks noChangeShapeType="1"/>
          </p:cNvSpPr>
          <p:nvPr/>
        </p:nvSpPr>
        <p:spPr bwMode="auto">
          <a:xfrm>
            <a:off x="4546600" y="1689100"/>
            <a:ext cx="25400" cy="3124200"/>
          </a:xfrm>
          <a:prstGeom prst="line">
            <a:avLst/>
          </a:prstGeom>
          <a:noFill/>
          <a:ln w="38100">
            <a:solidFill>
              <a:srgbClr val="0000FF"/>
            </a:solidFill>
            <a:round/>
            <a:headEnd/>
            <a:tailEnd/>
          </a:ln>
        </p:spPr>
        <p:txBody>
          <a:bodyPr/>
          <a:lstStyle/>
          <a:p>
            <a:endParaRPr lang="en-US"/>
          </a:p>
        </p:txBody>
      </p:sp>
      <p:sp>
        <p:nvSpPr>
          <p:cNvPr id="6149" name="Text Box 5"/>
          <p:cNvSpPr txBox="1">
            <a:spLocks noChangeArrowheads="1"/>
          </p:cNvSpPr>
          <p:nvPr/>
        </p:nvSpPr>
        <p:spPr bwMode="auto">
          <a:xfrm>
            <a:off x="1447800" y="1384300"/>
            <a:ext cx="19812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Luyện đọc</a:t>
            </a:r>
          </a:p>
        </p:txBody>
      </p:sp>
      <p:sp>
        <p:nvSpPr>
          <p:cNvPr id="6150" name="Text Box 6"/>
          <p:cNvSpPr txBox="1">
            <a:spLocks noChangeArrowheads="1"/>
          </p:cNvSpPr>
          <p:nvPr/>
        </p:nvSpPr>
        <p:spPr bwMode="auto">
          <a:xfrm>
            <a:off x="5105400" y="1384300"/>
            <a:ext cx="2514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Tìm hiểu bài</a:t>
            </a:r>
          </a:p>
        </p:txBody>
      </p:sp>
      <p:sp>
        <p:nvSpPr>
          <p:cNvPr id="6151" name="Text Box 7"/>
          <p:cNvSpPr txBox="1">
            <a:spLocks noChangeArrowheads="1"/>
          </p:cNvSpPr>
          <p:nvPr/>
        </p:nvSpPr>
        <p:spPr bwMode="auto">
          <a:xfrm>
            <a:off x="5334000" y="990600"/>
            <a:ext cx="3581400" cy="396875"/>
          </a:xfrm>
          <a:prstGeom prst="rect">
            <a:avLst/>
          </a:prstGeom>
          <a:noFill/>
          <a:ln w="9525">
            <a:noFill/>
            <a:miter lim="800000"/>
            <a:headEnd/>
            <a:tailEnd/>
          </a:ln>
        </p:spPr>
        <p:txBody>
          <a:bodyPr>
            <a:spAutoFit/>
          </a:bodyPr>
          <a:lstStyle/>
          <a:p>
            <a:pPr>
              <a:spcBef>
                <a:spcPct val="50000"/>
              </a:spcBef>
            </a:pPr>
            <a:r>
              <a:rPr lang="en-US" sz="2000" i="1">
                <a:solidFill>
                  <a:srgbClr val="0000FF"/>
                </a:solidFill>
              </a:rPr>
              <a:t>Theo</a:t>
            </a:r>
            <a:r>
              <a:rPr lang="en-US" sz="2000">
                <a:solidFill>
                  <a:srgbClr val="0000FF"/>
                </a:solidFill>
              </a:rPr>
              <a:t> Truyện dân gian A- rập</a:t>
            </a:r>
          </a:p>
        </p:txBody>
      </p:sp>
      <p:sp>
        <p:nvSpPr>
          <p:cNvPr id="3080" name="Text Box 8"/>
          <p:cNvSpPr txBox="1">
            <a:spLocks noChangeArrowheads="1"/>
          </p:cNvSpPr>
          <p:nvPr/>
        </p:nvSpPr>
        <p:spPr bwMode="auto">
          <a:xfrm>
            <a:off x="990600" y="2057400"/>
            <a:ext cx="2590800" cy="1373188"/>
          </a:xfrm>
          <a:prstGeom prst="rect">
            <a:avLst/>
          </a:prstGeom>
          <a:noFill/>
          <a:ln w="9525">
            <a:noFill/>
            <a:miter lim="800000"/>
            <a:headEnd/>
            <a:tailEnd/>
          </a:ln>
        </p:spPr>
        <p:txBody>
          <a:bodyPr>
            <a:spAutoFit/>
          </a:bodyPr>
          <a:lstStyle/>
          <a:p>
            <a:r>
              <a:rPr lang="en-US" sz="2800" b="1">
                <a:solidFill>
                  <a:srgbClr val="0000FF"/>
                </a:solidFill>
              </a:rPr>
              <a:t>- Ha - li - ma </a:t>
            </a:r>
          </a:p>
          <a:p>
            <a:r>
              <a:rPr lang="en-US" sz="2800" b="1">
                <a:solidFill>
                  <a:srgbClr val="0000FF"/>
                </a:solidFill>
              </a:rPr>
              <a:t>- Đức A - la</a:t>
            </a:r>
          </a:p>
          <a:p>
            <a:r>
              <a:rPr lang="en-US" sz="2800" b="1">
                <a:solidFill>
                  <a:srgbClr val="0000FF"/>
                </a:solidFill>
              </a:rPr>
              <a:t>- hung dữ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plus(in)">
                                      <p:cBhvr>
                                        <p:cTn id="7"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33400" y="533400"/>
            <a:ext cx="2133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Tập đọc:</a:t>
            </a:r>
          </a:p>
        </p:txBody>
      </p:sp>
      <p:sp>
        <p:nvSpPr>
          <p:cNvPr id="7171" name="Text Box 5"/>
          <p:cNvSpPr txBox="1">
            <a:spLocks noChangeArrowheads="1"/>
          </p:cNvSpPr>
          <p:nvPr/>
        </p:nvSpPr>
        <p:spPr bwMode="auto">
          <a:xfrm>
            <a:off x="2971800" y="457200"/>
            <a:ext cx="426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Thuần phục sư tử</a:t>
            </a:r>
          </a:p>
        </p:txBody>
      </p:sp>
      <p:sp>
        <p:nvSpPr>
          <p:cNvPr id="2056" name="Text Box 8"/>
          <p:cNvSpPr txBox="1">
            <a:spLocks noChangeArrowheads="1"/>
          </p:cNvSpPr>
          <p:nvPr/>
        </p:nvSpPr>
        <p:spPr bwMode="auto">
          <a:xfrm>
            <a:off x="304800" y="1981200"/>
            <a:ext cx="8610600" cy="1570038"/>
          </a:xfrm>
          <a:prstGeom prst="rect">
            <a:avLst/>
          </a:prstGeom>
          <a:noFill/>
          <a:ln w="9525">
            <a:noFill/>
            <a:miter lim="800000"/>
            <a:headEnd/>
            <a:tailEnd/>
          </a:ln>
        </p:spPr>
        <p:txBody>
          <a:bodyPr>
            <a:spAutoFit/>
          </a:bodyPr>
          <a:lstStyle/>
          <a:p>
            <a:pPr>
              <a:spcBef>
                <a:spcPct val="50000"/>
              </a:spcBef>
            </a:pPr>
            <a:r>
              <a:rPr lang="en-US" sz="3200" b="1">
                <a:solidFill>
                  <a:srgbClr val="000066"/>
                </a:solidFill>
              </a:rPr>
              <a:t>Lẽ nào  con không làm mềm lòng nổi một người đàn ông   vốn yếu đuối hơn sư tử rất nhiều.</a:t>
            </a:r>
          </a:p>
        </p:txBody>
      </p:sp>
      <p:sp>
        <p:nvSpPr>
          <p:cNvPr id="7173" name="Text Box 10"/>
          <p:cNvSpPr txBox="1">
            <a:spLocks noChangeArrowheads="1"/>
          </p:cNvSpPr>
          <p:nvPr/>
        </p:nvSpPr>
        <p:spPr bwMode="auto">
          <a:xfrm>
            <a:off x="5334000" y="990600"/>
            <a:ext cx="3581400" cy="396875"/>
          </a:xfrm>
          <a:prstGeom prst="rect">
            <a:avLst/>
          </a:prstGeom>
          <a:noFill/>
          <a:ln w="9525">
            <a:noFill/>
            <a:miter lim="800000"/>
            <a:headEnd/>
            <a:tailEnd/>
          </a:ln>
        </p:spPr>
        <p:txBody>
          <a:bodyPr>
            <a:spAutoFit/>
          </a:bodyPr>
          <a:lstStyle/>
          <a:p>
            <a:pPr>
              <a:spcBef>
                <a:spcPct val="50000"/>
              </a:spcBef>
            </a:pPr>
            <a:r>
              <a:rPr lang="en-US" sz="2000" i="1">
                <a:solidFill>
                  <a:srgbClr val="0000FF"/>
                </a:solidFill>
              </a:rPr>
              <a:t>Theo</a:t>
            </a:r>
            <a:r>
              <a:rPr lang="en-US" sz="2000">
                <a:solidFill>
                  <a:srgbClr val="0000FF"/>
                </a:solidFill>
              </a:rPr>
              <a:t> Truyện dân gian A- rập</a:t>
            </a:r>
          </a:p>
        </p:txBody>
      </p:sp>
      <p:sp>
        <p:nvSpPr>
          <p:cNvPr id="2059" name="Line 11"/>
          <p:cNvSpPr>
            <a:spLocks noChangeShapeType="1"/>
          </p:cNvSpPr>
          <p:nvPr/>
        </p:nvSpPr>
        <p:spPr bwMode="auto">
          <a:xfrm flipH="1">
            <a:off x="1752600" y="2133600"/>
            <a:ext cx="152400" cy="381000"/>
          </a:xfrm>
          <a:prstGeom prst="line">
            <a:avLst/>
          </a:prstGeom>
          <a:noFill/>
          <a:ln w="38100">
            <a:solidFill>
              <a:srgbClr val="FF0000"/>
            </a:solidFill>
            <a:round/>
            <a:headEnd/>
            <a:tailEnd/>
          </a:ln>
        </p:spPr>
        <p:txBody>
          <a:bodyPr/>
          <a:lstStyle/>
          <a:p>
            <a:endParaRPr lang="en-US"/>
          </a:p>
        </p:txBody>
      </p:sp>
      <p:sp>
        <p:nvSpPr>
          <p:cNvPr id="2060" name="Line 12"/>
          <p:cNvSpPr>
            <a:spLocks noChangeShapeType="1"/>
          </p:cNvSpPr>
          <p:nvPr/>
        </p:nvSpPr>
        <p:spPr bwMode="auto">
          <a:xfrm flipH="1">
            <a:off x="3276600" y="2590800"/>
            <a:ext cx="152400" cy="38100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diamond(in)">
                                      <p:cBhvr>
                                        <p:cTn id="7" dur="2000"/>
                                        <p:tgtEl>
                                          <p:spTgt spid="205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59"/>
                                        </p:tgtEl>
                                        <p:attrNameLst>
                                          <p:attrName>style.visibility</p:attrName>
                                        </p:attrNameLst>
                                      </p:cBhvr>
                                      <p:to>
                                        <p:strVal val="visible"/>
                                      </p:to>
                                    </p:set>
                                    <p:animEffect transition="in" filter="diamond(in)">
                                      <p:cBhvr>
                                        <p:cTn id="10" dur="2000"/>
                                        <p:tgtEl>
                                          <p:spTgt spid="205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diamond(in)">
                                      <p:cBhvr>
                                        <p:cTn id="13" dur="2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9" grpId="0" animBg="1"/>
      <p:bldP spid="20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3400" y="533400"/>
            <a:ext cx="2133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Tập đọc:</a:t>
            </a:r>
          </a:p>
        </p:txBody>
      </p:sp>
      <p:sp>
        <p:nvSpPr>
          <p:cNvPr id="8195" name="Text Box 3"/>
          <p:cNvSpPr txBox="1">
            <a:spLocks noChangeArrowheads="1"/>
          </p:cNvSpPr>
          <p:nvPr/>
        </p:nvSpPr>
        <p:spPr bwMode="auto">
          <a:xfrm>
            <a:off x="2971800" y="457200"/>
            <a:ext cx="426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Thuần phục sư tử</a:t>
            </a:r>
          </a:p>
        </p:txBody>
      </p:sp>
      <p:sp>
        <p:nvSpPr>
          <p:cNvPr id="8196" name="Line 4"/>
          <p:cNvSpPr>
            <a:spLocks noChangeShapeType="1"/>
          </p:cNvSpPr>
          <p:nvPr/>
        </p:nvSpPr>
        <p:spPr bwMode="auto">
          <a:xfrm>
            <a:off x="4546600" y="1689100"/>
            <a:ext cx="25400" cy="3124200"/>
          </a:xfrm>
          <a:prstGeom prst="line">
            <a:avLst/>
          </a:prstGeom>
          <a:noFill/>
          <a:ln w="38100">
            <a:solidFill>
              <a:srgbClr val="0000FF"/>
            </a:solidFill>
            <a:round/>
            <a:headEnd/>
            <a:tailEnd/>
          </a:ln>
        </p:spPr>
        <p:txBody>
          <a:bodyPr/>
          <a:lstStyle/>
          <a:p>
            <a:endParaRPr lang="en-US"/>
          </a:p>
        </p:txBody>
      </p:sp>
      <p:sp>
        <p:nvSpPr>
          <p:cNvPr id="8197" name="Text Box 5"/>
          <p:cNvSpPr txBox="1">
            <a:spLocks noChangeArrowheads="1"/>
          </p:cNvSpPr>
          <p:nvPr/>
        </p:nvSpPr>
        <p:spPr bwMode="auto">
          <a:xfrm>
            <a:off x="1447800" y="1384300"/>
            <a:ext cx="19812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Luyện đọc</a:t>
            </a:r>
          </a:p>
        </p:txBody>
      </p:sp>
      <p:sp>
        <p:nvSpPr>
          <p:cNvPr id="13318" name="Text Box 6"/>
          <p:cNvSpPr txBox="1">
            <a:spLocks noChangeArrowheads="1"/>
          </p:cNvSpPr>
          <p:nvPr/>
        </p:nvSpPr>
        <p:spPr bwMode="auto">
          <a:xfrm>
            <a:off x="5105400" y="1384300"/>
            <a:ext cx="2514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Tìm hiểu bài</a:t>
            </a:r>
          </a:p>
        </p:txBody>
      </p:sp>
      <p:sp>
        <p:nvSpPr>
          <p:cNvPr id="8199" name="Text Box 7"/>
          <p:cNvSpPr txBox="1">
            <a:spLocks noChangeArrowheads="1"/>
          </p:cNvSpPr>
          <p:nvPr/>
        </p:nvSpPr>
        <p:spPr bwMode="auto">
          <a:xfrm>
            <a:off x="5334000" y="990600"/>
            <a:ext cx="3581400" cy="396875"/>
          </a:xfrm>
          <a:prstGeom prst="rect">
            <a:avLst/>
          </a:prstGeom>
          <a:noFill/>
          <a:ln w="9525">
            <a:noFill/>
            <a:miter lim="800000"/>
            <a:headEnd/>
            <a:tailEnd/>
          </a:ln>
        </p:spPr>
        <p:txBody>
          <a:bodyPr>
            <a:spAutoFit/>
          </a:bodyPr>
          <a:lstStyle/>
          <a:p>
            <a:pPr>
              <a:spcBef>
                <a:spcPct val="50000"/>
              </a:spcBef>
            </a:pPr>
            <a:r>
              <a:rPr lang="en-US" sz="2000" i="1">
                <a:solidFill>
                  <a:srgbClr val="0000FF"/>
                </a:solidFill>
              </a:rPr>
              <a:t>Theo</a:t>
            </a:r>
            <a:r>
              <a:rPr lang="en-US" sz="2000">
                <a:solidFill>
                  <a:srgbClr val="0000FF"/>
                </a:solidFill>
              </a:rPr>
              <a:t> Truyện dân gian A- rập</a:t>
            </a:r>
          </a:p>
        </p:txBody>
      </p:sp>
      <p:sp>
        <p:nvSpPr>
          <p:cNvPr id="8200" name="Text Box 8"/>
          <p:cNvSpPr txBox="1">
            <a:spLocks noChangeArrowheads="1"/>
          </p:cNvSpPr>
          <p:nvPr/>
        </p:nvSpPr>
        <p:spPr bwMode="auto">
          <a:xfrm>
            <a:off x="990600" y="2057400"/>
            <a:ext cx="2590800" cy="1373188"/>
          </a:xfrm>
          <a:prstGeom prst="rect">
            <a:avLst/>
          </a:prstGeom>
          <a:noFill/>
          <a:ln w="9525">
            <a:noFill/>
            <a:miter lim="800000"/>
            <a:headEnd/>
            <a:tailEnd/>
          </a:ln>
        </p:spPr>
        <p:txBody>
          <a:bodyPr>
            <a:spAutoFit/>
          </a:bodyPr>
          <a:lstStyle/>
          <a:p>
            <a:r>
              <a:rPr lang="en-US" sz="2800" b="1">
                <a:solidFill>
                  <a:srgbClr val="0000FF"/>
                </a:solidFill>
              </a:rPr>
              <a:t>- Ha - li - ma </a:t>
            </a:r>
          </a:p>
          <a:p>
            <a:r>
              <a:rPr lang="en-US" sz="2800" b="1">
                <a:solidFill>
                  <a:srgbClr val="0000FF"/>
                </a:solidFill>
              </a:rPr>
              <a:t> - Đức A - la</a:t>
            </a:r>
          </a:p>
          <a:p>
            <a:r>
              <a:rPr lang="en-US" sz="2800" b="1">
                <a:solidFill>
                  <a:srgbClr val="0000FF"/>
                </a:solidFill>
              </a:rPr>
              <a:t>- hung dữ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318"/>
                                        </p:tgtEl>
                                        <p:attrNameLst>
                                          <p:attrName>ppt_x</p:attrName>
                                          <p:attrName>ppt_y</p:attrName>
                                        </p:attrNameLst>
                                      </p:cBhvr>
                                    </p:animMotion>
                                    <p:animRot by="1500000">
                                      <p:cBhvr>
                                        <p:cTn id="7" dur="125" fill="hold">
                                          <p:stCondLst>
                                            <p:cond delay="0"/>
                                          </p:stCondLst>
                                        </p:cTn>
                                        <p:tgtEl>
                                          <p:spTgt spid="13318"/>
                                        </p:tgtEl>
                                        <p:attrNameLst>
                                          <p:attrName>r</p:attrName>
                                        </p:attrNameLst>
                                      </p:cBhvr>
                                    </p:animRot>
                                    <p:animRot by="-1500000">
                                      <p:cBhvr>
                                        <p:cTn id="8" dur="125" fill="hold">
                                          <p:stCondLst>
                                            <p:cond delay="125"/>
                                          </p:stCondLst>
                                        </p:cTn>
                                        <p:tgtEl>
                                          <p:spTgt spid="13318"/>
                                        </p:tgtEl>
                                        <p:attrNameLst>
                                          <p:attrName>r</p:attrName>
                                        </p:attrNameLst>
                                      </p:cBhvr>
                                    </p:animRot>
                                    <p:animRot by="-1500000">
                                      <p:cBhvr>
                                        <p:cTn id="9" dur="125" fill="hold">
                                          <p:stCondLst>
                                            <p:cond delay="250"/>
                                          </p:stCondLst>
                                        </p:cTn>
                                        <p:tgtEl>
                                          <p:spTgt spid="13318"/>
                                        </p:tgtEl>
                                        <p:attrNameLst>
                                          <p:attrName>r</p:attrName>
                                        </p:attrNameLst>
                                      </p:cBhvr>
                                    </p:animRot>
                                    <p:animRot by="1500000">
                                      <p:cBhvr>
                                        <p:cTn id="10" dur="125" fill="hold">
                                          <p:stCondLst>
                                            <p:cond delay="375"/>
                                          </p:stCondLst>
                                        </p:cTn>
                                        <p:tgtEl>
                                          <p:spTgt spid="133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533400"/>
            <a:ext cx="2133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Tập đọc:</a:t>
            </a:r>
          </a:p>
        </p:txBody>
      </p:sp>
      <p:sp>
        <p:nvSpPr>
          <p:cNvPr id="9219" name="Text Box 3"/>
          <p:cNvSpPr txBox="1">
            <a:spLocks noChangeArrowheads="1"/>
          </p:cNvSpPr>
          <p:nvPr/>
        </p:nvSpPr>
        <p:spPr bwMode="auto">
          <a:xfrm>
            <a:off x="2971800" y="457200"/>
            <a:ext cx="426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Thuần phục sư tử</a:t>
            </a:r>
          </a:p>
        </p:txBody>
      </p:sp>
      <p:sp>
        <p:nvSpPr>
          <p:cNvPr id="9220" name="Text Box 7"/>
          <p:cNvSpPr txBox="1">
            <a:spLocks noChangeArrowheads="1"/>
          </p:cNvSpPr>
          <p:nvPr/>
        </p:nvSpPr>
        <p:spPr bwMode="auto">
          <a:xfrm>
            <a:off x="5334000" y="990600"/>
            <a:ext cx="3581400" cy="396875"/>
          </a:xfrm>
          <a:prstGeom prst="rect">
            <a:avLst/>
          </a:prstGeom>
          <a:noFill/>
          <a:ln w="9525">
            <a:noFill/>
            <a:miter lim="800000"/>
            <a:headEnd/>
            <a:tailEnd/>
          </a:ln>
        </p:spPr>
        <p:txBody>
          <a:bodyPr>
            <a:spAutoFit/>
          </a:bodyPr>
          <a:lstStyle/>
          <a:p>
            <a:pPr>
              <a:spcBef>
                <a:spcPct val="50000"/>
              </a:spcBef>
            </a:pPr>
            <a:r>
              <a:rPr lang="en-US" sz="2000" i="1">
                <a:solidFill>
                  <a:srgbClr val="0000FF"/>
                </a:solidFill>
              </a:rPr>
              <a:t>Theo</a:t>
            </a:r>
            <a:r>
              <a:rPr lang="en-US" sz="2000">
                <a:solidFill>
                  <a:srgbClr val="0000FF"/>
                </a:solidFill>
              </a:rPr>
              <a:t> Truyện dân gian A- rập</a:t>
            </a:r>
          </a:p>
        </p:txBody>
      </p:sp>
      <p:sp>
        <p:nvSpPr>
          <p:cNvPr id="4104" name="AutoShape 8"/>
          <p:cNvSpPr>
            <a:spLocks noChangeArrowheads="1"/>
          </p:cNvSpPr>
          <p:nvPr/>
        </p:nvSpPr>
        <p:spPr bwMode="auto">
          <a:xfrm>
            <a:off x="533400" y="2057400"/>
            <a:ext cx="7696200" cy="2590800"/>
          </a:xfrm>
          <a:prstGeom prst="cloudCallout">
            <a:avLst>
              <a:gd name="adj1" fmla="val -47546"/>
              <a:gd name="adj2" fmla="val 110602"/>
            </a:avLst>
          </a:prstGeom>
          <a:gradFill rotWithShape="1">
            <a:gsLst>
              <a:gs pos="0">
                <a:srgbClr val="FFCCFF"/>
              </a:gs>
              <a:gs pos="50000">
                <a:schemeClr val="bg1"/>
              </a:gs>
              <a:gs pos="100000">
                <a:srgbClr val="FFCCFF"/>
              </a:gs>
            </a:gsLst>
            <a:lin ang="5400000" scaled="1"/>
          </a:gradFill>
          <a:ln w="9525">
            <a:solidFill>
              <a:schemeClr val="tx1"/>
            </a:solidFill>
            <a:round/>
            <a:headEnd/>
            <a:tailEnd/>
          </a:ln>
          <a:effectLst/>
        </p:spPr>
        <p:txBody>
          <a:bodyPr/>
          <a:lstStyle/>
          <a:p>
            <a:pPr algn="ctr">
              <a:defRPr/>
            </a:pPr>
            <a:endParaRPr lang="en-US">
              <a:latin typeface="Arial"/>
            </a:endParaRPr>
          </a:p>
        </p:txBody>
      </p:sp>
      <p:sp>
        <p:nvSpPr>
          <p:cNvPr id="4105" name="Rectangle 9"/>
          <p:cNvSpPr>
            <a:spLocks noChangeArrowheads="1"/>
          </p:cNvSpPr>
          <p:nvPr/>
        </p:nvSpPr>
        <p:spPr bwMode="auto">
          <a:xfrm>
            <a:off x="1295400" y="2819400"/>
            <a:ext cx="6324600" cy="1455738"/>
          </a:xfrm>
          <a:prstGeom prst="rect">
            <a:avLst/>
          </a:prstGeom>
          <a:noFill/>
          <a:ln w="9525">
            <a:noFill/>
            <a:miter lim="800000"/>
            <a:headEnd/>
            <a:tailEnd/>
          </a:ln>
        </p:spPr>
        <p:txBody>
          <a:bodyPr/>
          <a:lstStyle/>
          <a:p>
            <a:pPr algn="just">
              <a:spcBef>
                <a:spcPct val="20000"/>
              </a:spcBef>
            </a:pPr>
            <a:r>
              <a:rPr lang="en-US" sz="3200" b="1">
                <a:solidFill>
                  <a:srgbClr val="000066"/>
                </a:solidFill>
              </a:rPr>
              <a:t>- Ha-li-ma đến gặp vị giáo sĩ để làm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diamond(in)">
                                      <p:cBhvr>
                                        <p:cTn id="7" dur="2000"/>
                                        <p:tgtEl>
                                          <p:spTgt spid="410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105">
                                            <p:txEl>
                                              <p:pRg st="0" end="0"/>
                                            </p:txEl>
                                          </p:spTgt>
                                        </p:tgtEl>
                                        <p:attrNameLst>
                                          <p:attrName>style.visibility</p:attrName>
                                        </p:attrNameLst>
                                      </p:cBhvr>
                                      <p:to>
                                        <p:strVal val="visible"/>
                                      </p:to>
                                    </p:set>
                                    <p:animEffect transition="in" filter="diamond(in)">
                                      <p:cBhvr>
                                        <p:cTn id="10" dur="2000"/>
                                        <p:tgtEl>
                                          <p:spTgt spid="4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P spid="410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533400"/>
            <a:ext cx="2133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Tập đọc:</a:t>
            </a:r>
          </a:p>
        </p:txBody>
      </p:sp>
      <p:sp>
        <p:nvSpPr>
          <p:cNvPr id="10243" name="Text Box 3"/>
          <p:cNvSpPr txBox="1">
            <a:spLocks noChangeArrowheads="1"/>
          </p:cNvSpPr>
          <p:nvPr/>
        </p:nvSpPr>
        <p:spPr bwMode="auto">
          <a:xfrm>
            <a:off x="2971800" y="457200"/>
            <a:ext cx="42672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Thuần phục sư tử</a:t>
            </a:r>
          </a:p>
        </p:txBody>
      </p:sp>
      <p:sp>
        <p:nvSpPr>
          <p:cNvPr id="10244" name="Line 4"/>
          <p:cNvSpPr>
            <a:spLocks noChangeShapeType="1"/>
          </p:cNvSpPr>
          <p:nvPr/>
        </p:nvSpPr>
        <p:spPr bwMode="auto">
          <a:xfrm>
            <a:off x="4546600" y="1689100"/>
            <a:ext cx="25400" cy="3124200"/>
          </a:xfrm>
          <a:prstGeom prst="line">
            <a:avLst/>
          </a:prstGeom>
          <a:noFill/>
          <a:ln w="38100">
            <a:solidFill>
              <a:srgbClr val="0000FF"/>
            </a:solidFill>
            <a:round/>
            <a:headEnd/>
            <a:tailEnd/>
          </a:ln>
        </p:spPr>
        <p:txBody>
          <a:bodyPr/>
          <a:lstStyle/>
          <a:p>
            <a:endParaRPr lang="en-US"/>
          </a:p>
        </p:txBody>
      </p:sp>
      <p:sp>
        <p:nvSpPr>
          <p:cNvPr id="10245" name="Text Box 5"/>
          <p:cNvSpPr txBox="1">
            <a:spLocks noChangeArrowheads="1"/>
          </p:cNvSpPr>
          <p:nvPr/>
        </p:nvSpPr>
        <p:spPr bwMode="auto">
          <a:xfrm>
            <a:off x="1447800" y="1384300"/>
            <a:ext cx="19812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Luyện đọc</a:t>
            </a:r>
          </a:p>
        </p:txBody>
      </p:sp>
      <p:sp>
        <p:nvSpPr>
          <p:cNvPr id="10246" name="Text Box 6"/>
          <p:cNvSpPr txBox="1">
            <a:spLocks noChangeArrowheads="1"/>
          </p:cNvSpPr>
          <p:nvPr/>
        </p:nvSpPr>
        <p:spPr bwMode="auto">
          <a:xfrm>
            <a:off x="5105400" y="1384300"/>
            <a:ext cx="25146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Tìm hiểu bài</a:t>
            </a:r>
          </a:p>
        </p:txBody>
      </p:sp>
      <p:sp>
        <p:nvSpPr>
          <p:cNvPr id="10247" name="Text Box 7"/>
          <p:cNvSpPr txBox="1">
            <a:spLocks noChangeArrowheads="1"/>
          </p:cNvSpPr>
          <p:nvPr/>
        </p:nvSpPr>
        <p:spPr bwMode="auto">
          <a:xfrm>
            <a:off x="5334000" y="990600"/>
            <a:ext cx="3581400" cy="396875"/>
          </a:xfrm>
          <a:prstGeom prst="rect">
            <a:avLst/>
          </a:prstGeom>
          <a:noFill/>
          <a:ln w="9525">
            <a:noFill/>
            <a:miter lim="800000"/>
            <a:headEnd/>
            <a:tailEnd/>
          </a:ln>
        </p:spPr>
        <p:txBody>
          <a:bodyPr>
            <a:spAutoFit/>
          </a:bodyPr>
          <a:lstStyle/>
          <a:p>
            <a:pPr>
              <a:spcBef>
                <a:spcPct val="50000"/>
              </a:spcBef>
            </a:pPr>
            <a:r>
              <a:rPr lang="en-US" sz="2000" i="1">
                <a:solidFill>
                  <a:srgbClr val="0000FF"/>
                </a:solidFill>
              </a:rPr>
              <a:t>Theo</a:t>
            </a:r>
            <a:r>
              <a:rPr lang="en-US" sz="2000">
                <a:solidFill>
                  <a:srgbClr val="0000FF"/>
                </a:solidFill>
              </a:rPr>
              <a:t> Truyện dân gian A- rập</a:t>
            </a:r>
          </a:p>
        </p:txBody>
      </p:sp>
      <p:sp>
        <p:nvSpPr>
          <p:cNvPr id="10248" name="Text Box 8"/>
          <p:cNvSpPr txBox="1">
            <a:spLocks noChangeArrowheads="1"/>
          </p:cNvSpPr>
          <p:nvPr/>
        </p:nvSpPr>
        <p:spPr bwMode="auto">
          <a:xfrm>
            <a:off x="990600" y="2057400"/>
            <a:ext cx="2590800" cy="1373188"/>
          </a:xfrm>
          <a:prstGeom prst="rect">
            <a:avLst/>
          </a:prstGeom>
          <a:noFill/>
          <a:ln w="9525">
            <a:noFill/>
            <a:miter lim="800000"/>
            <a:headEnd/>
            <a:tailEnd/>
          </a:ln>
        </p:spPr>
        <p:txBody>
          <a:bodyPr>
            <a:spAutoFit/>
          </a:bodyPr>
          <a:lstStyle/>
          <a:p>
            <a:r>
              <a:rPr lang="en-US" sz="2800" b="1">
                <a:solidFill>
                  <a:srgbClr val="0000FF"/>
                </a:solidFill>
              </a:rPr>
              <a:t>- Ha - li - ma </a:t>
            </a:r>
          </a:p>
          <a:p>
            <a:r>
              <a:rPr lang="en-US" sz="2800" b="1">
                <a:solidFill>
                  <a:srgbClr val="0000FF"/>
                </a:solidFill>
              </a:rPr>
              <a:t>- Đức A - la</a:t>
            </a:r>
          </a:p>
          <a:p>
            <a:r>
              <a:rPr lang="en-US" sz="2800" b="1">
                <a:solidFill>
                  <a:srgbClr val="0000FF"/>
                </a:solidFill>
              </a:rPr>
              <a:t>- hung dữ</a:t>
            </a:r>
          </a:p>
        </p:txBody>
      </p:sp>
      <p:sp>
        <p:nvSpPr>
          <p:cNvPr id="14345" name="Text Box 9"/>
          <p:cNvSpPr txBox="1">
            <a:spLocks noChangeArrowheads="1"/>
          </p:cNvSpPr>
          <p:nvPr/>
        </p:nvSpPr>
        <p:spPr bwMode="auto">
          <a:xfrm>
            <a:off x="5181600" y="1981200"/>
            <a:ext cx="20574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rPr>
              <a:t>- gắt gỏng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diamond(in)">
                                      <p:cBhvr>
                                        <p:cTn id="7" dur="2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190</TotalTime>
  <Words>1022</Words>
  <Application>Microsoft Office PowerPoint</Application>
  <PresentationFormat>On-screen Show (4:3)</PresentationFormat>
  <Paragraphs>130</Paragraphs>
  <Slides>22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NV</dc:creator>
  <cp:lastModifiedBy>CSTeam</cp:lastModifiedBy>
  <cp:revision>9</cp:revision>
  <dcterms:created xsi:type="dcterms:W3CDTF">2010-04-03T10:02:06Z</dcterms:created>
  <dcterms:modified xsi:type="dcterms:W3CDTF">2016-06-30T03:28:46Z</dcterms:modified>
</cp:coreProperties>
</file>