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257" r:id="rId3"/>
    <p:sldId id="270" r:id="rId4"/>
    <p:sldId id="271" r:id="rId5"/>
    <p:sldId id="260" r:id="rId6"/>
    <p:sldId id="316" r:id="rId7"/>
    <p:sldId id="279" r:id="rId8"/>
    <p:sldId id="322" r:id="rId9"/>
    <p:sldId id="300" r:id="rId10"/>
    <p:sldId id="299" r:id="rId11"/>
    <p:sldId id="303" r:id="rId12"/>
    <p:sldId id="325" r:id="rId13"/>
    <p:sldId id="323" r:id="rId14"/>
    <p:sldId id="312" r:id="rId15"/>
    <p:sldId id="304" r:id="rId16"/>
    <p:sldId id="297" r:id="rId17"/>
    <p:sldId id="308" r:id="rId18"/>
    <p:sldId id="324" r:id="rId19"/>
    <p:sldId id="318" r:id="rId20"/>
    <p:sldId id="319" r:id="rId21"/>
    <p:sldId id="320" r:id="rId22"/>
    <p:sldId id="32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77" autoAdjust="0"/>
  </p:normalViewPr>
  <p:slideViewPr>
    <p:cSldViewPr>
      <p:cViewPr>
        <p:scale>
          <a:sx n="74" d="100"/>
          <a:sy n="74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1CFB-1599-4168-9A86-50EBC10BE92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D65D-9277-4C6C-BAF7-4502EF42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4DB7D-95C7-4CE8-A045-E83237B93507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CD65D-9277-4C6C-BAF7-4502EF4237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871789" y="5086350"/>
            <a:ext cx="14049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0" y="2109789"/>
            <a:ext cx="19050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7400926" y="3035301"/>
            <a:ext cx="12112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6710363" y="5059363"/>
            <a:ext cx="19050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FLOWE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3706813"/>
            <a:ext cx="10937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FLOWE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3581400"/>
            <a:ext cx="1600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952500" y="3460751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55589" y="588964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7123113" y="20638"/>
            <a:ext cx="19050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54714"/>
            <a:ext cx="46482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6725" y="5954713"/>
            <a:ext cx="48672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3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50800" y="15875"/>
            <a:ext cx="51117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830764" y="4764"/>
            <a:ext cx="43132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6F32490B6FF6413DB05599B8F503472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612188" y="5954713"/>
            <a:ext cx="898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WordArt 17"/>
          <p:cNvSpPr>
            <a:spLocks noChangeArrowheads="1" noChangeShapeType="1" noTextEdit="1"/>
          </p:cNvSpPr>
          <p:nvPr/>
        </p:nvSpPr>
        <p:spPr bwMode="auto">
          <a:xfrm>
            <a:off x="1066800" y="228601"/>
            <a:ext cx="662940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5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 THƯỢNG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/>
        </p:nvSpPr>
        <p:spPr bwMode="auto">
          <a:xfrm>
            <a:off x="4191000" y="17526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ĐỌC- 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381001" y="3276600"/>
            <a:ext cx="66770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AI NGOAN SẼ ĐƯỢC THƯỞNG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66" name="WordArt 22"/>
          <p:cNvSpPr>
            <a:spLocks noChangeArrowheads="1" noChangeShapeType="1" noTextEdit="1"/>
          </p:cNvSpPr>
          <p:nvPr/>
        </p:nvSpPr>
        <p:spPr bwMode="auto">
          <a:xfrm>
            <a:off x="1066801" y="5562601"/>
            <a:ext cx="7124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NGÔ THỊ KIM THANH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524000" y="304800"/>
            <a:ext cx="6324600" cy="1295400"/>
          </a:xfrm>
          <a:prstGeom prst="cloudCallout">
            <a:avLst>
              <a:gd name="adj1" fmla="val -49042"/>
              <a:gd name="adj2" fmla="val -742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2.Tìm </a:t>
            </a:r>
            <a:r>
              <a:rPr lang="en-US" sz="4000" b="1" dirty="0" err="1">
                <a:solidFill>
                  <a:srgbClr val="C90D35"/>
                </a:solidFill>
                <a:latin typeface="Times New Roman" pitchFamily="18" charset="0"/>
              </a:rPr>
              <a:t>hiểu</a:t>
            </a:r>
            <a:r>
              <a:rPr lang="en-US" sz="4000" b="1" dirty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: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85800" y="1854200"/>
            <a:ext cx="818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Khi thấy Bác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thăm, tình cảm của các em nhỏ như thế nào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685800" y="2971800"/>
            <a:ext cx="77327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:Bác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đi thăm những nơi nào trong trại nhi đồng ?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85800" y="42672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:Bác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hỏi các em học sinh những gì ?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85800" y="51054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:Bác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hỏi các em học sinh những gì ?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85800" y="304800"/>
            <a:ext cx="77327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Những câu hỏi cho của Bác, cho thấy Bác là người như thế nào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62000" y="16002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:Các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đề nghị Bác chia kẹo cho ai?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09600" y="28194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:Tại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bạn Tộ không dám nhận kẹo của Bác?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609600" y="4038600"/>
            <a:ext cx="7175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:Tại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Bác khen bạn Tộ ngoan?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990600" y="19812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7" name="Text Box 11"/>
          <p:cNvSpPr txBox="1">
            <a:spLocks noChangeArrowheads="1"/>
          </p:cNvSpPr>
          <p:nvPr/>
        </p:nvSpPr>
        <p:spPr bwMode="auto">
          <a:xfrm>
            <a:off x="5029200" y="25908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34000" y="41910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57800" y="47244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34000" y="53340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334000" y="5943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05400" y="20574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743200" y="4724400"/>
            <a:ext cx="4191000" cy="76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25146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971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</a:rPr>
              <a:t>Tắm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rửa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3581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 Non </a:t>
            </a:r>
            <a:r>
              <a:rPr lang="en-US" sz="3200" b="1" dirty="0" err="1" smtClean="0">
                <a:solidFill>
                  <a:srgbClr val="7030A0"/>
                </a:solidFill>
              </a:rPr>
              <a:t>nớt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26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</a:rPr>
              <a:t>Trìu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mến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334000" y="31242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334000" y="36576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04800" y="28956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209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4800" y="0"/>
            <a:ext cx="81899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bài tập đọc này, em thấy Bác đã thể hiện điều gì với các cháu thiếu nhi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04800" y="1066800"/>
            <a:ext cx="81899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Các cháu thiếu nhi phải làm gì để xứng đáng với tình yêu thương của Bác?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914400" y="2667001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43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3.Luyện </a:t>
            </a:r>
            <a:r>
              <a:rPr lang="en-US" sz="3600" b="1" dirty="0" err="1" smtClean="0">
                <a:solidFill>
                  <a:srgbClr val="C90D35"/>
                </a:solidFill>
                <a:latin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90D35"/>
                </a:solidFill>
                <a:latin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:</a:t>
            </a:r>
            <a:endParaRPr lang="en-US" sz="3600" b="1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752600" y="152400"/>
            <a:ext cx="7086600" cy="1295400"/>
          </a:xfrm>
          <a:prstGeom prst="cloudCallout">
            <a:avLst>
              <a:gd name="adj1" fmla="val -15709"/>
              <a:gd name="adj2" fmla="val -36001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3.Luyện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:</a:t>
            </a:r>
            <a:endParaRPr lang="en-US" sz="4000" b="1" dirty="0">
              <a:latin typeface="Times New Roman" pitchFamily="18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91938"/>
            <a:ext cx="5836596" cy="546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096000" y="1897083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 tranh thể hiện đoạn nào trong bài, em hãy đọc lại đoạn đó 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66800" y="381000"/>
            <a:ext cx="7315200" cy="1295400"/>
          </a:xfrm>
          <a:prstGeom prst="cloudCallout">
            <a:avLst>
              <a:gd name="adj1" fmla="val -49042"/>
              <a:gd name="adj2" fmla="val -742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38200" y="179207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phân vai 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81000" y="24384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Người dẫn chuyện : đọc giọng kể vui vẻ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4800" y="30480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Bác Hồ : giọng ôn tồn, trìu mến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81000" y="3657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em bé : giọng vui vẻ, nhanh nhảu 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81000" y="43434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Tộ : giọng buồn, rụt rè 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cố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-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dò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41148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05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954087" y="2819400"/>
            <a:ext cx="8189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 Để học tập và làm theo tấm gương của Bác, em phải làm gì 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00flower_1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1863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9388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47700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9350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7088" y="647700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7663" y="647700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7863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0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873875" y="-1588"/>
            <a:ext cx="766763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1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272213" y="-1588"/>
            <a:ext cx="76676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2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754688" y="-1588"/>
            <a:ext cx="76676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3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613275" y="-1588"/>
            <a:ext cx="766763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4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033838" y="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5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514725" y="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6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374900" y="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7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814513" y="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8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296988" y="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9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046413" y="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0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256213" y="-1588"/>
            <a:ext cx="76676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99150"/>
            <a:ext cx="9620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1975" y="5895975"/>
            <a:ext cx="9620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WordArt 29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162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TẠM BIỆT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autoRev="1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663715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76200" y="2245311"/>
            <a:ext cx="8763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chơi có vui không?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ăn có no không?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có mắng phạt các cháu không?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có thích kẹo không 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có đồng ý không ?</a:t>
            </a:r>
            <a:endParaRPr lang="en-US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6858000" y="2397710"/>
            <a:ext cx="228600" cy="304800"/>
            <a:chOff x="5943600" y="1143000"/>
            <a:chExt cx="228600" cy="304800"/>
          </a:xfrm>
        </p:grpSpPr>
        <p:cxnSp>
          <p:nvCxnSpPr>
            <p:cNvPr id="60" name="Straight Connector 59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61"/>
          <p:cNvGrpSpPr/>
          <p:nvPr/>
        </p:nvGrpSpPr>
        <p:grpSpPr>
          <a:xfrm>
            <a:off x="6477000" y="2931110"/>
            <a:ext cx="228600" cy="304800"/>
            <a:chOff x="5943600" y="1143000"/>
            <a:chExt cx="228600" cy="304800"/>
          </a:xfrm>
        </p:grpSpPr>
        <p:cxnSp>
          <p:nvCxnSpPr>
            <p:cNvPr id="63" name="Straight Connector 62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64"/>
          <p:cNvGrpSpPr/>
          <p:nvPr/>
        </p:nvGrpSpPr>
        <p:grpSpPr>
          <a:xfrm>
            <a:off x="8534400" y="3429000"/>
            <a:ext cx="228600" cy="304800"/>
            <a:chOff x="5943600" y="1143000"/>
            <a:chExt cx="228600" cy="304800"/>
          </a:xfrm>
        </p:grpSpPr>
        <p:cxnSp>
          <p:nvCxnSpPr>
            <p:cNvPr id="66" name="Straight Connector 65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67"/>
          <p:cNvGrpSpPr/>
          <p:nvPr/>
        </p:nvGrpSpPr>
        <p:grpSpPr>
          <a:xfrm>
            <a:off x="7239000" y="3921710"/>
            <a:ext cx="228600" cy="304800"/>
            <a:chOff x="5943600" y="1143000"/>
            <a:chExt cx="228600" cy="304800"/>
          </a:xfrm>
        </p:grpSpPr>
        <p:cxnSp>
          <p:nvCxnSpPr>
            <p:cNvPr id="69" name="Straight Connector 68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70"/>
          <p:cNvGrpSpPr/>
          <p:nvPr/>
        </p:nvGrpSpPr>
        <p:grpSpPr>
          <a:xfrm>
            <a:off x="6781800" y="4378910"/>
            <a:ext cx="228600" cy="304800"/>
            <a:chOff x="5943600" y="1143000"/>
            <a:chExt cx="228600" cy="304800"/>
          </a:xfrm>
        </p:grpSpPr>
        <p:cxnSp>
          <p:nvCxnSpPr>
            <p:cNvPr id="72" name="Straight Connector 71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148727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HÌNH ĐỘNG\RBWBUTN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38300"/>
            <a:ext cx="3429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52600" y="1905000"/>
            <a:ext cx="556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67000" y="2949715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38200" y="3886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: Những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từ ngữ, câu văn nào cho thấy cây đa đã sống rất lâu 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38200" y="3962400"/>
            <a:ext cx="800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 hóng mát ở gốc đa, tác giả còn thấy những cảnh đẹp nào của quê hương ?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2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524000" y="304800"/>
            <a:ext cx="6477000" cy="1295400"/>
          </a:xfrm>
          <a:prstGeom prst="cloudCallout">
            <a:avLst>
              <a:gd name="adj1" fmla="val -49042"/>
              <a:gd name="adj2" fmla="val -742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90D35"/>
                </a:solidFill>
                <a:latin typeface="Times New Roman" pitchFamily="18" charset="0"/>
              </a:rPr>
              <a:t>hiểu</a:t>
            </a:r>
            <a:r>
              <a:rPr lang="en-US" sz="4000" b="1" dirty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: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81001" y="1854201"/>
            <a:ext cx="7732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:Bác Hồ hỏi học sinh những gì ?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85800" y="2514600"/>
            <a:ext cx="3276600" cy="1066800"/>
          </a:xfrm>
          <a:prstGeom prst="cloudCallout">
            <a:avLst>
              <a:gd name="adj1" fmla="val -13328"/>
              <a:gd name="adj2" fmla="val -29138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Trả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: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6200" y="3581401"/>
            <a:ext cx="8458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chơi có vui không?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ăn có no không?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có mắng phạt các cháu không?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có thích kẹo không 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có đồng ý không ?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663715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76200" y="2245310"/>
            <a:ext cx="8458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Thưa Bác, vui lắm ạ.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- No ạ !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Không ạ !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Có ạ ! Có ạ !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Đồng ý ạ !</a:t>
            </a:r>
            <a:endParaRPr lang="en-US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3505200" y="2514600"/>
            <a:ext cx="304800" cy="1524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90600" y="148727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5486400" y="2438400"/>
            <a:ext cx="228600" cy="304800"/>
            <a:chOff x="5943600" y="1143000"/>
            <a:chExt cx="228600" cy="304800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64"/>
          <p:cNvGrpSpPr/>
          <p:nvPr/>
        </p:nvGrpSpPr>
        <p:grpSpPr>
          <a:xfrm>
            <a:off x="2819400" y="2971800"/>
            <a:ext cx="228600" cy="304800"/>
            <a:chOff x="5943600" y="1143000"/>
            <a:chExt cx="228600" cy="304800"/>
          </a:xfrm>
        </p:grpSpPr>
        <p:cxnSp>
          <p:nvCxnSpPr>
            <p:cNvPr id="49" name="Straight Connector 48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67"/>
          <p:cNvGrpSpPr/>
          <p:nvPr/>
        </p:nvGrpSpPr>
        <p:grpSpPr>
          <a:xfrm>
            <a:off x="3581400" y="3429000"/>
            <a:ext cx="228600" cy="304800"/>
            <a:chOff x="5943600" y="1143000"/>
            <a:chExt cx="228600" cy="304800"/>
          </a:xfrm>
        </p:grpSpPr>
        <p:cxnSp>
          <p:nvCxnSpPr>
            <p:cNvPr id="52" name="Straight Connector 51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70"/>
          <p:cNvGrpSpPr/>
          <p:nvPr/>
        </p:nvGrpSpPr>
        <p:grpSpPr>
          <a:xfrm>
            <a:off x="4114800" y="3886200"/>
            <a:ext cx="228600" cy="304800"/>
            <a:chOff x="5943600" y="1143000"/>
            <a:chExt cx="228600" cy="304800"/>
          </a:xfrm>
        </p:grpSpPr>
        <p:cxnSp>
          <p:nvCxnSpPr>
            <p:cNvPr id="55" name="Straight Connector 54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70"/>
          <p:cNvGrpSpPr/>
          <p:nvPr/>
        </p:nvGrpSpPr>
        <p:grpSpPr>
          <a:xfrm>
            <a:off x="3657600" y="4419600"/>
            <a:ext cx="228600" cy="304800"/>
            <a:chOff x="5943600" y="1143000"/>
            <a:chExt cx="228600" cy="304800"/>
          </a:xfrm>
        </p:grpSpPr>
        <p:cxnSp>
          <p:nvCxnSpPr>
            <p:cNvPr id="59" name="Straight Connector 58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5" name="Picture 2" descr="D:\HÌNH ĐỘNG\RBWBUTN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676400"/>
            <a:ext cx="3429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609601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1777186"/>
            <a:ext cx="7391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4267201"/>
            <a:ext cx="7315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324600" y="2133600"/>
            <a:ext cx="381000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7010400" y="2514600"/>
            <a:ext cx="228600" cy="304800"/>
            <a:chOff x="5943600" y="1143000"/>
            <a:chExt cx="228600" cy="304800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rot="5400000">
            <a:off x="3276600" y="3124200"/>
            <a:ext cx="381000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2743200" y="3581400"/>
            <a:ext cx="228600" cy="304800"/>
            <a:chOff x="5943600" y="1143000"/>
            <a:chExt cx="228600" cy="304800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8077200" y="4572000"/>
            <a:ext cx="381000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23"/>
          <p:cNvGrpSpPr/>
          <p:nvPr/>
        </p:nvGrpSpPr>
        <p:grpSpPr>
          <a:xfrm>
            <a:off x="4876800" y="4953000"/>
            <a:ext cx="228600" cy="304800"/>
            <a:chOff x="5943600" y="1143000"/>
            <a:chExt cx="228600" cy="304800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26"/>
          <p:cNvGrpSpPr/>
          <p:nvPr/>
        </p:nvGrpSpPr>
        <p:grpSpPr>
          <a:xfrm>
            <a:off x="6248400" y="5486400"/>
            <a:ext cx="228600" cy="304800"/>
            <a:chOff x="5943600" y="1143000"/>
            <a:chExt cx="228600" cy="304800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v2t2t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114800" y="609600"/>
            <a:ext cx="3124200" cy="914400"/>
          </a:xfrm>
          <a:prstGeom prst="cloudCallout">
            <a:avLst>
              <a:gd name="adj1" fmla="val -17987"/>
              <a:gd name="adj2" fmla="val 47222"/>
            </a:avLst>
          </a:prstGeom>
          <a:solidFill>
            <a:srgbClr val="AFE9E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52" y="609600"/>
            <a:ext cx="7326949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600200" y="1905001"/>
            <a:ext cx="6629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62000" y="3122613"/>
            <a:ext cx="39639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1676400" y="3657600"/>
            <a:ext cx="6858000" cy="2819400"/>
          </a:xfrm>
          <a:prstGeom prst="irregularSeal1">
            <a:avLst/>
          </a:prstGeom>
          <a:solidFill>
            <a:srgbClr val="FFCCCC"/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276600" y="38862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371600" y="38862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5105400" y="38862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 animBg="1"/>
      <p:bldP spid="14" grpId="1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hao luan nh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962400"/>
            <a:ext cx="33067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228600" y="1447800"/>
            <a:ext cx="6934200" cy="1828800"/>
          </a:xfrm>
          <a:prstGeom prst="cloudCallout">
            <a:avLst>
              <a:gd name="adj1" fmla="val 24347"/>
              <a:gd name="adj2" fmla="val 11344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</a:t>
            </a:r>
            <a:r>
              <a:rPr lang="en-US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đọc</a:t>
            </a:r>
            <a:r>
              <a:rPr lang="en-US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đoạn</a:t>
            </a:r>
            <a:endParaRPr lang="en-US" altLang="en-US" sz="4000" b="1" dirty="0" smtClean="0">
              <a:solidFill>
                <a:srgbClr val="000099"/>
              </a:solidFill>
            </a:endParaRPr>
          </a:p>
        </p:txBody>
      </p:sp>
      <p:pic>
        <p:nvPicPr>
          <p:cNvPr id="6148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304800" y="22860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7" name="Text Box 11"/>
          <p:cNvSpPr txBox="1">
            <a:spLocks noChangeArrowheads="1"/>
          </p:cNvSpPr>
          <p:nvPr/>
        </p:nvSpPr>
        <p:spPr bwMode="auto">
          <a:xfrm>
            <a:off x="304800" y="28194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33400" y="4038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3400" y="51816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bqllang.gov.vn/images/tintuc/31.05.2012/hcm_doi_song_van_h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640" y="2895600"/>
            <a:ext cx="5686360" cy="3962400"/>
          </a:xfrm>
          <a:prstGeom prst="rect">
            <a:avLst/>
          </a:prstGeom>
          <a:noFill/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33400" y="57150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roses_swaying_back_an_a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4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6" name="WordArt 18" descr="Narrow vertical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59436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99347" name="WordArt 19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4770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99348" name="WordArt 20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73152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ĐỌC ĐỒNG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6" grpId="0" animBg="1"/>
      <p:bldP spid="99346" grpId="1" animBg="1"/>
      <p:bldP spid="99347" grpId="0" animBg="1"/>
      <p:bldP spid="99347" grpId="1" animBg="1"/>
      <p:bldP spid="99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914400" y="2667001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14400" y="35052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316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322&quot;/&gt;&lt;/object&gt;&lt;object type=&quot;3&quot; unique_id=&quot;10012&quot;&gt;&lt;property id=&quot;20148&quot; value=&quot;5&quot;/&gt;&lt;property id=&quot;20300&quot; value=&quot;Slide 9&quot;/&gt;&lt;property id=&quot;20307&quot; value=&quot;300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25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12&quot;/&gt;&lt;/object&gt;&lt;object type=&quot;3&quot; unique_id=&quot;10018&quot;&gt;&lt;property id=&quot;20148&quot; value=&quot;5&quot;/&gt;&lt;property id=&quot;20300&quot; value=&quot;Slide 15&quot;/&gt;&lt;property id=&quot;20307&quot; value=&quot;304&quot;/&gt;&lt;/object&gt;&lt;object type=&quot;3&quot; unique_id=&quot;10019&quot;&gt;&lt;property id=&quot;20148&quot; value=&quot;5&quot;/&gt;&lt;property id=&quot;20300&quot; value=&quot;Slide 16&quot;/&gt;&lt;property id=&quot;20307&quot; value=&quot;297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object type=&quot;3&quot; unique_id=&quot;10022&quot;&gt;&lt;property id=&quot;20148&quot; value=&quot;5&quot;/&gt;&lt;property id=&quot;20300&quot; value=&quot;Slide 19&quot;/&gt;&lt;property id=&quot;20307&quot; value=&quot;318&quot;/&gt;&lt;/object&gt;&lt;object type=&quot;3&quot; unique_id=&quot;10023&quot;&gt;&lt;property id=&quot;20148&quot; value=&quot;5&quot;/&gt;&lt;property id=&quot;20300&quot; value=&quot;Slide 20&quot;/&gt;&lt;property id=&quot;20307&quot; value=&quot;319&quot;/&gt;&lt;/object&gt;&lt;object type=&quot;3&quot; unique_id=&quot;10024&quot;&gt;&lt;property id=&quot;20148&quot; value=&quot;5&quot;/&gt;&lt;property id=&quot;20300&quot; value=&quot;Slide 21&quot;/&gt;&lt;property id=&quot;20307&quot; value=&quot;320&quot;/&gt;&lt;/object&gt;&lt;object type=&quot;3&quot; unique_id=&quot;10025&quot;&gt;&lt;property id=&quot;20148&quot; value=&quot;5&quot;/&gt;&lt;property id=&quot;20300&quot; value=&quot;Slide 22&quot;/&gt;&lt;property id=&quot;20307&quot; value=&quot;32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750</Words>
  <Application>Microsoft Office PowerPoint</Application>
  <PresentationFormat>On-screen Show (4:3)</PresentationFormat>
  <Paragraphs>97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KETOAN02</dc:creator>
  <cp:lastModifiedBy>Admin</cp:lastModifiedBy>
  <cp:revision>125</cp:revision>
  <dcterms:created xsi:type="dcterms:W3CDTF">2006-08-16T00:00:00Z</dcterms:created>
  <dcterms:modified xsi:type="dcterms:W3CDTF">2018-05-03T02:52:45Z</dcterms:modified>
</cp:coreProperties>
</file>