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notesMasterIdLst>
    <p:notesMasterId r:id="rId11"/>
  </p:notesMasterIdLst>
  <p:handoutMasterIdLst>
    <p:handoutMasterId r:id="rId12"/>
  </p:handoutMasterIdLst>
  <p:sldIdLst>
    <p:sldId id="379" r:id="rId2"/>
    <p:sldId id="381" r:id="rId3"/>
    <p:sldId id="382" r:id="rId4"/>
    <p:sldId id="357" r:id="rId5"/>
    <p:sldId id="395" r:id="rId6"/>
    <p:sldId id="393" r:id="rId7"/>
    <p:sldId id="394" r:id="rId8"/>
    <p:sldId id="390" r:id="rId9"/>
    <p:sldId id="396" r:id="rId1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VNI-Times" pitchFamily="2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VNI-Times" pitchFamily="2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VNI-Times" pitchFamily="2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VNI-Times" pitchFamily="2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VNI-Times" pitchFamily="2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VNI-Times" pitchFamily="2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VNI-Times" pitchFamily="2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VNI-Times" pitchFamily="2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VNI-Times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2CC0"/>
    <a:srgbClr val="000099"/>
    <a:srgbClr val="003300"/>
    <a:srgbClr val="FFFFFF"/>
    <a:srgbClr val="996633"/>
    <a:srgbClr val="FFFF66"/>
    <a:srgbClr val="FF66CC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32" autoAdjust="0"/>
    <p:restoredTop sz="94761" autoAdjust="0"/>
  </p:normalViewPr>
  <p:slideViewPr>
    <p:cSldViewPr>
      <p:cViewPr>
        <p:scale>
          <a:sx n="84" d="100"/>
          <a:sy n="84" d="100"/>
        </p:scale>
        <p:origin x="-912" y="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64" y="-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3FBACB22-0A5D-4B9F-849E-EDA35697C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426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BFBBDB7D-32B2-499C-ACA7-0EB4580D3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3812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E89DAC43-AB3E-441C-8711-C655DE865625}" type="datetime1">
              <a:rPr lang="en-US" smtClean="0"/>
              <a:pPr>
                <a:defRPr/>
              </a:pPr>
              <a:t>9/18/2018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1">
              <a:defRPr/>
            </a:pPr>
            <a:fld id="{AA2DBD1A-51F0-49D9-A213-FCF849B8DCDC}" type="slidenum">
              <a:rPr lang="en-US" smtClean="0"/>
              <a:pPr lvl="1">
                <a:defRPr/>
              </a:pPr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330E-81B5-483B-8924-203BCBD5383A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26C04-AE4B-4195-B9D0-D027A02523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330E-81B5-483B-8924-203BCBD5383A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26C04-AE4B-4195-B9D0-D027A02523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330E-81B5-483B-8924-203BCBD5383A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26C04-AE4B-4195-B9D0-D027A02523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330E-81B5-483B-8924-203BCBD5383A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26C04-AE4B-4195-B9D0-D027A02523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330E-81B5-483B-8924-203BCBD5383A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26C04-AE4B-4195-B9D0-D027A02523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330E-81B5-483B-8924-203BCBD5383A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26C04-AE4B-4195-B9D0-D027A02523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330E-81B5-483B-8924-203BCBD5383A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26C04-AE4B-4195-B9D0-D027A02523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330E-81B5-483B-8924-203BCBD5383A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26C04-AE4B-4195-B9D0-D027A02523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330E-81B5-483B-8924-203BCBD5383A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26C04-AE4B-4195-B9D0-D027A02523C8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330E-81B5-483B-8924-203BCBD5383A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26C04-AE4B-4195-B9D0-D027A02523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935330E-81B5-483B-8924-203BCBD5383A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7426C04-AE4B-4195-B9D0-D027A02523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ransition>
    <p:blinds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tvtl.bachkim.vn/uploads/resources/364/thumbnails2/Pastel_Beauty.jpg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Em%20yeu%20hoa%20binh%20(Melody).mp3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hyperlink" Target="http://tulieu.bachkim.vn/document/download/doc_id/1773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0"/>
            <a:ext cx="8080375" cy="381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endParaRPr lang="en-US" sz="40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2625" y="0"/>
            <a:ext cx="7772400" cy="6096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195590" name="Rectangle 6"/>
          <p:cNvSpPr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lnSpc>
                <a:spcPct val="7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n-US" sz="3200" b="0">
              <a:latin typeface="Arial" charset="0"/>
            </a:endParaRPr>
          </a:p>
        </p:txBody>
      </p:sp>
      <p:pic>
        <p:nvPicPr>
          <p:cNvPr id="3077" name="Picture 7" descr="Pastel_Beauty.jp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5595" name="WordArt 11"/>
          <p:cNvSpPr>
            <a:spLocks noChangeArrowheads="1" noChangeShapeType="1" noTextEdit="1"/>
          </p:cNvSpPr>
          <p:nvPr/>
        </p:nvSpPr>
        <p:spPr bwMode="auto">
          <a:xfrm>
            <a:off x="838200" y="762000"/>
            <a:ext cx="7162800" cy="33845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n-US" sz="4400" kern="10">
                <a:ln w="9525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9900CC"/>
                </a:solidFill>
                <a:latin typeface="Arial"/>
                <a:cs typeface="Arial"/>
              </a:rPr>
              <a:t>KỂ CHUYỆN </a:t>
            </a:r>
          </a:p>
        </p:txBody>
      </p:sp>
      <p:sp>
        <p:nvSpPr>
          <p:cNvPr id="195596" name="WordArt 12"/>
          <p:cNvSpPr>
            <a:spLocks noChangeArrowheads="1" noChangeShapeType="1" noTextEdit="1"/>
          </p:cNvSpPr>
          <p:nvPr/>
        </p:nvSpPr>
        <p:spPr bwMode="auto">
          <a:xfrm>
            <a:off x="3048000" y="3810000"/>
            <a:ext cx="3733800" cy="12985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sz="3600" kern="10" spc="-360">
                <a:ln w="12700" cap="sq">
                  <a:solidFill>
                    <a:srgbClr val="000099"/>
                  </a:solidFill>
                  <a:round/>
                  <a:headEnd type="none" w="sm" len="sm"/>
                  <a:tailEnd type="none" w="sm" len="sm"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LỚP 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955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955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9559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955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95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5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5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90" grpId="0"/>
      <p:bldP spid="195595" grpId="0" animBg="1"/>
      <p:bldP spid="19559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sz="40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2625" y="1981200"/>
            <a:ext cx="77724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z="2800" smtClean="0">
              <a:latin typeface="Arial" charset="0"/>
            </a:endParaRPr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228600" y="838200"/>
            <a:ext cx="8686800" cy="46482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10319"/>
                <a:gd name="adj2" fmla="val -356"/>
              </a:avLst>
            </a:prstTxWarp>
          </a:bodyPr>
          <a:lstStyle/>
          <a:p>
            <a:r>
              <a:rPr lang="vi-VN" sz="3200" kern="10">
                <a:ln w="9525">
                  <a:noFill/>
                  <a:round/>
                  <a:headEnd/>
                  <a:tailEnd/>
                </a:ln>
                <a:solidFill>
                  <a:srgbClr val="F9AC9F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Arial"/>
                <a:cs typeface="Arial"/>
              </a:rPr>
              <a:t>nhiƯt liƯt chµo mõng quý thÇy c« </a:t>
            </a:r>
          </a:p>
          <a:p>
            <a:r>
              <a:rPr lang="vi-VN" sz="3200" kern="10">
                <a:ln w="9525">
                  <a:noFill/>
                  <a:round/>
                  <a:headEnd/>
                  <a:tailEnd/>
                </a:ln>
                <a:solidFill>
                  <a:srgbClr val="F9AC9F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Arial"/>
                <a:cs typeface="Arial"/>
              </a:rPr>
              <a:t>đến dự giờ thăm lớp ba 7</a:t>
            </a:r>
            <a:endParaRPr lang="en-US" sz="3200" kern="10">
              <a:ln w="9525">
                <a:noFill/>
                <a:round/>
                <a:headEnd/>
                <a:tailEnd/>
              </a:ln>
              <a:solidFill>
                <a:srgbClr val="F9AC9F"/>
              </a:solidFill>
              <a:effectLst>
                <a:outerShdw dist="53882" dir="2700000" algn="ctr" rotWithShape="0">
                  <a:srgbClr val="C0C0C0"/>
                </a:outerShdw>
              </a:effectLst>
              <a:latin typeface="Arial"/>
              <a:cs typeface="Arial"/>
            </a:endParaRPr>
          </a:p>
        </p:txBody>
      </p:sp>
      <p:pic>
        <p:nvPicPr>
          <p:cNvPr id="4101" name="Picture 5" descr="butterflies_flowers_md_wh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7639" name="Em yeu hoa binh (Melody)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7640" name="AutoShape 8"/>
          <p:cNvSpPr>
            <a:spLocks noChangeArrowheads="1"/>
          </p:cNvSpPr>
          <p:nvPr/>
        </p:nvSpPr>
        <p:spPr bwMode="auto">
          <a:xfrm>
            <a:off x="609600" y="304800"/>
            <a:ext cx="6400800" cy="1295400"/>
          </a:xfrm>
          <a:prstGeom prst="horizontalScroll">
            <a:avLst>
              <a:gd name="adj" fmla="val 12500"/>
            </a:avLst>
          </a:prstGeom>
          <a:noFill/>
          <a:ln w="12700">
            <a:solidFill>
              <a:srgbClr val="FFFFFF"/>
            </a:solidFill>
            <a:round/>
            <a:headEnd type="none" w="sm" len="sm"/>
            <a:tailEnd type="none" w="sm" len="sm"/>
          </a:ln>
        </p:spPr>
        <p:txBody>
          <a:bodyPr lIns="92075" tIns="46038" rIns="92075" bIns="46038" anchor="ctr"/>
          <a:lstStyle/>
          <a:p>
            <a:r>
              <a:rPr lang="en-US" sz="3600" dirty="0">
                <a:solidFill>
                  <a:schemeClr val="tx2"/>
                </a:solidFill>
                <a:latin typeface="Arial" charset="0"/>
              </a:rPr>
              <a:t/>
            </a:r>
            <a:br>
              <a:rPr lang="en-US" sz="3600" dirty="0">
                <a:solidFill>
                  <a:schemeClr val="tx2"/>
                </a:solidFill>
                <a:latin typeface="Arial" charset="0"/>
              </a:rPr>
            </a:br>
            <a:r>
              <a:rPr lang="en-US" sz="4000" dirty="0" smtClean="0">
                <a:solidFill>
                  <a:schemeClr val="hlink"/>
                </a:solidFill>
                <a:latin typeface="Arial" charset="0"/>
              </a:rPr>
              <a:t>ÔN </a:t>
            </a:r>
            <a:r>
              <a:rPr lang="en-US" sz="4000" dirty="0">
                <a:solidFill>
                  <a:schemeClr val="hlink"/>
                </a:solidFill>
                <a:latin typeface="Arial" charset="0"/>
              </a:rPr>
              <a:t>BÀI CŨ</a:t>
            </a:r>
            <a:br>
              <a:rPr lang="en-US" sz="4000" dirty="0">
                <a:solidFill>
                  <a:schemeClr val="hlink"/>
                </a:solidFill>
                <a:latin typeface="Arial" charset="0"/>
              </a:rPr>
            </a:br>
            <a:endParaRPr lang="en-US" sz="4000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97641" name="Rectangle 9"/>
          <p:cNvSpPr>
            <a:spLocks noChangeArrowheads="1"/>
          </p:cNvSpPr>
          <p:nvPr/>
        </p:nvSpPr>
        <p:spPr bwMode="auto">
          <a:xfrm>
            <a:off x="457200" y="1828800"/>
            <a:ext cx="7543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 sz="4800" dirty="0" err="1">
                <a:solidFill>
                  <a:srgbClr val="FF0000"/>
                </a:solidFill>
                <a:latin typeface="Arial" charset="0"/>
              </a:rPr>
              <a:t>Kể</a:t>
            </a:r>
            <a:r>
              <a:rPr lang="en-US" sz="48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Arial" charset="0"/>
              </a:rPr>
              <a:t>l</a:t>
            </a:r>
            <a:r>
              <a:rPr lang="en-US" sz="5400" dirty="0" err="1" smtClean="0">
                <a:solidFill>
                  <a:srgbClr val="FF0000"/>
                </a:solidFill>
                <a:latin typeface="Times New Roman" pitchFamily="18" charset="0"/>
              </a:rPr>
              <a:t>ạ</a:t>
            </a:r>
            <a:r>
              <a:rPr lang="en-US" sz="5400" dirty="0" err="1" smtClean="0">
                <a:solidFill>
                  <a:srgbClr val="FF0000"/>
                </a:solidFill>
                <a:latin typeface="Arial" charset="0"/>
              </a:rPr>
              <a:t>i</a:t>
            </a:r>
            <a:r>
              <a:rPr lang="en-US" sz="4400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Arial" charset="0"/>
              </a:rPr>
              <a:t>câu</a:t>
            </a:r>
            <a:r>
              <a:rPr lang="en-US" sz="48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Arial" charset="0"/>
              </a:rPr>
              <a:t>chuyện</a:t>
            </a:r>
            <a:r>
              <a:rPr lang="en-US" sz="48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Arial" charset="0"/>
              </a:rPr>
              <a:t>Tiếng</a:t>
            </a:r>
            <a:r>
              <a:rPr lang="en-US" sz="48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Arial" charset="0"/>
              </a:rPr>
              <a:t>vĩ</a:t>
            </a:r>
            <a:r>
              <a:rPr lang="en-US" sz="48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Arial" charset="0"/>
              </a:rPr>
              <a:t>cầm</a:t>
            </a:r>
            <a:r>
              <a:rPr lang="en-US" sz="4800" dirty="0">
                <a:solidFill>
                  <a:srgbClr val="FF0000"/>
                </a:solidFill>
                <a:latin typeface="Arial" charset="0"/>
              </a:rPr>
              <a:t> ở </a:t>
            </a:r>
            <a:r>
              <a:rPr lang="en-US" sz="4800" dirty="0" err="1">
                <a:solidFill>
                  <a:srgbClr val="FF0000"/>
                </a:solidFill>
                <a:latin typeface="Arial" charset="0"/>
              </a:rPr>
              <a:t>Mỹ</a:t>
            </a:r>
            <a:r>
              <a:rPr lang="en-US" sz="4800" dirty="0">
                <a:solidFill>
                  <a:srgbClr val="FF0000"/>
                </a:solidFill>
                <a:latin typeface="Arial" charset="0"/>
              </a:rPr>
              <a:t> Lai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4611" fill="hold"/>
                                        <p:tgtEl>
                                          <p:spTgt spid="1976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7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7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7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7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7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7639"/>
                </p:tgtEl>
              </p:cMediaNode>
            </p:audio>
          </p:childTnLst>
        </p:cTn>
      </p:par>
    </p:tnLst>
    <p:bldLst>
      <p:bldP spid="197640" grpId="0" animBg="1"/>
      <p:bldP spid="19764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38" name="Picture 14" descr="Tieng-Viet-5-Tap-1-SGK-T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228600"/>
            <a:ext cx="54864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 Box 16"/>
          <p:cNvSpPr txBox="1">
            <a:spLocks noChangeArrowheads="1"/>
          </p:cNvSpPr>
          <p:nvPr/>
        </p:nvSpPr>
        <p:spPr bwMode="auto">
          <a:xfrm>
            <a:off x="304800" y="685800"/>
            <a:ext cx="3124200" cy="2563813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-"/>
            </a:pPr>
            <a:r>
              <a:rPr lang="en-US" sz="3600" dirty="0" err="1">
                <a:solidFill>
                  <a:srgbClr val="FF0000"/>
                </a:solidFill>
                <a:latin typeface="Arial" charset="0"/>
              </a:rPr>
              <a:t>Tranh</a:t>
            </a:r>
            <a:r>
              <a:rPr lang="en-US" sz="36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" charset="0"/>
              </a:rPr>
              <a:t>vẽ</a:t>
            </a:r>
            <a:r>
              <a:rPr lang="en-US" sz="36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" charset="0"/>
              </a:rPr>
              <a:t>gì</a:t>
            </a:r>
            <a:r>
              <a:rPr lang="en-US" sz="3600" dirty="0">
                <a:solidFill>
                  <a:srgbClr val="FF0000"/>
                </a:solidFill>
                <a:latin typeface="Arial" charset="0"/>
              </a:rPr>
              <a:t>?</a:t>
            </a:r>
          </a:p>
          <a:p>
            <a:pPr algn="l">
              <a:spcBef>
                <a:spcPct val="50000"/>
              </a:spcBef>
              <a:buFontTx/>
              <a:buChar char="-"/>
            </a:pPr>
            <a:r>
              <a:rPr lang="en-US" sz="36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" charset="0"/>
              </a:rPr>
              <a:t>Bức</a:t>
            </a:r>
            <a:r>
              <a:rPr lang="en-US" sz="36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" charset="0"/>
              </a:rPr>
              <a:t>tranh</a:t>
            </a:r>
            <a:r>
              <a:rPr lang="en-US" sz="36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ó</a:t>
            </a:r>
            <a:r>
              <a:rPr lang="en-US" sz="32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" charset="0"/>
              </a:rPr>
              <a:t>thể</a:t>
            </a:r>
            <a:r>
              <a:rPr lang="en-US" sz="36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" charset="0"/>
              </a:rPr>
              <a:t>hiện</a:t>
            </a:r>
            <a:r>
              <a:rPr lang="en-US" sz="36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Arial" charset="0"/>
              </a:rPr>
              <a:t>nội</a:t>
            </a:r>
            <a:r>
              <a:rPr lang="en-US" sz="3600" dirty="0">
                <a:solidFill>
                  <a:srgbClr val="FF0000"/>
                </a:solidFill>
                <a:latin typeface="Arial" charset="0"/>
              </a:rPr>
              <a:t> dung </a:t>
            </a:r>
            <a:r>
              <a:rPr lang="en-US" sz="3600" dirty="0" err="1">
                <a:solidFill>
                  <a:srgbClr val="FF0000"/>
                </a:solidFill>
                <a:latin typeface="Arial" charset="0"/>
              </a:rPr>
              <a:t>gì</a:t>
            </a:r>
            <a:r>
              <a:rPr lang="en-US" sz="3600" dirty="0">
                <a:solidFill>
                  <a:srgbClr val="FF0000"/>
                </a:solidFill>
                <a:latin typeface="Arial" charset="0"/>
              </a:rPr>
              <a:t>?</a:t>
            </a:r>
          </a:p>
        </p:txBody>
      </p:sp>
      <p:sp>
        <p:nvSpPr>
          <p:cNvPr id="205841" name="Rectangle 17"/>
          <p:cNvSpPr>
            <a:spLocks noChangeArrowheads="1"/>
          </p:cNvSpPr>
          <p:nvPr/>
        </p:nvSpPr>
        <p:spPr bwMode="auto">
          <a:xfrm>
            <a:off x="4114800" y="457200"/>
            <a:ext cx="4495800" cy="3810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058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4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0" name="Rectangle 6"/>
          <p:cNvSpPr>
            <a:spLocks noChangeArrowheads="1"/>
          </p:cNvSpPr>
          <p:nvPr/>
        </p:nvSpPr>
        <p:spPr bwMode="auto">
          <a:xfrm>
            <a:off x="304800" y="457200"/>
            <a:ext cx="846137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l">
              <a:defRPr/>
            </a:pPr>
            <a:r>
              <a:rPr lang="en-US" sz="4800" b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</a:t>
            </a:r>
          </a:p>
        </p:txBody>
      </p:sp>
      <p:sp>
        <p:nvSpPr>
          <p:cNvPr id="169991" name="Rectangle 7"/>
          <p:cNvSpPr>
            <a:spLocks noChangeArrowheads="1"/>
          </p:cNvSpPr>
          <p:nvPr/>
        </p:nvSpPr>
        <p:spPr bwMode="auto">
          <a:xfrm>
            <a:off x="16933" y="457200"/>
            <a:ext cx="9144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562" tIns="46038" rIns="182562" bIns="46038"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 i="1" u="sng" dirty="0" err="1">
                <a:solidFill>
                  <a:srgbClr val="FF0000"/>
                </a:solidFill>
                <a:latin typeface="Arial" charset="0"/>
              </a:rPr>
              <a:t>Đề</a:t>
            </a:r>
            <a:r>
              <a:rPr lang="en-US" i="1" u="sng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i="1" u="sng" dirty="0" err="1">
                <a:solidFill>
                  <a:srgbClr val="FF0000"/>
                </a:solidFill>
                <a:latin typeface="Arial" charset="0"/>
              </a:rPr>
              <a:t>bài</a:t>
            </a:r>
            <a:r>
              <a:rPr lang="en-US" i="1" u="sng" dirty="0">
                <a:solidFill>
                  <a:srgbClr val="FF0000"/>
                </a:solidFill>
                <a:latin typeface="Arial" charset="0"/>
              </a:rPr>
              <a:t>: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Kể</a:t>
            </a:r>
            <a:r>
              <a:rPr lang="en-US" sz="32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lại</a:t>
            </a:r>
            <a:r>
              <a:rPr lang="en-US" sz="32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một</a:t>
            </a:r>
            <a:r>
              <a:rPr lang="en-US" sz="32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câu</a:t>
            </a:r>
            <a:r>
              <a:rPr lang="en-US" sz="32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chuyện</a:t>
            </a:r>
            <a:r>
              <a:rPr lang="en-US" sz="32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em</a:t>
            </a:r>
            <a:r>
              <a:rPr lang="en-US" sz="32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vi-VN" sz="3200" dirty="0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 sz="3200" dirty="0">
                <a:solidFill>
                  <a:srgbClr val="FF0000"/>
                </a:solidFill>
                <a:latin typeface="Arial" charset="0"/>
              </a:rPr>
              <a:t>ã 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nghe</a:t>
            </a:r>
            <a:r>
              <a:rPr lang="en-US" sz="3200" dirty="0">
                <a:solidFill>
                  <a:srgbClr val="FF0000"/>
                </a:solidFill>
                <a:latin typeface="Arial" charset="0"/>
              </a:rPr>
              <a:t> hay </a:t>
            </a:r>
            <a:r>
              <a:rPr lang="vi-VN" sz="3200" dirty="0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 sz="3200" dirty="0">
                <a:solidFill>
                  <a:srgbClr val="FF0000"/>
                </a:solidFill>
                <a:latin typeface="Arial" charset="0"/>
              </a:rPr>
              <a:t>ã </a:t>
            </a:r>
            <a:r>
              <a:rPr lang="vi-VN" sz="3200" dirty="0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ọc</a:t>
            </a:r>
            <a:r>
              <a:rPr lang="en-US" sz="32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ca</a:t>
            </a:r>
            <a:r>
              <a:rPr lang="en-US" sz="32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ngợi</a:t>
            </a:r>
            <a:r>
              <a:rPr lang="en-US" sz="32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hoà</a:t>
            </a:r>
            <a:r>
              <a:rPr lang="en-US" sz="32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bình</a:t>
            </a:r>
            <a:r>
              <a:rPr lang="en-US" sz="3200" dirty="0">
                <a:solidFill>
                  <a:srgbClr val="FF0000"/>
                </a:solidFill>
                <a:latin typeface="Arial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chống</a:t>
            </a:r>
            <a:r>
              <a:rPr lang="en-US" sz="32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chiến</a:t>
            </a:r>
            <a:r>
              <a:rPr lang="en-US" sz="32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tranh</a:t>
            </a:r>
            <a:r>
              <a:rPr lang="en-US" sz="3200" dirty="0">
                <a:solidFill>
                  <a:srgbClr val="FF0000"/>
                </a:solidFill>
                <a:latin typeface="Arial" charset="0"/>
              </a:rPr>
              <a:t>.</a:t>
            </a:r>
            <a:endParaRPr lang="en-US" sz="3200" i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148" name="Line 34"/>
          <p:cNvSpPr>
            <a:spLocks noChangeShapeType="1"/>
          </p:cNvSpPr>
          <p:nvPr/>
        </p:nvSpPr>
        <p:spPr bwMode="auto">
          <a:xfrm>
            <a:off x="0" y="7467600"/>
            <a:ext cx="6324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0026" name="Line 42"/>
          <p:cNvSpPr>
            <a:spLocks noChangeShapeType="1"/>
          </p:cNvSpPr>
          <p:nvPr/>
        </p:nvSpPr>
        <p:spPr bwMode="auto">
          <a:xfrm>
            <a:off x="5889978" y="1524000"/>
            <a:ext cx="17526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0027" name="Line 43"/>
          <p:cNvSpPr>
            <a:spLocks noChangeShapeType="1"/>
          </p:cNvSpPr>
          <p:nvPr/>
        </p:nvSpPr>
        <p:spPr bwMode="auto">
          <a:xfrm>
            <a:off x="8382000" y="1484489"/>
            <a:ext cx="6858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0028" name="Line 44"/>
          <p:cNvSpPr>
            <a:spLocks noChangeShapeType="1"/>
          </p:cNvSpPr>
          <p:nvPr/>
        </p:nvSpPr>
        <p:spPr bwMode="auto">
          <a:xfrm>
            <a:off x="1388533" y="1905000"/>
            <a:ext cx="67818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0029" name="Text Box 45"/>
          <p:cNvSpPr txBox="1">
            <a:spLocks noChangeArrowheads="1"/>
          </p:cNvSpPr>
          <p:nvPr/>
        </p:nvSpPr>
        <p:spPr bwMode="auto">
          <a:xfrm>
            <a:off x="457200" y="3200400"/>
            <a:ext cx="7772400" cy="1200150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>
                <a:latin typeface="Arial" charset="0"/>
              </a:rPr>
              <a:t>Em hãy nêu tên câu chuyện mình định kể.</a:t>
            </a:r>
          </a:p>
        </p:txBody>
      </p:sp>
      <p:sp>
        <p:nvSpPr>
          <p:cNvPr id="170030" name="Line 46"/>
          <p:cNvSpPr>
            <a:spLocks noChangeShapeType="1"/>
          </p:cNvSpPr>
          <p:nvPr/>
        </p:nvSpPr>
        <p:spPr bwMode="auto">
          <a:xfrm flipV="1">
            <a:off x="457200" y="1905000"/>
            <a:ext cx="7620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0032" name="Rectangle 48"/>
          <p:cNvSpPr>
            <a:spLocks noChangeArrowheads="1"/>
          </p:cNvSpPr>
          <p:nvPr/>
        </p:nvSpPr>
        <p:spPr bwMode="auto">
          <a:xfrm>
            <a:off x="16933" y="2362200"/>
            <a:ext cx="9525000" cy="3786187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 i="1" dirty="0" err="1">
                <a:latin typeface="Arial" charset="0"/>
              </a:rPr>
              <a:t>Nội</a:t>
            </a:r>
            <a:r>
              <a:rPr lang="en-US" sz="2400" i="1" dirty="0">
                <a:latin typeface="Arial" charset="0"/>
              </a:rPr>
              <a:t> dung:</a:t>
            </a:r>
          </a:p>
          <a:p>
            <a:pPr algn="l"/>
            <a:r>
              <a:rPr lang="en-US" sz="3200" dirty="0" err="1">
                <a:latin typeface="Arial" charset="0"/>
              </a:rPr>
              <a:t>Những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câu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chuyện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về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cuộc</a:t>
            </a:r>
            <a:r>
              <a:rPr lang="en-US" sz="3200" dirty="0">
                <a:latin typeface="Arial" charset="0"/>
              </a:rPr>
              <a:t> </a:t>
            </a:r>
            <a:r>
              <a:rPr lang="vi-VN" sz="3200" dirty="0">
                <a:latin typeface="Arial" charset="0"/>
              </a:rPr>
              <a:t>đ</a:t>
            </a:r>
            <a:r>
              <a:rPr lang="en-US" sz="3200" dirty="0" err="1">
                <a:latin typeface="Arial" charset="0"/>
              </a:rPr>
              <a:t>ấu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tranh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chống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chiến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tranh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xâm</a:t>
            </a:r>
            <a:r>
              <a:rPr lang="en-US" sz="3200" dirty="0">
                <a:latin typeface="Arial" charset="0"/>
              </a:rPr>
              <a:t> l</a:t>
            </a:r>
            <a:r>
              <a:rPr lang="vi-VN" sz="3200" dirty="0">
                <a:latin typeface="Arial" charset="0"/>
              </a:rPr>
              <a:t>ư</a:t>
            </a:r>
            <a:r>
              <a:rPr lang="en-US" sz="3200" dirty="0" err="1">
                <a:latin typeface="Arial" charset="0"/>
              </a:rPr>
              <a:t>ợc</a:t>
            </a:r>
            <a:r>
              <a:rPr lang="en-US" sz="3200" dirty="0">
                <a:latin typeface="Arial" charset="0"/>
              </a:rPr>
              <a:t> (</a:t>
            </a:r>
            <a:r>
              <a:rPr lang="en-US" sz="3200" dirty="0" err="1">
                <a:latin typeface="Arial" charset="0"/>
              </a:rPr>
              <a:t>nh</a:t>
            </a:r>
            <a:r>
              <a:rPr lang="vi-VN" sz="3200" dirty="0">
                <a:latin typeface="Arial" charset="0"/>
              </a:rPr>
              <a:t>ư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truyện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Anh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bộ</a:t>
            </a:r>
            <a:r>
              <a:rPr lang="en-US" sz="3200" dirty="0">
                <a:latin typeface="Arial" charset="0"/>
              </a:rPr>
              <a:t> </a:t>
            </a:r>
            <a:r>
              <a:rPr lang="vi-VN" sz="3200" dirty="0">
                <a:latin typeface="Arial" charset="0"/>
              </a:rPr>
              <a:t>đ</a:t>
            </a:r>
            <a:r>
              <a:rPr lang="en-US" sz="3200" dirty="0" err="1">
                <a:latin typeface="Arial" charset="0"/>
              </a:rPr>
              <a:t>ội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Cụ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Hồ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gốc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Bỉ</a:t>
            </a:r>
            <a:r>
              <a:rPr lang="en-US" sz="3200" dirty="0">
                <a:latin typeface="Arial" charset="0"/>
              </a:rPr>
              <a:t> - </a:t>
            </a:r>
            <a:r>
              <a:rPr lang="en-US" sz="3200" dirty="0" err="1">
                <a:latin typeface="Arial" charset="0"/>
              </a:rPr>
              <a:t>tuần</a:t>
            </a:r>
            <a:r>
              <a:rPr lang="en-US" sz="3200" dirty="0">
                <a:latin typeface="Arial" charset="0"/>
              </a:rPr>
              <a:t> 4)</a:t>
            </a:r>
          </a:p>
          <a:p>
            <a:pPr algn="l"/>
            <a:r>
              <a:rPr lang="en-US" sz="3200" dirty="0" err="1">
                <a:latin typeface="Arial" charset="0"/>
              </a:rPr>
              <a:t>Những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câu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chuyện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về</a:t>
            </a:r>
            <a:r>
              <a:rPr lang="en-US" sz="3200" dirty="0">
                <a:latin typeface="Arial" charset="0"/>
              </a:rPr>
              <a:t> </a:t>
            </a:r>
            <a:r>
              <a:rPr lang="vi-VN" sz="3200" dirty="0">
                <a:latin typeface="Arial" charset="0"/>
              </a:rPr>
              <a:t>ư</a:t>
            </a:r>
            <a:r>
              <a:rPr lang="en-US" sz="3200" dirty="0" err="1">
                <a:latin typeface="Arial" charset="0"/>
              </a:rPr>
              <a:t>ớc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vọng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hoà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bình</a:t>
            </a:r>
            <a:r>
              <a:rPr lang="en-US" sz="3200" dirty="0">
                <a:latin typeface="Arial" charset="0"/>
              </a:rPr>
              <a:t>( </a:t>
            </a:r>
            <a:r>
              <a:rPr lang="en-US" sz="3200" dirty="0" err="1">
                <a:latin typeface="Arial" charset="0"/>
              </a:rPr>
              <a:t>nh</a:t>
            </a:r>
            <a:r>
              <a:rPr lang="vi-VN" sz="3200" dirty="0">
                <a:latin typeface="Arial" charset="0"/>
              </a:rPr>
              <a:t>ư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truyện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Những</a:t>
            </a:r>
            <a:r>
              <a:rPr lang="en-US" sz="3200" dirty="0">
                <a:latin typeface="Arial" charset="0"/>
              </a:rPr>
              <a:t> con </a:t>
            </a:r>
            <a:r>
              <a:rPr lang="en-US" sz="3200" dirty="0" err="1">
                <a:latin typeface="Arial" charset="0"/>
              </a:rPr>
              <a:t>sếu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bằng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giấy</a:t>
            </a:r>
            <a:r>
              <a:rPr lang="en-US" sz="3200" dirty="0">
                <a:latin typeface="Arial" charset="0"/>
              </a:rPr>
              <a:t> - </a:t>
            </a:r>
            <a:r>
              <a:rPr lang="en-US" sz="3200" dirty="0" err="1">
                <a:latin typeface="Arial" charset="0"/>
              </a:rPr>
              <a:t>tuần</a:t>
            </a:r>
            <a:r>
              <a:rPr lang="en-US" sz="3200" dirty="0">
                <a:latin typeface="Arial" charset="0"/>
              </a:rPr>
              <a:t> 4)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</a:pPr>
            <a:endParaRPr lang="en-US" sz="3600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9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0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0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0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70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0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0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70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70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0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0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91" grpId="0"/>
      <p:bldP spid="170026" grpId="0" animBg="1"/>
      <p:bldP spid="170027" grpId="0" animBg="1"/>
      <p:bldP spid="170028" grpId="0" animBg="1"/>
      <p:bldP spid="170029" grpId="0"/>
      <p:bldP spid="170029" grpId="1"/>
      <p:bldP spid="170029" grpId="2"/>
      <p:bldP spid="170030" grpId="0" animBg="1"/>
      <p:bldP spid="1700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8" name="Rectangle 10"/>
          <p:cNvSpPr>
            <a:spLocks noChangeArrowheads="1"/>
          </p:cNvSpPr>
          <p:nvPr/>
        </p:nvSpPr>
        <p:spPr bwMode="auto">
          <a:xfrm>
            <a:off x="457200" y="1001877"/>
            <a:ext cx="8077200" cy="4967514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3200" dirty="0" smtClean="0">
                <a:latin typeface="Arial" charset="0"/>
              </a:rPr>
              <a:t>- </a:t>
            </a:r>
            <a:r>
              <a:rPr lang="en-US" sz="3600" dirty="0" err="1">
                <a:latin typeface="Arial" charset="0"/>
              </a:rPr>
              <a:t>Những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câu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chuyện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về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cuộc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sống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yên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vui</a:t>
            </a:r>
            <a:r>
              <a:rPr lang="en-US" sz="3600" dirty="0">
                <a:latin typeface="Arial" charset="0"/>
              </a:rPr>
              <a:t>, </a:t>
            </a:r>
            <a:r>
              <a:rPr lang="en-US" sz="3600" dirty="0" err="1">
                <a:latin typeface="Arial" charset="0"/>
              </a:rPr>
              <a:t>hạnh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phúc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trong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hoà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bình</a:t>
            </a:r>
            <a:r>
              <a:rPr lang="en-US" sz="3600" dirty="0">
                <a:latin typeface="Arial" charset="0"/>
              </a:rPr>
              <a:t>.</a:t>
            </a:r>
          </a:p>
          <a:p>
            <a:pPr algn="just"/>
            <a:r>
              <a:rPr lang="en-US" sz="3200" b="0" dirty="0">
                <a:latin typeface="Arial" charset="0"/>
              </a:rPr>
              <a:t> </a:t>
            </a:r>
            <a:r>
              <a:rPr lang="en-US" sz="3600" dirty="0">
                <a:latin typeface="Arial" charset="0"/>
              </a:rPr>
              <a:t>- </a:t>
            </a:r>
            <a:r>
              <a:rPr lang="en-US" sz="3600" dirty="0" err="1">
                <a:latin typeface="Arial" charset="0"/>
              </a:rPr>
              <a:t>Những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câu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chuyện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về</a:t>
            </a:r>
            <a:r>
              <a:rPr lang="en-US" sz="3600" dirty="0">
                <a:latin typeface="Arial" charset="0"/>
              </a:rPr>
              <a:t> ý </a:t>
            </a:r>
            <a:r>
              <a:rPr lang="en-US" sz="3600" dirty="0" err="1">
                <a:latin typeface="Arial" charset="0"/>
              </a:rPr>
              <a:t>th</a:t>
            </a:r>
            <a:r>
              <a:rPr lang="en-US" sz="3200" dirty="0" err="1">
                <a:latin typeface="Arial" charset="0"/>
              </a:rPr>
              <a:t>ức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cảnh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giác</a:t>
            </a:r>
            <a:r>
              <a:rPr lang="en-US" sz="3600" dirty="0">
                <a:latin typeface="Arial" charset="0"/>
              </a:rPr>
              <a:t>, </a:t>
            </a:r>
            <a:r>
              <a:rPr lang="en-US" sz="3600" dirty="0" err="1">
                <a:latin typeface="Arial" charset="0"/>
              </a:rPr>
              <a:t>các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hoạt</a:t>
            </a:r>
            <a:r>
              <a:rPr lang="en-US" sz="3600" dirty="0">
                <a:latin typeface="Arial" charset="0"/>
              </a:rPr>
              <a:t> </a:t>
            </a:r>
            <a:r>
              <a:rPr lang="vi-VN" sz="3600" dirty="0">
                <a:latin typeface="Arial" charset="0"/>
              </a:rPr>
              <a:t>đ</a:t>
            </a:r>
            <a:r>
              <a:rPr lang="en-US" sz="3600" dirty="0" err="1">
                <a:latin typeface="Arial" charset="0"/>
              </a:rPr>
              <a:t>ộng</a:t>
            </a:r>
            <a:r>
              <a:rPr lang="en-US" sz="3600" dirty="0">
                <a:latin typeface="Arial" charset="0"/>
              </a:rPr>
              <a:t> </a:t>
            </a:r>
            <a:r>
              <a:rPr lang="vi-VN" sz="3600" dirty="0">
                <a:latin typeface="Arial" charset="0"/>
              </a:rPr>
              <a:t>đ</a:t>
            </a:r>
            <a:r>
              <a:rPr lang="en-US" sz="3600" dirty="0" err="1">
                <a:latin typeface="Arial" charset="0"/>
              </a:rPr>
              <a:t>ấu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tranh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bảo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vệ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cuộc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sống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hoà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bình</a:t>
            </a:r>
            <a:r>
              <a:rPr lang="en-US" sz="3600" dirty="0">
                <a:latin typeface="Arial" charset="0"/>
              </a:rPr>
              <a:t>.</a:t>
            </a:r>
          </a:p>
          <a:p>
            <a:pPr algn="just"/>
            <a:r>
              <a:rPr lang="en-US" sz="3600" dirty="0">
                <a:latin typeface="Arial" charset="0"/>
              </a:rPr>
              <a:t> - </a:t>
            </a:r>
            <a:r>
              <a:rPr lang="en-US" sz="3600" dirty="0" err="1">
                <a:latin typeface="Arial" charset="0"/>
              </a:rPr>
              <a:t>Những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câu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chuyện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về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truyền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thống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yêu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chuộng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hoà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bình</a:t>
            </a:r>
            <a:r>
              <a:rPr lang="en-US" sz="3600" dirty="0">
                <a:latin typeface="Arial" charset="0"/>
              </a:rPr>
              <a:t>, </a:t>
            </a:r>
            <a:r>
              <a:rPr lang="en-US" sz="3600" dirty="0" err="1">
                <a:latin typeface="Arial" charset="0"/>
              </a:rPr>
              <a:t>giữ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quan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hệ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tốt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với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các</a:t>
            </a:r>
            <a:r>
              <a:rPr lang="en-US" sz="3600" dirty="0">
                <a:latin typeface="Arial" charset="0"/>
              </a:rPr>
              <a:t> n</a:t>
            </a:r>
            <a:r>
              <a:rPr lang="vi-VN" sz="3600" dirty="0">
                <a:latin typeface="Arial" charset="0"/>
              </a:rPr>
              <a:t>ư</a:t>
            </a:r>
            <a:r>
              <a:rPr lang="en-US" sz="3600" dirty="0" err="1">
                <a:latin typeface="Arial" charset="0"/>
              </a:rPr>
              <a:t>ớc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láng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giềng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của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dân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tộc</a:t>
            </a:r>
            <a:r>
              <a:rPr lang="en-US" sz="3600" dirty="0">
                <a:latin typeface="Arial" charset="0"/>
              </a:rPr>
              <a:t> ta.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8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219200" y="0"/>
            <a:ext cx="67818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i="1" dirty="0" smtClean="0">
                <a:solidFill>
                  <a:srgbClr val="FFFF66"/>
                </a:solidFill>
                <a:latin typeface="Arial" charset="0"/>
              </a:rPr>
              <a:t>       </a:t>
            </a:r>
            <a:r>
              <a:rPr lang="en-US" sz="2800" b="1" i="1" dirty="0" err="1" smtClean="0">
                <a:solidFill>
                  <a:srgbClr val="FF0000"/>
                </a:solidFill>
                <a:latin typeface="Arial" charset="0"/>
              </a:rPr>
              <a:t>Chống</a:t>
            </a:r>
            <a:r>
              <a:rPr lang="en-US" sz="2800" b="1" i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Arial" charset="0"/>
              </a:rPr>
              <a:t>chiến</a:t>
            </a:r>
            <a:r>
              <a:rPr lang="en-US" sz="2800" b="1" i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Arial" charset="0"/>
              </a:rPr>
              <a:t>tranh</a:t>
            </a:r>
            <a:r>
              <a:rPr lang="en-US" sz="2800" b="1" i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Arial" charset="0"/>
              </a:rPr>
              <a:t>xâm</a:t>
            </a:r>
            <a:r>
              <a:rPr lang="en-US" sz="2800" b="1" i="1" dirty="0" smtClean="0">
                <a:solidFill>
                  <a:srgbClr val="FF0000"/>
                </a:solidFill>
                <a:latin typeface="Arial" charset="0"/>
              </a:rPr>
              <a:t> l</a:t>
            </a:r>
            <a:r>
              <a:rPr lang="vi-VN" sz="2800" b="1" i="1" dirty="0" smtClean="0">
                <a:solidFill>
                  <a:srgbClr val="FF0000"/>
                </a:solidFill>
                <a:latin typeface="Arial" charset="0"/>
              </a:rPr>
              <a:t>ư</a:t>
            </a:r>
            <a:r>
              <a:rPr lang="en-US" sz="2800" b="1" i="1" dirty="0" err="1" smtClean="0">
                <a:solidFill>
                  <a:srgbClr val="FF0000"/>
                </a:solidFill>
                <a:latin typeface="Arial" charset="0"/>
              </a:rPr>
              <a:t>ợc</a:t>
            </a:r>
            <a:endParaRPr lang="en-US" sz="2800" b="1" i="1" dirty="0" smtClean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261124" name="Picture 4" descr="hue68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9600"/>
            <a:ext cx="4419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125" name="Picture 5" descr="lambro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609600"/>
            <a:ext cx="4648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1126" name="Picture 6" descr="Td5t09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810000"/>
            <a:ext cx="4343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1127" name="Rectangle 7"/>
          <p:cNvSpPr>
            <a:spLocks noChangeArrowheads="1"/>
          </p:cNvSpPr>
          <p:nvPr/>
        </p:nvSpPr>
        <p:spPr bwMode="auto">
          <a:xfrm>
            <a:off x="-238125" y="6400800"/>
            <a:ext cx="4389438" cy="400050"/>
          </a:xfrm>
          <a:prstGeom prst="rect">
            <a:avLst/>
          </a:prstGeom>
          <a:noFill/>
          <a:ln w="12700" cap="sq" algn="ctr">
            <a:solidFill>
              <a:srgbClr val="FFFF66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Ngô Quyền </a:t>
            </a:r>
            <a:r>
              <a:rPr lang="vi-VN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ại phá quân Nam Hán</a:t>
            </a:r>
          </a:p>
        </p:txBody>
      </p:sp>
      <p:pic>
        <p:nvPicPr>
          <p:cNvPr id="261128" name="Picture 8" descr="TV3.2 - trang4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0" y="3657600"/>
            <a:ext cx="4572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1129" name="Rectangle 9"/>
          <p:cNvSpPr>
            <a:spLocks noChangeArrowheads="1"/>
          </p:cNvSpPr>
          <p:nvPr/>
        </p:nvSpPr>
        <p:spPr bwMode="auto">
          <a:xfrm>
            <a:off x="4953000" y="6324600"/>
            <a:ext cx="4191000" cy="533400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l">
              <a:defRPr/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</a:t>
            </a:r>
            <a:r>
              <a:rPr lang="en-US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Khởi nghĩa</a:t>
            </a:r>
            <a:r>
              <a:rPr lang="en-US" b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Hai Bà Tr</a:t>
            </a:r>
            <a:r>
              <a:rPr lang="vi-VN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ư</a:t>
            </a:r>
            <a:r>
              <a:rPr lang="en-US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ng</a:t>
            </a:r>
          </a:p>
        </p:txBody>
      </p:sp>
      <p:sp>
        <p:nvSpPr>
          <p:cNvPr id="261130" name="Rectangle 10"/>
          <p:cNvSpPr>
            <a:spLocks noChangeArrowheads="1"/>
          </p:cNvSpPr>
          <p:nvPr/>
        </p:nvSpPr>
        <p:spPr bwMode="auto">
          <a:xfrm>
            <a:off x="0" y="3200400"/>
            <a:ext cx="4419600" cy="457200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l">
              <a:defRPr/>
            </a:pPr>
            <a:r>
              <a:rPr lang="en-US" sz="20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</a:t>
            </a:r>
            <a:r>
              <a:rPr lang="en-US" sz="20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Sức</a:t>
            </a:r>
            <a:r>
              <a:rPr lang="en-US" sz="20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0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công</a:t>
            </a:r>
            <a:r>
              <a:rPr lang="en-US" sz="20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0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phá</a:t>
            </a:r>
            <a:r>
              <a:rPr lang="en-US" sz="20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0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bom</a:t>
            </a:r>
            <a:r>
              <a:rPr lang="en-US" sz="20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0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nguyên</a:t>
            </a:r>
            <a:r>
              <a:rPr lang="en-US" sz="20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en-US" sz="20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tử</a:t>
            </a:r>
            <a:endParaRPr lang="en-US" sz="2000" i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261131" name="Rectangle 11"/>
          <p:cNvSpPr>
            <a:spLocks noChangeArrowheads="1"/>
          </p:cNvSpPr>
          <p:nvPr/>
        </p:nvSpPr>
        <p:spPr bwMode="auto">
          <a:xfrm>
            <a:off x="4876800" y="3048000"/>
            <a:ext cx="3276600" cy="533400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l">
              <a:defRPr/>
            </a:pPr>
            <a:r>
              <a:rPr lang="en-US" sz="2000" i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</a:t>
            </a:r>
            <a:r>
              <a:rPr lang="en-US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Tội ác chiến tranh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1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1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1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1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1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1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1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1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1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1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1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1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1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1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1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1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7" grpId="0" animBg="1"/>
      <p:bldP spid="261129" grpId="0" animBg="1"/>
      <p:bldP spid="261130" grpId="0" animBg="1"/>
      <p:bldP spid="2611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4572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2400" b="1" i="1" smtClean="0">
                <a:solidFill>
                  <a:srgbClr val="FFFF66"/>
                </a:solidFill>
              </a:rPr>
              <a:t> </a:t>
            </a:r>
          </a:p>
        </p:txBody>
      </p:sp>
      <p:pic>
        <p:nvPicPr>
          <p:cNvPr id="262149" name="Picture 5" descr="Tieng-Viet-5-Tap-1-SGK-Tr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3400"/>
            <a:ext cx="3352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2152" name="Rectangle 8"/>
          <p:cNvSpPr>
            <a:spLocks noChangeArrowheads="1"/>
          </p:cNvSpPr>
          <p:nvPr/>
        </p:nvSpPr>
        <p:spPr bwMode="auto">
          <a:xfrm>
            <a:off x="0" y="2743200"/>
            <a:ext cx="3352800" cy="708025"/>
          </a:xfrm>
          <a:prstGeom prst="rect">
            <a:avLst/>
          </a:prstGeom>
          <a:noFill/>
          <a:ln w="12700" cap="sq" algn="ctr">
            <a:solidFill>
              <a:srgbClr val="FFFF66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Chúng tôi muốn thế </a:t>
            </a:r>
          </a:p>
          <a:p>
            <a:pPr algn="l">
              <a:defRPr/>
            </a:pPr>
            <a:r>
              <a:rPr lang="en-US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giới này mãi hoà bình.</a:t>
            </a:r>
          </a:p>
        </p:txBody>
      </p:sp>
      <p:sp>
        <p:nvSpPr>
          <p:cNvPr id="262154" name="Rectangle 10"/>
          <p:cNvSpPr>
            <a:spLocks noChangeArrowheads="1"/>
          </p:cNvSpPr>
          <p:nvPr/>
        </p:nvSpPr>
        <p:spPr bwMode="auto">
          <a:xfrm>
            <a:off x="-19050" y="0"/>
            <a:ext cx="5235575" cy="461963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i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Yên vui, hạnh phúc trong hoà bình</a:t>
            </a:r>
          </a:p>
        </p:txBody>
      </p:sp>
      <p:pic>
        <p:nvPicPr>
          <p:cNvPr id="262155" name="Picture 11" descr="langquev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533400"/>
            <a:ext cx="2819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2156" name="Picture 12" descr="images1021927_QuocToan-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533400"/>
            <a:ext cx="2971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2157" name="Rectangle 13"/>
          <p:cNvSpPr>
            <a:spLocks noChangeArrowheads="1"/>
          </p:cNvSpPr>
          <p:nvPr/>
        </p:nvSpPr>
        <p:spPr bwMode="auto">
          <a:xfrm>
            <a:off x="4038600" y="3048000"/>
            <a:ext cx="4038600" cy="400050"/>
          </a:xfrm>
          <a:prstGeom prst="rect">
            <a:avLst/>
          </a:prstGeom>
          <a:noFill/>
          <a:ln w="12700" cap="sq" algn="ctr">
            <a:solidFill>
              <a:srgbClr val="FFFF66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Làng quê yên bình</a:t>
            </a:r>
          </a:p>
        </p:txBody>
      </p:sp>
      <p:pic>
        <p:nvPicPr>
          <p:cNvPr id="262158" name="Picture 14" descr="small_1552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657600"/>
            <a:ext cx="3276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2159" name="Picture 15" descr="images546827_Dua-ghe-ngo-(2)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24600" y="3657600"/>
            <a:ext cx="2819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2160" name="Picture 16" descr="chohoa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76600" y="3657600"/>
            <a:ext cx="3048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2161" name="Rectangle 17"/>
          <p:cNvSpPr>
            <a:spLocks noChangeArrowheads="1"/>
          </p:cNvSpPr>
          <p:nvPr/>
        </p:nvSpPr>
        <p:spPr bwMode="auto">
          <a:xfrm>
            <a:off x="0" y="6248400"/>
            <a:ext cx="3200400" cy="400050"/>
          </a:xfrm>
          <a:prstGeom prst="rect">
            <a:avLst/>
          </a:prstGeom>
          <a:noFill/>
          <a:ln w="12700" cap="sq" algn="ctr">
            <a:solidFill>
              <a:srgbClr val="FFFF66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18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   </a:t>
            </a:r>
            <a:r>
              <a:rPr lang="en-US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Gia </a:t>
            </a:r>
            <a:r>
              <a:rPr lang="vi-VN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ình hạnh phúc</a:t>
            </a:r>
          </a:p>
        </p:txBody>
      </p:sp>
      <p:sp>
        <p:nvSpPr>
          <p:cNvPr id="262163" name="Rectangle 19"/>
          <p:cNvSpPr>
            <a:spLocks noChangeArrowheads="1"/>
          </p:cNvSpPr>
          <p:nvPr/>
        </p:nvSpPr>
        <p:spPr bwMode="auto">
          <a:xfrm>
            <a:off x="4105275" y="6248400"/>
            <a:ext cx="4048125" cy="400050"/>
          </a:xfrm>
          <a:prstGeom prst="rect">
            <a:avLst/>
          </a:prstGeom>
          <a:noFill/>
          <a:ln w="12700" cap="sq" algn="ctr">
            <a:solidFill>
              <a:srgbClr val="FFFF66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Vui xuân mới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2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2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2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2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2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2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2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2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2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2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2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2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2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2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2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2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2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62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2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62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52" grpId="0" animBg="1"/>
      <p:bldP spid="262157" grpId="0" animBg="1"/>
      <p:bldP spid="262161" grpId="0" animBg="1"/>
      <p:bldP spid="26216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3" name="Rectangle 5"/>
          <p:cNvSpPr>
            <a:spLocks noChangeArrowheads="1"/>
          </p:cNvSpPr>
          <p:nvPr/>
        </p:nvSpPr>
        <p:spPr bwMode="auto">
          <a:xfrm>
            <a:off x="344311" y="1066800"/>
            <a:ext cx="8763000" cy="3416300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sz="3600" i="1" dirty="0" err="1">
                <a:solidFill>
                  <a:srgbClr val="FF0000"/>
                </a:solidFill>
                <a:latin typeface="Arial" charset="0"/>
              </a:rPr>
              <a:t>Tiêu</a:t>
            </a:r>
            <a:r>
              <a:rPr lang="en-US" sz="3600" i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Arial" charset="0"/>
              </a:rPr>
              <a:t>chí</a:t>
            </a:r>
            <a:r>
              <a:rPr lang="en-US" sz="3600" i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vi-VN" sz="3600" i="1" dirty="0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 sz="3600" i="1" dirty="0" err="1">
                <a:solidFill>
                  <a:srgbClr val="FF0000"/>
                </a:solidFill>
                <a:latin typeface="Arial" charset="0"/>
              </a:rPr>
              <a:t>ánh</a:t>
            </a:r>
            <a:r>
              <a:rPr lang="en-US" sz="3600" i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Arial" charset="0"/>
              </a:rPr>
              <a:t>giá</a:t>
            </a:r>
            <a:r>
              <a:rPr lang="en-US" sz="3600" i="1" dirty="0">
                <a:solidFill>
                  <a:srgbClr val="FF0000"/>
                </a:solidFill>
                <a:latin typeface="Arial" charset="0"/>
              </a:rPr>
              <a:t>, </a:t>
            </a:r>
            <a:r>
              <a:rPr lang="en-US" sz="3600" i="1" dirty="0" err="1">
                <a:solidFill>
                  <a:srgbClr val="FF0000"/>
                </a:solidFill>
                <a:latin typeface="Arial" charset="0"/>
              </a:rPr>
              <a:t>nhận</a:t>
            </a:r>
            <a:r>
              <a:rPr lang="en-US" sz="3600" i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600" i="1" dirty="0" err="1">
                <a:solidFill>
                  <a:srgbClr val="FF0000"/>
                </a:solidFill>
                <a:latin typeface="Arial" charset="0"/>
              </a:rPr>
              <a:t>xét</a:t>
            </a:r>
            <a:r>
              <a:rPr lang="en-US" sz="3600" i="1" dirty="0">
                <a:solidFill>
                  <a:srgbClr val="FF0000"/>
                </a:solidFill>
                <a:latin typeface="Arial" charset="0"/>
              </a:rPr>
              <a:t>:</a:t>
            </a:r>
          </a:p>
          <a:p>
            <a:pPr algn="l">
              <a:buFontTx/>
              <a:buChar char="-"/>
            </a:pPr>
            <a:r>
              <a:rPr lang="en-US" sz="4000" dirty="0" smtClean="0">
                <a:latin typeface="Arial" charset="0"/>
              </a:rPr>
              <a:t> </a:t>
            </a:r>
            <a:r>
              <a:rPr lang="en-US" sz="4000" dirty="0" err="1" smtClean="0">
                <a:latin typeface="Arial" charset="0"/>
              </a:rPr>
              <a:t>Đúng</a:t>
            </a:r>
            <a:r>
              <a:rPr lang="en-US" sz="4000" dirty="0" smtClean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chủ</a:t>
            </a:r>
            <a:r>
              <a:rPr lang="en-US" sz="4000" dirty="0">
                <a:latin typeface="Arial" charset="0"/>
              </a:rPr>
              <a:t> </a:t>
            </a:r>
            <a:r>
              <a:rPr lang="en-US" sz="4000" dirty="0" err="1">
                <a:latin typeface="Arial" charset="0"/>
              </a:rPr>
              <a:t>điểm</a:t>
            </a:r>
            <a:r>
              <a:rPr lang="en-US" sz="5400" dirty="0">
                <a:latin typeface="Arial" charset="0"/>
              </a:rPr>
              <a:t>.</a:t>
            </a:r>
          </a:p>
          <a:p>
            <a:pPr algn="l">
              <a:buFontTx/>
              <a:buChar char="-"/>
            </a:pPr>
            <a:r>
              <a:rPr lang="en-US" sz="3600" i="1" dirty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Cách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diễn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vi-VN" sz="3600" dirty="0" smtClean="0">
                <a:latin typeface="Arial" charset="0"/>
              </a:rPr>
              <a:t>đ</a:t>
            </a:r>
            <a:r>
              <a:rPr lang="en-US" sz="3600" dirty="0" err="1" smtClean="0">
                <a:latin typeface="Arial" charset="0"/>
              </a:rPr>
              <a:t>ạt</a:t>
            </a:r>
            <a:r>
              <a:rPr lang="en-US" sz="3600" dirty="0" smtClean="0">
                <a:latin typeface="Arial" charset="0"/>
              </a:rPr>
              <a:t>: </a:t>
            </a:r>
            <a:r>
              <a:rPr lang="en-US" sz="3600" dirty="0" err="1" smtClean="0">
                <a:latin typeface="Arial" charset="0"/>
              </a:rPr>
              <a:t>lời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kể</a:t>
            </a:r>
            <a:r>
              <a:rPr lang="en-US" sz="3600" dirty="0" smtClean="0">
                <a:latin typeface="Arial" charset="0"/>
              </a:rPr>
              <a:t>, </a:t>
            </a:r>
            <a:r>
              <a:rPr lang="vi-VN" sz="3600" dirty="0" smtClean="0">
                <a:latin typeface="Arial" charset="0"/>
              </a:rPr>
              <a:t>đ</a:t>
            </a:r>
            <a:r>
              <a:rPr lang="en-US" sz="3600" dirty="0" err="1" smtClean="0">
                <a:latin typeface="Arial" charset="0"/>
              </a:rPr>
              <a:t>iệu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bộ</a:t>
            </a:r>
            <a:r>
              <a:rPr lang="en-US" sz="3600" dirty="0" smtClean="0">
                <a:latin typeface="Arial" charset="0"/>
              </a:rPr>
              <a:t>, </a:t>
            </a:r>
            <a:r>
              <a:rPr lang="en-US" sz="3600" dirty="0" err="1" smtClean="0">
                <a:latin typeface="Arial" charset="0"/>
              </a:rPr>
              <a:t>cử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chỉ</a:t>
            </a:r>
            <a:r>
              <a:rPr lang="en-US" sz="3600" dirty="0" smtClean="0">
                <a:latin typeface="Arial" charset="0"/>
              </a:rPr>
              <a:t>.</a:t>
            </a:r>
          </a:p>
          <a:p>
            <a:pPr algn="l">
              <a:buFontTx/>
              <a:buChar char="-"/>
            </a:pP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Chuyện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 smtClean="0">
                <a:latin typeface="Arial" charset="0"/>
              </a:rPr>
              <a:t>ngoài</a:t>
            </a:r>
            <a:r>
              <a:rPr lang="en-US" sz="3600" dirty="0" smtClean="0">
                <a:latin typeface="Arial" charset="0"/>
              </a:rPr>
              <a:t>   SGK</a:t>
            </a:r>
          </a:p>
          <a:p>
            <a:pPr algn="l">
              <a:buFontTx/>
              <a:buChar char="-"/>
            </a:pPr>
            <a:r>
              <a:rPr lang="en-US" sz="4800" dirty="0" smtClean="0">
                <a:latin typeface="Arial" charset="0"/>
              </a:rPr>
              <a:t> </a:t>
            </a:r>
            <a:r>
              <a:rPr lang="en-US" sz="4800" dirty="0" err="1" smtClean="0">
                <a:latin typeface="Arial" charset="0"/>
              </a:rPr>
              <a:t>N</a:t>
            </a:r>
            <a:r>
              <a:rPr lang="en-US" sz="3600" dirty="0" err="1" smtClean="0">
                <a:latin typeface="Arial" charset="0"/>
              </a:rPr>
              <a:t>êu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đúng</a:t>
            </a:r>
            <a:r>
              <a:rPr lang="en-US" sz="3600" dirty="0">
                <a:latin typeface="Arial" charset="0"/>
              </a:rPr>
              <a:t> ý </a:t>
            </a:r>
            <a:r>
              <a:rPr lang="en-US" sz="3600" dirty="0" err="1">
                <a:latin typeface="Arial" charset="0"/>
              </a:rPr>
              <a:t>nghĩa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câu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chuyện</a:t>
            </a:r>
            <a:endParaRPr lang="en-US" sz="3600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2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2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2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529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529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529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529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2133600" y="914400"/>
            <a:ext cx="4648200" cy="584200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</a:rPr>
              <a:t>GỢI Ý</a:t>
            </a:r>
          </a:p>
        </p:txBody>
      </p:sp>
      <p:sp>
        <p:nvSpPr>
          <p:cNvPr id="269321" name="Text Box 9"/>
          <p:cNvSpPr txBox="1">
            <a:spLocks noChangeArrowheads="1"/>
          </p:cNvSpPr>
          <p:nvPr/>
        </p:nvSpPr>
        <p:spPr bwMode="auto">
          <a:xfrm>
            <a:off x="190500" y="1752600"/>
            <a:ext cx="8534400" cy="2062163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457200" indent="-457200" algn="l">
              <a:spcBef>
                <a:spcPct val="50000"/>
              </a:spcBef>
              <a:buFontTx/>
              <a:buAutoNum type="arabicPeriod"/>
            </a:pP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Em</a:t>
            </a:r>
            <a:r>
              <a:rPr lang="en-US" sz="32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thích</a:t>
            </a:r>
            <a:r>
              <a:rPr lang="en-US" sz="32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nhân</a:t>
            </a:r>
            <a:r>
              <a:rPr lang="en-US" sz="32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vật</a:t>
            </a:r>
            <a:r>
              <a:rPr lang="en-US" sz="32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nào</a:t>
            </a:r>
            <a:r>
              <a:rPr lang="en-US" sz="3200" dirty="0">
                <a:solidFill>
                  <a:srgbClr val="FF0000"/>
                </a:solidFill>
                <a:latin typeface="Arial" charset="0"/>
              </a:rPr>
              <a:t>?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Vì</a:t>
            </a:r>
            <a:r>
              <a:rPr lang="en-US" sz="32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sao</a:t>
            </a:r>
            <a:r>
              <a:rPr lang="en-US" sz="3200" dirty="0">
                <a:solidFill>
                  <a:srgbClr val="FF0000"/>
                </a:solidFill>
                <a:latin typeface="Arial" charset="0"/>
              </a:rPr>
              <a:t>?</a:t>
            </a:r>
          </a:p>
          <a:p>
            <a:pPr marL="457200" indent="-457200" algn="l"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  <a:latin typeface="Arial" charset="0"/>
              </a:rPr>
              <a:t>2. Chi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tiết</a:t>
            </a:r>
            <a:r>
              <a:rPr lang="en-US" sz="32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nào</a:t>
            </a:r>
            <a:r>
              <a:rPr lang="en-US" sz="3200" dirty="0">
                <a:solidFill>
                  <a:srgbClr val="FF0000"/>
                </a:solidFill>
                <a:latin typeface="Arial" charset="0"/>
              </a:rPr>
              <a:t> hay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nhất</a:t>
            </a:r>
            <a:r>
              <a:rPr lang="en-US" sz="3200" dirty="0">
                <a:solidFill>
                  <a:srgbClr val="FF0000"/>
                </a:solidFill>
                <a:latin typeface="Arial" charset="0"/>
              </a:rPr>
              <a:t>?</a:t>
            </a:r>
          </a:p>
          <a:p>
            <a:pPr marL="457200" indent="-457200" algn="l"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  <a:latin typeface="Arial" charset="0"/>
              </a:rPr>
              <a:t>3.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Câu</a:t>
            </a:r>
            <a:r>
              <a:rPr lang="en-US" sz="32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chuyện</a:t>
            </a:r>
            <a:r>
              <a:rPr lang="en-US" sz="32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muốn</a:t>
            </a:r>
            <a:r>
              <a:rPr lang="en-US" sz="32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nói</a:t>
            </a:r>
            <a:r>
              <a:rPr lang="en-US" sz="32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lên</a:t>
            </a:r>
            <a:r>
              <a:rPr lang="en-US" sz="32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điều</a:t>
            </a:r>
            <a:r>
              <a:rPr lang="en-US" sz="32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</a:rPr>
              <a:t>gì</a:t>
            </a:r>
            <a:r>
              <a:rPr lang="en-US" sz="3200" dirty="0">
                <a:solidFill>
                  <a:srgbClr val="FF0000"/>
                </a:solidFill>
                <a:latin typeface="Arial" charset="0"/>
              </a:rPr>
              <a:t>?</a:t>
            </a:r>
          </a:p>
        </p:txBody>
      </p:sp>
      <p:sp>
        <p:nvSpPr>
          <p:cNvPr id="269322" name="Text Box 10"/>
          <p:cNvSpPr txBox="1">
            <a:spLocks noChangeArrowheads="1"/>
          </p:cNvSpPr>
          <p:nvPr/>
        </p:nvSpPr>
        <p:spPr bwMode="auto">
          <a:xfrm>
            <a:off x="2133600" y="4191000"/>
            <a:ext cx="4419600" cy="523875"/>
          </a:xfrm>
          <a:prstGeom prst="rect">
            <a:avLst/>
          </a:prstGeom>
          <a:noFill/>
          <a:ln w="12700" cap="sq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Arial" charset="0"/>
              </a:rPr>
              <a:t>KỂ THEO NHÓM ĐÔI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9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9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9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9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21" grpId="0"/>
      <p:bldP spid="26932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4100</TotalTime>
  <Words>348</Words>
  <Application>Microsoft Office PowerPoint</Application>
  <PresentationFormat>On-screen Show (4:3)</PresentationFormat>
  <Paragraphs>40</Paragraphs>
  <Slides>9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Ngoc Anh</cp:lastModifiedBy>
  <cp:revision>135</cp:revision>
  <cp:lastPrinted>1601-01-01T00:00:00Z</cp:lastPrinted>
  <dcterms:created xsi:type="dcterms:W3CDTF">1601-01-01T00:00:00Z</dcterms:created>
  <dcterms:modified xsi:type="dcterms:W3CDTF">2018-09-18T14:06:48Z</dcterms:modified>
</cp:coreProperties>
</file>