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4" r:id="rId2"/>
    <p:sldId id="285" r:id="rId3"/>
    <p:sldId id="305" r:id="rId4"/>
    <p:sldId id="259" r:id="rId5"/>
    <p:sldId id="289" r:id="rId6"/>
    <p:sldId id="275" r:id="rId7"/>
    <p:sldId id="276" r:id="rId8"/>
    <p:sldId id="292" r:id="rId9"/>
    <p:sldId id="293" r:id="rId10"/>
    <p:sldId id="296" r:id="rId11"/>
    <p:sldId id="290" r:id="rId12"/>
    <p:sldId id="294" r:id="rId13"/>
    <p:sldId id="295" r:id="rId14"/>
    <p:sldId id="291" r:id="rId15"/>
    <p:sldId id="298" r:id="rId16"/>
    <p:sldId id="299" r:id="rId17"/>
    <p:sldId id="287" r:id="rId18"/>
    <p:sldId id="281" r:id="rId19"/>
    <p:sldId id="282" r:id="rId20"/>
    <p:sldId id="300" r:id="rId21"/>
    <p:sldId id="306" r:id="rId22"/>
    <p:sldId id="307" r:id="rId23"/>
    <p:sldId id="302" r:id="rId24"/>
    <p:sldId id="303" r:id="rId25"/>
    <p:sldId id="308" r:id="rId26"/>
    <p:sldId id="30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9" autoAdjust="0"/>
    <p:restoredTop sz="79892" autoAdjust="0"/>
  </p:normalViewPr>
  <p:slideViewPr>
    <p:cSldViewPr snapToGrid="0">
      <p:cViewPr>
        <p:scale>
          <a:sx n="48" d="100"/>
          <a:sy n="48" d="100"/>
        </p:scale>
        <p:origin x="-936" y="-58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6F86E-1646-4A10-8261-FC0D39BA32C9}" type="datetimeFigureOut">
              <a:rPr lang="en-US" smtClean="0"/>
              <a:t>16/01/2019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1DC66-A4D5-43E0-8289-603F896F5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3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63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sz="1600" dirty="0" smtClean="0"/>
              <a:t>Slide tiếp</a:t>
            </a:r>
            <a:r>
              <a:rPr lang="vi-VN" sz="1600" baseline="0" dirty="0" smtClean="0"/>
              <a:t> theo:  Giải nghĩa “Quỹ Độc lập”</a:t>
            </a:r>
            <a:r>
              <a:rPr lang="vi-VN" sz="1600" baseline="0" dirty="0" smtClean="0">
                <a:sym typeface="Wingdings" panose="05000000000000000000" pitchFamily="2" charset="2"/>
              </a:rPr>
              <a:t> Câu c, câu d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22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Giải</a:t>
            </a:r>
            <a:r>
              <a:rPr lang="vi-VN" baseline="0" dirty="0" smtClean="0"/>
              <a:t> nghĩa  “Nhà tư sản”</a:t>
            </a:r>
          </a:p>
          <a:p>
            <a:r>
              <a:rPr lang="vi-VN" sz="1200" dirty="0" smtClean="0"/>
              <a:t>Slide tiếp</a:t>
            </a:r>
            <a:r>
              <a:rPr lang="vi-VN" sz="1200" baseline="0" dirty="0" smtClean="0"/>
              <a:t> theo:  Câu 2, Câu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079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Slide</a:t>
            </a:r>
            <a:r>
              <a:rPr lang="vi-VN" baseline="0" dirty="0" smtClean="0"/>
              <a:t> tiếp theo: Nêu nôi dung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250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hs</a:t>
            </a:r>
            <a:r>
              <a:rPr lang="en-US" dirty="0" smtClean="0"/>
              <a:t> </a:t>
            </a:r>
            <a:r>
              <a:rPr lang="en-US" dirty="0" err="1" smtClean="0"/>
              <a:t>đọc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000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616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Tìm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giọng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đọc</a:t>
            </a:r>
            <a:r>
              <a:rPr lang="en-US" baseline="0" dirty="0" smtClean="0">
                <a:sym typeface="Wingdings" panose="05000000000000000000" pitchFamily="2" charset="2"/>
              </a:rPr>
              <a:t> 4 </a:t>
            </a:r>
            <a:r>
              <a:rPr lang="en-US" baseline="0" dirty="0" err="1" smtClean="0">
                <a:sym typeface="Wingdings" panose="05000000000000000000" pitchFamily="2" charset="2"/>
              </a:rPr>
              <a:t>hs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đọc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lại</a:t>
            </a:r>
            <a:r>
              <a:rPr lang="en-US" baseline="0" dirty="0" smtClean="0">
                <a:sym typeface="Wingdings" panose="05000000000000000000" pitchFamily="2" charset="2"/>
              </a:rPr>
              <a:t> 4 </a:t>
            </a:r>
            <a:r>
              <a:rPr lang="en-US" baseline="0" dirty="0" err="1" smtClean="0">
                <a:sym typeface="Wingdings" panose="05000000000000000000" pitchFamily="2" charset="2"/>
              </a:rPr>
              <a:t>đoạn</a:t>
            </a:r>
            <a:r>
              <a:rPr lang="en-US" baseline="0" dirty="0" err="1" smtClean="0"/>
              <a:t>Luyện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diễn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cảm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794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err="1" smtClean="0"/>
              <a:t>Luyện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diễn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cảm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Giới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thiệu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đoạn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diễn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cảm</a:t>
            </a:r>
            <a:r>
              <a:rPr lang="en-US" baseline="0" dirty="0" err="1" smtClean="0">
                <a:sym typeface="Wingdings" panose="05000000000000000000" pitchFamily="2" charset="2"/>
              </a:rPr>
              <a:t></a:t>
            </a:r>
            <a:r>
              <a:rPr lang="en-US" baseline="0" dirty="0" err="1" smtClean="0"/>
              <a:t>Gv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đọc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phát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hiện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nhấn</a:t>
            </a:r>
            <a:r>
              <a:rPr lang="en-US" baseline="0" dirty="0" smtClean="0"/>
              <a:t> </a:t>
            </a:r>
            <a:r>
              <a:rPr lang="vi-VN" baseline="0" dirty="0" smtClean="0"/>
              <a:t>giọng</a:t>
            </a:r>
            <a:r>
              <a:rPr lang="vi-VN" baseline="0" dirty="0" smtClean="0">
                <a:sym typeface="Wingdings" panose="05000000000000000000" pitchFamily="2" charset="2"/>
              </a:rPr>
              <a:t>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74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baseline="0" dirty="0" smtClean="0">
                <a:sym typeface="Wingdings" panose="05000000000000000000" pitchFamily="2" charset="2"/>
              </a:rPr>
              <a:t>Hs luyện đọc theo nhóm Thi đọc diễn cảmBình chọn, tuyên dương.</a:t>
            </a:r>
          </a:p>
          <a:p>
            <a:r>
              <a:rPr lang="vi-VN" baseline="0" dirty="0" smtClean="0">
                <a:sym typeface="Wingdings" panose="05000000000000000000" pitchFamily="2" charset="2"/>
              </a:rPr>
              <a:t>Hỏi: Nhân vật chính trong truyện là ai?  Câu hỏi trắc nghiệm củng cố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770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Liên</a:t>
            </a:r>
            <a:r>
              <a:rPr lang="vi-VN" baseline="0" dirty="0" smtClean="0"/>
              <a:t> hệ, giáo dục học sinh.</a:t>
            </a:r>
          </a:p>
          <a:p>
            <a:r>
              <a:rPr lang="vi-VN" baseline="0" dirty="0" smtClean="0">
                <a:solidFill>
                  <a:srgbClr val="FF0000"/>
                </a:solidFill>
              </a:rPr>
              <a:t>Nhận xét tiết học </a:t>
            </a:r>
            <a:r>
              <a:rPr lang="vi-VN" baseline="0" dirty="0" smtClean="0"/>
              <a:t>. Dặn dò: Về nhà đọc bài</a:t>
            </a:r>
            <a:r>
              <a:rPr lang="vi-VN" baseline="0" dirty="0" smtClean="0">
                <a:sym typeface="Wingdings" panose="05000000000000000000" pitchFamily="2" charset="2"/>
              </a:rPr>
              <a:t></a:t>
            </a:r>
            <a:r>
              <a:rPr lang="vi-VN" baseline="0" dirty="0" smtClean="0"/>
              <a:t> </a:t>
            </a:r>
            <a:r>
              <a:rPr lang="vi-VN" baseline="0" dirty="0" smtClean="0">
                <a:solidFill>
                  <a:srgbClr val="FF0000"/>
                </a:solidFill>
              </a:rPr>
              <a:t>Bài sau: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3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96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107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48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734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1506E3-9242-4BA9-A200-6D260CAEF2B4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8545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61506E3-9242-4BA9-A200-6D260CAEF2B4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722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Giới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thiệu</a:t>
            </a:r>
            <a:r>
              <a:rPr lang="en-US" baseline="0" dirty="0" smtClean="0"/>
              <a:t> </a:t>
            </a:r>
            <a:r>
              <a:rPr lang="vi-VN" baseline="0" dirty="0" smtClean="0"/>
              <a:t>Đ ĐT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hs</a:t>
            </a:r>
            <a:r>
              <a:rPr lang="en-US" dirty="0" smtClean="0"/>
              <a:t> </a:t>
            </a:r>
            <a:r>
              <a:rPr lang="en-US" dirty="0" err="1" smtClean="0"/>
              <a:t>đọc</a:t>
            </a:r>
            <a:r>
              <a:rPr lang="en-US" dirty="0" smtClean="0">
                <a:sym typeface="Wingdings" panose="05000000000000000000" pitchFamily="2" charset="2"/>
              </a:rPr>
              <a:t> chia </a:t>
            </a:r>
            <a:r>
              <a:rPr lang="en-US" dirty="0" err="1" smtClean="0">
                <a:sym typeface="Wingdings" panose="05000000000000000000" pitchFamily="2" charset="2"/>
              </a:rPr>
              <a:t>đoạn</a:t>
            </a: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dirty="0" err="1" smtClean="0">
                <a:sym typeface="Wingdings" panose="05000000000000000000" pitchFamily="2" charset="2"/>
              </a:rPr>
              <a:t>đọc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tiếp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nối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lần</a:t>
            </a:r>
            <a:r>
              <a:rPr lang="en-US" baseline="0" dirty="0" smtClean="0">
                <a:sym typeface="Wingdings" panose="05000000000000000000" pitchFamily="2" charset="2"/>
              </a:rPr>
              <a:t> 1 Hs </a:t>
            </a:r>
            <a:r>
              <a:rPr lang="en-US" baseline="0" dirty="0" err="1" smtClean="0">
                <a:sym typeface="Wingdings" panose="05000000000000000000" pitchFamily="2" charset="2"/>
              </a:rPr>
              <a:t>phát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hiện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từ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khó</a:t>
            </a:r>
            <a:r>
              <a:rPr lang="vi-VN" baseline="0" dirty="0" smtClean="0">
                <a:sym typeface="Wingdings" panose="05000000000000000000" pitchFamily="2" charset="2"/>
              </a:rPr>
              <a:t>: Gv ghi bảng lớp</a:t>
            </a:r>
            <a:r>
              <a:rPr lang="en-US" baseline="0" dirty="0" smtClean="0">
                <a:sym typeface="Wingdings" panose="05000000000000000000" pitchFamily="2" charset="2"/>
              </a:rPr>
              <a:t> </a:t>
            </a:r>
            <a:r>
              <a:rPr lang="en-US" baseline="0" dirty="0" err="1" smtClean="0">
                <a:sym typeface="Wingdings" panose="05000000000000000000" pitchFamily="2" charset="2"/>
              </a:rPr>
              <a:t>Luyện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đọc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từ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khó</a:t>
            </a:r>
            <a:r>
              <a:rPr lang="en-US" baseline="0" dirty="0" smtClean="0">
                <a:sym typeface="Wingdings" panose="05000000000000000000" pitchFamily="2" charset="2"/>
              </a:rPr>
              <a:t>  </a:t>
            </a:r>
            <a:r>
              <a:rPr lang="en-US" baseline="0" dirty="0" err="1" smtClean="0">
                <a:sym typeface="Wingdings" panose="05000000000000000000" pitchFamily="2" charset="2"/>
              </a:rPr>
              <a:t>Đọc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tiếp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nối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lần</a:t>
            </a:r>
            <a:r>
              <a:rPr lang="en-US" baseline="0" dirty="0" smtClean="0">
                <a:sym typeface="Wingdings" panose="05000000000000000000" pitchFamily="2" charset="2"/>
              </a:rPr>
              <a:t>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80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Luyện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câu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khó</a:t>
            </a:r>
            <a:r>
              <a:rPr lang="en-US" baseline="0" dirty="0" smtClean="0">
                <a:sym typeface="Wingdings" panose="05000000000000000000" pitchFamily="2" charset="2"/>
              </a:rPr>
              <a:t> </a:t>
            </a:r>
            <a:r>
              <a:rPr lang="en-US" baseline="0" dirty="0" err="1" smtClean="0">
                <a:sym typeface="Wingdings" panose="05000000000000000000" pitchFamily="2" charset="2"/>
              </a:rPr>
              <a:t>Luyện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đọc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nhóm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đôi</a:t>
            </a:r>
            <a:r>
              <a:rPr lang="en-US" baseline="0" dirty="0" smtClean="0">
                <a:sym typeface="Wingdings" panose="05000000000000000000" pitchFamily="2" charset="2"/>
              </a:rPr>
              <a:t> </a:t>
            </a:r>
            <a:r>
              <a:rPr lang="en-US" baseline="0" dirty="0" err="1" smtClean="0">
                <a:sym typeface="Wingdings" panose="05000000000000000000" pitchFamily="2" charset="2"/>
              </a:rPr>
              <a:t>trình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bàyGV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đọc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mẫu</a:t>
            </a:r>
            <a:r>
              <a:rPr lang="en-US" baseline="0" dirty="0" smtClean="0">
                <a:sym typeface="Wingdings" panose="05000000000000000000" pitchFamily="2" charset="2"/>
              </a:rPr>
              <a:t> </a:t>
            </a:r>
            <a:r>
              <a:rPr lang="en-US" baseline="0" dirty="0" err="1" smtClean="0">
                <a:sym typeface="Wingdings" panose="05000000000000000000" pitchFamily="2" charset="2"/>
              </a:rPr>
              <a:t>Tìm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hiểu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bài</a:t>
            </a:r>
            <a:r>
              <a:rPr lang="en-US" baseline="0" dirty="0" smtClean="0">
                <a:sym typeface="Wingdings" panose="05000000000000000000" pitchFamily="2" charset="2"/>
              </a:rPr>
              <a:t>: </a:t>
            </a:r>
            <a:r>
              <a:rPr lang="en-US" baseline="0" dirty="0" err="1" smtClean="0">
                <a:sym typeface="Wingdings" panose="05000000000000000000" pitchFamily="2" charset="2"/>
              </a:rPr>
              <a:t>Giải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en-US" baseline="0" dirty="0" err="1" smtClean="0">
                <a:sym typeface="Wingdings" panose="05000000000000000000" pitchFamily="2" charset="2"/>
              </a:rPr>
              <a:t>nghĩa</a:t>
            </a:r>
            <a:r>
              <a:rPr lang="en-US" baseline="0" dirty="0" smtClean="0">
                <a:sym typeface="Wingdings" panose="05000000000000000000" pitchFamily="2" charset="2"/>
              </a:rPr>
              <a:t> </a:t>
            </a:r>
            <a:r>
              <a:rPr lang="vi-VN" baseline="0" dirty="0" smtClean="0">
                <a:sym typeface="Wingdings" panose="05000000000000000000" pitchFamily="2" charset="2"/>
              </a:rPr>
              <a:t>: Tài trợ, đồn điền Giới thiệu đôn điền Chi Nê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44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baseline="0" dirty="0" smtClean="0">
                <a:sym typeface="Wingdings" panose="05000000000000000000" pitchFamily="2" charset="2"/>
              </a:rPr>
              <a:t>Hs đọc </a:t>
            </a:r>
            <a:r>
              <a:rPr lang="en-US" baseline="0" dirty="0" smtClean="0">
                <a:sym typeface="Wingdings" panose="05000000000000000000" pitchFamily="2" charset="2"/>
              </a:rPr>
              <a:t>CH1</a:t>
            </a:r>
            <a:r>
              <a:rPr lang="vi-VN" baseline="0" dirty="0" smtClean="0">
                <a:sym typeface="Wingdings" panose="05000000000000000000" pitchFamily="2" charset="2"/>
              </a:rPr>
              <a:t>a Giải nghĩa “tổ chức” HS trả lời câu a Giải nghĩa “đồng Đông Dương”, hình ảnh đồngf tiền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16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64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dirty="0" smtClean="0"/>
              <a:t>Slide tiếp</a:t>
            </a:r>
            <a:r>
              <a:rPr lang="vi-VN" baseline="0" dirty="0" smtClean="0"/>
              <a:t> theo: Giải nghĩa “Tay hòm chìa khóa”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03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baseline="0" dirty="0" smtClean="0"/>
              <a:t>Giải nghĩa “Tay hòm chìa khóa”</a:t>
            </a:r>
            <a:r>
              <a:rPr lang="vi-VN" baseline="0" dirty="0" smtClean="0">
                <a:sym typeface="Wingdings" panose="05000000000000000000" pitchFamily="2" charset="2"/>
              </a:rPr>
              <a:t> Câu b Giải nghĩa “ Tuần lễ Vàng” Giới thiệu ảnh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1DC66-A4D5-43E0-8289-603F896F536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9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7500-C718-4573-8A5E-A18A67BC0944}" type="datetimeFigureOut">
              <a:rPr lang="en-US" smtClean="0"/>
              <a:t>16/01/2019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418F-BF4F-46D8-A38C-792407411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8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7500-C718-4573-8A5E-A18A67BC0944}" type="datetimeFigureOut">
              <a:rPr lang="en-US" smtClean="0"/>
              <a:t>16/01/2019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418F-BF4F-46D8-A38C-792407411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4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7500-C718-4573-8A5E-A18A67BC0944}" type="datetimeFigureOut">
              <a:rPr lang="en-US" smtClean="0"/>
              <a:t>16/01/2019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418F-BF4F-46D8-A38C-792407411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7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7500-C718-4573-8A5E-A18A67BC0944}" type="datetimeFigureOut">
              <a:rPr lang="en-US" smtClean="0"/>
              <a:t>16/01/2019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418F-BF4F-46D8-A38C-792407411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3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7500-C718-4573-8A5E-A18A67BC0944}" type="datetimeFigureOut">
              <a:rPr lang="en-US" smtClean="0"/>
              <a:t>16/01/2019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418F-BF4F-46D8-A38C-792407411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76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7500-C718-4573-8A5E-A18A67BC0944}" type="datetimeFigureOut">
              <a:rPr lang="en-US" smtClean="0"/>
              <a:t>16/01/2019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418F-BF4F-46D8-A38C-792407411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3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7500-C718-4573-8A5E-A18A67BC0944}" type="datetimeFigureOut">
              <a:rPr lang="en-US" smtClean="0"/>
              <a:t>16/01/2019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418F-BF4F-46D8-A38C-792407411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1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7500-C718-4573-8A5E-A18A67BC0944}" type="datetimeFigureOut">
              <a:rPr lang="en-US" smtClean="0"/>
              <a:t>16/01/2019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418F-BF4F-46D8-A38C-792407411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0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7500-C718-4573-8A5E-A18A67BC0944}" type="datetimeFigureOut">
              <a:rPr lang="en-US" smtClean="0"/>
              <a:t>16/01/2019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418F-BF4F-46D8-A38C-792407411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58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7500-C718-4573-8A5E-A18A67BC0944}" type="datetimeFigureOut">
              <a:rPr lang="en-US" smtClean="0"/>
              <a:t>16/01/2019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418F-BF4F-46D8-A38C-792407411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7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7500-C718-4573-8A5E-A18A67BC0944}" type="datetimeFigureOut">
              <a:rPr lang="en-US" smtClean="0"/>
              <a:t>16/01/2019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418F-BF4F-46D8-A38C-792407411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1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47500-C718-4573-8A5E-A18A67BC0944}" type="datetimeFigureOut">
              <a:rPr lang="en-US" smtClean="0"/>
              <a:t>16/01/2019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E418F-BF4F-46D8-A38C-792407411F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90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5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-107911"/>
            <a:ext cx="12192000" cy="685800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altLang="en-US" sz="2800">
              <a:solidFill>
                <a:srgbClr val="0000FF"/>
              </a:solidFill>
            </a:endParaRPr>
          </a:p>
        </p:txBody>
      </p:sp>
      <p:pic>
        <p:nvPicPr>
          <p:cNvPr id="74756" name="Picture 4" descr="D6813819845B4220B39B42C244DE315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90164">
            <a:off x="8915400" y="4267200"/>
            <a:ext cx="857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7" name="Picture 5" descr="D6813819845B4220B39B42C244DE315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91082">
            <a:off x="9601200" y="1219200"/>
            <a:ext cx="857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9" name="Picture 7" descr="D6813819845B4220B39B42C244DE315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94253">
            <a:off x="2976938" y="1990724"/>
            <a:ext cx="857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0" name="Picture 8" descr="D6813819845B4220B39B42C244DE315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8456">
            <a:off x="2505075" y="4200525"/>
            <a:ext cx="857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1" name="Picture 9" descr="D6813819845B4220B39B42C244DE315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56861">
            <a:off x="1828800" y="1447800"/>
            <a:ext cx="8572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62" name="WordArt 10"/>
          <p:cNvSpPr>
            <a:spLocks noChangeArrowheads="1" noChangeShapeType="1" noTextEdit="1"/>
          </p:cNvSpPr>
          <p:nvPr/>
        </p:nvSpPr>
        <p:spPr bwMode="auto">
          <a:xfrm>
            <a:off x="3805239" y="1575385"/>
            <a:ext cx="5032375" cy="56514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457165"/>
              </a:avLst>
            </a:prstTxWarp>
          </a:bodyPr>
          <a:lstStyle/>
          <a:p>
            <a:pPr algn="ctr"/>
            <a:r>
              <a:rPr lang="en-US" sz="2400" b="1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Môn: </a:t>
            </a:r>
            <a:r>
              <a:rPr lang="en-US" sz="2400" b="1" kern="10" dirty="0" err="1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kern="10" dirty="0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kern="10" dirty="0" err="1">
                <a:ln w="9525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endParaRPr lang="en-US" sz="2400" b="1" kern="10" dirty="0">
              <a:ln w="9525">
                <a:solidFill>
                  <a:srgbClr val="FF0066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4765" name="Group 13"/>
          <p:cNvGrpSpPr>
            <a:grpSpLocks/>
          </p:cNvGrpSpPr>
          <p:nvPr/>
        </p:nvGrpSpPr>
        <p:grpSpPr bwMode="auto">
          <a:xfrm>
            <a:off x="4038600" y="5562600"/>
            <a:ext cx="990600" cy="990600"/>
            <a:chOff x="2592" y="1728"/>
            <a:chExt cx="1475" cy="1449"/>
          </a:xfrm>
        </p:grpSpPr>
        <p:sp>
          <p:nvSpPr>
            <p:cNvPr id="74766" name="Oval 14"/>
            <p:cNvSpPr>
              <a:spLocks noChangeArrowheads="1"/>
            </p:cNvSpPr>
            <p:nvPr/>
          </p:nvSpPr>
          <p:spPr bwMode="auto">
            <a:xfrm>
              <a:off x="3168" y="2304"/>
              <a:ext cx="336" cy="336"/>
            </a:xfrm>
            <a:prstGeom prst="ellipse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67" name="Oval 15"/>
            <p:cNvSpPr>
              <a:spLocks noChangeArrowheads="1"/>
            </p:cNvSpPr>
            <p:nvPr/>
          </p:nvSpPr>
          <p:spPr bwMode="auto">
            <a:xfrm rot="5400000">
              <a:off x="3024" y="2745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68" name="Oval 16"/>
            <p:cNvSpPr>
              <a:spLocks noChangeArrowheads="1"/>
            </p:cNvSpPr>
            <p:nvPr/>
          </p:nvSpPr>
          <p:spPr bwMode="auto">
            <a:xfrm rot="2615344">
              <a:off x="3360" y="264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69" name="Oval 17"/>
            <p:cNvSpPr>
              <a:spLocks noChangeArrowheads="1"/>
            </p:cNvSpPr>
            <p:nvPr/>
          </p:nvSpPr>
          <p:spPr bwMode="auto">
            <a:xfrm rot="-25353463">
              <a:off x="2749" y="264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70" name="Oval 18"/>
            <p:cNvSpPr>
              <a:spLocks noChangeArrowheads="1"/>
            </p:cNvSpPr>
            <p:nvPr/>
          </p:nvSpPr>
          <p:spPr bwMode="auto">
            <a:xfrm>
              <a:off x="2592" y="2304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71" name="Oval 19"/>
            <p:cNvSpPr>
              <a:spLocks noChangeArrowheads="1"/>
            </p:cNvSpPr>
            <p:nvPr/>
          </p:nvSpPr>
          <p:spPr bwMode="auto">
            <a:xfrm>
              <a:off x="3491" y="2326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72" name="Oval 20"/>
            <p:cNvSpPr>
              <a:spLocks noChangeArrowheads="1"/>
            </p:cNvSpPr>
            <p:nvPr/>
          </p:nvSpPr>
          <p:spPr bwMode="auto">
            <a:xfrm rot="-46643950">
              <a:off x="3312" y="1981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73" name="Oval 21"/>
            <p:cNvSpPr>
              <a:spLocks noChangeArrowheads="1"/>
            </p:cNvSpPr>
            <p:nvPr/>
          </p:nvSpPr>
          <p:spPr bwMode="auto">
            <a:xfrm rot="2615344">
              <a:off x="2736" y="2016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74" name="Oval 22"/>
            <p:cNvSpPr>
              <a:spLocks noChangeArrowheads="1"/>
            </p:cNvSpPr>
            <p:nvPr/>
          </p:nvSpPr>
          <p:spPr bwMode="auto">
            <a:xfrm rot="5400000">
              <a:off x="3024" y="1872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74775" name="Group 23"/>
          <p:cNvGrpSpPr>
            <a:grpSpLocks/>
          </p:cNvGrpSpPr>
          <p:nvPr/>
        </p:nvGrpSpPr>
        <p:grpSpPr bwMode="auto">
          <a:xfrm>
            <a:off x="4953000" y="5867400"/>
            <a:ext cx="990600" cy="990600"/>
            <a:chOff x="2592" y="1728"/>
            <a:chExt cx="1475" cy="1449"/>
          </a:xfrm>
        </p:grpSpPr>
        <p:sp>
          <p:nvSpPr>
            <p:cNvPr id="74776" name="Oval 24"/>
            <p:cNvSpPr>
              <a:spLocks noChangeArrowheads="1"/>
            </p:cNvSpPr>
            <p:nvPr/>
          </p:nvSpPr>
          <p:spPr bwMode="auto">
            <a:xfrm>
              <a:off x="3168" y="2304"/>
              <a:ext cx="336" cy="336"/>
            </a:xfrm>
            <a:prstGeom prst="ellipse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77" name="Oval 25"/>
            <p:cNvSpPr>
              <a:spLocks noChangeArrowheads="1"/>
            </p:cNvSpPr>
            <p:nvPr/>
          </p:nvSpPr>
          <p:spPr bwMode="auto">
            <a:xfrm rot="5400000">
              <a:off x="3024" y="2745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78" name="Oval 26"/>
            <p:cNvSpPr>
              <a:spLocks noChangeArrowheads="1"/>
            </p:cNvSpPr>
            <p:nvPr/>
          </p:nvSpPr>
          <p:spPr bwMode="auto">
            <a:xfrm rot="2615344">
              <a:off x="3360" y="264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79" name="Oval 27"/>
            <p:cNvSpPr>
              <a:spLocks noChangeArrowheads="1"/>
            </p:cNvSpPr>
            <p:nvPr/>
          </p:nvSpPr>
          <p:spPr bwMode="auto">
            <a:xfrm rot="-25353463">
              <a:off x="2749" y="264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80" name="Oval 28"/>
            <p:cNvSpPr>
              <a:spLocks noChangeArrowheads="1"/>
            </p:cNvSpPr>
            <p:nvPr/>
          </p:nvSpPr>
          <p:spPr bwMode="auto">
            <a:xfrm>
              <a:off x="2592" y="2304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81" name="Oval 29"/>
            <p:cNvSpPr>
              <a:spLocks noChangeArrowheads="1"/>
            </p:cNvSpPr>
            <p:nvPr/>
          </p:nvSpPr>
          <p:spPr bwMode="auto">
            <a:xfrm>
              <a:off x="3491" y="2326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82" name="Oval 30"/>
            <p:cNvSpPr>
              <a:spLocks noChangeArrowheads="1"/>
            </p:cNvSpPr>
            <p:nvPr/>
          </p:nvSpPr>
          <p:spPr bwMode="auto">
            <a:xfrm rot="-46643950">
              <a:off x="3312" y="1981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83" name="Oval 31"/>
            <p:cNvSpPr>
              <a:spLocks noChangeArrowheads="1"/>
            </p:cNvSpPr>
            <p:nvPr/>
          </p:nvSpPr>
          <p:spPr bwMode="auto">
            <a:xfrm rot="2615344">
              <a:off x="2736" y="2016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84" name="Oval 32"/>
            <p:cNvSpPr>
              <a:spLocks noChangeArrowheads="1"/>
            </p:cNvSpPr>
            <p:nvPr/>
          </p:nvSpPr>
          <p:spPr bwMode="auto">
            <a:xfrm rot="5400000">
              <a:off x="3024" y="1872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74785" name="Group 33"/>
          <p:cNvGrpSpPr>
            <a:grpSpLocks/>
          </p:cNvGrpSpPr>
          <p:nvPr/>
        </p:nvGrpSpPr>
        <p:grpSpPr bwMode="auto">
          <a:xfrm>
            <a:off x="5715000" y="5867400"/>
            <a:ext cx="990600" cy="990600"/>
            <a:chOff x="2592" y="1728"/>
            <a:chExt cx="1475" cy="1449"/>
          </a:xfrm>
        </p:grpSpPr>
        <p:sp>
          <p:nvSpPr>
            <p:cNvPr id="74786" name="Oval 34"/>
            <p:cNvSpPr>
              <a:spLocks noChangeArrowheads="1"/>
            </p:cNvSpPr>
            <p:nvPr/>
          </p:nvSpPr>
          <p:spPr bwMode="auto">
            <a:xfrm>
              <a:off x="3168" y="2304"/>
              <a:ext cx="336" cy="336"/>
            </a:xfrm>
            <a:prstGeom prst="ellipse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87" name="Oval 35"/>
            <p:cNvSpPr>
              <a:spLocks noChangeArrowheads="1"/>
            </p:cNvSpPr>
            <p:nvPr/>
          </p:nvSpPr>
          <p:spPr bwMode="auto">
            <a:xfrm rot="5400000">
              <a:off x="3024" y="2745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88" name="Oval 36"/>
            <p:cNvSpPr>
              <a:spLocks noChangeArrowheads="1"/>
            </p:cNvSpPr>
            <p:nvPr/>
          </p:nvSpPr>
          <p:spPr bwMode="auto">
            <a:xfrm rot="2615344">
              <a:off x="3360" y="264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89" name="Oval 37"/>
            <p:cNvSpPr>
              <a:spLocks noChangeArrowheads="1"/>
            </p:cNvSpPr>
            <p:nvPr/>
          </p:nvSpPr>
          <p:spPr bwMode="auto">
            <a:xfrm rot="-25353463">
              <a:off x="2749" y="264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90" name="Oval 38"/>
            <p:cNvSpPr>
              <a:spLocks noChangeArrowheads="1"/>
            </p:cNvSpPr>
            <p:nvPr/>
          </p:nvSpPr>
          <p:spPr bwMode="auto">
            <a:xfrm>
              <a:off x="2592" y="2304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91" name="Oval 39"/>
            <p:cNvSpPr>
              <a:spLocks noChangeArrowheads="1"/>
            </p:cNvSpPr>
            <p:nvPr/>
          </p:nvSpPr>
          <p:spPr bwMode="auto">
            <a:xfrm>
              <a:off x="3491" y="2326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92" name="Oval 40"/>
            <p:cNvSpPr>
              <a:spLocks noChangeArrowheads="1"/>
            </p:cNvSpPr>
            <p:nvPr/>
          </p:nvSpPr>
          <p:spPr bwMode="auto">
            <a:xfrm rot="-46643950">
              <a:off x="3312" y="1981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93" name="Oval 41"/>
            <p:cNvSpPr>
              <a:spLocks noChangeArrowheads="1"/>
            </p:cNvSpPr>
            <p:nvPr/>
          </p:nvSpPr>
          <p:spPr bwMode="auto">
            <a:xfrm rot="2615344">
              <a:off x="2736" y="2016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94" name="Oval 42"/>
            <p:cNvSpPr>
              <a:spLocks noChangeArrowheads="1"/>
            </p:cNvSpPr>
            <p:nvPr/>
          </p:nvSpPr>
          <p:spPr bwMode="auto">
            <a:xfrm rot="5400000">
              <a:off x="3024" y="1872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74795" name="Group 43"/>
          <p:cNvGrpSpPr>
            <a:grpSpLocks/>
          </p:cNvGrpSpPr>
          <p:nvPr/>
        </p:nvGrpSpPr>
        <p:grpSpPr bwMode="auto">
          <a:xfrm>
            <a:off x="6629400" y="5867400"/>
            <a:ext cx="990600" cy="990600"/>
            <a:chOff x="2592" y="1728"/>
            <a:chExt cx="1475" cy="1449"/>
          </a:xfrm>
        </p:grpSpPr>
        <p:sp>
          <p:nvSpPr>
            <p:cNvPr id="74796" name="Oval 44"/>
            <p:cNvSpPr>
              <a:spLocks noChangeArrowheads="1"/>
            </p:cNvSpPr>
            <p:nvPr/>
          </p:nvSpPr>
          <p:spPr bwMode="auto">
            <a:xfrm>
              <a:off x="3168" y="2304"/>
              <a:ext cx="336" cy="336"/>
            </a:xfrm>
            <a:prstGeom prst="ellipse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97" name="Oval 45"/>
            <p:cNvSpPr>
              <a:spLocks noChangeArrowheads="1"/>
            </p:cNvSpPr>
            <p:nvPr/>
          </p:nvSpPr>
          <p:spPr bwMode="auto">
            <a:xfrm rot="5400000">
              <a:off x="3024" y="2745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98" name="Oval 46"/>
            <p:cNvSpPr>
              <a:spLocks noChangeArrowheads="1"/>
            </p:cNvSpPr>
            <p:nvPr/>
          </p:nvSpPr>
          <p:spPr bwMode="auto">
            <a:xfrm rot="2615344">
              <a:off x="3360" y="264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799" name="Oval 47"/>
            <p:cNvSpPr>
              <a:spLocks noChangeArrowheads="1"/>
            </p:cNvSpPr>
            <p:nvPr/>
          </p:nvSpPr>
          <p:spPr bwMode="auto">
            <a:xfrm rot="-25353463">
              <a:off x="2749" y="264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00" name="Oval 48"/>
            <p:cNvSpPr>
              <a:spLocks noChangeArrowheads="1"/>
            </p:cNvSpPr>
            <p:nvPr/>
          </p:nvSpPr>
          <p:spPr bwMode="auto">
            <a:xfrm>
              <a:off x="2592" y="2304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01" name="Oval 49"/>
            <p:cNvSpPr>
              <a:spLocks noChangeArrowheads="1"/>
            </p:cNvSpPr>
            <p:nvPr/>
          </p:nvSpPr>
          <p:spPr bwMode="auto">
            <a:xfrm>
              <a:off x="3491" y="2326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02" name="Oval 50"/>
            <p:cNvSpPr>
              <a:spLocks noChangeArrowheads="1"/>
            </p:cNvSpPr>
            <p:nvPr/>
          </p:nvSpPr>
          <p:spPr bwMode="auto">
            <a:xfrm rot="-46643950">
              <a:off x="3312" y="1981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03" name="Oval 51"/>
            <p:cNvSpPr>
              <a:spLocks noChangeArrowheads="1"/>
            </p:cNvSpPr>
            <p:nvPr/>
          </p:nvSpPr>
          <p:spPr bwMode="auto">
            <a:xfrm rot="2615344">
              <a:off x="2736" y="2016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04" name="Oval 52"/>
            <p:cNvSpPr>
              <a:spLocks noChangeArrowheads="1"/>
            </p:cNvSpPr>
            <p:nvPr/>
          </p:nvSpPr>
          <p:spPr bwMode="auto">
            <a:xfrm rot="5400000">
              <a:off x="3024" y="1872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74805" name="Group 53"/>
          <p:cNvGrpSpPr>
            <a:grpSpLocks/>
          </p:cNvGrpSpPr>
          <p:nvPr/>
        </p:nvGrpSpPr>
        <p:grpSpPr bwMode="auto">
          <a:xfrm>
            <a:off x="7543800" y="5638800"/>
            <a:ext cx="990600" cy="990600"/>
            <a:chOff x="2592" y="1728"/>
            <a:chExt cx="1475" cy="1449"/>
          </a:xfrm>
        </p:grpSpPr>
        <p:sp>
          <p:nvSpPr>
            <p:cNvPr id="74806" name="Oval 54"/>
            <p:cNvSpPr>
              <a:spLocks noChangeArrowheads="1"/>
            </p:cNvSpPr>
            <p:nvPr/>
          </p:nvSpPr>
          <p:spPr bwMode="auto">
            <a:xfrm>
              <a:off x="3168" y="2304"/>
              <a:ext cx="336" cy="336"/>
            </a:xfrm>
            <a:prstGeom prst="ellipse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07" name="Oval 55"/>
            <p:cNvSpPr>
              <a:spLocks noChangeArrowheads="1"/>
            </p:cNvSpPr>
            <p:nvPr/>
          </p:nvSpPr>
          <p:spPr bwMode="auto">
            <a:xfrm rot="5400000">
              <a:off x="3024" y="2745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08" name="Oval 56"/>
            <p:cNvSpPr>
              <a:spLocks noChangeArrowheads="1"/>
            </p:cNvSpPr>
            <p:nvPr/>
          </p:nvSpPr>
          <p:spPr bwMode="auto">
            <a:xfrm rot="2615344">
              <a:off x="3360" y="264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09" name="Oval 57"/>
            <p:cNvSpPr>
              <a:spLocks noChangeArrowheads="1"/>
            </p:cNvSpPr>
            <p:nvPr/>
          </p:nvSpPr>
          <p:spPr bwMode="auto">
            <a:xfrm rot="-25353463">
              <a:off x="2749" y="264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10" name="Oval 58"/>
            <p:cNvSpPr>
              <a:spLocks noChangeArrowheads="1"/>
            </p:cNvSpPr>
            <p:nvPr/>
          </p:nvSpPr>
          <p:spPr bwMode="auto">
            <a:xfrm>
              <a:off x="2592" y="2304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11" name="Oval 59"/>
            <p:cNvSpPr>
              <a:spLocks noChangeArrowheads="1"/>
            </p:cNvSpPr>
            <p:nvPr/>
          </p:nvSpPr>
          <p:spPr bwMode="auto">
            <a:xfrm>
              <a:off x="3491" y="2326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12" name="Oval 60"/>
            <p:cNvSpPr>
              <a:spLocks noChangeArrowheads="1"/>
            </p:cNvSpPr>
            <p:nvPr/>
          </p:nvSpPr>
          <p:spPr bwMode="auto">
            <a:xfrm rot="-46643950">
              <a:off x="3312" y="1981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13" name="Oval 61"/>
            <p:cNvSpPr>
              <a:spLocks noChangeArrowheads="1"/>
            </p:cNvSpPr>
            <p:nvPr/>
          </p:nvSpPr>
          <p:spPr bwMode="auto">
            <a:xfrm rot="2615344">
              <a:off x="2736" y="2016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14" name="Oval 62"/>
            <p:cNvSpPr>
              <a:spLocks noChangeArrowheads="1"/>
            </p:cNvSpPr>
            <p:nvPr/>
          </p:nvSpPr>
          <p:spPr bwMode="auto">
            <a:xfrm rot="5400000">
              <a:off x="3024" y="1872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lang="en-US" altLang="en-US"/>
            </a:p>
          </p:txBody>
        </p:sp>
      </p:grpSp>
      <p:sp>
        <p:nvSpPr>
          <p:cNvPr id="74816" name="Text Box 64"/>
          <p:cNvSpPr txBox="1">
            <a:spLocks noChangeArrowheads="1"/>
          </p:cNvSpPr>
          <p:nvPr/>
        </p:nvSpPr>
        <p:spPr bwMode="auto">
          <a:xfrm>
            <a:off x="1524000" y="6131421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1"/>
                </a:solidFill>
              </a:rPr>
              <a:t>   </a:t>
            </a:r>
            <a:r>
              <a:rPr lang="en-US" alt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viên</a:t>
            </a:r>
            <a:r>
              <a:rPr lang="en-US" altLang="en-US" sz="32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Hồ</a:t>
            </a:r>
            <a:r>
              <a:rPr lang="en-US" alt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chemeClr val="accent1"/>
                </a:solidFill>
                <a:latin typeface="Times New Roman" panose="02020603050405020304" pitchFamily="18" charset="0"/>
              </a:rPr>
              <a:t>Diễm</a:t>
            </a:r>
            <a:endParaRPr lang="en-US" altLang="en-US" sz="3200" b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74819" name="Group 67"/>
          <p:cNvGrpSpPr>
            <a:grpSpLocks/>
          </p:cNvGrpSpPr>
          <p:nvPr/>
        </p:nvGrpSpPr>
        <p:grpSpPr bwMode="auto">
          <a:xfrm>
            <a:off x="1828800" y="3124200"/>
            <a:ext cx="990600" cy="990600"/>
            <a:chOff x="2592" y="1728"/>
            <a:chExt cx="1475" cy="1449"/>
          </a:xfrm>
        </p:grpSpPr>
        <p:sp>
          <p:nvSpPr>
            <p:cNvPr id="74820" name="Oval 68"/>
            <p:cNvSpPr>
              <a:spLocks noChangeArrowheads="1"/>
            </p:cNvSpPr>
            <p:nvPr/>
          </p:nvSpPr>
          <p:spPr bwMode="auto">
            <a:xfrm>
              <a:off x="3168" y="2304"/>
              <a:ext cx="336" cy="336"/>
            </a:xfrm>
            <a:prstGeom prst="ellipse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21" name="Oval 69"/>
            <p:cNvSpPr>
              <a:spLocks noChangeArrowheads="1"/>
            </p:cNvSpPr>
            <p:nvPr/>
          </p:nvSpPr>
          <p:spPr bwMode="auto">
            <a:xfrm rot="5400000">
              <a:off x="3024" y="2745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22" name="Oval 70"/>
            <p:cNvSpPr>
              <a:spLocks noChangeArrowheads="1"/>
            </p:cNvSpPr>
            <p:nvPr/>
          </p:nvSpPr>
          <p:spPr bwMode="auto">
            <a:xfrm rot="2615344">
              <a:off x="3360" y="264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23" name="Oval 71"/>
            <p:cNvSpPr>
              <a:spLocks noChangeArrowheads="1"/>
            </p:cNvSpPr>
            <p:nvPr/>
          </p:nvSpPr>
          <p:spPr bwMode="auto">
            <a:xfrm rot="-25353463">
              <a:off x="2749" y="264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24" name="Oval 72"/>
            <p:cNvSpPr>
              <a:spLocks noChangeArrowheads="1"/>
            </p:cNvSpPr>
            <p:nvPr/>
          </p:nvSpPr>
          <p:spPr bwMode="auto">
            <a:xfrm>
              <a:off x="2592" y="2304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25" name="Oval 73"/>
            <p:cNvSpPr>
              <a:spLocks noChangeArrowheads="1"/>
            </p:cNvSpPr>
            <p:nvPr/>
          </p:nvSpPr>
          <p:spPr bwMode="auto">
            <a:xfrm>
              <a:off x="3491" y="2326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26" name="Oval 74"/>
            <p:cNvSpPr>
              <a:spLocks noChangeArrowheads="1"/>
            </p:cNvSpPr>
            <p:nvPr/>
          </p:nvSpPr>
          <p:spPr bwMode="auto">
            <a:xfrm rot="-46643950">
              <a:off x="3312" y="1981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27" name="Oval 75"/>
            <p:cNvSpPr>
              <a:spLocks noChangeArrowheads="1"/>
            </p:cNvSpPr>
            <p:nvPr/>
          </p:nvSpPr>
          <p:spPr bwMode="auto">
            <a:xfrm rot="2615344">
              <a:off x="2736" y="2016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28" name="Oval 76"/>
            <p:cNvSpPr>
              <a:spLocks noChangeArrowheads="1"/>
            </p:cNvSpPr>
            <p:nvPr/>
          </p:nvSpPr>
          <p:spPr bwMode="auto">
            <a:xfrm rot="5400000">
              <a:off x="3024" y="1872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74829" name="Group 77"/>
          <p:cNvGrpSpPr>
            <a:grpSpLocks/>
          </p:cNvGrpSpPr>
          <p:nvPr/>
        </p:nvGrpSpPr>
        <p:grpSpPr bwMode="auto">
          <a:xfrm>
            <a:off x="9448800" y="3124200"/>
            <a:ext cx="990600" cy="990600"/>
            <a:chOff x="2592" y="1728"/>
            <a:chExt cx="1475" cy="1449"/>
          </a:xfrm>
        </p:grpSpPr>
        <p:sp>
          <p:nvSpPr>
            <p:cNvPr id="74830" name="Oval 78"/>
            <p:cNvSpPr>
              <a:spLocks noChangeArrowheads="1"/>
            </p:cNvSpPr>
            <p:nvPr/>
          </p:nvSpPr>
          <p:spPr bwMode="auto">
            <a:xfrm>
              <a:off x="3168" y="2304"/>
              <a:ext cx="336" cy="336"/>
            </a:xfrm>
            <a:prstGeom prst="ellipse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31" name="Oval 79"/>
            <p:cNvSpPr>
              <a:spLocks noChangeArrowheads="1"/>
            </p:cNvSpPr>
            <p:nvPr/>
          </p:nvSpPr>
          <p:spPr bwMode="auto">
            <a:xfrm rot="5400000">
              <a:off x="3024" y="2745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32" name="Oval 80"/>
            <p:cNvSpPr>
              <a:spLocks noChangeArrowheads="1"/>
            </p:cNvSpPr>
            <p:nvPr/>
          </p:nvSpPr>
          <p:spPr bwMode="auto">
            <a:xfrm rot="2615344">
              <a:off x="3360" y="264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33" name="Oval 81"/>
            <p:cNvSpPr>
              <a:spLocks noChangeArrowheads="1"/>
            </p:cNvSpPr>
            <p:nvPr/>
          </p:nvSpPr>
          <p:spPr bwMode="auto">
            <a:xfrm rot="-25353463">
              <a:off x="2749" y="264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34" name="Oval 82"/>
            <p:cNvSpPr>
              <a:spLocks noChangeArrowheads="1"/>
            </p:cNvSpPr>
            <p:nvPr/>
          </p:nvSpPr>
          <p:spPr bwMode="auto">
            <a:xfrm>
              <a:off x="2592" y="2304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35" name="Oval 83"/>
            <p:cNvSpPr>
              <a:spLocks noChangeArrowheads="1"/>
            </p:cNvSpPr>
            <p:nvPr/>
          </p:nvSpPr>
          <p:spPr bwMode="auto">
            <a:xfrm>
              <a:off x="3491" y="2326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36" name="Oval 84"/>
            <p:cNvSpPr>
              <a:spLocks noChangeArrowheads="1"/>
            </p:cNvSpPr>
            <p:nvPr/>
          </p:nvSpPr>
          <p:spPr bwMode="auto">
            <a:xfrm rot="-46643950">
              <a:off x="3312" y="1981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37" name="Oval 85"/>
            <p:cNvSpPr>
              <a:spLocks noChangeArrowheads="1"/>
            </p:cNvSpPr>
            <p:nvPr/>
          </p:nvSpPr>
          <p:spPr bwMode="auto">
            <a:xfrm rot="2615344">
              <a:off x="2736" y="2016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38" name="Oval 86"/>
            <p:cNvSpPr>
              <a:spLocks noChangeArrowheads="1"/>
            </p:cNvSpPr>
            <p:nvPr/>
          </p:nvSpPr>
          <p:spPr bwMode="auto">
            <a:xfrm rot="5400000">
              <a:off x="3024" y="1872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grpSp>
        <p:nvGrpSpPr>
          <p:cNvPr id="74839" name="Group 87"/>
          <p:cNvGrpSpPr>
            <a:grpSpLocks/>
          </p:cNvGrpSpPr>
          <p:nvPr/>
        </p:nvGrpSpPr>
        <p:grpSpPr bwMode="auto">
          <a:xfrm>
            <a:off x="2514600" y="914400"/>
            <a:ext cx="990600" cy="990600"/>
            <a:chOff x="2592" y="1728"/>
            <a:chExt cx="1475" cy="1449"/>
          </a:xfrm>
        </p:grpSpPr>
        <p:sp>
          <p:nvSpPr>
            <p:cNvPr id="74840" name="Oval 88"/>
            <p:cNvSpPr>
              <a:spLocks noChangeArrowheads="1"/>
            </p:cNvSpPr>
            <p:nvPr/>
          </p:nvSpPr>
          <p:spPr bwMode="auto">
            <a:xfrm>
              <a:off x="3168" y="2304"/>
              <a:ext cx="336" cy="336"/>
            </a:xfrm>
            <a:prstGeom prst="ellipse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41" name="Oval 89"/>
            <p:cNvSpPr>
              <a:spLocks noChangeArrowheads="1"/>
            </p:cNvSpPr>
            <p:nvPr/>
          </p:nvSpPr>
          <p:spPr bwMode="auto">
            <a:xfrm rot="5400000">
              <a:off x="3024" y="2745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42" name="Oval 90"/>
            <p:cNvSpPr>
              <a:spLocks noChangeArrowheads="1"/>
            </p:cNvSpPr>
            <p:nvPr/>
          </p:nvSpPr>
          <p:spPr bwMode="auto">
            <a:xfrm rot="2615344">
              <a:off x="3360" y="264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43" name="Oval 91"/>
            <p:cNvSpPr>
              <a:spLocks noChangeArrowheads="1"/>
            </p:cNvSpPr>
            <p:nvPr/>
          </p:nvSpPr>
          <p:spPr bwMode="auto">
            <a:xfrm rot="-25353463">
              <a:off x="2749" y="2640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44" name="Oval 92"/>
            <p:cNvSpPr>
              <a:spLocks noChangeArrowheads="1"/>
            </p:cNvSpPr>
            <p:nvPr/>
          </p:nvSpPr>
          <p:spPr bwMode="auto">
            <a:xfrm>
              <a:off x="2592" y="2304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45" name="Oval 93"/>
            <p:cNvSpPr>
              <a:spLocks noChangeArrowheads="1"/>
            </p:cNvSpPr>
            <p:nvPr/>
          </p:nvSpPr>
          <p:spPr bwMode="auto">
            <a:xfrm>
              <a:off x="3491" y="2326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46" name="Oval 94"/>
            <p:cNvSpPr>
              <a:spLocks noChangeArrowheads="1"/>
            </p:cNvSpPr>
            <p:nvPr/>
          </p:nvSpPr>
          <p:spPr bwMode="auto">
            <a:xfrm rot="-46643950">
              <a:off x="3312" y="1981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47" name="Oval 95"/>
            <p:cNvSpPr>
              <a:spLocks noChangeArrowheads="1"/>
            </p:cNvSpPr>
            <p:nvPr/>
          </p:nvSpPr>
          <p:spPr bwMode="auto">
            <a:xfrm rot="2615344">
              <a:off x="2736" y="2016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  <p:sp>
          <p:nvSpPr>
            <p:cNvPr id="74848" name="Oval 96"/>
            <p:cNvSpPr>
              <a:spLocks noChangeArrowheads="1"/>
            </p:cNvSpPr>
            <p:nvPr/>
          </p:nvSpPr>
          <p:spPr bwMode="auto">
            <a:xfrm rot="5400000">
              <a:off x="3024" y="1872"/>
              <a:ext cx="576" cy="28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/>
            </a:p>
          </p:txBody>
        </p:sp>
      </p:grpSp>
      <p:sp>
        <p:nvSpPr>
          <p:cNvPr id="93" name="Text Box 64"/>
          <p:cNvSpPr txBox="1">
            <a:spLocks noChangeArrowheads="1"/>
          </p:cNvSpPr>
          <p:nvPr/>
        </p:nvSpPr>
        <p:spPr bwMode="auto">
          <a:xfrm>
            <a:off x="119359" y="3023329"/>
            <a:ext cx="1178900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 smtClean="0">
                <a:solidFill>
                  <a:schemeClr val="accent1"/>
                </a:solidFill>
              </a:rPr>
              <a:t>   </a:t>
            </a:r>
            <a:r>
              <a:rPr lang="vi-VN" altLang="en-US" sz="3200" b="1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Bài: 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NHÀ TÀI TRỢ ĐẶC BIỆT CỦA CÁCH MẠNG</a:t>
            </a:r>
            <a:endParaRPr lang="vi-VN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vi-VN" altLang="en-US" sz="2800" b="1" dirty="0" smtClean="0">
                <a:latin typeface="Times New Roman" panose="02020603050405020304" pitchFamily="18" charset="0"/>
              </a:rPr>
              <a:t>Tuần 20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25978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8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8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16" grpId="0"/>
      <p:bldP spid="9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716381" y="6304548"/>
            <a:ext cx="29247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endParaRPr lang="en-US" altLang="en-US" sz="2400" dirty="0">
              <a:solidFill>
                <a:schemeClr val="tx1"/>
              </a:solidFill>
            </a:endParaRPr>
          </a:p>
        </p:txBody>
      </p:sp>
      <p:pic>
        <p:nvPicPr>
          <p:cNvPr id="14" name="Picture 6" descr="http://www.vatgia.com/raovat_pictures/1/xdg125308589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4038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http://www.vatgia.com/raovat_pictures/2/aew125308589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62476"/>
            <a:ext cx="38100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2" descr="gal_4ab04f2d3568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72000"/>
            <a:ext cx="3962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http://files.myopera.com/QuangTuyen1967/blog/5xu-1942a-f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3810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 descr="http://files.myopera.com/QuangTuyen1967/blog/5dong-1942-b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0"/>
            <a:ext cx="38862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6" descr="http://files.myopera.com/QuangTuyen1967/blog/5dong-1932a-f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0"/>
            <a:ext cx="4038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922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009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5208104" y="1752600"/>
            <a:ext cx="0" cy="510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4343400" y="404192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000" i="0" u="sng" dirty="0" err="1">
                <a:solidFill>
                  <a:schemeClr val="tx1"/>
                </a:solidFill>
              </a:rPr>
              <a:t>Tập</a:t>
            </a:r>
            <a:r>
              <a:rPr lang="en-US" altLang="en-US" sz="3000" i="0" u="sng" dirty="0">
                <a:solidFill>
                  <a:schemeClr val="tx1"/>
                </a:solidFill>
              </a:rPr>
              <a:t> </a:t>
            </a:r>
            <a:r>
              <a:rPr lang="en-US" altLang="en-US" sz="3000" i="0" u="sng" dirty="0" err="1">
                <a:solidFill>
                  <a:schemeClr val="tx1"/>
                </a:solidFill>
              </a:rPr>
              <a:t>đọc</a:t>
            </a:r>
            <a:r>
              <a:rPr lang="en-US" altLang="en-US" sz="3000" i="0" u="sng" dirty="0">
                <a:solidFill>
                  <a:schemeClr val="tx1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3200" i="0" dirty="0">
                <a:solidFill>
                  <a:schemeClr val="tx1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65544" name="Text Box 3"/>
          <p:cNvSpPr txBox="1">
            <a:spLocks noChangeArrowheads="1"/>
          </p:cNvSpPr>
          <p:nvPr/>
        </p:nvSpPr>
        <p:spPr bwMode="auto">
          <a:xfrm>
            <a:off x="1524000" y="1540042"/>
            <a:ext cx="419100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Luyện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đọc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400" i="0" dirty="0">
              <a:solidFill>
                <a:schemeClr val="tx1"/>
              </a:solidFill>
            </a:endParaRPr>
          </a:p>
        </p:txBody>
      </p:sp>
      <p:sp>
        <p:nvSpPr>
          <p:cNvPr id="65546" name="Text Box 3"/>
          <p:cNvSpPr txBox="1">
            <a:spLocks noChangeArrowheads="1"/>
          </p:cNvSpPr>
          <p:nvPr/>
        </p:nvSpPr>
        <p:spPr bwMode="auto">
          <a:xfrm>
            <a:off x="7239000" y="1533526"/>
            <a:ext cx="320040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Tìm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hiểu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bài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600" i="0" u="sng" dirty="0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06017" y="2465389"/>
            <a:ext cx="51020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vi-VN" altLang="en-US" sz="2400" i="0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240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tiền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này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làm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giữ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“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tay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hòm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chìa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khóa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”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không</a:t>
            </a:r>
            <a:r>
              <a:rPr lang="en-US" altLang="en-US" sz="240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khỏi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xúc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sửng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sốt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bởi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lúc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bấy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ngân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quỹ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chỉ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còn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…    24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2185385" y="2570440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4042646" y="2971986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208104" y="1947797"/>
            <a:ext cx="5231296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b="0" i="0" dirty="0" smtClean="0">
                <a:solidFill>
                  <a:schemeClr val="tx1"/>
                </a:solidFill>
              </a:rPr>
              <a:t>T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ài trợ</a:t>
            </a:r>
            <a:endParaRPr lang="en-US" altLang="en-US" sz="2600" b="0" i="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50000"/>
              </a:spcBef>
            </a:pPr>
            <a:endParaRPr lang="en-US" altLang="en-US" sz="2600" i="0" u="sng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689558" y="1950972"/>
            <a:ext cx="58436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Đồn điền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951366" y="4000500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455709" y="3149910"/>
            <a:ext cx="67718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vi-VN" altLang="en-US" sz="2400" dirty="0" smtClean="0"/>
              <a:t>a) Trước Cách mạng.</a:t>
            </a:r>
            <a:endParaRPr lang="en-US" altLang="en-US" sz="2400" dirty="0"/>
          </a:p>
          <a:p>
            <a:pPr algn="just" eaLnBrk="1" hangingPunct="1"/>
            <a:endParaRPr lang="en-US" altLang="en-US" sz="2400" dirty="0"/>
          </a:p>
          <a:p>
            <a:pPr algn="just" eaLnBrk="1" hangingPunct="1"/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165454" y="2327799"/>
            <a:ext cx="694982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dirty="0"/>
              <a:t>    </a:t>
            </a:r>
            <a:r>
              <a:rPr lang="en-US" altLang="en-US" sz="2400" dirty="0" smtClean="0"/>
              <a:t>  </a:t>
            </a:r>
            <a:r>
              <a:rPr lang="en-US" altLang="en-US" sz="2400" dirty="0" err="1" smtClean="0"/>
              <a:t>Câu</a:t>
            </a:r>
            <a:r>
              <a:rPr lang="en-US" altLang="en-US" sz="2400" dirty="0" smtClean="0"/>
              <a:t> </a:t>
            </a:r>
            <a:r>
              <a:rPr lang="vi-VN" altLang="en-US" sz="2400" dirty="0" smtClean="0"/>
              <a:t>1</a:t>
            </a:r>
            <a:r>
              <a:rPr lang="en-US" altLang="en-US" sz="2400" dirty="0" smtClean="0"/>
              <a:t>. </a:t>
            </a:r>
            <a:r>
              <a:rPr lang="vi-VN" altLang="en-US" sz="2400" dirty="0" smtClean="0"/>
              <a:t>Kể lại những đóng góp to lớn và liên tục của ông Thiện qua các thời kì:</a:t>
            </a:r>
            <a:endParaRPr lang="en-US" altLang="en-US" sz="2400" dirty="0"/>
          </a:p>
          <a:p>
            <a:pPr algn="just" eaLnBrk="1" hangingPunct="1"/>
            <a:r>
              <a:rPr lang="vi-VN" altLang="en-US" sz="2400" dirty="0" smtClean="0">
                <a:solidFill>
                  <a:schemeClr val="tx1"/>
                </a:solidFill>
              </a:rPr>
              <a:t>.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286895" y="4505498"/>
            <a:ext cx="6932237" cy="834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vi-VN" altLang="en-US" sz="2400" dirty="0" smtClean="0"/>
              <a:t>  b) Khi Cách mạng thành công.</a:t>
            </a:r>
            <a:endParaRPr lang="en-US" altLang="en-US" sz="2400" dirty="0" smtClean="0"/>
          </a:p>
          <a:p>
            <a:pPr algn="just" eaLnBrk="1" hangingPunct="1"/>
            <a:r>
              <a:rPr lang="vi-VN" altLang="en-US" sz="2400" dirty="0" smtClean="0">
                <a:solidFill>
                  <a:schemeClr val="tx1"/>
                </a:solidFill>
              </a:rPr>
              <a:t>   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210650" y="3561495"/>
            <a:ext cx="58517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Tổ chức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 rot="10800000" flipV="1">
            <a:off x="5217697" y="4031577"/>
            <a:ext cx="510173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Đồng Đông Dương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8365959" y="4018546"/>
            <a:ext cx="58517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Tay hòm chìa khóa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422232" y="4796589"/>
            <a:ext cx="289262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600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Tuần</a:t>
            </a:r>
            <a:r>
              <a:rPr lang="en-US" altLang="en-US" sz="2600" b="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lễ</a:t>
            </a:r>
            <a:r>
              <a:rPr lang="en-US" altLang="en-US" sz="2600" b="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Vàng</a:t>
            </a:r>
            <a:endParaRPr lang="en-US" altLang="en-US" sz="2600" b="0" i="0" dirty="0" smtClean="0">
              <a:solidFill>
                <a:schemeClr val="tx1"/>
              </a:solidFill>
            </a:endParaRPr>
          </a:p>
          <a:p>
            <a:pPr algn="just" eaLnBrk="1" hangingPunct="1"/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-558800" y="91440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600" i="0" dirty="0" smtClean="0"/>
              <a:t>Nhà tài trợ đặc biệt của Cách mạng</a:t>
            </a:r>
            <a:r>
              <a:rPr lang="en-US" altLang="en-US" sz="3600" i="0" dirty="0" smtClean="0"/>
              <a:t>     </a:t>
            </a:r>
            <a:endParaRPr lang="en-US" altLang="en-US" sz="4000" i="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33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pic>
        <p:nvPicPr>
          <p:cNvPr id="11" name="Picture 2" descr="C:\Users\NK\Downloads\tuần lễ và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716381" y="6304548"/>
            <a:ext cx="2924705" cy="87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600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Tuần</a:t>
            </a:r>
            <a:r>
              <a:rPr lang="en-US" altLang="en-US" sz="2600" b="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lễ</a:t>
            </a:r>
            <a:r>
              <a:rPr lang="en-US" altLang="en-US" sz="2600" b="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Vàng</a:t>
            </a:r>
            <a:endParaRPr lang="en-US" altLang="en-US" sz="2600" b="0" i="0" dirty="0" smtClean="0">
              <a:solidFill>
                <a:schemeClr val="tx1"/>
              </a:solidFill>
            </a:endParaRPr>
          </a:p>
          <a:p>
            <a:pPr algn="just" eaLnBrk="1" hangingPunct="1"/>
            <a:endParaRPr lang="en-US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55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5208104" y="1752600"/>
            <a:ext cx="0" cy="510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4343400" y="404192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000" i="0" u="sng" dirty="0" err="1">
                <a:solidFill>
                  <a:schemeClr val="tx1"/>
                </a:solidFill>
              </a:rPr>
              <a:t>Tập</a:t>
            </a:r>
            <a:r>
              <a:rPr lang="en-US" altLang="en-US" sz="3000" i="0" u="sng" dirty="0">
                <a:solidFill>
                  <a:schemeClr val="tx1"/>
                </a:solidFill>
              </a:rPr>
              <a:t> </a:t>
            </a:r>
            <a:r>
              <a:rPr lang="en-US" altLang="en-US" sz="3000" i="0" u="sng" dirty="0" err="1">
                <a:solidFill>
                  <a:schemeClr val="tx1"/>
                </a:solidFill>
              </a:rPr>
              <a:t>đọc</a:t>
            </a:r>
            <a:r>
              <a:rPr lang="en-US" altLang="en-US" sz="3000" i="0" u="sng" dirty="0">
                <a:solidFill>
                  <a:schemeClr val="tx1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3200" i="0" dirty="0">
                <a:solidFill>
                  <a:schemeClr val="tx1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65544" name="Text Box 3"/>
          <p:cNvSpPr txBox="1">
            <a:spLocks noChangeArrowheads="1"/>
          </p:cNvSpPr>
          <p:nvPr/>
        </p:nvSpPr>
        <p:spPr bwMode="auto">
          <a:xfrm>
            <a:off x="1524000" y="1565442"/>
            <a:ext cx="419100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Luyện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đọc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400" i="0" dirty="0">
              <a:solidFill>
                <a:schemeClr val="tx1"/>
              </a:solidFill>
            </a:endParaRPr>
          </a:p>
        </p:txBody>
      </p:sp>
      <p:sp>
        <p:nvSpPr>
          <p:cNvPr id="65546" name="Text Box 3"/>
          <p:cNvSpPr txBox="1">
            <a:spLocks noChangeArrowheads="1"/>
          </p:cNvSpPr>
          <p:nvPr/>
        </p:nvSpPr>
        <p:spPr bwMode="auto">
          <a:xfrm>
            <a:off x="7239000" y="1558926"/>
            <a:ext cx="320040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Tìm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hiểu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bài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600" i="0" u="sng" dirty="0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06017" y="2465389"/>
            <a:ext cx="51020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vi-VN" altLang="en-US" sz="2400" i="0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240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tiền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này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làm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giữ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“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tay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hòm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chìa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khóa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”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không</a:t>
            </a:r>
            <a:r>
              <a:rPr lang="en-US" altLang="en-US" sz="240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khỏi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xúc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sửng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sốt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bởi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lúc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bấy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ngân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quỹ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chỉ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còn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…    24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2185385" y="2570440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4042646" y="2971986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208104" y="1947797"/>
            <a:ext cx="5231296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b="0" i="0" dirty="0" smtClean="0">
                <a:solidFill>
                  <a:schemeClr val="tx1"/>
                </a:solidFill>
              </a:rPr>
              <a:t>T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ài trợ</a:t>
            </a:r>
            <a:endParaRPr lang="en-US" altLang="en-US" sz="2600" b="0" i="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50000"/>
              </a:spcBef>
            </a:pPr>
            <a:endParaRPr lang="en-US" altLang="en-US" sz="2600" i="0" u="sng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689558" y="1950972"/>
            <a:ext cx="58436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Đồn điền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951366" y="4000500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455709" y="3149910"/>
            <a:ext cx="67718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vi-VN" altLang="en-US" sz="2400" dirty="0" smtClean="0"/>
              <a:t>a) Trước Cách mạng:</a:t>
            </a:r>
            <a:endParaRPr lang="en-US" altLang="en-US" sz="2400" dirty="0"/>
          </a:p>
          <a:p>
            <a:pPr algn="just" eaLnBrk="1" hangingPunct="1"/>
            <a:endParaRPr lang="en-US" altLang="en-US" sz="2400" dirty="0"/>
          </a:p>
          <a:p>
            <a:pPr algn="just" eaLnBrk="1" hangingPunct="1"/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162550" y="2362200"/>
            <a:ext cx="69527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dirty="0"/>
              <a:t>    </a:t>
            </a:r>
            <a:r>
              <a:rPr lang="en-US" altLang="en-US" sz="2400" dirty="0" smtClean="0"/>
              <a:t>  </a:t>
            </a:r>
            <a:r>
              <a:rPr lang="en-US" altLang="en-US" sz="2400" dirty="0" err="1" smtClean="0"/>
              <a:t>Câu</a:t>
            </a:r>
            <a:r>
              <a:rPr lang="en-US" altLang="en-US" sz="2400" dirty="0" smtClean="0"/>
              <a:t> </a:t>
            </a:r>
            <a:r>
              <a:rPr lang="vi-VN" altLang="en-US" sz="2400" dirty="0" smtClean="0"/>
              <a:t>1</a:t>
            </a:r>
            <a:r>
              <a:rPr lang="en-US" altLang="en-US" sz="2400" dirty="0" smtClean="0"/>
              <a:t>. </a:t>
            </a:r>
            <a:r>
              <a:rPr lang="vi-VN" altLang="en-US" sz="2400" dirty="0" smtClean="0"/>
              <a:t>Kể lại những đóng góp to lớn và liên tục của ông Thiện qua các thời kì:</a:t>
            </a:r>
            <a:endParaRPr lang="en-US" altLang="en-US" sz="2400" dirty="0"/>
          </a:p>
          <a:p>
            <a:pPr algn="just" eaLnBrk="1" hangingPunct="1"/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286895" y="4505498"/>
            <a:ext cx="6932237" cy="834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vi-VN" altLang="en-US" sz="2400" dirty="0" smtClean="0"/>
              <a:t>  b) Khi Cách mạng thành công:</a:t>
            </a:r>
            <a:endParaRPr lang="en-US" altLang="en-US" sz="2400" dirty="0" smtClean="0"/>
          </a:p>
          <a:p>
            <a:pPr algn="just" eaLnBrk="1" hangingPunct="1"/>
            <a:r>
              <a:rPr lang="vi-VN" altLang="en-US" sz="2400" dirty="0" smtClean="0">
                <a:solidFill>
                  <a:schemeClr val="tx1"/>
                </a:solidFill>
              </a:rPr>
              <a:t>   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419616" y="5296899"/>
            <a:ext cx="67718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vi-VN" altLang="en-US" sz="2400" dirty="0" smtClean="0"/>
              <a:t>c) Trong kháng chiến:</a:t>
            </a:r>
            <a:endParaRPr lang="en-US" altLang="en-US" sz="2400" dirty="0"/>
          </a:p>
          <a:p>
            <a:pPr algn="just" eaLnBrk="1" hangingPunct="1"/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210650" y="3561495"/>
            <a:ext cx="58517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Tổ chức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 rot="10800000" flipV="1">
            <a:off x="5217697" y="4031577"/>
            <a:ext cx="510173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Đồng Đông Dương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367282" y="5796538"/>
            <a:ext cx="67718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vi-VN" altLang="en-US" sz="2400" dirty="0" smtClean="0"/>
              <a:t>d) Sau khi hòa bình lập lại:</a:t>
            </a:r>
            <a:endParaRPr lang="en-US" altLang="en-US" sz="2400" dirty="0" smtClean="0"/>
          </a:p>
          <a:p>
            <a:pPr algn="just" eaLnBrk="1" hangingPunct="1"/>
            <a:endParaRPr lang="en-US" altLang="en-US" sz="2400" dirty="0" smtClean="0"/>
          </a:p>
          <a:p>
            <a:pPr algn="just" eaLnBrk="1" hangingPunct="1"/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8365959" y="4018546"/>
            <a:ext cx="58517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Tay hòm chìa khóa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02317" y="4812632"/>
            <a:ext cx="5031256" cy="500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lang="en-US" sz="2600" dirty="0"/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378951" y="4823362"/>
            <a:ext cx="293590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600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Tuần</a:t>
            </a:r>
            <a:r>
              <a:rPr lang="en-US" altLang="en-US" sz="2600" b="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lễ</a:t>
            </a:r>
            <a:r>
              <a:rPr lang="en-US" altLang="en-US" sz="2600" b="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Vàng</a:t>
            </a:r>
            <a:endParaRPr lang="en-US" altLang="en-US" sz="2600" b="0" i="0" dirty="0" smtClean="0">
              <a:solidFill>
                <a:schemeClr val="tx1"/>
              </a:solidFill>
            </a:endParaRPr>
          </a:p>
          <a:p>
            <a:pPr algn="just" eaLnBrk="1" hangingPunct="1"/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55770" y="6320413"/>
            <a:ext cx="5025531" cy="492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 tư sản</a:t>
            </a:r>
            <a:endParaRPr lang="en-US" sz="2600" dirty="0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0" y="91440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600" i="0" dirty="0" smtClean="0"/>
              <a:t>Nhà tài trợ đặc biệt của Cách mạng</a:t>
            </a:r>
            <a:r>
              <a:rPr lang="en-US" altLang="en-US" sz="3600" i="0" dirty="0" smtClean="0"/>
              <a:t>     </a:t>
            </a:r>
            <a:endParaRPr lang="en-US" altLang="en-US" sz="4000" i="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82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0" grpId="0"/>
      <p:bldP spid="3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009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429000" y="713593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5208104" y="1752600"/>
            <a:ext cx="0" cy="510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4343400" y="404192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000" i="0" u="sng" dirty="0" err="1">
                <a:solidFill>
                  <a:schemeClr val="tx1"/>
                </a:solidFill>
              </a:rPr>
              <a:t>Tập</a:t>
            </a:r>
            <a:r>
              <a:rPr lang="en-US" altLang="en-US" sz="3000" i="0" u="sng" dirty="0">
                <a:solidFill>
                  <a:schemeClr val="tx1"/>
                </a:solidFill>
              </a:rPr>
              <a:t> </a:t>
            </a:r>
            <a:r>
              <a:rPr lang="en-US" altLang="en-US" sz="3000" i="0" u="sng" dirty="0" err="1">
                <a:solidFill>
                  <a:schemeClr val="tx1"/>
                </a:solidFill>
              </a:rPr>
              <a:t>đọc</a:t>
            </a:r>
            <a:r>
              <a:rPr lang="en-US" altLang="en-US" sz="3000" i="0" u="sng" dirty="0">
                <a:solidFill>
                  <a:schemeClr val="tx1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3200" i="0" dirty="0">
                <a:solidFill>
                  <a:schemeClr val="tx1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65544" name="Text Box 3"/>
          <p:cNvSpPr txBox="1">
            <a:spLocks noChangeArrowheads="1"/>
          </p:cNvSpPr>
          <p:nvPr/>
        </p:nvSpPr>
        <p:spPr bwMode="auto">
          <a:xfrm>
            <a:off x="1524000" y="1565442"/>
            <a:ext cx="419100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Luyện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đọc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400" i="0" dirty="0">
              <a:solidFill>
                <a:schemeClr val="tx1"/>
              </a:solidFill>
            </a:endParaRPr>
          </a:p>
        </p:txBody>
      </p:sp>
      <p:sp>
        <p:nvSpPr>
          <p:cNvPr id="65546" name="Text Box 3"/>
          <p:cNvSpPr txBox="1">
            <a:spLocks noChangeArrowheads="1"/>
          </p:cNvSpPr>
          <p:nvPr/>
        </p:nvSpPr>
        <p:spPr bwMode="auto">
          <a:xfrm>
            <a:off x="7226300" y="1498600"/>
            <a:ext cx="321310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Tìm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hiểu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bài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600" i="0" u="sng" dirty="0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06017" y="2465389"/>
            <a:ext cx="51020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vi-VN" altLang="en-US" sz="2400" i="0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240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tiền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này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làm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giữ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“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tay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hòm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chìa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khóa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”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không</a:t>
            </a:r>
            <a:r>
              <a:rPr lang="en-US" altLang="en-US" sz="240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khỏi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xúc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sửng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sốt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bởi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lúc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bấy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ngân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quỹ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chỉ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còn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…    24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2185385" y="2570440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4042646" y="2971986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208104" y="1947797"/>
            <a:ext cx="5231296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b="0" i="0" dirty="0" smtClean="0">
                <a:solidFill>
                  <a:schemeClr val="tx1"/>
                </a:solidFill>
              </a:rPr>
              <a:t>T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ài trợ</a:t>
            </a:r>
            <a:endParaRPr lang="en-US" altLang="en-US" sz="2600" b="0" i="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50000"/>
              </a:spcBef>
            </a:pPr>
            <a:endParaRPr lang="en-US" altLang="en-US" sz="2600" i="0" u="sng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7875261" y="1950972"/>
            <a:ext cx="58436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Đồn điền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951366" y="4000500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059928" y="2315498"/>
            <a:ext cx="58517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Tổ chức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 rot="10800000" flipV="1">
            <a:off x="7871787" y="2302573"/>
            <a:ext cx="340224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Đồng Đông Dương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5080148" y="2651973"/>
            <a:ext cx="58517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Tay hòm chìa khóa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94284" y="3021676"/>
            <a:ext cx="50072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lang="en-US" sz="2600" dirty="0"/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238277" y="3022621"/>
            <a:ext cx="293590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600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Tuần</a:t>
            </a:r>
            <a:r>
              <a:rPr lang="en-US" altLang="en-US" sz="2600" b="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lễ</a:t>
            </a:r>
            <a:r>
              <a:rPr lang="en-US" altLang="en-US" sz="2600" b="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Vàng</a:t>
            </a:r>
            <a:endParaRPr lang="en-US" altLang="en-US" sz="2600" b="0" i="0" dirty="0" smtClean="0">
              <a:solidFill>
                <a:schemeClr val="tx1"/>
              </a:solidFill>
            </a:endParaRPr>
          </a:p>
          <a:p>
            <a:pPr algn="just" eaLnBrk="1" hangingPunct="1"/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265338" y="3396344"/>
            <a:ext cx="5025531" cy="492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 tư sản</a:t>
            </a:r>
            <a:endParaRPr lang="en-US" sz="2600" dirty="0"/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5225143" y="3848518"/>
            <a:ext cx="69138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 smtClean="0"/>
              <a:t>Câu</a:t>
            </a:r>
            <a:r>
              <a:rPr lang="en-US" altLang="en-US" sz="2400" dirty="0" smtClean="0"/>
              <a:t> 2. </a:t>
            </a:r>
            <a:r>
              <a:rPr lang="en-US" altLang="en-US" sz="2400" dirty="0" err="1">
                <a:cs typeface="Times New Roman" panose="02020603050405020304" pitchFamily="18" charset="0"/>
              </a:rPr>
              <a:t>Việc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ông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Thiện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thể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hiện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những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phẩm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chất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gì</a:t>
            </a:r>
            <a:r>
              <a:rPr lang="en-US" altLang="en-US" sz="2400" dirty="0">
                <a:cs typeface="Times New Roman" panose="02020603050405020304" pitchFamily="18" charset="0"/>
              </a:rPr>
              <a:t>?</a:t>
            </a:r>
          </a:p>
          <a:p>
            <a:pPr algn="just" eaLnBrk="1" hangingPunct="1"/>
            <a:endParaRPr lang="en-US" altLang="en-US" sz="2400" dirty="0"/>
          </a:p>
          <a:p>
            <a:pPr algn="just" eaLnBrk="1" hangingPunct="1"/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226821" y="3850196"/>
            <a:ext cx="69138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 smtClean="0"/>
              <a:t>Câu</a:t>
            </a:r>
            <a:r>
              <a:rPr lang="en-US" altLang="en-US" sz="2400" dirty="0" smtClean="0"/>
              <a:t> </a:t>
            </a:r>
            <a:r>
              <a:rPr lang="vi-VN" altLang="en-US" sz="2400" dirty="0" smtClean="0"/>
              <a:t>3</a:t>
            </a:r>
            <a:r>
              <a:rPr lang="en-US" altLang="en-US" sz="2400" dirty="0" smtClean="0"/>
              <a:t>.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Từ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chuyện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này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em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suy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nghĩ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như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thế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về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trách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nhiệm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công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dân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với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đất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nước</a:t>
            </a:r>
            <a:r>
              <a:rPr lang="en-US" altLang="en-US" sz="2400" dirty="0">
                <a:solidFill>
                  <a:srgbClr val="FF3300"/>
                </a:solidFill>
                <a:cs typeface="Times New Roman" panose="02020603050405020304" pitchFamily="18" charset="0"/>
              </a:rPr>
              <a:t>?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/>
            <a:endParaRPr lang="en-US" altLang="en-US" sz="2400" dirty="0"/>
          </a:p>
          <a:p>
            <a:pPr algn="just" eaLnBrk="1" hangingPunct="1"/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0" y="91440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600" i="0" dirty="0" smtClean="0"/>
              <a:t>Nhà tài trợ đặc biệt của Cách mạng</a:t>
            </a:r>
            <a:r>
              <a:rPr lang="en-US" altLang="en-US" sz="3600" i="0" dirty="0" smtClean="0"/>
              <a:t>     </a:t>
            </a:r>
            <a:endParaRPr lang="en-US" altLang="en-US" sz="4000" i="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32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1925" y="123825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716381" y="6304548"/>
            <a:ext cx="29247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endParaRPr lang="en-US" altLang="en-US" sz="2400" dirty="0">
              <a:solidFill>
                <a:schemeClr val="tx1"/>
              </a:solidFill>
            </a:endParaRPr>
          </a:p>
        </p:txBody>
      </p:sp>
      <p:pic>
        <p:nvPicPr>
          <p:cNvPr id="11" name="Picture 10" descr="hinh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302" y="2309812"/>
            <a:ext cx="8915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591175" y="3133725"/>
            <a:ext cx="13906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u="sng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b="1" dirty="0">
                <a:solidFill>
                  <a:schemeClr val="tx2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3343275" y="3707272"/>
            <a:ext cx="5886450" cy="1772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vi-VN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Đỗ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943475" y="470867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000" i="0" u="sng" dirty="0" err="1">
                <a:solidFill>
                  <a:schemeClr val="tx1"/>
                </a:solidFill>
              </a:rPr>
              <a:t>Tập</a:t>
            </a:r>
            <a:r>
              <a:rPr lang="en-US" altLang="en-US" sz="3000" i="0" u="sng" dirty="0">
                <a:solidFill>
                  <a:schemeClr val="tx1"/>
                </a:solidFill>
              </a:rPr>
              <a:t> </a:t>
            </a:r>
            <a:r>
              <a:rPr lang="en-US" altLang="en-US" sz="3000" i="0" u="sng" dirty="0" err="1">
                <a:solidFill>
                  <a:schemeClr val="tx1"/>
                </a:solidFill>
              </a:rPr>
              <a:t>đọc</a:t>
            </a:r>
            <a:r>
              <a:rPr lang="en-US" altLang="en-US" sz="3000" i="0" u="sng" dirty="0">
                <a:solidFill>
                  <a:schemeClr val="tx1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3200" i="0" dirty="0">
                <a:solidFill>
                  <a:schemeClr val="tx1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0" y="100330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600" i="0" dirty="0" smtClean="0"/>
              <a:t>Nhà tài trợ đặc biệt của Cách mạng</a:t>
            </a:r>
            <a:r>
              <a:rPr lang="en-US" altLang="en-US" sz="3600" i="0" dirty="0" smtClean="0"/>
              <a:t>     </a:t>
            </a:r>
            <a:endParaRPr lang="en-US" altLang="en-US" sz="4000" i="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32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009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429000" y="713593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5218055" y="3025289"/>
            <a:ext cx="10268" cy="358405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4343400" y="404192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000" i="0" u="sng" dirty="0" err="1">
                <a:solidFill>
                  <a:schemeClr val="tx1"/>
                </a:solidFill>
              </a:rPr>
              <a:t>Tập</a:t>
            </a:r>
            <a:r>
              <a:rPr lang="en-US" altLang="en-US" sz="3000" i="0" u="sng" dirty="0">
                <a:solidFill>
                  <a:schemeClr val="tx1"/>
                </a:solidFill>
              </a:rPr>
              <a:t> </a:t>
            </a:r>
            <a:r>
              <a:rPr lang="en-US" altLang="en-US" sz="3000" i="0" u="sng" dirty="0" err="1">
                <a:solidFill>
                  <a:schemeClr val="tx1"/>
                </a:solidFill>
              </a:rPr>
              <a:t>đọc</a:t>
            </a:r>
            <a:r>
              <a:rPr lang="en-US" altLang="en-US" sz="3000" i="0" u="sng" dirty="0">
                <a:solidFill>
                  <a:schemeClr val="tx1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3200" i="0" dirty="0">
                <a:solidFill>
                  <a:schemeClr val="tx1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65544" name="Text Box 3"/>
          <p:cNvSpPr txBox="1">
            <a:spLocks noChangeArrowheads="1"/>
          </p:cNvSpPr>
          <p:nvPr/>
        </p:nvSpPr>
        <p:spPr bwMode="auto">
          <a:xfrm>
            <a:off x="1524000" y="2692563"/>
            <a:ext cx="4191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0" u="sng" dirty="0" err="1"/>
              <a:t>Luyện</a:t>
            </a:r>
            <a:r>
              <a:rPr lang="en-US" altLang="en-US" i="0" u="sng" dirty="0"/>
              <a:t> </a:t>
            </a:r>
            <a:r>
              <a:rPr lang="en-US" altLang="en-US" i="0" u="sng" dirty="0" err="1"/>
              <a:t>đọc</a:t>
            </a:r>
            <a:r>
              <a:rPr lang="en-US" altLang="en-US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i="0" dirty="0">
              <a:solidFill>
                <a:schemeClr val="tx1"/>
              </a:solidFill>
            </a:endParaRPr>
          </a:p>
        </p:txBody>
      </p:sp>
      <p:sp>
        <p:nvSpPr>
          <p:cNvPr id="65546" name="Text Box 3"/>
          <p:cNvSpPr txBox="1">
            <a:spLocks noChangeArrowheads="1"/>
          </p:cNvSpPr>
          <p:nvPr/>
        </p:nvSpPr>
        <p:spPr bwMode="auto">
          <a:xfrm>
            <a:off x="7239000" y="2475996"/>
            <a:ext cx="320040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Tìm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hiểu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bài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600" i="0" u="sng" dirty="0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06017" y="3265485"/>
            <a:ext cx="510208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vi-VN" altLang="en-US" i="0" dirty="0" smtClean="0">
                <a:cs typeface="Times New Roman" panose="02020603050405020304" pitchFamily="18" charset="0"/>
              </a:rPr>
              <a:t>    </a:t>
            </a:r>
            <a:r>
              <a:rPr lang="en-US" altLang="en-US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tiền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này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làm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giữ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“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tay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hòm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chìa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khóa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”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không</a:t>
            </a:r>
            <a:r>
              <a:rPr lang="en-US" altLang="en-US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khỏi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xúc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sửng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sốt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bởi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lúc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bấy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ngân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quỹ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chỉ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còn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… 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24 </a:t>
            </a:r>
            <a:r>
              <a:rPr lang="en-US" altLang="en-US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i="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2458563" y="3386729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5109772" y="3815178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208104" y="2938393"/>
            <a:ext cx="5231296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0" dirty="0" smtClean="0">
                <a:solidFill>
                  <a:schemeClr val="tx1"/>
                </a:solidFill>
              </a:rPr>
              <a:t>-</a:t>
            </a:r>
            <a:r>
              <a:rPr lang="en-US" altLang="en-US" b="0" i="0" dirty="0" smtClean="0">
                <a:solidFill>
                  <a:schemeClr val="tx1"/>
                </a:solidFill>
              </a:rPr>
              <a:t>T</a:t>
            </a:r>
            <a:r>
              <a:rPr lang="vi-VN" altLang="en-US" b="0" i="0" dirty="0" smtClean="0">
                <a:solidFill>
                  <a:schemeClr val="tx1"/>
                </a:solidFill>
              </a:rPr>
              <a:t>ài trợ</a:t>
            </a:r>
            <a:endParaRPr lang="en-US" altLang="en-US" b="0" i="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50000"/>
              </a:spcBef>
            </a:pPr>
            <a:endParaRPr lang="en-US" altLang="en-US" i="0" u="sng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7884786" y="2912993"/>
            <a:ext cx="58436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0" dirty="0" smtClean="0"/>
              <a:t>  </a:t>
            </a:r>
            <a:r>
              <a:rPr lang="en-US" altLang="en-US" i="0" dirty="0" smtClean="0">
                <a:solidFill>
                  <a:schemeClr val="tx1"/>
                </a:solidFill>
              </a:rPr>
              <a:t>-</a:t>
            </a:r>
            <a:r>
              <a:rPr lang="en-US" altLang="en-US" i="0" dirty="0" smtClean="0"/>
              <a:t> </a:t>
            </a:r>
            <a:r>
              <a:rPr lang="vi-VN" altLang="en-US" b="0" i="0" dirty="0" smtClean="0">
                <a:solidFill>
                  <a:schemeClr val="tx1"/>
                </a:solidFill>
              </a:rPr>
              <a:t>Đồn điền</a:t>
            </a:r>
            <a:endParaRPr lang="en-US" altLang="en-US" b="0" i="0" dirty="0">
              <a:solidFill>
                <a:schemeClr val="tx1"/>
              </a:solidFill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3623093" y="5050706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059928" y="3277519"/>
            <a:ext cx="5851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0" dirty="0" smtClean="0"/>
              <a:t>  </a:t>
            </a:r>
            <a:r>
              <a:rPr lang="en-US" altLang="en-US" i="0" dirty="0" smtClean="0">
                <a:solidFill>
                  <a:schemeClr val="tx1"/>
                </a:solidFill>
              </a:rPr>
              <a:t>-</a:t>
            </a:r>
            <a:r>
              <a:rPr lang="en-US" altLang="en-US" i="0" dirty="0" smtClean="0"/>
              <a:t> </a:t>
            </a:r>
            <a:r>
              <a:rPr lang="vi-VN" altLang="en-US" b="0" i="0" dirty="0" smtClean="0">
                <a:solidFill>
                  <a:schemeClr val="tx1"/>
                </a:solidFill>
              </a:rPr>
              <a:t>Tổ chức</a:t>
            </a:r>
            <a:endParaRPr lang="en-US" altLang="en-US" b="0" i="0" dirty="0">
              <a:solidFill>
                <a:schemeClr val="tx1"/>
              </a:solidFill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 rot="10800000" flipV="1">
            <a:off x="7871787" y="3239681"/>
            <a:ext cx="34022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0" dirty="0" smtClean="0"/>
              <a:t>  </a:t>
            </a:r>
            <a:r>
              <a:rPr lang="en-US" altLang="en-US" i="0" dirty="0" smtClean="0">
                <a:solidFill>
                  <a:schemeClr val="tx1"/>
                </a:solidFill>
              </a:rPr>
              <a:t>-</a:t>
            </a:r>
            <a:r>
              <a:rPr lang="en-US" altLang="en-US" i="0" dirty="0" smtClean="0"/>
              <a:t> </a:t>
            </a:r>
            <a:r>
              <a:rPr lang="vi-VN" altLang="en-US" b="0" i="0" dirty="0" smtClean="0">
                <a:solidFill>
                  <a:schemeClr val="tx1"/>
                </a:solidFill>
              </a:rPr>
              <a:t>Đồng Đông Dương</a:t>
            </a:r>
            <a:endParaRPr lang="en-US" altLang="en-US" b="0" i="0" dirty="0">
              <a:solidFill>
                <a:schemeClr val="tx1"/>
              </a:solidFill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5080148" y="3633044"/>
            <a:ext cx="58517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0" dirty="0" smtClean="0"/>
              <a:t>  </a:t>
            </a:r>
            <a:r>
              <a:rPr lang="en-US" altLang="en-US" i="0" dirty="0" smtClean="0">
                <a:solidFill>
                  <a:schemeClr val="tx1"/>
                </a:solidFill>
              </a:rPr>
              <a:t>-</a:t>
            </a:r>
            <a:r>
              <a:rPr lang="en-US" altLang="en-US" i="0" dirty="0" smtClean="0"/>
              <a:t> </a:t>
            </a:r>
            <a:r>
              <a:rPr lang="vi-VN" altLang="en-US" b="0" i="0" dirty="0" smtClean="0">
                <a:solidFill>
                  <a:schemeClr val="tx1"/>
                </a:solidFill>
              </a:rPr>
              <a:t>Tay hòm chìa khóa</a:t>
            </a:r>
            <a:endParaRPr lang="en-US" altLang="en-US" b="0" i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94284" y="3631272"/>
            <a:ext cx="50072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lang="en-US" sz="2800" dirty="0"/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238277" y="3984642"/>
            <a:ext cx="29359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Tuần</a:t>
            </a:r>
            <a:r>
              <a:rPr lang="en-US" altLang="en-US" b="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lễ</a:t>
            </a:r>
            <a:r>
              <a:rPr lang="en-US" altLang="en-US" b="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Vàng</a:t>
            </a:r>
            <a:endParaRPr lang="en-US" altLang="en-US" b="0" i="0" dirty="0" smtClean="0">
              <a:solidFill>
                <a:schemeClr val="tx1"/>
              </a:solidFill>
            </a:endParaRPr>
          </a:p>
          <a:p>
            <a:pPr algn="just" eaLnBrk="1" hangingPunct="1"/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265338" y="4415515"/>
            <a:ext cx="50255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 tư sản</a:t>
            </a:r>
            <a:endParaRPr lang="en-US" sz="2800" dirty="0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-32084" y="1540041"/>
            <a:ext cx="12077482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en-US" altLang="en-US" b="0" i="0" u="sng" dirty="0" err="1" smtClean="0">
                <a:solidFill>
                  <a:schemeClr val="tx1"/>
                </a:solidFill>
              </a:rPr>
              <a:t>Nội</a:t>
            </a:r>
            <a:r>
              <a:rPr lang="en-US" altLang="en-US" b="0" i="0" u="sng" dirty="0" smtClean="0">
                <a:solidFill>
                  <a:schemeClr val="tx1"/>
                </a:solidFill>
              </a:rPr>
              <a:t> dung</a:t>
            </a:r>
            <a:r>
              <a:rPr lang="en-US" altLang="en-US" b="0" i="0" dirty="0" smtClean="0">
                <a:solidFill>
                  <a:schemeClr val="tx1"/>
                </a:solidFill>
              </a:rPr>
              <a:t>: 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Biểu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dương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nhà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tư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sản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yêu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nước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Đỗ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Đình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Thiện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ủng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hộ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và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tài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trợ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tiền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của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cho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Cách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b="0" i="0" dirty="0" err="1" smtClean="0">
                <a:cs typeface="Times New Roman" panose="02020603050405020304" pitchFamily="18" charset="0"/>
              </a:rPr>
              <a:t>mạng</a:t>
            </a:r>
            <a:r>
              <a:rPr lang="en-US" altLang="en-US" b="0" i="0" dirty="0" smtClean="0"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0" y="91440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600" i="0" dirty="0" smtClean="0"/>
              <a:t>Nhà tài trợ đặc biệt của Cách mạng</a:t>
            </a:r>
            <a:r>
              <a:rPr lang="en-US" altLang="en-US" sz="3600" i="0" dirty="0" smtClean="0"/>
              <a:t>     </a:t>
            </a:r>
            <a:endParaRPr lang="en-US" altLang="en-US" sz="4000" i="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8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700" y="0"/>
            <a:ext cx="1240569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-53010" y="404192"/>
            <a:ext cx="1219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000" i="0" u="sng" dirty="0" err="1">
                <a:solidFill>
                  <a:schemeClr val="tx1"/>
                </a:solidFill>
              </a:rPr>
              <a:t>Tập</a:t>
            </a:r>
            <a:r>
              <a:rPr lang="en-US" altLang="en-US" sz="3000" i="0" u="sng" dirty="0">
                <a:solidFill>
                  <a:schemeClr val="tx1"/>
                </a:solidFill>
              </a:rPr>
              <a:t> </a:t>
            </a:r>
            <a:r>
              <a:rPr lang="en-US" altLang="en-US" sz="3000" i="0" u="sng" dirty="0" err="1">
                <a:solidFill>
                  <a:schemeClr val="tx1"/>
                </a:solidFill>
              </a:rPr>
              <a:t>đọc</a:t>
            </a:r>
            <a:r>
              <a:rPr lang="en-US" altLang="en-US" sz="3000" i="0" u="sng" dirty="0">
                <a:solidFill>
                  <a:schemeClr val="tx1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3200" i="0" dirty="0">
                <a:solidFill>
                  <a:schemeClr val="tx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i="0" dirty="0" smtClean="0">
                <a:solidFill>
                  <a:schemeClr val="tx1"/>
                </a:solidFill>
                <a:latin typeface=".VnTime" panose="020B7200000000000000" pitchFamily="34" charset="0"/>
              </a:rPr>
              <a:t>      </a:t>
            </a:r>
            <a:endParaRPr lang="en-US" altLang="en-US" sz="3200" i="0" dirty="0">
              <a:solidFill>
                <a:schemeClr val="tx1"/>
              </a:solidFill>
              <a:latin typeface=".VnTime" panose="020B7200000000000000" pitchFamily="34" charset="0"/>
            </a:endParaRPr>
          </a:p>
        </p:txBody>
      </p: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-266700" y="1442889"/>
            <a:ext cx="4485596" cy="1155797"/>
            <a:chOff x="628" y="-227"/>
            <a:chExt cx="1872" cy="646"/>
          </a:xfrm>
        </p:grpSpPr>
        <p:pic>
          <p:nvPicPr>
            <p:cNvPr id="24" name="Picture 10" descr="hinh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" y="-227"/>
              <a:ext cx="1872" cy="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079" y="-69"/>
              <a:ext cx="1152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495300" indent="-4953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</a:t>
              </a:r>
              <a:r>
                <a:rPr lang="en-US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lại</a:t>
              </a:r>
              <a:endPara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0" y="91440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600" i="0" dirty="0" smtClean="0"/>
              <a:t>Nhà tài trợ đặc biệt của Cách mạng</a:t>
            </a:r>
            <a:r>
              <a:rPr lang="en-US" altLang="en-US" sz="3600" i="0" dirty="0" smtClean="0"/>
              <a:t>     </a:t>
            </a:r>
            <a:endParaRPr lang="en-US" altLang="en-US" sz="4000" i="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9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700" y="0"/>
            <a:ext cx="1240569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-53010" y="404192"/>
            <a:ext cx="1219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000" i="0" u="sng" dirty="0" err="1">
                <a:solidFill>
                  <a:schemeClr val="tx1"/>
                </a:solidFill>
              </a:rPr>
              <a:t>Tập</a:t>
            </a:r>
            <a:r>
              <a:rPr lang="en-US" altLang="en-US" sz="3000" i="0" u="sng" dirty="0">
                <a:solidFill>
                  <a:schemeClr val="tx1"/>
                </a:solidFill>
              </a:rPr>
              <a:t> </a:t>
            </a:r>
            <a:r>
              <a:rPr lang="en-US" altLang="en-US" sz="3000" i="0" u="sng" dirty="0" err="1">
                <a:solidFill>
                  <a:schemeClr val="tx1"/>
                </a:solidFill>
              </a:rPr>
              <a:t>đọc</a:t>
            </a:r>
            <a:r>
              <a:rPr lang="en-US" altLang="en-US" sz="3000" i="0" u="sng" dirty="0">
                <a:solidFill>
                  <a:schemeClr val="tx1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3200" i="0" dirty="0">
                <a:solidFill>
                  <a:schemeClr val="tx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i="0" dirty="0" smtClean="0">
                <a:solidFill>
                  <a:schemeClr val="tx1"/>
                </a:solidFill>
                <a:latin typeface=".VnTime" panose="020B7200000000000000" pitchFamily="34" charset="0"/>
              </a:rPr>
              <a:t>      </a:t>
            </a:r>
            <a:endParaRPr lang="en-US" altLang="en-US" sz="3200" i="0" dirty="0">
              <a:solidFill>
                <a:schemeClr val="tx1"/>
              </a:solidFill>
              <a:latin typeface=".VnTime" panose="020B7200000000000000" pitchFamily="34" charset="0"/>
            </a:endParaRPr>
          </a:p>
        </p:txBody>
      </p: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-266701" y="1257300"/>
            <a:ext cx="4485596" cy="1155797"/>
            <a:chOff x="628" y="-227"/>
            <a:chExt cx="1872" cy="646"/>
          </a:xfrm>
        </p:grpSpPr>
        <p:pic>
          <p:nvPicPr>
            <p:cNvPr id="24" name="Picture 10" descr="hinh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" y="-227"/>
              <a:ext cx="1872" cy="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079" y="-69"/>
              <a:ext cx="1152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495300" indent="-4953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</a:t>
              </a:r>
              <a:r>
                <a:rPr lang="en-US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lại</a:t>
              </a:r>
              <a:endPara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228599" y="2265375"/>
            <a:ext cx="11658601" cy="459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sz="24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   </a:t>
            </a:r>
            <a:r>
              <a:rPr lang="en-US" altLang="en-US" sz="24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   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Với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lòng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nhiệt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thành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yêu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nước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ngay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từ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trước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Cách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mạng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ông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Thiện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đã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những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trợ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giúp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to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lớn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về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tài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chính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cho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tổ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chức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Năm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1943,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thông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qua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chí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Nguyễn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Lương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Bằng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ông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gửi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ủng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hộ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quỹ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3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vạn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Đông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Dương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tiền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này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làm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giữ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“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tay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hòm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chìa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khóa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”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không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khỏi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xúc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sửng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sốt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bởi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lúc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bấy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ngân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quỹ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chỉ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còn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... </a:t>
            </a:r>
            <a:r>
              <a:rPr lang="en-US" altLang="en-US" sz="2400" b="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24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400" b="0" i="0" dirty="0">
                <a:solidFill>
                  <a:schemeClr val="tx1"/>
                </a:solidFill>
                <a:latin typeface="HP001 5 hàng" pitchFamily="34" charset="0"/>
              </a:rPr>
              <a:t>.</a:t>
            </a:r>
          </a:p>
          <a:p>
            <a:pPr algn="just" eaLnBrk="1" hangingPunct="1">
              <a:lnSpc>
                <a:spcPct val="130000"/>
              </a:lnSpc>
              <a:spcBef>
                <a:spcPct val="50000"/>
              </a:spcBef>
            </a:pPr>
            <a:r>
              <a:rPr lang="vi-VN" altLang="en-US" sz="2400" b="0" i="0" dirty="0" smtClean="0">
                <a:solidFill>
                  <a:schemeClr val="tx1"/>
                </a:solidFill>
              </a:rPr>
              <a:t>             </a:t>
            </a:r>
            <a:r>
              <a:rPr lang="en-US" altLang="en-US" sz="2400" b="0" i="0" dirty="0" err="1" smtClean="0">
                <a:solidFill>
                  <a:schemeClr val="tx1"/>
                </a:solidFill>
              </a:rPr>
              <a:t>Khi</a:t>
            </a:r>
            <a:r>
              <a:rPr lang="en-US" altLang="en-US" sz="2400" b="0" i="0" dirty="0" smtClean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Cách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mạng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thành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công</a:t>
            </a:r>
            <a:r>
              <a:rPr lang="en-US" altLang="en-US" sz="2400" b="0" i="0" dirty="0">
                <a:solidFill>
                  <a:schemeClr val="tx1"/>
                </a:solidFill>
              </a:rPr>
              <a:t>,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sự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tài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trợ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của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ông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Thiện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đối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với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Cách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mạng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còn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lớn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hơn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nhiều</a:t>
            </a:r>
            <a:r>
              <a:rPr lang="en-US" altLang="en-US" sz="2400" b="0" i="0" dirty="0">
                <a:solidFill>
                  <a:schemeClr val="tx1"/>
                </a:solidFill>
              </a:rPr>
              <a:t>.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Trong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Tuần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lễ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Vàng</a:t>
            </a:r>
            <a:r>
              <a:rPr lang="en-US" altLang="en-US" sz="2400" b="0" i="0" dirty="0">
                <a:solidFill>
                  <a:schemeClr val="tx1"/>
                </a:solidFill>
              </a:rPr>
              <a:t>,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ông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đã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ủng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hộ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Chính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phủ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tới</a:t>
            </a:r>
            <a:r>
              <a:rPr lang="en-US" altLang="en-US" sz="2400" b="0" i="0" dirty="0">
                <a:solidFill>
                  <a:schemeClr val="tx1"/>
                </a:solidFill>
              </a:rPr>
              <a:t> 64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lạng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vàng</a:t>
            </a:r>
            <a:r>
              <a:rPr lang="en-US" altLang="en-US" sz="2400" b="0" i="0" dirty="0">
                <a:solidFill>
                  <a:schemeClr val="tx1"/>
                </a:solidFill>
              </a:rPr>
              <a:t>.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Với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Quỹ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Độc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lập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Trung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ương</a:t>
            </a:r>
            <a:r>
              <a:rPr lang="en-US" altLang="en-US" sz="2400" b="0" i="0" dirty="0">
                <a:solidFill>
                  <a:schemeClr val="tx1"/>
                </a:solidFill>
              </a:rPr>
              <a:t>,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ông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cũng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đóng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góp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tới</a:t>
            </a:r>
            <a:r>
              <a:rPr lang="en-US" altLang="en-US" sz="2400" b="0" i="0" dirty="0">
                <a:solidFill>
                  <a:schemeClr val="tx1"/>
                </a:solidFill>
              </a:rPr>
              <a:t> 10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vạn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đồng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Đông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Dương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và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được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Chính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phủ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tín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nhiệm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giao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phụ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trách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Quỹ</a:t>
            </a:r>
            <a:r>
              <a:rPr lang="en-US" altLang="en-US" sz="2400" b="0" i="0" dirty="0">
                <a:solidFill>
                  <a:schemeClr val="tx1"/>
                </a:solidFill>
              </a:rPr>
              <a:t>.</a:t>
            </a:r>
            <a:endParaRPr lang="en-US" altLang="en-US" sz="2400" b="0" i="0" dirty="0">
              <a:solidFill>
                <a:schemeClr val="tx1"/>
              </a:solidFill>
              <a:latin typeface="HP001 5 hàng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0" y="91440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600" i="0" dirty="0" smtClean="0"/>
              <a:t>Nhà tài trợ đặc biệt của Cách mạng</a:t>
            </a:r>
            <a:r>
              <a:rPr lang="en-US" altLang="en-US" sz="3600" i="0" dirty="0" smtClean="0"/>
              <a:t>     </a:t>
            </a:r>
            <a:endParaRPr lang="en-US" altLang="en-US" sz="4000" i="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23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700" y="76200"/>
            <a:ext cx="1240569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-53010" y="404192"/>
            <a:ext cx="1219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000" i="0" u="sng" dirty="0" err="1">
                <a:solidFill>
                  <a:schemeClr val="tx1"/>
                </a:solidFill>
              </a:rPr>
              <a:t>Tập</a:t>
            </a:r>
            <a:r>
              <a:rPr lang="en-US" altLang="en-US" sz="3000" i="0" u="sng" dirty="0">
                <a:solidFill>
                  <a:schemeClr val="tx1"/>
                </a:solidFill>
              </a:rPr>
              <a:t> </a:t>
            </a:r>
            <a:r>
              <a:rPr lang="en-US" altLang="en-US" sz="3000" i="0" u="sng" dirty="0" err="1">
                <a:solidFill>
                  <a:schemeClr val="tx1"/>
                </a:solidFill>
              </a:rPr>
              <a:t>đọc</a:t>
            </a:r>
            <a:r>
              <a:rPr lang="en-US" altLang="en-US" sz="3000" i="0" u="sng" dirty="0">
                <a:solidFill>
                  <a:schemeClr val="tx1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3200" i="0" dirty="0">
                <a:solidFill>
                  <a:schemeClr val="tx1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3200" i="0" dirty="0" smtClean="0">
                <a:solidFill>
                  <a:schemeClr val="tx1"/>
                </a:solidFill>
                <a:latin typeface=".VnTime" panose="020B7200000000000000" pitchFamily="34" charset="0"/>
              </a:rPr>
              <a:t>      </a:t>
            </a:r>
            <a:endParaRPr lang="en-US" altLang="en-US" sz="3200" i="0" dirty="0">
              <a:solidFill>
                <a:schemeClr val="tx1"/>
              </a:solidFill>
              <a:latin typeface=".VnTime" panose="020B7200000000000000" pitchFamily="34" charset="0"/>
            </a:endParaRPr>
          </a:p>
        </p:txBody>
      </p:sp>
      <p:grpSp>
        <p:nvGrpSpPr>
          <p:cNvPr id="22" name="Group 5"/>
          <p:cNvGrpSpPr>
            <a:grpSpLocks/>
          </p:cNvGrpSpPr>
          <p:nvPr/>
        </p:nvGrpSpPr>
        <p:grpSpPr bwMode="auto">
          <a:xfrm>
            <a:off x="-104096" y="1467889"/>
            <a:ext cx="4485596" cy="982106"/>
            <a:chOff x="628" y="-227"/>
            <a:chExt cx="1872" cy="646"/>
          </a:xfrm>
        </p:grpSpPr>
        <p:pic>
          <p:nvPicPr>
            <p:cNvPr id="24" name="Picture 10" descr="hinh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" y="-227"/>
              <a:ext cx="1872" cy="6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079" y="-69"/>
              <a:ext cx="1152" cy="2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495300" indent="-4953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alt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Luyện</a:t>
              </a:r>
              <a:r>
                <a:rPr lang="en-US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alt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lại</a:t>
              </a:r>
              <a:endPara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-104096" y="2261935"/>
            <a:ext cx="1202338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6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228599" y="2265375"/>
            <a:ext cx="11658601" cy="4598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50000"/>
              </a:spcBef>
            </a:pPr>
            <a:r>
              <a:rPr lang="en-US" altLang="en-US" sz="24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   </a:t>
            </a:r>
            <a:r>
              <a:rPr lang="en-US" altLang="en-US" sz="2400" b="0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   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Với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lòng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cs typeface="Times New Roman" panose="02020603050405020304" pitchFamily="18" charset="0"/>
              </a:rPr>
              <a:t>nhiệt</a:t>
            </a:r>
            <a:r>
              <a:rPr lang="en-US" altLang="en-US" sz="2400" i="0" dirty="0"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cs typeface="Times New Roman" panose="02020603050405020304" pitchFamily="18" charset="0"/>
              </a:rPr>
              <a:t>thành</a:t>
            </a:r>
            <a:r>
              <a:rPr lang="en-US" altLang="en-US" sz="2400" i="0" dirty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yêu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nước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ngay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từ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trước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Cách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mạng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ông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Thiện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đã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những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cs typeface="Times New Roman" panose="02020603050405020304" pitchFamily="18" charset="0"/>
              </a:rPr>
              <a:t>trợ</a:t>
            </a:r>
            <a:r>
              <a:rPr lang="en-US" altLang="en-US" sz="2400" i="0" dirty="0"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cs typeface="Times New Roman" panose="02020603050405020304" pitchFamily="18" charset="0"/>
              </a:rPr>
              <a:t>giúp</a:t>
            </a:r>
            <a:r>
              <a:rPr lang="en-US" altLang="en-US" sz="2400" i="0" dirty="0">
                <a:cs typeface="Times New Roman" panose="02020603050405020304" pitchFamily="18" charset="0"/>
              </a:rPr>
              <a:t> to </a:t>
            </a:r>
            <a:r>
              <a:rPr lang="en-US" altLang="en-US" sz="2400" i="0" dirty="0" err="1">
                <a:cs typeface="Times New Roman" panose="02020603050405020304" pitchFamily="18" charset="0"/>
              </a:rPr>
              <a:t>lớn</a:t>
            </a:r>
            <a:r>
              <a:rPr lang="en-US" altLang="en-US" sz="2400" b="0" i="0" dirty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về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tài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chính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cho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tổ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chức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Năm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1943,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thông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qua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chí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Nguyễn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Lương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Bằng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ông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gửi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ủng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hộ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quỹ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>
                <a:cs typeface="Times New Roman" panose="02020603050405020304" pitchFamily="18" charset="0"/>
              </a:rPr>
              <a:t>3 </a:t>
            </a:r>
            <a:r>
              <a:rPr lang="en-US" altLang="en-US" sz="2400" i="0" dirty="0" err="1">
                <a:cs typeface="Times New Roman" panose="02020603050405020304" pitchFamily="18" charset="0"/>
              </a:rPr>
              <a:t>vạn</a:t>
            </a:r>
            <a:r>
              <a:rPr lang="en-US" altLang="en-US" sz="2400" i="0" dirty="0"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cs typeface="Times New Roman" panose="02020603050405020304" pitchFamily="18" charset="0"/>
              </a:rPr>
              <a:t>đồng</a:t>
            </a:r>
            <a:r>
              <a:rPr lang="en-US" altLang="en-US" sz="2400" i="0" dirty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Đông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Dương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tiền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này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làm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giữ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“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tay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hòm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chìa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khóa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”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không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khỏi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cs typeface="Times New Roman" panose="02020603050405020304" pitchFamily="18" charset="0"/>
              </a:rPr>
              <a:t>xúc</a:t>
            </a:r>
            <a:r>
              <a:rPr lang="en-US" altLang="en-US" sz="2400" i="0" dirty="0"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cs typeface="Times New Roman" panose="02020603050405020304" pitchFamily="18" charset="0"/>
              </a:rPr>
              <a:t>động</a:t>
            </a:r>
            <a:r>
              <a:rPr lang="en-US" altLang="en-US" sz="2400" i="0" dirty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cs typeface="Times New Roman" panose="02020603050405020304" pitchFamily="18" charset="0"/>
              </a:rPr>
              <a:t>sửng</a:t>
            </a:r>
            <a:r>
              <a:rPr lang="en-US" altLang="en-US" sz="2400" i="0" dirty="0"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cs typeface="Times New Roman" panose="02020603050405020304" pitchFamily="18" charset="0"/>
              </a:rPr>
              <a:t>sốt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bởi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lúc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bấy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ngân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quỹ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chỉ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còn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2400" b="0" i="0" dirty="0">
                <a:solidFill>
                  <a:schemeClr val="tx1"/>
                </a:solidFill>
                <a:cs typeface="Times New Roman" panose="02020603050405020304" pitchFamily="18" charset="0"/>
              </a:rPr>
              <a:t> ... </a:t>
            </a:r>
            <a:r>
              <a:rPr lang="en-US" altLang="en-US" sz="2400" i="0" dirty="0" smtClean="0">
                <a:cs typeface="Times New Roman" panose="02020603050405020304" pitchFamily="18" charset="0"/>
              </a:rPr>
              <a:t>24 </a:t>
            </a:r>
            <a:r>
              <a:rPr lang="en-US" altLang="en-US" sz="2400" i="0" dirty="0" err="1">
                <a:cs typeface="Times New Roman" panose="02020603050405020304" pitchFamily="18" charset="0"/>
              </a:rPr>
              <a:t>đồng</a:t>
            </a:r>
            <a:r>
              <a:rPr lang="en-US" altLang="en-US" sz="2400" b="0" i="0" dirty="0">
                <a:solidFill>
                  <a:schemeClr val="tx1"/>
                </a:solidFill>
                <a:latin typeface="HP001 5 hàng" pitchFamily="34" charset="0"/>
              </a:rPr>
              <a:t>.</a:t>
            </a:r>
          </a:p>
          <a:p>
            <a:pPr algn="just" eaLnBrk="1" hangingPunct="1">
              <a:lnSpc>
                <a:spcPct val="130000"/>
              </a:lnSpc>
              <a:spcBef>
                <a:spcPct val="50000"/>
              </a:spcBef>
            </a:pPr>
            <a:r>
              <a:rPr lang="vi-VN" altLang="en-US" sz="2400" b="0" i="0" dirty="0" smtClean="0">
                <a:solidFill>
                  <a:schemeClr val="tx1"/>
                </a:solidFill>
              </a:rPr>
              <a:t>             </a:t>
            </a:r>
            <a:r>
              <a:rPr lang="en-US" altLang="en-US" sz="2400" b="0" i="0" dirty="0" err="1" smtClean="0">
                <a:solidFill>
                  <a:schemeClr val="tx1"/>
                </a:solidFill>
              </a:rPr>
              <a:t>Khi</a:t>
            </a:r>
            <a:r>
              <a:rPr lang="en-US" altLang="en-US" sz="2400" b="0" i="0" dirty="0" smtClean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Cách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mạng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thành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công</a:t>
            </a:r>
            <a:r>
              <a:rPr lang="en-US" altLang="en-US" sz="2400" b="0" i="0" dirty="0">
                <a:solidFill>
                  <a:schemeClr val="tx1"/>
                </a:solidFill>
              </a:rPr>
              <a:t>,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sự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tài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trợ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của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ông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Thiện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đối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với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Cách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mạng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còn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i="0" dirty="0" err="1"/>
              <a:t>lớn</a:t>
            </a:r>
            <a:r>
              <a:rPr lang="en-US" altLang="en-US" sz="2400" i="0" dirty="0"/>
              <a:t> </a:t>
            </a:r>
            <a:r>
              <a:rPr lang="en-US" altLang="en-US" sz="2400" i="0" dirty="0" err="1"/>
              <a:t>hơn</a:t>
            </a:r>
            <a:r>
              <a:rPr lang="en-US" altLang="en-US" sz="2400" i="0" dirty="0"/>
              <a:t> </a:t>
            </a:r>
            <a:r>
              <a:rPr lang="en-US" altLang="en-US" sz="2400" i="0" dirty="0" err="1"/>
              <a:t>nhiều</a:t>
            </a:r>
            <a:r>
              <a:rPr lang="en-US" altLang="en-US" sz="2400" b="0" i="0" dirty="0">
                <a:solidFill>
                  <a:schemeClr val="tx1"/>
                </a:solidFill>
              </a:rPr>
              <a:t>.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Trong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Tuần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lễ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Vàng</a:t>
            </a:r>
            <a:r>
              <a:rPr lang="en-US" altLang="en-US" sz="2400" b="0" i="0" dirty="0">
                <a:solidFill>
                  <a:schemeClr val="tx1"/>
                </a:solidFill>
              </a:rPr>
              <a:t>,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ông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đã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ủng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hộ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Chính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phủ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tới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i="0" dirty="0"/>
              <a:t>64 </a:t>
            </a:r>
            <a:r>
              <a:rPr lang="en-US" altLang="en-US" sz="2400" i="0" dirty="0" err="1"/>
              <a:t>lạng</a:t>
            </a:r>
            <a:r>
              <a:rPr lang="en-US" altLang="en-US" sz="2400" i="0" dirty="0"/>
              <a:t> </a:t>
            </a:r>
            <a:r>
              <a:rPr lang="en-US" altLang="en-US" sz="2400" i="0" dirty="0" err="1"/>
              <a:t>vàng</a:t>
            </a:r>
            <a:r>
              <a:rPr lang="en-US" altLang="en-US" sz="2400" b="0" i="0" dirty="0">
                <a:solidFill>
                  <a:schemeClr val="tx1"/>
                </a:solidFill>
              </a:rPr>
              <a:t>.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Với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Quỹ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Độc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lập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Trung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ương</a:t>
            </a:r>
            <a:r>
              <a:rPr lang="en-US" altLang="en-US" sz="2400" b="0" i="0" dirty="0">
                <a:solidFill>
                  <a:schemeClr val="tx1"/>
                </a:solidFill>
              </a:rPr>
              <a:t>,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ông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cũng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đóng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góp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tới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i="0" dirty="0"/>
              <a:t>10 </a:t>
            </a:r>
            <a:r>
              <a:rPr lang="en-US" altLang="en-US" sz="2400" i="0" dirty="0" err="1"/>
              <a:t>vạn</a:t>
            </a:r>
            <a:r>
              <a:rPr lang="en-US" altLang="en-US" sz="2400" i="0" dirty="0"/>
              <a:t> </a:t>
            </a:r>
            <a:r>
              <a:rPr lang="en-US" altLang="en-US" sz="2400" i="0" dirty="0" err="1"/>
              <a:t>đồng</a:t>
            </a:r>
            <a:r>
              <a:rPr lang="en-US" altLang="en-US" sz="2400" i="0" dirty="0"/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Đông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Dương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và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được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Chính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phủ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tín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nhiệm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giao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phụ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trách</a:t>
            </a:r>
            <a:r>
              <a:rPr lang="en-US" altLang="en-US" sz="2400" b="0" i="0" dirty="0">
                <a:solidFill>
                  <a:schemeClr val="tx1"/>
                </a:solidFill>
              </a:rPr>
              <a:t> </a:t>
            </a:r>
            <a:r>
              <a:rPr lang="en-US" altLang="en-US" sz="2400" b="0" i="0" dirty="0" err="1">
                <a:solidFill>
                  <a:schemeClr val="tx1"/>
                </a:solidFill>
              </a:rPr>
              <a:t>Quỹ</a:t>
            </a:r>
            <a:r>
              <a:rPr lang="en-US" altLang="en-US" sz="2400" b="0" i="0" dirty="0">
                <a:solidFill>
                  <a:schemeClr val="tx1"/>
                </a:solidFill>
              </a:rPr>
              <a:t>.</a:t>
            </a:r>
            <a:endParaRPr lang="en-US" altLang="en-US" sz="2400" b="0" i="0" dirty="0">
              <a:solidFill>
                <a:schemeClr val="tx1"/>
              </a:solidFill>
              <a:latin typeface="HP001 5 hàng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0" y="91440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600" i="0" dirty="0" smtClean="0"/>
              <a:t>Nhà tài trợ đặc biệt của Cách mạng</a:t>
            </a:r>
            <a:r>
              <a:rPr lang="en-US" altLang="en-US" sz="3600" i="0" dirty="0" smtClean="0"/>
              <a:t>     </a:t>
            </a:r>
            <a:endParaRPr lang="en-US" altLang="en-US" sz="4000" i="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92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2895600" y="14478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4479925" y="2627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4038600" y="1000126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altLang="en-US" sz="2800" i="1">
              <a:solidFill>
                <a:schemeClr val="accent2"/>
              </a:solidFill>
              <a:latin typeface=".VnTime" panose="020B7200000000000000" pitchFamily="34" charset="0"/>
            </a:endParaRPr>
          </a:p>
        </p:txBody>
      </p:sp>
      <p:pic>
        <p:nvPicPr>
          <p:cNvPr id="136202" name="Picture 10" descr="Kiem tra bai cu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17675"/>
            <a:ext cx="358140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3" name="AutoShape 12"/>
          <p:cNvSpPr>
            <a:spLocks noChangeArrowheads="1"/>
          </p:cNvSpPr>
          <p:nvPr/>
        </p:nvSpPr>
        <p:spPr bwMode="auto">
          <a:xfrm>
            <a:off x="5334000" y="1447800"/>
            <a:ext cx="4876800" cy="1371600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vi-VN" altLang="en-US" sz="3200" b="1" dirty="0" smtClean="0">
                <a:latin typeface="Times New Roman" panose="02020603050405020304" pitchFamily="18" charset="0"/>
              </a:rPr>
              <a:t>Cùng ôn bài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: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36204" name="Text Box 12"/>
          <p:cNvSpPr txBox="1">
            <a:spLocks noChangeArrowheads="1"/>
          </p:cNvSpPr>
          <p:nvPr/>
        </p:nvSpPr>
        <p:spPr bwMode="auto">
          <a:xfrm>
            <a:off x="2286000" y="3656014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  <a:r>
              <a:rPr lang="en-US" altLang="en-US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Thái sư Trần Thủ Độ</a:t>
            </a:r>
            <a:endParaRPr lang="en-US" altLang="en-US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6205" name="AutoShape 13"/>
          <p:cNvSpPr>
            <a:spLocks noChangeArrowheads="1"/>
          </p:cNvSpPr>
          <p:nvPr/>
        </p:nvSpPr>
        <p:spPr bwMode="auto">
          <a:xfrm>
            <a:off x="495300" y="4256089"/>
            <a:ext cx="11252200" cy="2286000"/>
          </a:xfrm>
          <a:prstGeom prst="horizontalScroll">
            <a:avLst>
              <a:gd name="adj" fmla="val 8037"/>
            </a:avLst>
          </a:prstGeom>
          <a:solidFill>
            <a:schemeClr val="tx2"/>
          </a:solidFill>
          <a:ln w="28575">
            <a:solidFill>
              <a:srgbClr val="FF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022" tIns="45530" rIns="91022" bIns="45530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endParaRPr lang="en-US" altLang="en-US" sz="2800" b="1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lvl="1" eaLnBrk="1" hangingPunct="1"/>
            <a:endParaRPr lang="en-US" altLang="en-US" sz="2800" b="1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800" b="1">
                <a:solidFill>
                  <a:schemeClr val="bg2"/>
                </a:solidFill>
                <a:latin typeface="Times New Roman" panose="02020603050405020304" pitchFamily="18" charset="0"/>
              </a:rPr>
              <a:t>     </a:t>
            </a:r>
          </a:p>
        </p:txBody>
      </p:sp>
      <p:sp>
        <p:nvSpPr>
          <p:cNvPr id="136206" name="Text Box 14"/>
          <p:cNvSpPr txBox="1">
            <a:spLocks noChangeArrowheads="1"/>
          </p:cNvSpPr>
          <p:nvPr/>
        </p:nvSpPr>
        <p:spPr bwMode="auto">
          <a:xfrm>
            <a:off x="1016000" y="4722814"/>
            <a:ext cx="105791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1/ </a:t>
            </a:r>
            <a:r>
              <a:rPr lang="en-US" altLang="en-US" sz="2800" b="1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1 </a:t>
            </a:r>
            <a:r>
              <a:rPr lang="en-US" altLang="en-US" sz="2800" b="1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bg2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.                                                 </a:t>
            </a:r>
            <a:endParaRPr lang="en-US" altLang="en-US" sz="2800" b="1" dirty="0" smtClean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800" b="1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xin</a:t>
            </a:r>
            <a:r>
              <a:rPr lang="en-US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chức</a:t>
            </a:r>
            <a:r>
              <a:rPr lang="en-US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đương</a:t>
            </a:r>
            <a:r>
              <a:rPr lang="en-US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Trần</a:t>
            </a:r>
            <a:r>
              <a:rPr lang="en-US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Thủ</a:t>
            </a:r>
            <a:r>
              <a:rPr lang="en-US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chemeClr val="bg2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800" b="1" dirty="0" smtClean="0">
                <a:solidFill>
                  <a:schemeClr val="bg2"/>
                </a:solidFill>
                <a:latin typeface="Times New Roman" panose="02020603050405020304" pitchFamily="18" charset="0"/>
              </a:rPr>
              <a:t>?</a:t>
            </a:r>
            <a:endParaRPr lang="en-US" altLang="en-US" sz="2800" b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87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203" grpId="0" animBg="1"/>
      <p:bldP spid="136204" grpId="0"/>
      <p:bldP spid="136205" grpId="0" animBg="1"/>
      <p:bldP spid="13620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009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429000" y="713593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 flipH="1">
            <a:off x="5208103" y="2303396"/>
            <a:ext cx="9953" cy="455460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4343400" y="404192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000" i="0" u="sng" dirty="0" err="1">
                <a:solidFill>
                  <a:schemeClr val="tx1"/>
                </a:solidFill>
              </a:rPr>
              <a:t>Tập</a:t>
            </a:r>
            <a:r>
              <a:rPr lang="en-US" altLang="en-US" sz="3000" i="0" u="sng" dirty="0">
                <a:solidFill>
                  <a:schemeClr val="tx1"/>
                </a:solidFill>
              </a:rPr>
              <a:t> </a:t>
            </a:r>
            <a:r>
              <a:rPr lang="en-US" altLang="en-US" sz="3000" i="0" u="sng" dirty="0" err="1">
                <a:solidFill>
                  <a:schemeClr val="tx1"/>
                </a:solidFill>
              </a:rPr>
              <a:t>đọc</a:t>
            </a:r>
            <a:r>
              <a:rPr lang="en-US" altLang="en-US" sz="3000" i="0" u="sng" dirty="0">
                <a:solidFill>
                  <a:schemeClr val="tx1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3200" i="0" dirty="0">
                <a:solidFill>
                  <a:schemeClr val="tx1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65544" name="Text Box 3"/>
          <p:cNvSpPr txBox="1">
            <a:spLocks noChangeArrowheads="1"/>
          </p:cNvSpPr>
          <p:nvPr/>
        </p:nvSpPr>
        <p:spPr bwMode="auto">
          <a:xfrm>
            <a:off x="1524000" y="2082967"/>
            <a:ext cx="419100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Luyện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đọc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400" i="0" dirty="0">
              <a:solidFill>
                <a:schemeClr val="tx1"/>
              </a:solidFill>
            </a:endParaRPr>
          </a:p>
        </p:txBody>
      </p:sp>
      <p:sp>
        <p:nvSpPr>
          <p:cNvPr id="65546" name="Text Box 3"/>
          <p:cNvSpPr txBox="1">
            <a:spLocks noChangeArrowheads="1"/>
          </p:cNvSpPr>
          <p:nvPr/>
        </p:nvSpPr>
        <p:spPr bwMode="auto">
          <a:xfrm>
            <a:off x="7239000" y="1914526"/>
            <a:ext cx="320040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Tìm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hiểu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bài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600" i="0" u="sng" dirty="0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06017" y="2655889"/>
            <a:ext cx="51020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vi-VN" altLang="en-US" sz="2400" i="0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240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tiền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này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làm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giữ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“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tay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hòm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chìa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khóa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”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không</a:t>
            </a:r>
            <a:r>
              <a:rPr lang="en-US" altLang="en-US" sz="240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khỏi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xúc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sửng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sốt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bởi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lúc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bấy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ngân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quỹ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chỉ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còn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…    24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2185385" y="2760940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4080746" y="3124386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208104" y="2328797"/>
            <a:ext cx="5231296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b="0" i="0" dirty="0" smtClean="0">
                <a:solidFill>
                  <a:schemeClr val="tx1"/>
                </a:solidFill>
              </a:rPr>
              <a:t>T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ài trợ</a:t>
            </a:r>
            <a:endParaRPr lang="en-US" altLang="en-US" sz="2600" b="0" i="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50000"/>
              </a:spcBef>
            </a:pPr>
            <a:endParaRPr lang="en-US" altLang="en-US" sz="2600" i="0" u="sng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7884786" y="2303397"/>
            <a:ext cx="58436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Đồn điền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1008516" y="4212480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059928" y="2667923"/>
            <a:ext cx="58517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Tổ chức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 rot="10800000" flipV="1">
            <a:off x="7871787" y="2645473"/>
            <a:ext cx="340224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Đồng Đông Dương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5080148" y="3023448"/>
            <a:ext cx="58517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Tay hòm chìa khóa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94284" y="3021676"/>
            <a:ext cx="500720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Quỹ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endParaRPr lang="en-US" sz="2600" dirty="0"/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238277" y="3375046"/>
            <a:ext cx="293590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sz="2400" dirty="0" smtClean="0">
                <a:cs typeface="Times New Roman" panose="02020603050405020304" pitchFamily="18" charset="0"/>
              </a:rPr>
              <a:t> </a:t>
            </a:r>
            <a:r>
              <a:rPr lang="en-US" altLang="en-US" sz="2600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Tuần</a:t>
            </a:r>
            <a:r>
              <a:rPr lang="en-US" altLang="en-US" sz="2600" b="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lễ</a:t>
            </a:r>
            <a:r>
              <a:rPr lang="en-US" altLang="en-US" sz="2600" b="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b="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Vàng</a:t>
            </a:r>
            <a:endParaRPr lang="en-US" altLang="en-US" sz="2600" b="0" i="0" dirty="0" smtClean="0">
              <a:solidFill>
                <a:schemeClr val="tx1"/>
              </a:solidFill>
            </a:endParaRPr>
          </a:p>
          <a:p>
            <a:pPr algn="just" eaLnBrk="1" hangingPunct="1"/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265338" y="3805919"/>
            <a:ext cx="5025531" cy="492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 tư sản</a:t>
            </a:r>
            <a:endParaRPr lang="en-US" sz="2600" dirty="0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93594" y="1379851"/>
            <a:ext cx="12045398" cy="136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en-US" altLang="en-US" sz="2400" b="0" i="0" u="sng" dirty="0" err="1" smtClean="0">
                <a:solidFill>
                  <a:schemeClr val="tx1"/>
                </a:solidFill>
              </a:rPr>
              <a:t>Nội</a:t>
            </a:r>
            <a:r>
              <a:rPr lang="en-US" altLang="en-US" sz="2400" b="0" i="0" u="sng" dirty="0" smtClean="0">
                <a:solidFill>
                  <a:schemeClr val="tx1"/>
                </a:solidFill>
              </a:rPr>
              <a:t> dung</a:t>
            </a:r>
            <a:r>
              <a:rPr lang="en-US" altLang="en-US" sz="2400" b="0" i="0" dirty="0" smtClean="0">
                <a:solidFill>
                  <a:schemeClr val="tx1"/>
                </a:solidFill>
              </a:rPr>
              <a:t>: 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Biểu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dương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nhà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tư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sản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yêu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nước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Đỗ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Đình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Thiện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ủng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hộ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và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tài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trợ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tiền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của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cho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Cách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 </a:t>
            </a:r>
            <a:r>
              <a:rPr lang="en-US" altLang="en-US" sz="2400" b="0" i="0" dirty="0" err="1" smtClean="0">
                <a:cs typeface="Times New Roman" panose="02020603050405020304" pitchFamily="18" charset="0"/>
              </a:rPr>
              <a:t>mạng</a:t>
            </a:r>
            <a:r>
              <a:rPr lang="en-US" altLang="en-US" sz="2400" b="0" i="0" dirty="0" smtClean="0"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-76200" y="86360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600" i="0" dirty="0" smtClean="0"/>
              <a:t>Nhà tài trợ đặc biệt của Cách mạng</a:t>
            </a:r>
            <a:r>
              <a:rPr lang="en-US" altLang="en-US" sz="3600" i="0" dirty="0" smtClean="0"/>
              <a:t>     </a:t>
            </a:r>
            <a:endParaRPr lang="en-US" altLang="en-US" sz="4000" i="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12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2"/>
          <p:cNvSpPr txBox="1">
            <a:spLocks noChangeArrowheads="1"/>
          </p:cNvSpPr>
          <p:nvPr/>
        </p:nvSpPr>
        <p:spPr bwMode="auto">
          <a:xfrm>
            <a:off x="2971800" y="2438401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0722" name="Text Box 18"/>
          <p:cNvSpPr txBox="1">
            <a:spLocks noChangeArrowheads="1"/>
          </p:cNvSpPr>
          <p:nvPr/>
        </p:nvSpPr>
        <p:spPr bwMode="auto">
          <a:xfrm>
            <a:off x="1524000" y="4012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b="1" u="sng" dirty="0" err="1" smtClean="0">
                <a:latin typeface="Times New Roman" panose="02020603050405020304" pitchFamily="18" charset="0"/>
              </a:rPr>
              <a:t>Tập</a:t>
            </a:r>
            <a:r>
              <a:rPr lang="en-US" altLang="en-US" sz="2800" b="1" u="sng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 smtClean="0">
                <a:latin typeface="Times New Roman" panose="02020603050405020304" pitchFamily="18" charset="0"/>
              </a:rPr>
              <a:t>đọc</a:t>
            </a:r>
            <a:endParaRPr lang="en-US" altLang="en-US" sz="2800" b="1" u="sng" dirty="0">
              <a:latin typeface="Times New Roman" panose="02020603050405020304" pitchFamily="18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592734" y="1933377"/>
            <a:ext cx="1112302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 rot="10800000" flipV="1">
            <a:off x="592735" y="2360730"/>
            <a:ext cx="995044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latin typeface="Times New Roman" panose="02020603050405020304" pitchFamily="18" charset="0"/>
              </a:rPr>
              <a:t>A 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b="1" dirty="0">
              <a:latin typeface=".VnTime" panose="020B7200000000000000" pitchFamily="34" charset="0"/>
            </a:endParaRPr>
          </a:p>
          <a:p>
            <a:pPr eaLnBrk="1" hangingPunct="1"/>
            <a:endParaRPr lang="en-US" altLang="en-US" sz="2800" b="1" dirty="0"/>
          </a:p>
          <a:p>
            <a:pPr eaLnBrk="1" hangingPunct="1"/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92735" y="2799063"/>
            <a:ext cx="11488096" cy="2203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sẵn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sàng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556070" y="4487704"/>
            <a:ext cx="892716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Times New Roman" panose="02020603050405020304" pitchFamily="18" charset="0"/>
              </a:rPr>
              <a:t>C.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bớt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556070" y="5000102"/>
            <a:ext cx="892716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latin typeface="Times New Roman" panose="02020603050405020304" pitchFamily="18" charset="0"/>
              </a:rPr>
              <a:t>D.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544607" y="2366855"/>
            <a:ext cx="542191" cy="532524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28" name="Oval 25"/>
          <p:cNvSpPr>
            <a:spLocks noChangeArrowheads="1"/>
          </p:cNvSpPr>
          <p:nvPr/>
        </p:nvSpPr>
        <p:spPr bwMode="auto">
          <a:xfrm>
            <a:off x="556070" y="2915944"/>
            <a:ext cx="494494" cy="532524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29" name="Oval 25"/>
          <p:cNvSpPr>
            <a:spLocks noChangeArrowheads="1"/>
          </p:cNvSpPr>
          <p:nvPr/>
        </p:nvSpPr>
        <p:spPr bwMode="auto">
          <a:xfrm>
            <a:off x="544607" y="4460156"/>
            <a:ext cx="494494" cy="532524"/>
          </a:xfrm>
          <a:prstGeom prst="ellipse">
            <a:avLst/>
          </a:prstGeom>
          <a:solidFill>
            <a:srgbClr val="00B05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S</a:t>
            </a:r>
            <a:endParaRPr lang="en-US" altLang="en-US" sz="32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Oval 25"/>
          <p:cNvSpPr>
            <a:spLocks noChangeArrowheads="1"/>
          </p:cNvSpPr>
          <p:nvPr/>
        </p:nvSpPr>
        <p:spPr bwMode="auto">
          <a:xfrm>
            <a:off x="528546" y="5020024"/>
            <a:ext cx="494494" cy="532524"/>
          </a:xfrm>
          <a:prstGeom prst="ellipse">
            <a:avLst/>
          </a:prstGeom>
          <a:solidFill>
            <a:srgbClr val="00B05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S</a:t>
            </a:r>
            <a:endParaRPr lang="en-US" altLang="en-US" sz="32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0" y="97790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600" i="0" dirty="0" smtClean="0"/>
              <a:t>Nhà tài trợ đặc biệt của Cách mạng</a:t>
            </a:r>
            <a:r>
              <a:rPr lang="en-US" altLang="en-US" sz="3600" i="0" dirty="0" smtClean="0"/>
              <a:t>     </a:t>
            </a:r>
            <a:endParaRPr lang="en-US" altLang="en-US" sz="4000" i="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08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2"/>
          <p:cNvSpPr txBox="1">
            <a:spLocks noChangeArrowheads="1"/>
          </p:cNvSpPr>
          <p:nvPr/>
        </p:nvSpPr>
        <p:spPr bwMode="auto">
          <a:xfrm>
            <a:off x="2971800" y="2438401"/>
            <a:ext cx="716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0" y="1179251"/>
            <a:ext cx="1217072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   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ủng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 rot="10800000" flipV="1">
            <a:off x="170821" y="3171069"/>
            <a:ext cx="1186710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latin typeface="Times New Roman" panose="02020603050405020304" pitchFamily="18" charset="0"/>
              </a:rPr>
              <a:t>  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suốt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cuộc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đời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mình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nhà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tư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sản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Đỗ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Đình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Thiện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đã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…….……………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Cách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mạng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mà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không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đòi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hỏi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sự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…………………..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nào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Ông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nhà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tư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sản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……..……………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cũng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………………………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Cách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mạng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.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b="1" dirty="0">
              <a:latin typeface=".VnTime" panose="020B7200000000000000" pitchFamily="34" charset="0"/>
            </a:endParaRPr>
          </a:p>
          <a:p>
            <a:pPr eaLnBrk="1" hangingPunct="1"/>
            <a:endParaRPr lang="en-US" altLang="en-US" sz="2800" b="1" dirty="0"/>
          </a:p>
          <a:p>
            <a:pPr eaLnBrk="1" hangingPunct="1"/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76152" y="3984775"/>
            <a:ext cx="15795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0" dirty="0" err="1">
                <a:cs typeface="Times New Roman" panose="02020603050405020304" pitchFamily="18" charset="0"/>
              </a:rPr>
              <a:t>yêu</a:t>
            </a:r>
            <a:r>
              <a:rPr lang="en-US" altLang="en-US" i="0" dirty="0"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cs typeface="Times New Roman" panose="02020603050405020304" pitchFamily="18" charset="0"/>
              </a:rPr>
              <a:t>nước</a:t>
            </a:r>
            <a:endParaRPr lang="en-US" altLang="en-US" i="0" u="sng" dirty="0"/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315621" y="4005622"/>
            <a:ext cx="32090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0" dirty="0" err="1">
                <a:cs typeface="Times New Roman" panose="02020603050405020304" pitchFamily="18" charset="0"/>
              </a:rPr>
              <a:t>nhà</a:t>
            </a:r>
            <a:r>
              <a:rPr lang="en-US" altLang="en-US" i="0" dirty="0"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cs typeface="Times New Roman" panose="02020603050405020304" pitchFamily="18" charset="0"/>
              </a:rPr>
              <a:t>tài</a:t>
            </a:r>
            <a:r>
              <a:rPr lang="en-US" altLang="en-US" i="0" dirty="0"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cs typeface="Times New Roman" panose="02020603050405020304" pitchFamily="18" charset="0"/>
              </a:rPr>
              <a:t>trợ</a:t>
            </a:r>
            <a:r>
              <a:rPr lang="en-US" altLang="en-US" i="0" dirty="0"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cs typeface="Times New Roman" panose="02020603050405020304" pitchFamily="18" charset="0"/>
              </a:rPr>
              <a:t>đặc</a:t>
            </a:r>
            <a:r>
              <a:rPr lang="en-US" altLang="en-US" i="0" dirty="0"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cs typeface="Times New Roman" panose="02020603050405020304" pitchFamily="18" charset="0"/>
              </a:rPr>
              <a:t>biệt</a:t>
            </a:r>
            <a:endParaRPr lang="en-US" altLang="en-US" i="0" u="sng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9116497" y="3135711"/>
            <a:ext cx="26705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0" dirty="0" err="1">
                <a:cs typeface="Times New Roman" panose="02020603050405020304" pitchFamily="18" charset="0"/>
              </a:rPr>
              <a:t>hết</a:t>
            </a:r>
            <a:r>
              <a:rPr lang="en-US" altLang="en-US" i="0" dirty="0"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cs typeface="Times New Roman" panose="02020603050405020304" pitchFamily="18" charset="0"/>
              </a:rPr>
              <a:t>lòng</a:t>
            </a:r>
            <a:r>
              <a:rPr lang="en-US" altLang="en-US" i="0" dirty="0"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cs typeface="Times New Roman" panose="02020603050405020304" pitchFamily="18" charset="0"/>
              </a:rPr>
              <a:t>ủng</a:t>
            </a:r>
            <a:r>
              <a:rPr lang="en-US" altLang="en-US" i="0" dirty="0"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cs typeface="Times New Roman" panose="02020603050405020304" pitchFamily="18" charset="0"/>
              </a:rPr>
              <a:t>hộ</a:t>
            </a:r>
            <a:endParaRPr lang="en-US" altLang="en-US" i="0" u="sng" dirty="0"/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920154" y="3541738"/>
            <a:ext cx="1488831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i="0" dirty="0" err="1">
                <a:cs typeface="Times New Roman" panose="02020603050405020304" pitchFamily="18" charset="0"/>
              </a:rPr>
              <a:t>đền</a:t>
            </a:r>
            <a:r>
              <a:rPr lang="en-US" altLang="en-US" i="0" dirty="0">
                <a:cs typeface="Times New Roman" panose="02020603050405020304" pitchFamily="18" charset="0"/>
              </a:rPr>
              <a:t> </a:t>
            </a:r>
            <a:r>
              <a:rPr lang="en-US" altLang="en-US" i="0" dirty="0" err="1">
                <a:cs typeface="Times New Roman" panose="02020603050405020304" pitchFamily="18" charset="0"/>
              </a:rPr>
              <a:t>đáp</a:t>
            </a:r>
            <a:endParaRPr lang="en-US" altLang="en-US" i="0" u="sng" dirty="0"/>
          </a:p>
        </p:txBody>
      </p:sp>
    </p:spTree>
    <p:extLst>
      <p:ext uri="{BB962C8B-B14F-4D97-AF65-F5344CB8AC3E}">
        <p14:creationId xmlns:p14="http://schemas.microsoft.com/office/powerpoint/2010/main" val="27153384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6437"/>
            <a:ext cx="1240569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489" y="-166437"/>
            <a:ext cx="4762500" cy="66675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010399" y="2277979"/>
            <a:ext cx="47645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400" b="1" dirty="0">
                <a:solidFill>
                  <a:srgbClr val="333333"/>
                </a:solidFill>
                <a:latin typeface="+mj-lt"/>
              </a:rPr>
              <a:t>Bức tranh vẽ Bác Hồ trong Tuần lễ vàng được ông Đỗ Đình Thiện mua với giá 1 triệu đồng Đông Dương.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342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011" y="-166437"/>
            <a:ext cx="1240569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2295" y="5919538"/>
            <a:ext cx="119353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i="1" dirty="0">
                <a:solidFill>
                  <a:srgbClr val="333333"/>
                </a:solidFill>
                <a:latin typeface="+mj-lt"/>
              </a:rPr>
              <a:t>Phó Chủ tịch Nước Nguyễn Thị Doan tặng huân chương Hồ Chí Minh </a:t>
            </a:r>
            <a:endParaRPr lang="en-US" sz="2400" i="1" dirty="0" smtClean="0">
              <a:solidFill>
                <a:srgbClr val="333333"/>
              </a:solidFill>
              <a:latin typeface="+mj-lt"/>
            </a:endParaRPr>
          </a:p>
          <a:p>
            <a:pPr algn="ctr"/>
            <a:r>
              <a:rPr lang="vi-VN" sz="2400" i="1" dirty="0" smtClean="0">
                <a:solidFill>
                  <a:srgbClr val="333333"/>
                </a:solidFill>
                <a:latin typeface="+mj-lt"/>
              </a:rPr>
              <a:t>cho </a:t>
            </a:r>
            <a:r>
              <a:rPr lang="vi-VN" sz="2400" i="1" dirty="0">
                <a:solidFill>
                  <a:srgbClr val="333333"/>
                </a:solidFill>
                <a:latin typeface="+mj-lt"/>
              </a:rPr>
              <a:t>gia đình ông Đỗ Đức Thiện năm 2008</a:t>
            </a:r>
            <a:r>
              <a:rPr lang="vi-VN" sz="2400" dirty="0">
                <a:solidFill>
                  <a:srgbClr val="333333"/>
                </a:solidFill>
                <a:latin typeface="+mj-lt"/>
              </a:rPr>
              <a:t>.</a:t>
            </a:r>
            <a:r>
              <a:rPr lang="vi-VN" sz="2400" dirty="0">
                <a:latin typeface="+mj-lt"/>
              </a:rPr>
              <a:t/>
            </a:r>
            <a:br>
              <a:rPr lang="vi-VN" sz="2400" dirty="0">
                <a:latin typeface="+mj-lt"/>
              </a:rPr>
            </a:br>
            <a:r>
              <a:rPr lang="vi-VN" sz="2400" dirty="0">
                <a:solidFill>
                  <a:srgbClr val="333333"/>
                </a:solidFill>
                <a:latin typeface="+mj-lt"/>
              </a:rPr>
              <a:t> </a:t>
            </a:r>
            <a:endParaRPr lang="en-US" sz="2400" dirty="0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180" y="298407"/>
            <a:ext cx="7988967" cy="536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54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flowergraphic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350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524000" y="381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66"/>
                </a:solidFill>
                <a:latin typeface="Times New Roman" panose="02020603050405020304" pitchFamily="18" charset="0"/>
              </a:rPr>
              <a:t>Bài học đến đây là kết thúc.</a:t>
            </a:r>
          </a:p>
        </p:txBody>
      </p:sp>
      <p:sp>
        <p:nvSpPr>
          <p:cNvPr id="16388" name="WordArt 6"/>
          <p:cNvSpPr>
            <a:spLocks noChangeArrowheads="1" noChangeShapeType="1" noTextEdit="1"/>
          </p:cNvSpPr>
          <p:nvPr/>
        </p:nvSpPr>
        <p:spPr bwMode="auto">
          <a:xfrm>
            <a:off x="1981201" y="3200400"/>
            <a:ext cx="82581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Time" panose="020B7200000000000000" pitchFamily="34" charset="0"/>
              </a:rPr>
              <a:t> KÝnh chóc quý thÇy c« gi¸o m¹nh khoÎ.</a:t>
            </a:r>
          </a:p>
        </p:txBody>
      </p:sp>
      <p:sp>
        <p:nvSpPr>
          <p:cNvPr id="16389" name="WordArt 7"/>
          <p:cNvSpPr>
            <a:spLocks noChangeArrowheads="1" noChangeShapeType="1" noTextEdit="1"/>
          </p:cNvSpPr>
          <p:nvPr/>
        </p:nvSpPr>
        <p:spPr bwMode="auto">
          <a:xfrm>
            <a:off x="2181226" y="4724400"/>
            <a:ext cx="82581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Time" panose="020B7200000000000000" pitchFamily="34" charset="0"/>
              </a:rPr>
              <a:t>Chóc c¸c em ch¨m ngoan, häc giái. 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2879726" y="2093913"/>
            <a:ext cx="4206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070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flowergraphic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350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524000" y="381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rgbClr val="FF0066"/>
                </a:solidFill>
                <a:latin typeface="Times New Roman" panose="02020603050405020304" pitchFamily="18" charset="0"/>
              </a:rPr>
              <a:t>Bài học đến đây là kết thúc.</a:t>
            </a:r>
          </a:p>
        </p:txBody>
      </p:sp>
      <p:sp>
        <p:nvSpPr>
          <p:cNvPr id="16388" name="WordArt 6"/>
          <p:cNvSpPr>
            <a:spLocks noChangeArrowheads="1" noChangeShapeType="1" noTextEdit="1"/>
          </p:cNvSpPr>
          <p:nvPr/>
        </p:nvSpPr>
        <p:spPr bwMode="auto">
          <a:xfrm>
            <a:off x="1981201" y="3200400"/>
            <a:ext cx="82581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Time" panose="020B7200000000000000" pitchFamily="34" charset="0"/>
              </a:rPr>
              <a:t> KÝnh chóc quý thÇy c« gi¸o m¹nh khoÎ.</a:t>
            </a:r>
          </a:p>
        </p:txBody>
      </p:sp>
      <p:sp>
        <p:nvSpPr>
          <p:cNvPr id="16389" name="WordArt 7"/>
          <p:cNvSpPr>
            <a:spLocks noChangeArrowheads="1" noChangeShapeType="1" noTextEdit="1"/>
          </p:cNvSpPr>
          <p:nvPr/>
        </p:nvSpPr>
        <p:spPr bwMode="auto">
          <a:xfrm>
            <a:off x="2181226" y="4724400"/>
            <a:ext cx="82581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.VnTime" panose="020B7200000000000000" pitchFamily="34" charset="0"/>
              </a:rPr>
              <a:t>Chóc c¸c em ch¨m ngoan, häc giái. </a:t>
            </a: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2879726" y="2093913"/>
            <a:ext cx="4206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49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Text Box 3"/>
          <p:cNvSpPr txBox="1">
            <a:spLocks noChangeArrowheads="1"/>
          </p:cNvSpPr>
          <p:nvPr/>
        </p:nvSpPr>
        <p:spPr bwMode="auto">
          <a:xfrm>
            <a:off x="2895600" y="14478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4479925" y="2627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4038600" y="1000126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altLang="en-US" sz="2800" i="1">
              <a:solidFill>
                <a:schemeClr val="accent2"/>
              </a:solidFill>
              <a:latin typeface=".VnTime" panose="020B7200000000000000" pitchFamily="34" charset="0"/>
            </a:endParaRPr>
          </a:p>
        </p:txBody>
      </p:sp>
      <p:pic>
        <p:nvPicPr>
          <p:cNvPr id="136202" name="Picture 10" descr="Kiem tra bai cu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8" y="808038"/>
            <a:ext cx="3581400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203" name="AutoShape 12"/>
          <p:cNvSpPr>
            <a:spLocks noChangeArrowheads="1"/>
          </p:cNvSpPr>
          <p:nvPr/>
        </p:nvSpPr>
        <p:spPr bwMode="auto">
          <a:xfrm>
            <a:off x="3810000" y="312291"/>
            <a:ext cx="4876800" cy="1371600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vi-VN" altLang="en-US" sz="3200" b="1" dirty="0" smtClean="0">
                <a:latin typeface="Times New Roman" panose="02020603050405020304" pitchFamily="18" charset="0"/>
              </a:rPr>
              <a:t>Cùng ôn bài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: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36204" name="Text Box 12"/>
          <p:cNvSpPr txBox="1">
            <a:spLocks noChangeArrowheads="1"/>
          </p:cNvSpPr>
          <p:nvPr/>
        </p:nvSpPr>
        <p:spPr bwMode="auto">
          <a:xfrm>
            <a:off x="2286000" y="1943218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32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200" b="1" dirty="0">
                <a:latin typeface="Times New Roman" panose="02020603050405020304" pitchFamily="18" charset="0"/>
              </a:rPr>
              <a:t>:</a:t>
            </a:r>
            <a:r>
              <a:rPr lang="en-US" altLang="en-US" sz="32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Thái sư Trần Thủ Độ</a:t>
            </a:r>
            <a:endParaRPr lang="en-US" altLang="en-US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3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592734" y="3285431"/>
            <a:ext cx="1112302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 rot="10800000" flipV="1">
            <a:off x="122236" y="3802141"/>
            <a:ext cx="11995259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latin typeface="Times New Roman" panose="02020603050405020304" pitchFamily="18" charset="0"/>
              </a:rPr>
              <a:t>A .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vợ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b="1" dirty="0">
              <a:latin typeface=".VnTime" panose="020B7200000000000000" pitchFamily="34" charset="0"/>
            </a:endParaRPr>
          </a:p>
          <a:p>
            <a:pPr eaLnBrk="1" hangingPunct="1"/>
            <a:endParaRPr lang="en-US" altLang="en-US" sz="2800" b="1" dirty="0"/>
          </a:p>
          <a:p>
            <a:pPr eaLnBrk="1" hangingPunct="1"/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/>
        </p:nvSpPr>
        <p:spPr bwMode="auto">
          <a:xfrm>
            <a:off x="108438" y="4624924"/>
            <a:ext cx="12080831" cy="1156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Ca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cư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minh,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riêng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73470" y="5750858"/>
            <a:ext cx="1059257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>
                <a:latin typeface="Times New Roman" panose="02020603050405020304" pitchFamily="18" charset="0"/>
              </a:rPr>
              <a:t>C.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72034" y="6209144"/>
            <a:ext cx="892716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b="1" dirty="0" smtClean="0">
                <a:latin typeface="Times New Roman" panose="02020603050405020304" pitchFamily="18" charset="0"/>
              </a:rPr>
              <a:t>D. 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vua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minh.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6" name="Oval 25"/>
          <p:cNvSpPr>
            <a:spLocks noChangeArrowheads="1"/>
          </p:cNvSpPr>
          <p:nvPr/>
        </p:nvSpPr>
        <p:spPr bwMode="auto">
          <a:xfrm>
            <a:off x="84046" y="4670278"/>
            <a:ext cx="494494" cy="532524"/>
          </a:xfrm>
          <a:prstGeom prst="ellipse">
            <a:avLst/>
          </a:prstGeom>
          <a:solidFill>
            <a:srgbClr val="00B05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B</a:t>
            </a:r>
            <a:endParaRPr lang="en-US" altLang="en-US" sz="32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73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368" y="300790"/>
            <a:ext cx="9721516" cy="561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267200" y="6268622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0000FF"/>
                </a:solidFill>
              </a:rPr>
              <a:t>ĐỖ ĐÌNH THIỆN ( 1904 – 1972)</a:t>
            </a:r>
          </a:p>
        </p:txBody>
      </p:sp>
    </p:spTree>
    <p:extLst>
      <p:ext uri="{BB962C8B-B14F-4D97-AF65-F5344CB8AC3E}">
        <p14:creationId xmlns:p14="http://schemas.microsoft.com/office/powerpoint/2010/main" val="258721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http://www.vietimes.com.vn/Library/Images/9/2008/07/80714ongthi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42" t="4918" b="27869"/>
          <a:stretch>
            <a:fillRect/>
          </a:stretch>
        </p:blipFill>
        <p:spPr bwMode="auto">
          <a:xfrm>
            <a:off x="8048626" y="76200"/>
            <a:ext cx="26193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1"/>
          <p:cNvSpPr>
            <a:spLocks noChangeArrowheads="1"/>
          </p:cNvSpPr>
          <p:nvPr/>
        </p:nvSpPr>
        <p:spPr bwMode="auto">
          <a:xfrm>
            <a:off x="1506538" y="-231060"/>
            <a:ext cx="6400801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</a:p>
          <a:p>
            <a:pPr algn="just" eaLnBrk="1" hangingPunct="1"/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Ông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Đỗ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Đình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Thiện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năm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1904,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con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út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gia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đình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quê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ở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xã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Cổ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Nhuế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huyện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Liêm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Hà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Nội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Ông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mồ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côi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cha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lúc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3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tháng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tuổi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mẹ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bà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Trần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Thị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Lan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nghề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buôn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bán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tơ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lụa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nuôi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ăn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algn="just" eaLnBrk="1" hangingPunct="1"/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Ông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sớm có lòng yêu nước và tinh thần tự tôn dân tộc.</a:t>
            </a:r>
            <a:endParaRPr lang="en-US" altLang="en-US" sz="19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Ông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vào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Đảng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Cộng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sản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Pháp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năm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1928,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trở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ông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cùng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vợ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bà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Trịnh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Thị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Điền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tự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nguyện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thầm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lặng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đóng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góp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kinh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mạng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Đầu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năm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40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kỷ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trước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ông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bà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trở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nên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giàu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nổi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tiếng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đất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Hà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Thành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tiệm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buôn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tơ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Cát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Lợi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ở 54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Hàng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Gai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máy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Dệt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ở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Gia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Lâm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Hà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Nội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đồn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điền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phê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ở Chi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Nê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Hoà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Bình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611313" y="4256694"/>
            <a:ext cx="89154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Ngày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4/9/1945,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Chính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phủ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ban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Sắc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lệnh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đặt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ra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Quỹ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Độc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lập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nhằm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sức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hy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phấn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đấu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đồng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bào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toàn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quốc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Ông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Đỗ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Đình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Thiện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cử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phụ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trách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Quỹ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Độc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lập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Trung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ương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ở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Hà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Nội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. 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vận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mọi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đóng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góp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thân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ông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bà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gương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mẫu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đóng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góp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l-NL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lớn về mặt tài chính cho đất nước như cung cấp  tiền, vàng, lương thực, vải vóc...</a:t>
            </a:r>
            <a:endParaRPr lang="en-US" altLang="en-US" sz="19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/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lao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đóng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góp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Đảng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đất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tư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sản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chiến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sĩ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mạng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Đỗ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Đình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Thiện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thật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hiếm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rất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lớn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! </a:t>
            </a:r>
          </a:p>
          <a:p>
            <a:pPr algn="just"/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         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Ông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Đỗ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Đình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Thiện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đã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qua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đời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ngày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2.1.1972,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hưởng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thọ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 69 </a:t>
            </a:r>
            <a:r>
              <a:rPr lang="en-US" altLang="en-US" sz="1900" dirty="0" err="1">
                <a:ea typeface="Times New Roman" panose="02020603050405020304" pitchFamily="18" charset="0"/>
                <a:cs typeface="Arial" panose="020B0604020202020204" pitchFamily="34" charset="0"/>
              </a:rPr>
              <a:t>tuổi</a:t>
            </a:r>
            <a:r>
              <a:rPr lang="en-US" altLang="en-US" sz="1900" dirty="0"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altLang="en-US" sz="19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eaLnBrk="1" hangingPunct="1"/>
            <a:endParaRPr lang="en-US" altLang="en-US" sz="19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1524000" y="655638"/>
            <a:ext cx="6477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6927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6096000" y="1752600"/>
            <a:ext cx="0" cy="510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5245995" y="455195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000" i="0" u="sng" dirty="0" err="1">
                <a:solidFill>
                  <a:schemeClr val="tx1"/>
                </a:solidFill>
              </a:rPr>
              <a:t>Tập</a:t>
            </a:r>
            <a:r>
              <a:rPr lang="en-US" altLang="en-US" sz="3000" i="0" u="sng" dirty="0">
                <a:solidFill>
                  <a:schemeClr val="tx1"/>
                </a:solidFill>
              </a:rPr>
              <a:t> </a:t>
            </a:r>
            <a:r>
              <a:rPr lang="en-US" altLang="en-US" sz="3000" i="0" u="sng" dirty="0" err="1">
                <a:solidFill>
                  <a:schemeClr val="tx1"/>
                </a:solidFill>
              </a:rPr>
              <a:t>đọc</a:t>
            </a:r>
            <a:r>
              <a:rPr lang="en-US" altLang="en-US" sz="3000" i="0" u="sng" dirty="0">
                <a:solidFill>
                  <a:schemeClr val="tx1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3200" i="0" dirty="0">
                <a:solidFill>
                  <a:srgbClr val="0000FF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65542" name="Text Box 4"/>
          <p:cNvSpPr txBox="1">
            <a:spLocks noChangeArrowheads="1"/>
          </p:cNvSpPr>
          <p:nvPr/>
        </p:nvSpPr>
        <p:spPr bwMode="auto">
          <a:xfrm>
            <a:off x="0" y="91440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600" i="0" dirty="0" smtClean="0"/>
              <a:t>Nhà tài trợ đặc biệt của Cách mạng</a:t>
            </a:r>
            <a:r>
              <a:rPr lang="en-US" altLang="en-US" sz="3600" i="0" dirty="0" smtClean="0"/>
              <a:t>     </a:t>
            </a:r>
            <a:endParaRPr lang="en-US" altLang="en-US" sz="4000" i="0" dirty="0">
              <a:latin typeface=".VnTime" panose="020B7200000000000000" pitchFamily="34" charset="0"/>
            </a:endParaRPr>
          </a:p>
        </p:txBody>
      </p:sp>
      <p:sp>
        <p:nvSpPr>
          <p:cNvPr id="65544" name="Text Box 3"/>
          <p:cNvSpPr txBox="1">
            <a:spLocks noChangeArrowheads="1"/>
          </p:cNvSpPr>
          <p:nvPr/>
        </p:nvSpPr>
        <p:spPr bwMode="auto">
          <a:xfrm>
            <a:off x="1524000" y="1644314"/>
            <a:ext cx="419100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Luyện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đọc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400" i="0" dirty="0">
              <a:solidFill>
                <a:schemeClr val="tx1"/>
              </a:solidFill>
            </a:endParaRPr>
          </a:p>
        </p:txBody>
      </p:sp>
      <p:sp>
        <p:nvSpPr>
          <p:cNvPr id="65546" name="Text Box 3"/>
          <p:cNvSpPr txBox="1">
            <a:spLocks noChangeArrowheads="1"/>
          </p:cNvSpPr>
          <p:nvPr/>
        </p:nvSpPr>
        <p:spPr bwMode="auto">
          <a:xfrm>
            <a:off x="7447546" y="1734050"/>
            <a:ext cx="320040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Tìm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hiểu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bài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600" i="0" u="sng" dirty="0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92867" y="2189662"/>
            <a:ext cx="601544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vi-VN" altLang="en-US" b="0" i="0" dirty="0" smtClean="0">
                <a:solidFill>
                  <a:schemeClr val="tx1"/>
                </a:solidFill>
                <a:latin typeface="+mj-lt"/>
              </a:rPr>
              <a:t>Bài văn gồm 5 đoạn. Mỗi lần xuống dòng là 1 đoạn.</a:t>
            </a:r>
            <a:endParaRPr lang="en-US" altLang="en-US" b="0" i="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029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/>
      <p:bldP spid="65544" grpId="0"/>
      <p:bldP spid="65546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009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5208104" y="1752600"/>
            <a:ext cx="0" cy="510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4343400" y="404192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000" i="0" u="sng" dirty="0" err="1">
                <a:solidFill>
                  <a:schemeClr val="tx1"/>
                </a:solidFill>
              </a:rPr>
              <a:t>Tập</a:t>
            </a:r>
            <a:r>
              <a:rPr lang="en-US" altLang="en-US" sz="3000" i="0" u="sng" dirty="0">
                <a:solidFill>
                  <a:schemeClr val="tx1"/>
                </a:solidFill>
              </a:rPr>
              <a:t> </a:t>
            </a:r>
            <a:r>
              <a:rPr lang="en-US" altLang="en-US" sz="3000" i="0" u="sng" dirty="0" err="1">
                <a:solidFill>
                  <a:schemeClr val="tx1"/>
                </a:solidFill>
              </a:rPr>
              <a:t>đọc</a:t>
            </a:r>
            <a:r>
              <a:rPr lang="en-US" altLang="en-US" sz="3000" i="0" u="sng" dirty="0">
                <a:solidFill>
                  <a:schemeClr val="tx1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3200" i="0" dirty="0">
                <a:solidFill>
                  <a:schemeClr val="tx1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65544" name="Text Box 3"/>
          <p:cNvSpPr txBox="1">
            <a:spLocks noChangeArrowheads="1"/>
          </p:cNvSpPr>
          <p:nvPr/>
        </p:nvSpPr>
        <p:spPr bwMode="auto">
          <a:xfrm>
            <a:off x="1524000" y="1371600"/>
            <a:ext cx="419100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Luyện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đọc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400" i="0" dirty="0">
              <a:solidFill>
                <a:schemeClr val="tx1"/>
              </a:solidFill>
            </a:endParaRPr>
          </a:p>
        </p:txBody>
      </p:sp>
      <p:sp>
        <p:nvSpPr>
          <p:cNvPr id="65546" name="Text Box 3"/>
          <p:cNvSpPr txBox="1">
            <a:spLocks noChangeArrowheads="1"/>
          </p:cNvSpPr>
          <p:nvPr/>
        </p:nvSpPr>
        <p:spPr bwMode="auto">
          <a:xfrm>
            <a:off x="7239000" y="1381126"/>
            <a:ext cx="320040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Tìm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hiểu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bài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600" i="0" u="sng" dirty="0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06017" y="2465389"/>
            <a:ext cx="51020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vi-VN" altLang="en-US" sz="2400" i="0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240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tiền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này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làm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giữ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“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tay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hòm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chìa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khóa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”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không</a:t>
            </a:r>
            <a:r>
              <a:rPr lang="en-US" altLang="en-US" sz="240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khỏi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xúc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sửng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sốt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bởi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lúc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bấy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ngân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quỹ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chỉ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còn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…    24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2185385" y="2570440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4042646" y="2971986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208104" y="1947797"/>
            <a:ext cx="5231296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b="0" i="0" dirty="0" smtClean="0">
                <a:solidFill>
                  <a:schemeClr val="tx1"/>
                </a:solidFill>
              </a:rPr>
              <a:t>T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ài trợ</a:t>
            </a:r>
            <a:endParaRPr lang="en-US" altLang="en-US" sz="2600" b="0" i="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50000"/>
              </a:spcBef>
            </a:pPr>
            <a:endParaRPr lang="en-US" altLang="en-US" sz="2600" i="0" u="sng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689558" y="1950972"/>
            <a:ext cx="58436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Đồn điền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142652" y="0"/>
            <a:ext cx="617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0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vi-VN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Thứ hai ngày... tháng 02 năm 2019</a:t>
            </a:r>
            <a:endParaRPr lang="en-US" altLang="en-US" sz="2400" i="0" dirty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chemeClr val="tx1"/>
              </a:solidFill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951366" y="4000500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pic>
        <p:nvPicPr>
          <p:cNvPr id="20" name="Picture 4" descr="dd_chi_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130" y="2443414"/>
            <a:ext cx="6553723" cy="403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7383378" y="6459825"/>
            <a:ext cx="2278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0" y="83820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600" i="0" dirty="0" smtClean="0"/>
              <a:t>Nhà tài trợ đặc biệt của Cách mạng</a:t>
            </a:r>
            <a:r>
              <a:rPr lang="en-US" altLang="en-US" sz="3600" i="0" dirty="0" smtClean="0"/>
              <a:t>     </a:t>
            </a:r>
            <a:endParaRPr lang="en-US" altLang="en-US" sz="4000" i="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91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009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5208104" y="1752600"/>
            <a:ext cx="0" cy="510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4343400" y="404192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000" i="0" u="sng" dirty="0" err="1">
                <a:solidFill>
                  <a:schemeClr val="tx1"/>
                </a:solidFill>
              </a:rPr>
              <a:t>Tập</a:t>
            </a:r>
            <a:r>
              <a:rPr lang="en-US" altLang="en-US" sz="3000" i="0" u="sng" dirty="0">
                <a:solidFill>
                  <a:schemeClr val="tx1"/>
                </a:solidFill>
              </a:rPr>
              <a:t> </a:t>
            </a:r>
            <a:r>
              <a:rPr lang="en-US" altLang="en-US" sz="3000" i="0" u="sng" dirty="0" err="1">
                <a:solidFill>
                  <a:schemeClr val="tx1"/>
                </a:solidFill>
              </a:rPr>
              <a:t>đọc</a:t>
            </a:r>
            <a:r>
              <a:rPr lang="en-US" altLang="en-US" sz="3000" i="0" u="sng" dirty="0">
                <a:solidFill>
                  <a:schemeClr val="tx1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3200" i="0" dirty="0">
                <a:solidFill>
                  <a:schemeClr val="tx1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65544" name="Text Box 3"/>
          <p:cNvSpPr txBox="1">
            <a:spLocks noChangeArrowheads="1"/>
          </p:cNvSpPr>
          <p:nvPr/>
        </p:nvSpPr>
        <p:spPr bwMode="auto">
          <a:xfrm>
            <a:off x="1524000" y="1476542"/>
            <a:ext cx="419100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Luyện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đọc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400" i="0" dirty="0">
              <a:solidFill>
                <a:schemeClr val="tx1"/>
              </a:solidFill>
            </a:endParaRPr>
          </a:p>
        </p:txBody>
      </p:sp>
      <p:sp>
        <p:nvSpPr>
          <p:cNvPr id="65546" name="Text Box 3"/>
          <p:cNvSpPr txBox="1">
            <a:spLocks noChangeArrowheads="1"/>
          </p:cNvSpPr>
          <p:nvPr/>
        </p:nvSpPr>
        <p:spPr bwMode="auto">
          <a:xfrm>
            <a:off x="7239000" y="1470026"/>
            <a:ext cx="320040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Tìm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hiểu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bài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600" i="0" u="sng" dirty="0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06017" y="2465389"/>
            <a:ext cx="51020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vi-VN" altLang="en-US" sz="2400" i="0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240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tiền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này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làm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giữ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“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tay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hòm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chìa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khóa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”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không</a:t>
            </a:r>
            <a:r>
              <a:rPr lang="en-US" altLang="en-US" sz="240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khỏi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xúc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sửng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sốt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bởi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lúc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bấy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ngân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quỹ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chỉ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còn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…    24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2185385" y="2570440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4042646" y="2971986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208104" y="1947797"/>
            <a:ext cx="5231296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b="0" i="0" dirty="0" smtClean="0">
                <a:solidFill>
                  <a:schemeClr val="tx1"/>
                </a:solidFill>
              </a:rPr>
              <a:t>T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ài trợ</a:t>
            </a:r>
            <a:endParaRPr lang="en-US" altLang="en-US" sz="2600" b="0" i="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50000"/>
              </a:spcBef>
            </a:pPr>
            <a:endParaRPr lang="en-US" altLang="en-US" sz="2600" i="0" u="sng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689558" y="1950972"/>
            <a:ext cx="58436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Đồn điền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951366" y="4000500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455709" y="3149910"/>
            <a:ext cx="67718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vi-VN" altLang="en-US" sz="2400" dirty="0" smtClean="0"/>
              <a:t>a) Trước Cách mạng.</a:t>
            </a:r>
            <a:endParaRPr lang="en-US" altLang="en-US" sz="2400" dirty="0"/>
          </a:p>
          <a:p>
            <a:pPr algn="just" eaLnBrk="1" hangingPunct="1"/>
            <a:endParaRPr lang="en-US" altLang="en-US" sz="2400" dirty="0"/>
          </a:p>
          <a:p>
            <a:pPr algn="just" eaLnBrk="1" hangingPunct="1"/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165454" y="2394305"/>
            <a:ext cx="694982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altLang="en-US" sz="2400" dirty="0"/>
              <a:t>    </a:t>
            </a:r>
            <a:r>
              <a:rPr lang="en-US" altLang="en-US" sz="2400" dirty="0" smtClean="0"/>
              <a:t>  </a:t>
            </a:r>
            <a:r>
              <a:rPr lang="en-US" altLang="en-US" sz="2400" dirty="0" err="1" smtClean="0"/>
              <a:t>Câu</a:t>
            </a:r>
            <a:r>
              <a:rPr lang="en-US" altLang="en-US" sz="2400" dirty="0" smtClean="0"/>
              <a:t> </a:t>
            </a:r>
            <a:r>
              <a:rPr lang="vi-VN" altLang="en-US" sz="2400" dirty="0" smtClean="0"/>
              <a:t>1</a:t>
            </a:r>
            <a:r>
              <a:rPr lang="en-US" altLang="en-US" sz="2400" dirty="0" smtClean="0"/>
              <a:t>. </a:t>
            </a:r>
            <a:r>
              <a:rPr lang="vi-VN" altLang="en-US" sz="2400" dirty="0" smtClean="0"/>
              <a:t>Kể lại những đóng góp to lớn và liên tục của ông Thiện qua các thời kì:</a:t>
            </a:r>
            <a:endParaRPr lang="en-US" altLang="en-US" sz="2400" dirty="0"/>
          </a:p>
          <a:p>
            <a:pPr algn="just" eaLnBrk="1" hangingPunct="1"/>
            <a:r>
              <a:rPr lang="vi-VN" altLang="en-US" sz="2400" dirty="0" smtClean="0">
                <a:solidFill>
                  <a:schemeClr val="tx1"/>
                </a:solidFill>
              </a:rPr>
              <a:t>.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210650" y="3561495"/>
            <a:ext cx="58517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Tổ chức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 rot="10800000" flipV="1">
            <a:off x="5217697" y="4031577"/>
            <a:ext cx="510173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Đồng Đông Dương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0" y="86360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600" i="0" dirty="0" smtClean="0"/>
              <a:t>Nhà tài trợ đặc biệt của Cách mạng</a:t>
            </a:r>
            <a:r>
              <a:rPr lang="en-US" altLang="en-US" sz="3600" i="0" dirty="0" smtClean="0"/>
              <a:t>     </a:t>
            </a:r>
            <a:endParaRPr lang="en-US" altLang="en-US" sz="4000" i="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66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009" y="-49876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209800" y="7620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2400" b="0" i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5208104" y="1752600"/>
            <a:ext cx="0" cy="5105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4343400" y="404192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3000" i="0" u="sng" dirty="0" err="1">
                <a:solidFill>
                  <a:schemeClr val="tx1"/>
                </a:solidFill>
              </a:rPr>
              <a:t>Tập</a:t>
            </a:r>
            <a:r>
              <a:rPr lang="en-US" altLang="en-US" sz="3000" i="0" u="sng" dirty="0">
                <a:solidFill>
                  <a:schemeClr val="tx1"/>
                </a:solidFill>
              </a:rPr>
              <a:t> </a:t>
            </a:r>
            <a:r>
              <a:rPr lang="en-US" altLang="en-US" sz="3000" i="0" u="sng" dirty="0" err="1">
                <a:solidFill>
                  <a:schemeClr val="tx1"/>
                </a:solidFill>
              </a:rPr>
              <a:t>đọc</a:t>
            </a:r>
            <a:r>
              <a:rPr lang="en-US" altLang="en-US" sz="3000" i="0" u="sng" dirty="0">
                <a:solidFill>
                  <a:schemeClr val="tx1"/>
                </a:solidFill>
                <a:latin typeface=".VnTime" panose="020B7200000000000000" pitchFamily="34" charset="0"/>
              </a:rPr>
              <a:t>:</a:t>
            </a:r>
            <a:r>
              <a:rPr lang="en-US" altLang="en-US" sz="3200" i="0" dirty="0">
                <a:solidFill>
                  <a:schemeClr val="tx1"/>
                </a:solidFill>
                <a:latin typeface=".VnTime" panose="020B7200000000000000" pitchFamily="34" charset="0"/>
              </a:rPr>
              <a:t> </a:t>
            </a:r>
          </a:p>
        </p:txBody>
      </p:sp>
      <p:sp>
        <p:nvSpPr>
          <p:cNvPr id="65544" name="Text Box 3"/>
          <p:cNvSpPr txBox="1">
            <a:spLocks noChangeArrowheads="1"/>
          </p:cNvSpPr>
          <p:nvPr/>
        </p:nvSpPr>
        <p:spPr bwMode="auto">
          <a:xfrm>
            <a:off x="1524000" y="1514642"/>
            <a:ext cx="4191000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Luyện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đọc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400" i="0" dirty="0">
              <a:solidFill>
                <a:schemeClr val="tx1"/>
              </a:solidFill>
            </a:endParaRPr>
          </a:p>
        </p:txBody>
      </p:sp>
      <p:sp>
        <p:nvSpPr>
          <p:cNvPr id="65546" name="Text Box 3"/>
          <p:cNvSpPr txBox="1">
            <a:spLocks noChangeArrowheads="1"/>
          </p:cNvSpPr>
          <p:nvPr/>
        </p:nvSpPr>
        <p:spPr bwMode="auto">
          <a:xfrm>
            <a:off x="7239000" y="1508126"/>
            <a:ext cx="320040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u="sng" dirty="0" err="1"/>
              <a:t>Tìm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hiểu</a:t>
            </a:r>
            <a:r>
              <a:rPr lang="en-US" altLang="en-US" sz="2600" i="0" u="sng" dirty="0"/>
              <a:t> </a:t>
            </a:r>
            <a:r>
              <a:rPr lang="en-US" altLang="en-US" sz="2600" i="0" u="sng" dirty="0" err="1"/>
              <a:t>bài</a:t>
            </a:r>
            <a:r>
              <a:rPr lang="en-US" altLang="en-US" sz="2600" i="0" u="sng" dirty="0"/>
              <a:t>:</a:t>
            </a:r>
          </a:p>
          <a:p>
            <a:pPr algn="l" eaLnBrk="1" hangingPunct="1">
              <a:spcBef>
                <a:spcPct val="50000"/>
              </a:spcBef>
            </a:pPr>
            <a:endParaRPr lang="en-US" altLang="en-US" sz="2600" i="0" u="sng" dirty="0"/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06017" y="2465389"/>
            <a:ext cx="51020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vi-VN" altLang="en-US" sz="2400" i="0" dirty="0" smtClean="0">
                <a:cs typeface="Times New Roman" panose="02020603050405020304" pitchFamily="18" charset="0"/>
              </a:rPr>
              <a:t>    </a:t>
            </a:r>
            <a:r>
              <a:rPr lang="en-US" altLang="en-US" sz="240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Số</a:t>
            </a:r>
            <a:r>
              <a:rPr lang="en-US" altLang="en-US" sz="240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tiền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này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 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làm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người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giữ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“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tay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hòm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chìa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khóa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”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i="0" dirty="0" err="1" smtClean="0">
                <a:solidFill>
                  <a:schemeClr val="tx1"/>
                </a:solidFill>
                <a:cs typeface="Times New Roman" panose="02020603050405020304" pitchFamily="18" charset="0"/>
              </a:rPr>
              <a:t>không</a:t>
            </a:r>
            <a:r>
              <a:rPr lang="en-US" altLang="en-US" sz="2400" i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khỏi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xúc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và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sửng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sốt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bởi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lúc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bấy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giờ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ngân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quỹ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của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Đảng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chỉ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còn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có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 …    24 </a:t>
            </a:r>
            <a:r>
              <a:rPr lang="en-US" altLang="en-US" sz="2400" i="0" dirty="0" err="1">
                <a:solidFill>
                  <a:schemeClr val="tx1"/>
                </a:solidFill>
                <a:cs typeface="Times New Roman" panose="02020603050405020304" pitchFamily="18" charset="0"/>
              </a:rPr>
              <a:t>đồng</a:t>
            </a:r>
            <a:r>
              <a:rPr lang="en-US" altLang="en-US" sz="2400" i="0" dirty="0">
                <a:solidFill>
                  <a:schemeClr val="tx1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>
            <a:off x="2185385" y="2570440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18"/>
          <p:cNvSpPr>
            <a:spLocks noChangeShapeType="1"/>
          </p:cNvSpPr>
          <p:nvPr/>
        </p:nvSpPr>
        <p:spPr bwMode="auto">
          <a:xfrm flipH="1">
            <a:off x="4042646" y="2971986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208104" y="1947797"/>
            <a:ext cx="5231296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b="0" i="0" dirty="0" smtClean="0">
                <a:solidFill>
                  <a:schemeClr val="tx1"/>
                </a:solidFill>
              </a:rPr>
              <a:t>T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ài trợ</a:t>
            </a:r>
            <a:endParaRPr lang="en-US" altLang="en-US" sz="2600" b="0" i="0" dirty="0">
              <a:solidFill>
                <a:schemeClr val="tx1"/>
              </a:solidFill>
            </a:endParaRPr>
          </a:p>
          <a:p>
            <a:pPr algn="l" eaLnBrk="1" hangingPunct="1">
              <a:spcBef>
                <a:spcPct val="50000"/>
              </a:spcBef>
            </a:pPr>
            <a:endParaRPr lang="en-US" altLang="en-US" sz="2600" i="0" u="sng" dirty="0"/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6689558" y="1950972"/>
            <a:ext cx="584368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en-US" altLang="en-US" sz="2600" i="0" dirty="0" smtClean="0">
                <a:solidFill>
                  <a:schemeClr val="tx1"/>
                </a:solidFill>
              </a:rPr>
              <a:t>-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Đồn điền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951366" y="4000500"/>
            <a:ext cx="762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1" dirty="0"/>
          </a:p>
        </p:txBody>
      </p:sp>
      <p:pic>
        <p:nvPicPr>
          <p:cNvPr id="20" name="Picture 4" descr="100 đ đ duo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591" y="2722840"/>
            <a:ext cx="6808485" cy="3445204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Box 3"/>
          <p:cNvSpPr txBox="1">
            <a:spLocks noChangeArrowheads="1"/>
          </p:cNvSpPr>
          <p:nvPr/>
        </p:nvSpPr>
        <p:spPr bwMode="auto">
          <a:xfrm rot="10800000" flipV="1">
            <a:off x="6749931" y="6213709"/>
            <a:ext cx="51156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i="0" dirty="0" smtClean="0"/>
              <a:t>  </a:t>
            </a:r>
            <a:r>
              <a:rPr lang="vi-VN" altLang="en-US" sz="2600" i="0" dirty="0">
                <a:solidFill>
                  <a:schemeClr val="tx1"/>
                </a:solidFill>
              </a:rPr>
              <a:t> </a:t>
            </a:r>
            <a:r>
              <a:rPr lang="vi-VN" altLang="en-US" sz="2600" i="0" dirty="0" smtClean="0">
                <a:solidFill>
                  <a:schemeClr val="tx1"/>
                </a:solidFill>
              </a:rPr>
              <a:t>  </a:t>
            </a:r>
            <a:r>
              <a:rPr lang="en-US" altLang="en-US" sz="2600" i="0" dirty="0" smtClean="0"/>
              <a:t> </a:t>
            </a:r>
            <a:r>
              <a:rPr lang="vi-VN" altLang="en-US" sz="2600" b="0" i="0" dirty="0" smtClean="0">
                <a:solidFill>
                  <a:schemeClr val="tx1"/>
                </a:solidFill>
              </a:rPr>
              <a:t>Đồng Đông Dương</a:t>
            </a:r>
            <a:endParaRPr lang="en-US" altLang="en-US" sz="2600" b="0" i="0" dirty="0">
              <a:solidFill>
                <a:schemeClr val="tx1"/>
              </a:solidFill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0" y="914400"/>
            <a:ext cx="1219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 i="1">
                <a:solidFill>
                  <a:srgbClr val="FF0000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600" i="0" dirty="0" smtClean="0"/>
              <a:t>Nhà tài trợ đặc biệt của Cách mạng</a:t>
            </a:r>
            <a:r>
              <a:rPr lang="en-US" altLang="en-US" sz="3600" i="0" dirty="0" smtClean="0"/>
              <a:t>     </a:t>
            </a:r>
            <a:endParaRPr lang="en-US" altLang="en-US" sz="4000" i="0" dirty="0">
              <a:latin typeface=".VnTime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86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2386</Words>
  <Application>Microsoft Office PowerPoint</Application>
  <PresentationFormat>Custom</PresentationFormat>
  <Paragraphs>250</Paragraphs>
  <Slides>26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Dang Le Phan Danh</cp:lastModifiedBy>
  <cp:revision>63</cp:revision>
  <dcterms:created xsi:type="dcterms:W3CDTF">2019-01-09T07:34:01Z</dcterms:created>
  <dcterms:modified xsi:type="dcterms:W3CDTF">2019-01-16T01:42:34Z</dcterms:modified>
</cp:coreProperties>
</file>