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1" autoAdjust="0"/>
    <p:restoredTop sz="94660"/>
  </p:normalViewPr>
  <p:slideViewPr>
    <p:cSldViewPr>
      <p:cViewPr>
        <p:scale>
          <a:sx n="50" d="100"/>
          <a:sy n="50" d="100"/>
        </p:scale>
        <p:origin x="-112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86D12-EE56-4247-847B-07D67DC54C14}" type="datetimeFigureOut">
              <a:rPr lang="en-US" smtClean="0"/>
              <a:t>22/1/2019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9E9BC-4F3C-4121-B3EF-8DCC0C042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9E9BC-4F3C-4121-B3EF-8DCC0C0421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4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4EC-B940-455E-945A-7B9836A29137}" type="datetimeFigureOut">
              <a:rPr lang="en-US" smtClean="0"/>
              <a:pPr/>
              <a:t>22/1/2019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57665-A293-4D4F-B885-78973EDA4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9"/>
          <a:stretch/>
        </p:blipFill>
        <p:spPr>
          <a:xfrm>
            <a:off x="0" y="-35957"/>
            <a:ext cx="9182100" cy="68939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-38100" y="20574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200" b="1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LUYỆN </a:t>
            </a:r>
            <a:r>
              <a:rPr lang="en-US" sz="4200" b="1" dirty="0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TỪ </a:t>
            </a:r>
            <a:r>
              <a:rPr lang="en-US" sz="4200" b="1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4200" b="1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CÂU</a:t>
            </a:r>
          </a:p>
          <a:p>
            <a:pPr algn="ctr">
              <a:lnSpc>
                <a:spcPct val="150000"/>
              </a:lnSpc>
            </a:pPr>
            <a:r>
              <a:rPr lang="en-US" sz="4200" b="1" smtClean="0">
                <a:ln>
                  <a:solidFill>
                    <a:sysClr val="windowText" lastClr="000000"/>
                  </a:solidFill>
                </a:ln>
                <a:solidFill>
                  <a:srgbClr val="24CA40"/>
                </a:solidFill>
                <a:latin typeface="Arial" pitchFamily="34" charset="0"/>
                <a:cs typeface="Arial" pitchFamily="34" charset="0"/>
              </a:rPr>
              <a:t>Câu kể Ai – thế nào?</a:t>
            </a:r>
            <a:endParaRPr lang="en-US" sz="4200" b="1" dirty="0">
              <a:ln>
                <a:solidFill>
                  <a:sysClr val="windowText" lastClr="000000"/>
                </a:solidFill>
              </a:ln>
              <a:solidFill>
                <a:srgbClr val="24CA4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228600"/>
            <a:ext cx="7696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Bài</a:t>
            </a:r>
            <a:r>
              <a:rPr lang="en-US" sz="3600" b="1" u="sng" dirty="0" smtClean="0">
                <a:latin typeface="Times New Roman" pitchFamily="18" charset="0"/>
              </a:rPr>
              <a:t> 2</a:t>
            </a:r>
            <a:r>
              <a:rPr lang="en-US" sz="3600" b="1" dirty="0" smtClean="0">
                <a:latin typeface="Times New Roman" pitchFamily="18" charset="0"/>
              </a:rPr>
              <a:t>: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tổ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em</a:t>
            </a:r>
            <a:r>
              <a:rPr lang="en-US" sz="3600" b="1" dirty="0" smtClean="0">
                <a:latin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sử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</a:rPr>
              <a:t>Ai </a:t>
            </a:r>
            <a:r>
              <a:rPr lang="en-US" sz="3600" b="1" i="1" dirty="0" err="1" smtClean="0">
                <a:latin typeface="Times New Roman" pitchFamily="18" charset="0"/>
              </a:rPr>
              <a:t>thế</a:t>
            </a:r>
            <a:r>
              <a:rPr lang="en-US" sz="3600" b="1" i="1" dirty="0" smtClean="0">
                <a:latin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</a:rPr>
              <a:t>nào</a:t>
            </a:r>
            <a:r>
              <a:rPr lang="en-US" sz="3600" b="1" i="1" dirty="0" smtClean="0">
                <a:latin typeface="Times New Roman" pitchFamily="18" charset="0"/>
              </a:rPr>
              <a:t>?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7620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00600" y="762000"/>
            <a:ext cx="152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81800" y="12954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1828800"/>
            <a:ext cx="2133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" y="2286000"/>
            <a:ext cx="9220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latin typeface="Times New Roman" pitchFamily="18" charset="0"/>
              </a:rPr>
              <a:t>Tiêu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chí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đánh</a:t>
            </a:r>
            <a:r>
              <a:rPr lang="en-US" sz="3600" b="1" u="sng" dirty="0" smtClean="0"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</a:rPr>
              <a:t>giá</a:t>
            </a:r>
            <a:endParaRPr lang="en-US" sz="3600" b="1" u="sng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</a:rPr>
              <a:t>Đoạn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đã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sử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dụng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Ai </a:t>
            </a:r>
            <a:r>
              <a:rPr lang="en-US" sz="3600" b="1" dirty="0" err="1" smtClean="0">
                <a:latin typeface="Times New Roman" pitchFamily="18" charset="0"/>
              </a:rPr>
              <a:t>thế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</a:rPr>
              <a:t>? </a:t>
            </a:r>
            <a:r>
              <a:rPr lang="en-US" sz="3600" b="1" dirty="0" err="1" smtClean="0">
                <a:latin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hay </a:t>
            </a:r>
            <a:r>
              <a:rPr lang="en-US" sz="3600" b="1" dirty="0" err="1" smtClean="0">
                <a:latin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Dùng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những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từ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ngữ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sinh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động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18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err="1">
                <a:latin typeface="Times New Roman" pitchFamily="18" charset="0"/>
              </a:rPr>
              <a:t>Trò</a:t>
            </a:r>
            <a:r>
              <a:rPr lang="en-US" sz="7200" dirty="0">
                <a:latin typeface="Times New Roman" pitchFamily="18" charset="0"/>
              </a:rPr>
              <a:t> </a:t>
            </a:r>
            <a:r>
              <a:rPr lang="en-US" sz="7200" dirty="0" err="1">
                <a:latin typeface="Times New Roman" pitchFamily="18" charset="0"/>
              </a:rPr>
              <a:t>chơi</a:t>
            </a:r>
            <a:r>
              <a:rPr lang="en-US" sz="7200" dirty="0">
                <a:latin typeface="Times New Roman" pitchFamily="18" charset="0"/>
              </a:rPr>
              <a:t>: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8305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065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Rung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chuông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vàng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984250" y="1371600"/>
            <a:ext cx="7034213" cy="57943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 b="1">
                <a:solidFill>
                  <a:srgbClr val="E9240F"/>
                </a:solidFill>
                <a:latin typeface="Times New Roman" pitchFamily="18" charset="0"/>
              </a:rPr>
              <a:t>Câu nào là câu kể Ai Thế nào ?</a:t>
            </a:r>
            <a:endParaRPr lang="en-US" sz="3200" b="1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143000" y="2667000"/>
            <a:ext cx="65944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Hùng vui tính nhất lớp.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1195388" y="3810000"/>
            <a:ext cx="6681787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Chú em nhổ cỏ.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184275" y="4953000"/>
            <a:ext cx="66929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Chị hai hái mận.</a:t>
            </a:r>
          </a:p>
        </p:txBody>
      </p:sp>
      <p:pic>
        <p:nvPicPr>
          <p:cNvPr id="63498" name="Picture 10" descr="dongho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024188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1:</a:t>
            </a:r>
          </a:p>
        </p:txBody>
      </p:sp>
      <p:sp>
        <p:nvSpPr>
          <p:cNvPr id="63505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3507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3508" name="Oval 20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3509" name="AutoShape 21"/>
          <p:cNvSpPr>
            <a:spLocks noChangeArrowheads="1"/>
          </p:cNvSpPr>
          <p:nvPr/>
        </p:nvSpPr>
        <p:spPr bwMode="auto">
          <a:xfrm>
            <a:off x="5697538" y="5410200"/>
            <a:ext cx="2286000" cy="1143000"/>
          </a:xfrm>
          <a:prstGeom prst="cloudCallout">
            <a:avLst>
              <a:gd name="adj1" fmla="val 87370"/>
              <a:gd name="adj2" fmla="val 3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</a:t>
            </a:r>
          </a:p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1143000" y="2667000"/>
            <a:ext cx="673417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Hùng vui tính nhất lớp.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34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35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35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35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34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34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34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6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3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 animBg="1"/>
      <p:bldP spid="63494" grpId="0" animBg="1"/>
      <p:bldP spid="63496" grpId="0" animBg="1"/>
      <p:bldP spid="63497" grpId="0" animBg="1"/>
      <p:bldP spid="63499" grpId="0" animBg="1"/>
      <p:bldP spid="63499" grpId="1" animBg="1"/>
      <p:bldP spid="63500" grpId="0" animBg="1"/>
      <p:bldP spid="63500" grpId="1" animBg="1"/>
      <p:bldP spid="63501" grpId="0" animBg="1"/>
      <p:bldP spid="63501" grpId="1" animBg="1"/>
      <p:bldP spid="63502" grpId="0" animBg="1"/>
      <p:bldP spid="63502" grpId="1" animBg="1"/>
      <p:bldP spid="63503" grpId="0" animBg="1"/>
      <p:bldP spid="63503" grpId="1" animBg="1"/>
      <p:bldP spid="63504" grpId="0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8382000" cy="978729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V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ị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“Con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mèo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nhà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em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rất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DC1C57"/>
                </a:solidFill>
                <a:latin typeface="Times New Roman" pitchFamily="18" charset="0"/>
              </a:rPr>
              <a:t>khôn</a:t>
            </a:r>
            <a:r>
              <a:rPr lang="en-US" sz="3200" b="1" dirty="0">
                <a:solidFill>
                  <a:srgbClr val="DC1C57"/>
                </a:solidFill>
                <a:latin typeface="Times New Roman" pitchFamily="18" charset="0"/>
              </a:rPr>
              <a:t>.” </a:t>
            </a:r>
            <a:r>
              <a:rPr lang="en-US" sz="3200" b="1" dirty="0" err="1" smtClean="0">
                <a:solidFill>
                  <a:srgbClr val="DC1C57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DC1C57"/>
                </a:solidFill>
                <a:latin typeface="Times New Roman" pitchFamily="18" charset="0"/>
              </a:rPr>
              <a:t>: </a:t>
            </a:r>
            <a:endParaRPr lang="en-US" sz="3200" b="1" dirty="0">
              <a:solidFill>
                <a:srgbClr val="DC1C57"/>
              </a:solidFill>
              <a:latin typeface="Times New Roman" pitchFamily="18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9405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800" b="1">
                <a:solidFill>
                  <a:srgbClr val="0000CC"/>
                </a:solidFill>
              </a:rPr>
              <a:t>Con mèo nhà em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19200" y="3810000"/>
            <a:ext cx="7010400" cy="519113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Con mèo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219200" y="4953000"/>
            <a:ext cx="693420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00CC"/>
                </a:solidFill>
              </a:rPr>
              <a:t>Rất khôn</a:t>
            </a:r>
            <a:r>
              <a:rPr lang="en-US" sz="3200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66571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1066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1905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2743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3581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4419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42900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2:</a:t>
            </a:r>
          </a:p>
        </p:txBody>
      </p:sp>
      <p:sp>
        <p:nvSpPr>
          <p:cNvPr id="66578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66579" name="Oval 19"/>
          <p:cNvSpPr>
            <a:spLocks noChangeArrowheads="1"/>
          </p:cNvSpPr>
          <p:nvPr/>
        </p:nvSpPr>
        <p:spPr bwMode="auto">
          <a:xfrm>
            <a:off x="422275" y="4876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66581" name="AutoShape 21"/>
          <p:cNvSpPr>
            <a:spLocks noChangeArrowheads="1"/>
          </p:cNvSpPr>
          <p:nvPr/>
        </p:nvSpPr>
        <p:spPr bwMode="auto">
          <a:xfrm>
            <a:off x="5486400" y="5486400"/>
            <a:ext cx="2362200" cy="1143000"/>
          </a:xfrm>
          <a:prstGeom prst="cloudCallout">
            <a:avLst>
              <a:gd name="adj1" fmla="val 84944"/>
              <a:gd name="adj2" fmla="val 20139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1198563" y="4967288"/>
            <a:ext cx="6940550" cy="579437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r</a:t>
            </a:r>
            <a:r>
              <a:rPr lang="en-US" sz="2800" b="1" dirty="0" err="1" smtClean="0">
                <a:solidFill>
                  <a:srgbClr val="FF0000"/>
                </a:solidFill>
              </a:rPr>
              <a:t>ất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khôn</a:t>
            </a:r>
            <a:r>
              <a:rPr lang="en-US" sz="3200" b="1" dirty="0">
                <a:solidFill>
                  <a:srgbClr val="0000CC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6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65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65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65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65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65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665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6656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665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658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8" grpId="0" animBg="1"/>
      <p:bldP spid="66569" grpId="0" animBg="1"/>
      <p:bldP spid="66569" grpId="1"/>
      <p:bldP spid="66572" grpId="0" animBg="1"/>
      <p:bldP spid="66572" grpId="1" animBg="1"/>
      <p:bldP spid="66573" grpId="0" animBg="1"/>
      <p:bldP spid="66573" grpId="1" animBg="1"/>
      <p:bldP spid="66574" grpId="0" animBg="1"/>
      <p:bldP spid="66574" grpId="1" animBg="1"/>
      <p:bldP spid="66575" grpId="0" animBg="1"/>
      <p:bldP spid="66575" grpId="1" animBg="1"/>
      <p:bldP spid="66576" grpId="0" animBg="1"/>
      <p:bldP spid="66576" grpId="1" animBg="1"/>
      <p:bldP spid="66577" grpId="0"/>
      <p:bldP spid="66578" grpId="0" animBg="1"/>
      <p:bldP spid="66579" grpId="0" animBg="1"/>
      <p:bldP spid="66579" grpId="1" animBg="1"/>
      <p:bldP spid="66580" grpId="0" animBg="1"/>
      <p:bldP spid="66581" grpId="0" animBg="1"/>
      <p:bldP spid="66582" grpId="0" animBg="1"/>
      <p:bldP spid="6658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79925" y="3051175"/>
            <a:ext cx="1997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57200" y="1401763"/>
            <a:ext cx="7772400" cy="5302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b="1">
                <a:solidFill>
                  <a:srgbClr val="DC1C57"/>
                </a:solidFill>
                <a:latin typeface="Times New Roman" pitchFamily="18" charset="0"/>
              </a:rPr>
              <a:t>Câu kể Ai thế nào? gồm mấy bộ phận?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0261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rgbClr val="071CB5"/>
                </a:solidFill>
                <a:latin typeface="Tahoma" pitchFamily="34" charset="0"/>
              </a:rPr>
              <a:t>Hai bộ phận (Chủ ngữ - Vị ngữ)</a:t>
            </a:r>
            <a:endParaRPr lang="en-US" sz="2400" b="1">
              <a:solidFill>
                <a:srgbClr val="071CB5"/>
              </a:solidFill>
              <a:latin typeface=".VnTime" pitchFamily="34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1219200" y="3840163"/>
            <a:ext cx="62484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(</a:t>
            </a:r>
            <a:r>
              <a:rPr lang="en-US" sz="2400" b="1" dirty="0" err="1" smtClean="0">
                <a:solidFill>
                  <a:srgbClr val="3333FF"/>
                </a:solidFill>
                <a:latin typeface="Tahoma" pitchFamily="34" charset="0"/>
              </a:rPr>
              <a:t>Chủ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) 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195388" y="4724400"/>
            <a:ext cx="62611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Một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bộ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phận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(</a:t>
            </a:r>
            <a:r>
              <a:rPr lang="en-US" sz="2400" b="1" dirty="0" err="1">
                <a:solidFill>
                  <a:srgbClr val="3333FF"/>
                </a:solidFill>
                <a:latin typeface="Tahoma" pitchFamily="34" charset="0"/>
              </a:rPr>
              <a:t>Vị</a:t>
            </a:r>
            <a:r>
              <a:rPr lang="en-US" sz="2400" b="1" dirty="0">
                <a:solidFill>
                  <a:srgbClr val="3333FF"/>
                </a:solidFill>
                <a:latin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  <a:latin typeface="Tahoma" pitchFamily="34" charset="0"/>
              </a:rPr>
              <a:t>ngữ</a:t>
            </a:r>
            <a:r>
              <a:rPr lang="en-US" sz="2400" b="1" dirty="0" smtClean="0">
                <a:solidFill>
                  <a:srgbClr val="3333FF"/>
                </a:solidFill>
                <a:latin typeface="Tahoma" pitchFamily="34" charset="0"/>
              </a:rPr>
              <a:t>)</a:t>
            </a:r>
            <a:endParaRPr lang="en-US" sz="2400" b="1" dirty="0">
              <a:solidFill>
                <a:srgbClr val="3333FF"/>
              </a:solidFill>
              <a:latin typeface="Tahoma" pitchFamily="34" charset="0"/>
            </a:endParaRPr>
          </a:p>
        </p:txBody>
      </p:sp>
      <p:pic>
        <p:nvPicPr>
          <p:cNvPr id="7066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12553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1970088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28130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65760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4502150" y="59436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3165475" y="4572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3:</a:t>
            </a:r>
          </a:p>
        </p:txBody>
      </p:sp>
      <p:sp>
        <p:nvSpPr>
          <p:cNvPr id="7067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5" name="Oval 19"/>
          <p:cNvSpPr>
            <a:spLocks noChangeArrowheads="1"/>
          </p:cNvSpPr>
          <p:nvPr/>
        </p:nvSpPr>
        <p:spPr bwMode="auto">
          <a:xfrm>
            <a:off x="352425" y="47244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0676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5627688" y="5562600"/>
            <a:ext cx="2362200" cy="1143000"/>
          </a:xfrm>
          <a:prstGeom prst="cloudCallout">
            <a:avLst>
              <a:gd name="adj1" fmla="val 78972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1219200" y="2590800"/>
            <a:ext cx="632460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Hai bộ phận (Chủ ngữ -vị ngữ)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06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0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06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06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06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06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0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0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06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2" grpId="0" animBg="1"/>
      <p:bldP spid="70664" grpId="0" animBg="1"/>
      <p:bldP spid="70665" grpId="0" animBg="1"/>
      <p:bldP spid="70668" grpId="0" animBg="1"/>
      <p:bldP spid="70668" grpId="1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/>
      <p:bldP spid="70674" grpId="0" animBg="1"/>
      <p:bldP spid="70675" grpId="0" animBg="1"/>
      <p:bldP spid="70676" grpId="0" animBg="1"/>
      <p:bldP spid="70677" grpId="0" animBg="1"/>
      <p:bldP spid="70678" grpId="0" animBg="1"/>
      <p:bldP spid="706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44550" y="1219200"/>
            <a:ext cx="7772400" cy="8604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Chủ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ngữ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trong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Ai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thế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?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trả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lời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hỏi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DC1C57"/>
                </a:solidFill>
                <a:latin typeface="Times New Roman" pitchFamily="18" charset="0"/>
              </a:rPr>
              <a:t>nào</a:t>
            </a:r>
            <a:r>
              <a:rPr lang="en-US" sz="2800" b="1" dirty="0">
                <a:solidFill>
                  <a:srgbClr val="DC1C57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1219200" y="2590800"/>
            <a:ext cx="6307138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 </a:t>
            </a:r>
            <a:r>
              <a:rPr lang="en-US" sz="2400" b="1">
                <a:solidFill>
                  <a:srgbClr val="0000FF"/>
                </a:solidFill>
              </a:rPr>
              <a:t>Thế nào?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1266825" y="3886200"/>
            <a:ext cx="62293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Cái gì?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95388" y="4991100"/>
            <a:ext cx="6448425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CC"/>
                </a:solidFill>
              </a:rPr>
              <a:t>Ai (cái gì, con gì) ? 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977900" y="2590800"/>
            <a:ext cx="2451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b="1"/>
          </a:p>
        </p:txBody>
      </p:sp>
      <p:pic>
        <p:nvPicPr>
          <p:cNvPr id="75787" name="Picture 11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91175"/>
            <a:ext cx="1079500" cy="1266825"/>
          </a:xfrm>
          <a:prstGeom prst="rect">
            <a:avLst/>
          </a:prstGeom>
          <a:noFill/>
        </p:spPr>
      </p:pic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1953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20399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28844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372745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45720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587750" y="381000"/>
            <a:ext cx="1905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 hỏi 4:</a:t>
            </a:r>
          </a:p>
        </p:txBody>
      </p:sp>
      <p:sp>
        <p:nvSpPr>
          <p:cNvPr id="75794" name="Oval 18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5795" name="Oval 19"/>
          <p:cNvSpPr>
            <a:spLocks noChangeArrowheads="1"/>
          </p:cNvSpPr>
          <p:nvPr/>
        </p:nvSpPr>
        <p:spPr bwMode="auto">
          <a:xfrm>
            <a:off x="381000" y="3810000"/>
            <a:ext cx="685800" cy="6858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5796" name="Oval 20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5797" name="AutoShape 21"/>
          <p:cNvSpPr>
            <a:spLocks noChangeArrowheads="1"/>
          </p:cNvSpPr>
          <p:nvPr/>
        </p:nvSpPr>
        <p:spPr bwMode="auto">
          <a:xfrm>
            <a:off x="5556250" y="5562600"/>
            <a:ext cx="2362200" cy="1143000"/>
          </a:xfrm>
          <a:prstGeom prst="cloudCallout">
            <a:avLst>
              <a:gd name="adj1" fmla="val 81949"/>
              <a:gd name="adj2" fmla="val 13472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H" pitchFamily="34" charset="0"/>
            </a:endParaRP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</a:t>
            </a:r>
          </a:p>
          <a:p>
            <a:pPr algn="ctr" eaLnBrk="1" hangingPunct="1"/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1219200" y="5029200"/>
            <a:ext cx="63309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CC0000"/>
                </a:solidFill>
              </a:rPr>
              <a:t>Ai (cái gì, con gì) ?</a:t>
            </a:r>
          </a:p>
        </p:txBody>
      </p:sp>
      <p:sp>
        <p:nvSpPr>
          <p:cNvPr id="75799" name="Oval 23"/>
          <p:cNvSpPr>
            <a:spLocks noChangeArrowheads="1"/>
          </p:cNvSpPr>
          <p:nvPr/>
        </p:nvSpPr>
        <p:spPr bwMode="auto">
          <a:xfrm>
            <a:off x="407988" y="4953000"/>
            <a:ext cx="631825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57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57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5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57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578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5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7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7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  <p:bldP spid="75782" grpId="0" animBg="1"/>
      <p:bldP spid="75784" grpId="0" animBg="1"/>
      <p:bldP spid="75785" grpId="0" animBg="1"/>
      <p:bldP spid="75788" grpId="0" animBg="1"/>
      <p:bldP spid="75788" grpId="1" animBg="1"/>
      <p:bldP spid="75789" grpId="0" animBg="1"/>
      <p:bldP spid="75789" grpId="1" animBg="1"/>
      <p:bldP spid="75790" grpId="0" animBg="1"/>
      <p:bldP spid="75790" grpId="1" animBg="1"/>
      <p:bldP spid="75791" grpId="0" animBg="1"/>
      <p:bldP spid="75791" grpId="1" animBg="1"/>
      <p:bldP spid="75792" grpId="0" animBg="1"/>
      <p:bldP spid="75792" grpId="1" animBg="1"/>
      <p:bldP spid="75793" grpId="0"/>
      <p:bldP spid="75794" grpId="0" animBg="1"/>
      <p:bldP spid="75795" grpId="0" animBg="1"/>
      <p:bldP spid="75796" grpId="0" animBg="1"/>
      <p:bldP spid="75796" grpId="1" animBg="1"/>
      <p:bldP spid="75797" grpId="0" animBg="1"/>
      <p:bldP spid="75798" grpId="0" animBg="1"/>
      <p:bldP spid="75799" grpId="0" animBg="1"/>
      <p:bldP spid="7579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-28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055688" y="1219200"/>
            <a:ext cx="6329362" cy="100647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FF3300"/>
                </a:solidFill>
                <a:latin typeface="Tahoma" pitchFamily="34" charset="0"/>
              </a:rPr>
              <a:t>Vị ngữ trong câu kể Ai thế nào? trả lời cho câu hỏi nào 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25538" y="2590800"/>
            <a:ext cx="6102350" cy="579438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Ai ?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</a:rPr>
              <a:t> </a:t>
            </a:r>
            <a:endParaRPr lang="en-US" sz="32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3200400"/>
            <a:ext cx="2362200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2800" b="1">
                <a:solidFill>
                  <a:schemeClr val="bg1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n-US" sz="28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247775" y="3840163"/>
            <a:ext cx="5886450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Thế nào?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219200" y="4983163"/>
            <a:ext cx="588486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Cái gì, con gì?</a:t>
            </a:r>
          </a:p>
        </p:txBody>
      </p:sp>
      <p:pic>
        <p:nvPicPr>
          <p:cNvPr id="76810" name="Picture 10" descr="dongho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591175"/>
            <a:ext cx="1079500" cy="1266825"/>
          </a:xfrm>
          <a:prstGeom prst="rect">
            <a:avLst/>
          </a:prstGeom>
          <a:noFill/>
        </p:spPr>
      </p:pic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12192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0574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8956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37338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4572000" y="61722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00FF">
                  <a:gamma/>
                  <a:shade val="0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3200400" y="3048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Câu hỏi 5: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817" name="Oval 17"/>
          <p:cNvSpPr>
            <a:spLocks noChangeArrowheads="1"/>
          </p:cNvSpPr>
          <p:nvPr/>
        </p:nvSpPr>
        <p:spPr bwMode="auto">
          <a:xfrm>
            <a:off x="381000" y="2590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A</a:t>
            </a:r>
          </a:p>
        </p:txBody>
      </p:sp>
      <p:sp>
        <p:nvSpPr>
          <p:cNvPr id="76818" name="Oval 18"/>
          <p:cNvSpPr>
            <a:spLocks noChangeArrowheads="1"/>
          </p:cNvSpPr>
          <p:nvPr/>
        </p:nvSpPr>
        <p:spPr bwMode="auto">
          <a:xfrm>
            <a:off x="381000" y="49530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C</a:t>
            </a:r>
          </a:p>
        </p:txBody>
      </p:sp>
      <p:sp>
        <p:nvSpPr>
          <p:cNvPr id="76819" name="Oval 19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0" name="Oval 20"/>
          <p:cNvSpPr>
            <a:spLocks noChangeArrowheads="1"/>
          </p:cNvSpPr>
          <p:nvPr/>
        </p:nvSpPr>
        <p:spPr bwMode="auto">
          <a:xfrm>
            <a:off x="381000" y="3733800"/>
            <a:ext cx="685800" cy="609600"/>
          </a:xfrm>
          <a:prstGeom prst="ellipse">
            <a:avLst/>
          </a:prstGeom>
          <a:solidFill>
            <a:schemeClr val="accent1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1" name="AutoShape 21"/>
          <p:cNvSpPr>
            <a:spLocks noChangeArrowheads="1"/>
          </p:cNvSpPr>
          <p:nvPr/>
        </p:nvSpPr>
        <p:spPr bwMode="auto">
          <a:xfrm>
            <a:off x="6019800" y="5486400"/>
            <a:ext cx="2286000" cy="1143000"/>
          </a:xfrm>
          <a:prstGeom prst="cloudCallout">
            <a:avLst>
              <a:gd name="adj1" fmla="val 80417"/>
              <a:gd name="adj2" fmla="val 26111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H" pitchFamily="34" charset="0"/>
              </a:rPr>
              <a:t>HÕt giê   </a:t>
            </a:r>
          </a:p>
        </p:txBody>
      </p: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381000" y="3751263"/>
            <a:ext cx="685800" cy="609600"/>
          </a:xfrm>
          <a:prstGeom prst="ellipse">
            <a:avLst/>
          </a:prstGeom>
          <a:solidFill>
            <a:srgbClr val="970338"/>
          </a:solidFill>
          <a:ln w="57150" cmpd="thickThin" algn="ctr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FF00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219200" y="3886200"/>
            <a:ext cx="5980113" cy="457200"/>
          </a:xfrm>
          <a:prstGeom prst="rect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990033"/>
                </a:solidFill>
                <a:latin typeface="Tahoma" pitchFamily="34" charset="0"/>
              </a:rPr>
              <a:t>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76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768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768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68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76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76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76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1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10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768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768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  <p:bldP spid="76806" grpId="0" animBg="1"/>
      <p:bldP spid="76808" grpId="0" animBg="1"/>
      <p:bldP spid="76809" grpId="0" animBg="1"/>
      <p:bldP spid="76811" grpId="0" animBg="1"/>
      <p:bldP spid="76811" grpId="1" animBg="1"/>
      <p:bldP spid="76812" grpId="0" animBg="1"/>
      <p:bldP spid="76812" grpId="1" animBg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5" grpId="1" animBg="1"/>
      <p:bldP spid="76816" grpId="0"/>
      <p:bldP spid="76817" grpId="0" animBg="1"/>
      <p:bldP spid="76818" grpId="0" animBg="1"/>
      <p:bldP spid="76819" grpId="0" animBg="1"/>
      <p:bldP spid="76821" grpId="0" animBg="1"/>
      <p:bldP spid="768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3"/>
          <p:cNvSpPr txBox="1">
            <a:spLocks noChangeArrowheads="1"/>
          </p:cNvSpPr>
          <p:nvPr/>
        </p:nvSpPr>
        <p:spPr bwMode="auto">
          <a:xfrm>
            <a:off x="38100" y="1981200"/>
            <a:ext cx="9144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00B050"/>
                </a:solidFill>
                <a:latin typeface="VNI-Cooper" pitchFamily="2" charset="0"/>
              </a:rPr>
              <a:t>Chuùc caùc em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5400" b="1">
                <a:solidFill>
                  <a:srgbClr val="00B050"/>
                </a:solidFill>
                <a:latin typeface="VNI-Cooper" pitchFamily="2" charset="0"/>
              </a:rPr>
              <a:t>Chaêm ngoan, hoïc gioûi</a:t>
            </a:r>
          </a:p>
        </p:txBody>
      </p:sp>
      <p:pic>
        <p:nvPicPr>
          <p:cNvPr id="77829" name="Picture 4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36675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5" descr="xmaslights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419600"/>
            <a:ext cx="81534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 descr="FIREWRK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03725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8" descr="images[2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419600"/>
            <a:ext cx="2667000" cy="2438400"/>
          </a:xfrm>
          <a:prstGeom prst="rect">
            <a:avLst/>
          </a:prstGeom>
          <a:noFill/>
        </p:spPr>
      </p:pic>
      <p:pic>
        <p:nvPicPr>
          <p:cNvPr id="77833" name="Picture 9" descr="Hoa phượ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0"/>
            <a:ext cx="2286000" cy="1981200"/>
          </a:xfrm>
          <a:prstGeom prst="rect">
            <a:avLst/>
          </a:prstGeom>
          <a:noFill/>
        </p:spPr>
      </p:pic>
      <p:pic>
        <p:nvPicPr>
          <p:cNvPr id="77834" name="Picture 10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81200" cy="1333500"/>
          </a:xfrm>
          <a:prstGeom prst="rect">
            <a:avLst/>
          </a:prstGeom>
          <a:noFill/>
        </p:spPr>
      </p:pic>
      <p:pic>
        <p:nvPicPr>
          <p:cNvPr id="77835" name="Picture 11" descr="Picture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7162800" y="5524500"/>
            <a:ext cx="1981200" cy="133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b="1" dirty="0" err="1" smtClean="0">
                <a:solidFill>
                  <a:srgbClr val="FF0000"/>
                </a:solidFill>
                <a:latin typeface="Comic Sans MS" pitchFamily="66" charset="0"/>
              </a:rPr>
              <a:t>Ôn</a:t>
            </a:r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Comic Sans MS" pitchFamily="66" charset="0"/>
              </a:rPr>
              <a:t>bài</a:t>
            </a:r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7200" b="1" dirty="0" err="1">
                <a:solidFill>
                  <a:srgbClr val="FF0000"/>
                </a:solidFill>
                <a:latin typeface="Comic Sans MS" pitchFamily="66" charset="0"/>
              </a:rPr>
              <a:t>cũ</a:t>
            </a:r>
            <a:r>
              <a:rPr lang="en-US" sz="7200" b="1" dirty="0">
                <a:solidFill>
                  <a:srgbClr val="FF000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8200" y="1830388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dirty="0"/>
              <a:t>1. </a:t>
            </a:r>
            <a:r>
              <a:rPr lang="en-US" sz="3600" b="1" dirty="0" err="1"/>
              <a:t>Câu</a:t>
            </a:r>
            <a:r>
              <a:rPr lang="en-US" sz="3600" b="1" dirty="0"/>
              <a:t> </a:t>
            </a:r>
            <a:r>
              <a:rPr lang="en-US" sz="3600" b="1" dirty="0" err="1"/>
              <a:t>kể</a:t>
            </a:r>
            <a:r>
              <a:rPr lang="en-US" sz="3600" b="1" dirty="0"/>
              <a:t> </a:t>
            </a:r>
            <a:r>
              <a:rPr lang="en-US" sz="3600" b="1" i="1" dirty="0"/>
              <a:t>Ai </a:t>
            </a:r>
            <a:r>
              <a:rPr lang="en-US" sz="3600" b="1" i="1" dirty="0" err="1"/>
              <a:t>làm</a:t>
            </a:r>
            <a:r>
              <a:rPr lang="en-US" sz="3600" b="1" i="1" dirty="0"/>
              <a:t> </a:t>
            </a:r>
            <a:r>
              <a:rPr lang="en-US" sz="3600" b="1" i="1" dirty="0" err="1"/>
              <a:t>gì</a:t>
            </a:r>
            <a:r>
              <a:rPr lang="en-US" sz="3600" b="1" i="1" dirty="0"/>
              <a:t>? </a:t>
            </a:r>
            <a:r>
              <a:rPr lang="en-US" sz="3600" b="1" i="1" dirty="0" err="1"/>
              <a:t>c</a:t>
            </a:r>
            <a:r>
              <a:rPr lang="en-US" sz="3600" b="1" dirty="0" err="1"/>
              <a:t>ó</a:t>
            </a:r>
            <a:r>
              <a:rPr lang="en-US" sz="3600" b="1" dirty="0"/>
              <a:t> </a:t>
            </a:r>
            <a:r>
              <a:rPr lang="en-US" sz="3600" b="1" dirty="0" err="1"/>
              <a:t>mấy</a:t>
            </a:r>
            <a:r>
              <a:rPr lang="en-US" sz="3600" b="1" dirty="0"/>
              <a:t> </a:t>
            </a:r>
            <a:r>
              <a:rPr lang="en-US" sz="3600" b="1" dirty="0" err="1"/>
              <a:t>bộ</a:t>
            </a:r>
            <a:r>
              <a:rPr lang="en-US" sz="3600" b="1" dirty="0"/>
              <a:t> </a:t>
            </a:r>
            <a:r>
              <a:rPr lang="en-US" sz="3600" b="1" dirty="0" err="1"/>
              <a:t>phận</a:t>
            </a:r>
            <a:r>
              <a:rPr lang="en-US" sz="3600" b="1" dirty="0" smtClean="0"/>
              <a:t>? </a:t>
            </a:r>
            <a:r>
              <a:rPr lang="en-US" sz="3600" b="1" dirty="0" err="1" smtClean="0"/>
              <a:t>Đó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những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bộ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phận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nào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3400" y="3157478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spcBef>
                <a:spcPct val="50000"/>
              </a:spcBef>
            </a:pP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kể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Ai </a:t>
            </a:r>
            <a:r>
              <a:rPr lang="en-US" sz="3600" b="1" i="1" dirty="0" err="1">
                <a:solidFill>
                  <a:srgbClr val="0070C0"/>
                </a:solidFill>
              </a:rPr>
              <a:t>làm</a:t>
            </a:r>
            <a:r>
              <a:rPr lang="en-US" sz="3600" b="1" i="1" dirty="0">
                <a:solidFill>
                  <a:srgbClr val="0070C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gì</a:t>
            </a:r>
            <a:r>
              <a:rPr lang="en-US" sz="3600" b="1" i="1" dirty="0">
                <a:solidFill>
                  <a:srgbClr val="0070C0"/>
                </a:solidFill>
              </a:rPr>
              <a:t>? </a:t>
            </a:r>
            <a:r>
              <a:rPr lang="en-US" sz="3600" b="1" i="1" dirty="0" err="1">
                <a:solidFill>
                  <a:srgbClr val="0070C0"/>
                </a:solidFill>
              </a:rPr>
              <a:t>c</a:t>
            </a:r>
            <a:r>
              <a:rPr lang="en-US" sz="3600" b="1" dirty="0" err="1">
                <a:solidFill>
                  <a:srgbClr val="0070C0"/>
                </a:solidFill>
              </a:rPr>
              <a:t>ó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hai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bộ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phận</a:t>
            </a:r>
            <a:r>
              <a:rPr lang="en-US" sz="3600" b="1" dirty="0">
                <a:solidFill>
                  <a:srgbClr val="0070C0"/>
                </a:solidFill>
              </a:rPr>
              <a:t>: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Chủ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Ai (</a:t>
            </a:r>
            <a:r>
              <a:rPr lang="en-US" sz="3600" b="1" dirty="0" err="1">
                <a:solidFill>
                  <a:srgbClr val="0070C0"/>
                </a:solidFill>
              </a:rPr>
              <a:t>cái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, con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)?</a:t>
            </a:r>
          </a:p>
          <a:p>
            <a:pPr marL="514350" indent="-514350" algn="just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solidFill>
                  <a:srgbClr val="0070C0"/>
                </a:solidFill>
              </a:rPr>
              <a:t>Vị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ngữ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trả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lời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cho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câu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hỏi</a:t>
            </a:r>
            <a:r>
              <a:rPr lang="en-US" sz="3600" b="1" dirty="0">
                <a:solidFill>
                  <a:srgbClr val="0070C0"/>
                </a:solidFill>
              </a:rPr>
              <a:t>: </a:t>
            </a:r>
            <a:r>
              <a:rPr lang="en-US" sz="3600" b="1" dirty="0" err="1">
                <a:solidFill>
                  <a:srgbClr val="0070C0"/>
                </a:solidFill>
              </a:rPr>
              <a:t>Làm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err="1">
                <a:solidFill>
                  <a:srgbClr val="0070C0"/>
                </a:solidFill>
              </a:rPr>
              <a:t>gì</a:t>
            </a:r>
            <a:r>
              <a:rPr lang="en-US" sz="3600" b="1" dirty="0">
                <a:solidFill>
                  <a:srgbClr val="0070C0"/>
                </a:solidFill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36"/>
            <a:ext cx="9144000" cy="6861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15"/>
          <p:cNvSpPr txBox="1">
            <a:spLocks noChangeArrowheads="1"/>
          </p:cNvSpPr>
          <p:nvPr/>
        </p:nvSpPr>
        <p:spPr>
          <a:xfrm>
            <a:off x="0" y="838200"/>
            <a:ext cx="9144000" cy="3573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  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đường,cây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um.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cửa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thớt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dần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Đàn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bước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chậm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rãi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hiền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lành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quản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tượng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ngồi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vắt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vẻo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trẻ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thật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khoẻ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mạnh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Thỉnh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thoảng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lại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cúi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xuống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gì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đó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.  </a:t>
            </a: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66294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2</a:t>
            </a: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066800" y="16002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1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289300" y="20812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3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937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4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724400" y="25908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>
                <a:latin typeface="VNI-Avo" pitchFamily="2" charset="0"/>
              </a:rPr>
              <a:t>5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>
            <a:off x="6629400" y="3048000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6</a:t>
            </a:r>
            <a:endParaRPr lang="en-US" sz="2400" b="1" dirty="0">
              <a:latin typeface="VNI-Avo" pitchFamily="2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3670300" y="3529012"/>
            <a:ext cx="215900" cy="2809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b="1" dirty="0" smtClean="0">
                <a:latin typeface="VNI-Avo" pitchFamily="2" charset="0"/>
              </a:rPr>
              <a:t>7</a:t>
            </a:r>
            <a:endParaRPr lang="en-US" sz="2400" b="1" dirty="0">
              <a:latin typeface="VNI-Avo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657600" y="2362200"/>
            <a:ext cx="4495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2895600"/>
            <a:ext cx="3200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62000" y="3427412"/>
            <a:ext cx="5638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62400" y="3886200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0" y="4419600"/>
            <a:ext cx="6705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3"/>
          <p:cNvSpPr>
            <a:spLocks noChangeArrowheads="1"/>
          </p:cNvSpPr>
          <p:nvPr/>
        </p:nvSpPr>
        <p:spPr bwMode="auto">
          <a:xfrm>
            <a:off x="-228600" y="5334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7413" name="Line 38"/>
          <p:cNvSpPr>
            <a:spLocks noChangeShapeType="1"/>
          </p:cNvSpPr>
          <p:nvPr/>
        </p:nvSpPr>
        <p:spPr bwMode="auto">
          <a:xfrm flipH="1">
            <a:off x="4419600" y="2057400"/>
            <a:ext cx="46038" cy="25717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495800" y="1905000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2362200"/>
            <a:ext cx="1143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52600" y="3048000"/>
            <a:ext cx="1752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43000" y="4462463"/>
            <a:ext cx="304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633663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330575"/>
            <a:ext cx="3581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046538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thế nào</a:t>
            </a:r>
            <a:r>
              <a:rPr lang="en-US" sz="2600" b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381000" y="4876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981200" y="3776663"/>
            <a:ext cx="1295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79713" y="4495800"/>
            <a:ext cx="1411287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sz="3200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i="1" dirty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572000" y="455612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838200"/>
            <a:ext cx="1524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324600" y="455612"/>
            <a:ext cx="1447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48600" y="9144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1293812"/>
            <a:ext cx="106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0247" grpId="0"/>
      <p:bldP spid="20" grpId="0"/>
      <p:bldP spid="21" grpId="0"/>
      <p:bldP spid="22" grpId="0"/>
      <p:bldP spid="23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-228600" y="609600"/>
            <a:ext cx="472440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i="1" u="sng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1.Bên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cối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um.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09600" y="228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en-US" b="1" i="1" dirty="0" smtClean="0">
                <a:solidFill>
                  <a:srgbClr val="FF0066"/>
                </a:solidFill>
                <a:latin typeface="Century Schoolbook" pitchFamily="18" charset="0"/>
              </a:rPr>
              <a:t> </a:t>
            </a:r>
            <a:r>
              <a:rPr lang="en-US" sz="3600" b="1" i="1" u="sng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i="1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sz="3600" b="1" i="1" dirty="0" smtClean="0">
              <a:solidFill>
                <a:srgbClr val="0000CC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Line 38"/>
          <p:cNvSpPr>
            <a:spLocks noChangeShapeType="1"/>
          </p:cNvSpPr>
          <p:nvPr/>
        </p:nvSpPr>
        <p:spPr bwMode="auto">
          <a:xfrm flipH="1">
            <a:off x="4341813" y="2209800"/>
            <a:ext cx="77787" cy="2546350"/>
          </a:xfrm>
          <a:prstGeom prst="line">
            <a:avLst/>
          </a:prstGeom>
          <a:noFill/>
          <a:ln w="5715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Box 12"/>
          <p:cNvSpPr txBox="1">
            <a:spLocks noChangeArrowheads="1"/>
          </p:cNvSpPr>
          <p:nvPr/>
        </p:nvSpPr>
        <p:spPr bwMode="auto">
          <a:xfrm>
            <a:off x="4572000" y="1984375"/>
            <a:ext cx="43434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um?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2438400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9400" y="3163888"/>
            <a:ext cx="1066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" y="3849688"/>
            <a:ext cx="9144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4572000"/>
            <a:ext cx="533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4495800" y="2713038"/>
            <a:ext cx="3581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thớt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4529138" y="3409950"/>
            <a:ext cx="46148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4549775" y="4125913"/>
            <a:ext cx="43370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600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0" y="5105400"/>
            <a:ext cx="9144000" cy="120032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)?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191000" y="685800"/>
            <a:ext cx="1371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00800" y="685800"/>
            <a:ext cx="18288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457200" y="990600"/>
            <a:ext cx="8534400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553200" y="1219200"/>
            <a:ext cx="1981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389" grpId="0" animBg="1"/>
      <p:bldP spid="10247" grpId="0"/>
      <p:bldP spid="20" grpId="0"/>
      <p:bldP spid="21" grpId="0"/>
      <p:bldP spid="22" grpId="0"/>
      <p:bldP spid="23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52400" y="609600"/>
            <a:ext cx="899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0" y="1295400"/>
            <a:ext cx="2819400" cy="10668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5482" y="1066800"/>
            <a:ext cx="43434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Ai (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95482" y="4114800"/>
            <a:ext cx="4810318" cy="1981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-685800" y="3124200"/>
            <a:ext cx="4038600" cy="1066800"/>
          </a:xfrm>
          <a:prstGeom prst="ellipse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Left Arrow 9"/>
          <p:cNvSpPr/>
          <p:nvPr/>
        </p:nvSpPr>
        <p:spPr>
          <a:xfrm rot="12625578">
            <a:off x="2142629" y="4462847"/>
            <a:ext cx="1452349" cy="458788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Left Arrow 10"/>
          <p:cNvSpPr/>
          <p:nvPr/>
        </p:nvSpPr>
        <p:spPr>
          <a:xfrm rot="8453483">
            <a:off x="2020364" y="2507123"/>
            <a:ext cx="1626763" cy="460375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FF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41"/>
          <p:cNvSpPr txBox="1">
            <a:spLocks noChangeArrowheads="1"/>
          </p:cNvSpPr>
          <p:nvPr/>
        </p:nvSpPr>
        <p:spPr bwMode="auto">
          <a:xfrm>
            <a:off x="0" y="3810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228600" y="9144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Căn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lởi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Tịnh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đĩnh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đạc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endParaRPr lang="en-US" sz="32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0" y="4051518"/>
            <a:ext cx="911858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AutoNum type="alphaL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endParaRPr lang="en-US" sz="32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838200"/>
            <a:ext cx="457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14600" y="838200"/>
            <a:ext cx="990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21516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0" y="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76200">
            <a:pattFill prst="sphere">
              <a:fgClr>
                <a:srgbClr val="FF0066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685800"/>
            <a:ext cx="975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>
              <a:buFontTx/>
              <a:buAutoNum type="arabicPeriod"/>
            </a:pPr>
            <a:r>
              <a:rPr lang="en-US" sz="4000" b="1" dirty="0" err="1">
                <a:latin typeface="Times New Roman" pitchFamily="18" charset="0"/>
              </a:rPr>
              <a:t>Rồi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người</a:t>
            </a:r>
            <a:r>
              <a:rPr lang="en-US" sz="4000" b="1" dirty="0">
                <a:latin typeface="Times New Roman" pitchFamily="18" charset="0"/>
              </a:rPr>
              <a:t> con </a:t>
            </a:r>
            <a:r>
              <a:rPr lang="en-US" sz="4000" b="1" dirty="0" err="1">
                <a:latin typeface="Times New Roman" pitchFamily="18" charset="0"/>
              </a:rPr>
              <a:t>cũng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lớn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lần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lượt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lên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</a:rPr>
              <a:t>đường</a:t>
            </a:r>
            <a:r>
              <a:rPr lang="en-US" sz="4000" b="1" dirty="0">
                <a:latin typeface="Times New Roman" pitchFamily="18" charset="0"/>
              </a:rPr>
              <a:t>.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76200" y="2362200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2.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Căn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trống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vắng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76200" y="31242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4.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Khoa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hồn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nhiên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xởi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lởi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76200" y="3886200"/>
            <a:ext cx="6361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5.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Đức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lầm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ít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nói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76200" y="4732338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6.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Còn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anh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Tịnh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thì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đĩnh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đạc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chu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đáo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371600" y="1293812"/>
            <a:ext cx="3581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38200" y="2970212"/>
            <a:ext cx="1447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0" y="2971800"/>
            <a:ext cx="2286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0" y="3048000"/>
            <a:ext cx="22105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3400" y="3732212"/>
            <a:ext cx="2209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352800" y="3810000"/>
            <a:ext cx="3733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76600" y="3732212"/>
            <a:ext cx="3810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" y="4494212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971800" y="4495800"/>
            <a:ext cx="2590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048000" y="4572000"/>
            <a:ext cx="2514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5334000"/>
            <a:ext cx="1905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0" y="54102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5334000"/>
            <a:ext cx="3886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05400" y="1371600"/>
            <a:ext cx="4038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181600" y="1295400"/>
            <a:ext cx="39624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4800600" y="838200"/>
            <a:ext cx="6858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2362994" y="2590006"/>
            <a:ext cx="608012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781300" y="3314700"/>
            <a:ext cx="457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2514600" y="4038600"/>
            <a:ext cx="533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505200" y="4953000"/>
            <a:ext cx="6096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57200" y="19050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57200" y="1981200"/>
            <a:ext cx="31242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2" grpId="0"/>
      <p:bldP spid="32801" grpId="0"/>
      <p:bldP spid="32802" grpId="0"/>
      <p:bldP spid="32803" grpId="0"/>
      <p:bldP spid="3280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923</Words>
  <Application>Microsoft Office PowerPoint</Application>
  <PresentationFormat>On-screen Show (4:3)</PresentationFormat>
  <Paragraphs>171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Thiên Phúc J.S.C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Tuấn</dc:creator>
  <cp:lastModifiedBy>Admin</cp:lastModifiedBy>
  <cp:revision>48</cp:revision>
  <dcterms:created xsi:type="dcterms:W3CDTF">2018-01-17T15:09:57Z</dcterms:created>
  <dcterms:modified xsi:type="dcterms:W3CDTF">2019-01-22T02:50:52Z</dcterms:modified>
</cp:coreProperties>
</file>