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70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FF66"/>
    <a:srgbClr val="6600CC"/>
    <a:srgbClr val="FF3300"/>
    <a:srgbClr val="ECFAA4"/>
    <a:srgbClr val="F3ABEE"/>
    <a:srgbClr val="FAA4E8"/>
    <a:srgbClr val="E4E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40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fld id="{6012CC2B-4BB6-476A-B10B-A3765923E5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71E9DB-B8F5-4DC2-95E7-BDFA21CA85F6}" type="slidenum">
              <a:rPr lang="en-US" altLang="en-US" i="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i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7FA53-5E4D-4E76-B270-F241475BC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90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89337-0572-467A-A600-4A7B817EA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48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78A4F-6550-49D7-9354-118EBB74C5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97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C9F2A-B537-419C-9DC2-B2F12619C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0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335C3-7815-4E5E-B696-C001BA517F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4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3FA49-404E-4007-BFC0-CDC9F30859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22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E5FCA-9B26-498A-BF2A-F378C2AC52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34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34CCE-0F1F-4EDE-AA6D-9789FACD6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39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A4F3B-850D-4B32-A0BA-AE473962F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84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0FAA9-2405-4566-9DAD-6C6BD696D5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0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CE35D-CEF7-4EE6-B680-25F54F997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11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AD587-12BC-4CFD-A4B3-9FC9D9763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6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panose="020B0604020202020204" pitchFamily="34" charset="0"/>
              </a:defRPr>
            </a:lvl1pPr>
          </a:lstStyle>
          <a:p>
            <a:fld id="{2EE47E89-6580-4DDA-A62A-7FE6A99333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ZNOCAC0NNJFCAM3SQ19CAVA626YCAW7ILG0CAWE7187CAV1T7KHCAXMF06ZCAKMHR4BCATRC73ECA758VPECAHVI3QNCAB89W3OCAM2KVTPCA0KBW6LCAW37LMJCAF8JJ9ZCAFSX1VLCAUI5J3ZCAYSCVA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305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TRƯỜNG TIỂU HỌC </a:t>
            </a:r>
            <a:r>
              <a:rPr lang="en-US" sz="2000" b="1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GIA THƯỢNG</a:t>
            </a:r>
            <a:endParaRPr lang="en-US" sz="2000" b="1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533400" y="1219200"/>
            <a:ext cx="8153400" cy="4572000"/>
          </a:xfrm>
          <a:prstGeom prst="rect">
            <a:avLst/>
          </a:prstGeom>
        </p:spPr>
        <p:txBody>
          <a:bodyPr wrap="none" fromWordArt="1">
            <a:prstTxWarp prst="textDeflateInflate">
              <a:avLst>
                <a:gd name="adj" fmla="val 28028"/>
              </a:avLst>
            </a:prstTxWarp>
          </a:bodyPr>
          <a:lstStyle/>
          <a:p>
            <a:pPr algn="ctr"/>
            <a:r>
              <a:rPr lang="en-US" sz="3200" b="1" kern="10" spc="64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CHÀO MỪNG QUÝ THẦY CÔ VỀ DỰ GIỜ LỚP </a:t>
            </a:r>
            <a:r>
              <a:rPr lang="en-US" sz="3200" b="1" kern="10" spc="64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3A3</a:t>
            </a:r>
            <a:endParaRPr lang="en-US" sz="3200" b="1" kern="10" spc="640" dirty="0">
              <a:ln w="9525">
                <a:solidFill>
                  <a:srgbClr val="FF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447800" y="5105400"/>
            <a:ext cx="4724400" cy="1447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vi-VN" sz="2800" b="1" kern="10" spc="-2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Times New Roman" panose="02020603050405020304" pitchFamily="18" charset="0"/>
              </a:rPr>
              <a:t>Người thực hiện: </a:t>
            </a:r>
            <a:r>
              <a:rPr lang="en-US" sz="2800" b="1" kern="10" spc="-28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Times New Roman" panose="02020603050405020304" pitchFamily="18" charset="0"/>
              </a:rPr>
              <a:t>Trần</a:t>
            </a:r>
            <a:r>
              <a:rPr lang="en-US" sz="2800" b="1" kern="10" spc="-28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800" b="1" kern="10" spc="-28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Times New Roman" panose="02020603050405020304" pitchFamily="18" charset="0"/>
              </a:rPr>
              <a:t>Thị</a:t>
            </a:r>
            <a:r>
              <a:rPr lang="en-US" sz="2800" b="1" kern="10" spc="-28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Times New Roman" panose="02020603050405020304" pitchFamily="18" charset="0"/>
              </a:rPr>
              <a:t> An</a:t>
            </a:r>
            <a:endParaRPr lang="vi-VN" sz="2800" b="1" kern="10" spc="-28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2054" name="Picture 8" descr="4a58aa4f_26835c09_4a3afe53_22aebba9_b3f89713b0470d84d68bdf5b4d3bc928_web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2209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356419" y="45720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a) Câu chuyện kể trong bài diễn ra khi nào và ở đâu?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508819" y="1066800"/>
            <a:ext cx="7924800" cy="990600"/>
          </a:xfrm>
          <a:prstGeom prst="flowChartAlternateProcess">
            <a:avLst/>
          </a:prstGeom>
          <a:solidFill>
            <a:srgbClr val="ECFA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800" b="1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61219" y="1066800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Câu chuyện kể trong bài diễn ra vào thời kì kháng chiến chống thực dân Pháp, ở chiến khu.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32619" y="20574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- Chiến khu Bình – Trị - Thiên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280219" y="2438400"/>
            <a:ext cx="883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 b) Trên chiến khu, các chiến sĩ liên lạc nhỏ tuổi sống ở đâu?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585019" y="3352800"/>
            <a:ext cx="7924800" cy="1066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61219" y="3429000"/>
            <a:ext cx="7772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Trên chiến khu, các chiến sĩ liên lạc nhỏ tuổi sống ở trong lán.</a:t>
            </a: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585019" y="5334000"/>
            <a:ext cx="7924800" cy="1066800"/>
          </a:xfrm>
          <a:prstGeom prst="flowChartAlternateProcess">
            <a:avLst/>
          </a:prstGeom>
          <a:solidFill>
            <a:srgbClr val="F3AB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356419" y="4419600"/>
            <a:ext cx="8458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c)Vì lo cho các chiến sĩ nhỏ tuổi, trung đoàn thường khuyên họ về đâu?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61219" y="5410200"/>
            <a:ext cx="8458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Vì lo cho các chiến sĩ nhỏ tuổi, trung đoàn trưởng khuyên họ trở về sống với gia đình.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70" grpId="0"/>
      <p:bldP spid="15371" grpId="0"/>
      <p:bldP spid="15373" grpId="0" animBg="1"/>
      <p:bldP spid="15374" grpId="0"/>
      <p:bldP spid="15377" grpId="0" animBg="1"/>
      <p:bldP spid="153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4479925" y="3140075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 b="1" i="0">
              <a:solidFill>
                <a:schemeClr val="bg1"/>
              </a:solidFill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34975" y="1065213"/>
            <a:ext cx="84582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6600CC"/>
                </a:solidFill>
              </a:rPr>
              <a:t>Có3 </a:t>
            </a:r>
            <a:r>
              <a:rPr lang="en-US" altLang="en-US" sz="2800" b="1" dirty="0" err="1">
                <a:solidFill>
                  <a:srgbClr val="6600CC"/>
                </a:solidFill>
              </a:rPr>
              <a:t>cách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nhân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hóa</a:t>
            </a:r>
            <a:r>
              <a:rPr lang="en-US" altLang="en-US" sz="2800" b="1" dirty="0">
                <a:solidFill>
                  <a:srgbClr val="6600CC"/>
                </a:solidFill>
              </a:rPr>
              <a:t>. </a:t>
            </a:r>
            <a:r>
              <a:rPr lang="en-US" altLang="en-US" sz="2800" b="1" dirty="0" err="1">
                <a:solidFill>
                  <a:srgbClr val="6600CC"/>
                </a:solidFill>
              </a:rPr>
              <a:t>Ghi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nhớ</a:t>
            </a:r>
            <a:r>
              <a:rPr lang="en-US" altLang="en-US" sz="2800" b="1" dirty="0">
                <a:solidFill>
                  <a:srgbClr val="6600CC"/>
                </a:solidFill>
              </a:rPr>
              <a:t> 3 </a:t>
            </a:r>
            <a:r>
              <a:rPr lang="en-US" altLang="en-US" sz="2800" b="1" dirty="0" err="1">
                <a:solidFill>
                  <a:srgbClr val="6600CC"/>
                </a:solidFill>
              </a:rPr>
              <a:t>cách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nhân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hóa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vừa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học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để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làm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tốt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các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bài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tập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về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nhân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hóa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trong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các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tiết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học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sau</a:t>
            </a:r>
            <a:r>
              <a:rPr lang="en-US" altLang="en-US" sz="2800" b="1" dirty="0">
                <a:solidFill>
                  <a:srgbClr val="6600CC"/>
                </a:solidFill>
              </a:rPr>
              <a:t>, </a:t>
            </a:r>
            <a:r>
              <a:rPr lang="en-US" altLang="en-US" sz="2800" b="1" dirty="0" err="1">
                <a:solidFill>
                  <a:srgbClr val="6600CC"/>
                </a:solidFill>
              </a:rPr>
              <a:t>cũng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như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biết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vận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dụng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phép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nhân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hóa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để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tạo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được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những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hình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ảnh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đẹp</a:t>
            </a:r>
            <a:r>
              <a:rPr lang="en-US" altLang="en-US" sz="2800" b="1" dirty="0">
                <a:solidFill>
                  <a:srgbClr val="6600CC"/>
                </a:solidFill>
              </a:rPr>
              <a:t>, </a:t>
            </a:r>
            <a:r>
              <a:rPr lang="en-US" altLang="en-US" sz="2800" b="1" dirty="0" err="1">
                <a:solidFill>
                  <a:srgbClr val="6600CC"/>
                </a:solidFill>
              </a:rPr>
              <a:t>sinh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động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khi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thực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hành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làm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văn</a:t>
            </a:r>
            <a:r>
              <a:rPr lang="en-US" altLang="en-US" sz="2800" b="1" dirty="0">
                <a:solidFill>
                  <a:srgbClr val="6600CC"/>
                </a:solidFill>
              </a:rPr>
              <a:t>. </a:t>
            </a:r>
            <a:r>
              <a:rPr lang="en-US" altLang="en-US" sz="2800" b="1" dirty="0" err="1">
                <a:solidFill>
                  <a:srgbClr val="6600CC"/>
                </a:solidFill>
              </a:rPr>
              <a:t>Chuẩn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bị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bài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sau</a:t>
            </a:r>
            <a:r>
              <a:rPr lang="en-US" altLang="en-US" sz="2800" b="1" dirty="0">
                <a:solidFill>
                  <a:srgbClr val="6600CC"/>
                </a:solidFill>
              </a:rPr>
              <a:t>: MRVT :</a:t>
            </a:r>
            <a:r>
              <a:rPr lang="en-US" altLang="en-US" sz="2800" b="1" dirty="0" err="1">
                <a:solidFill>
                  <a:srgbClr val="6600CC"/>
                </a:solidFill>
              </a:rPr>
              <a:t>Từ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sáng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tạo</a:t>
            </a:r>
            <a:r>
              <a:rPr lang="en-US" altLang="en-US" sz="2800" b="1" dirty="0">
                <a:solidFill>
                  <a:srgbClr val="6600CC"/>
                </a:solidFill>
              </a:rPr>
              <a:t>. </a:t>
            </a:r>
            <a:r>
              <a:rPr lang="en-US" altLang="en-US" sz="2800" b="1" dirty="0" err="1">
                <a:solidFill>
                  <a:srgbClr val="6600CC"/>
                </a:solidFill>
              </a:rPr>
              <a:t>Dấu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phẩy</a:t>
            </a:r>
            <a:r>
              <a:rPr lang="en-US" altLang="en-US" sz="2800" b="1" dirty="0">
                <a:solidFill>
                  <a:srgbClr val="6600CC"/>
                </a:solidFill>
              </a:rPr>
              <a:t>, </a:t>
            </a:r>
            <a:r>
              <a:rPr lang="en-US" altLang="en-US" sz="2800" b="1" dirty="0" err="1">
                <a:solidFill>
                  <a:srgbClr val="6600CC"/>
                </a:solidFill>
              </a:rPr>
              <a:t>dấu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chấm</a:t>
            </a:r>
            <a:r>
              <a:rPr lang="en-US" altLang="en-US" sz="2800" b="1" dirty="0">
                <a:solidFill>
                  <a:srgbClr val="6600CC"/>
                </a:solidFill>
              </a:rPr>
              <a:t>, </a:t>
            </a:r>
            <a:r>
              <a:rPr lang="en-US" altLang="en-US" sz="2800" b="1" dirty="0" err="1">
                <a:solidFill>
                  <a:srgbClr val="6600CC"/>
                </a:solidFill>
              </a:rPr>
              <a:t>dấu</a:t>
            </a:r>
            <a:r>
              <a:rPr lang="en-US" altLang="en-US" sz="2800" b="1" dirty="0">
                <a:solidFill>
                  <a:srgbClr val="6600CC"/>
                </a:solidFill>
              </a:rPr>
              <a:t> </a:t>
            </a:r>
            <a:r>
              <a:rPr lang="en-US" altLang="en-US" sz="2800" b="1" dirty="0" err="1">
                <a:solidFill>
                  <a:srgbClr val="6600CC"/>
                </a:solidFill>
              </a:rPr>
              <a:t>hỏi</a:t>
            </a:r>
            <a:r>
              <a:rPr lang="en-US" altLang="en-US" sz="2800" b="1" dirty="0">
                <a:solidFill>
                  <a:srgbClr val="6600CC"/>
                </a:solidFill>
              </a:rPr>
              <a:t> (S/35 – 36)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td1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448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 rot="-2004992">
            <a:off x="684213" y="1268413"/>
            <a:ext cx="5807075" cy="2262187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TIẾT HỌC ĐẾN ĐÂY LÀ KẾT THÚC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 rot="5400000">
            <a:off x="5105400" y="2819400"/>
            <a:ext cx="5029200" cy="3048000"/>
          </a:xfrm>
          <a:prstGeom prst="rect">
            <a:avLst/>
          </a:prstGeom>
        </p:spPr>
        <p:txBody>
          <a:bodyPr vert="wordArtVert"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 fontAlgn="auto"/>
            <a:r>
              <a:rPr lang="pt-BR" sz="32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CHÚC CÁC EM </a:t>
            </a:r>
          </a:p>
          <a:p>
            <a:pPr algn="ctr" fontAlgn="auto"/>
            <a:r>
              <a:rPr lang="pt-BR" sz="32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HỌC GIỎI</a:t>
            </a:r>
            <a:endParaRPr lang="en-US" sz="3200" b="1" kern="10">
              <a:ln w="9525">
                <a:solidFill>
                  <a:srgbClr val="FF33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00CCFF"/>
                  </a:gs>
                </a:gsLst>
                <a:lin ang="0" scaled="1"/>
              </a:gradFill>
              <a:effectLst>
                <a:outerShdw dist="99190" dir="7788334" algn="ctr" rotWithShape="0">
                  <a:srgbClr val="000080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1265774428-vuon-hoa-dep-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914400" y="1447800"/>
            <a:ext cx="7162800" cy="1828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CẢM ƠN QUÝ THẦY CÔ</a:t>
            </a:r>
            <a:endParaRPr lang="en-US" sz="28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304800" y="3276600"/>
            <a:ext cx="8610600" cy="2895600"/>
          </a:xfrm>
          <a:prstGeom prst="rect">
            <a:avLst/>
          </a:prstGeom>
        </p:spPr>
        <p:txBody>
          <a:bodyPr wrap="none" fromWordArt="1">
            <a:prstTxWarp prst="textButton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Gothic" panose="020B7200000000000000" pitchFamily="34" charset="0"/>
              </a:rPr>
              <a:t>Chµo t¹m biÖt-HÑn gÆp l¹i.</a:t>
            </a:r>
          </a:p>
        </p:txBody>
      </p:sp>
      <p:sp>
        <p:nvSpPr>
          <p:cNvPr id="16397" name="WordArt 13"/>
          <p:cNvSpPr>
            <a:spLocks noChangeArrowheads="1" noChangeShapeType="1" noTextEdit="1"/>
          </p:cNvSpPr>
          <p:nvPr/>
        </p:nvSpPr>
        <p:spPr bwMode="auto">
          <a:xfrm>
            <a:off x="990600" y="4953000"/>
            <a:ext cx="6172200" cy="1905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200" b="1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Times New Roman" panose="02020603050405020304" pitchFamily="18" charset="0"/>
              </a:rPr>
              <a:t>Người dạy và soạn: Hồ Thu Hà- Tổ 3</a:t>
            </a:r>
            <a:endParaRPr lang="en-US" sz="3200" b="1" kern="10" spc="-32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14342" name="Picture 14" descr="2E81ED98BCDC4AE1AC88214618D0F62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0"/>
            <a:ext cx="1600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5" descr="2E81ED98BCDC4AE1AC88214618D0F62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962400"/>
            <a:ext cx="99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6" descr="2E81ED98BCDC4AE1AC88214618D0F62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019800"/>
            <a:ext cx="167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7" descr="2E81ED98BCDC4AE1AC88214618D0F62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64420">
            <a:off x="8123238" y="3576638"/>
            <a:ext cx="565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2971800" y="762000"/>
            <a:ext cx="3200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Luyện từ và câu: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 rot="5400000">
            <a:off x="752475" y="1914525"/>
            <a:ext cx="1600200" cy="15811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2971800" y="1447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743200" y="2057400"/>
            <a:ext cx="3810000" cy="1447800"/>
          </a:xfrm>
          <a:prstGeom prst="leftRightArrow">
            <a:avLst>
              <a:gd name="adj1" fmla="val 50000"/>
              <a:gd name="adj2" fmla="val 52632"/>
            </a:avLst>
          </a:prstGeom>
          <a:solidFill>
            <a:srgbClr val="EF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i="0"/>
              <a:t>KIỂM TRA BÀI CŨ: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09600" y="3581400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  <a:latin typeface="Arial" panose="020B0604020202020204" pitchFamily="34" charset="0"/>
              </a:rPr>
              <a:t>* HS1: Tìm những từ cùng nghĩa với Tổ quốc?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04800" y="4038600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latin typeface="Arial" panose="020B0604020202020204" pitchFamily="34" charset="0"/>
              </a:rPr>
              <a:t>   </a:t>
            </a:r>
            <a:r>
              <a:rPr lang="en-US" altLang="en-US" sz="2800" b="1" i="0">
                <a:solidFill>
                  <a:srgbClr val="FF3300"/>
                </a:solidFill>
                <a:latin typeface="Arial" panose="020B0604020202020204" pitchFamily="34" charset="0"/>
              </a:rPr>
              <a:t>- Đất nước, nước nhà, non sông, giang sơn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81000" y="44958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  <a:latin typeface="Arial" panose="020B0604020202020204" pitchFamily="34" charset="0"/>
              </a:rPr>
              <a:t>  * Tìm những từ cùng nghĩa với bảo vệ?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57200" y="54864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  <a:latin typeface="Arial" panose="020B0604020202020204" pitchFamily="34" charset="0"/>
              </a:rPr>
              <a:t> * Tìm những từ cùng nghĩa với xây dựng?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33400" y="5029200"/>
            <a:ext cx="800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>
                <a:latin typeface="Arial" panose="020B0604020202020204" pitchFamily="34" charset="0"/>
              </a:rPr>
              <a:t>  </a:t>
            </a:r>
            <a:r>
              <a:rPr lang="en-US" altLang="en-US" sz="2800" b="1" i="0">
                <a:solidFill>
                  <a:srgbClr val="FF3300"/>
                </a:solidFill>
                <a:latin typeface="Arial" panose="020B0604020202020204" pitchFamily="34" charset="0"/>
              </a:rPr>
              <a:t>- Giữ gìn, gìn giữ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33400" y="6019800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>
                <a:latin typeface="Arial" panose="020B0604020202020204" pitchFamily="34" charset="0"/>
              </a:rPr>
              <a:t> </a:t>
            </a:r>
            <a:r>
              <a:rPr lang="en-US" altLang="en-US" sz="2800" b="1" i="0">
                <a:solidFill>
                  <a:srgbClr val="FF3300"/>
                </a:solidFill>
                <a:latin typeface="Arial" panose="020B0604020202020204" pitchFamily="34" charset="0"/>
              </a:rPr>
              <a:t>- Dựng xây, kiến thiết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7" grpId="0"/>
      <p:bldP spid="4108" grpId="0"/>
      <p:bldP spid="4109" grpId="0"/>
      <p:bldP spid="4111" grpId="0"/>
      <p:bldP spid="4112" grpId="0"/>
      <p:bldP spid="41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>
            <a:off x="2971800" y="762000"/>
            <a:ext cx="3276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Luyện từ và câu:</a:t>
            </a:r>
          </a:p>
        </p:txBody>
      </p:sp>
      <p:sp>
        <p:nvSpPr>
          <p:cNvPr id="4099" name="WordArt 7"/>
          <p:cNvSpPr>
            <a:spLocks noChangeArrowheads="1" noChangeShapeType="1" noTextEdit="1"/>
          </p:cNvSpPr>
          <p:nvPr/>
        </p:nvSpPr>
        <p:spPr bwMode="auto">
          <a:xfrm rot="5400000">
            <a:off x="676275" y="1609725"/>
            <a:ext cx="1600200" cy="15811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00" name="AutoShape 8"/>
          <p:cNvSpPr>
            <a:spLocks noChangeArrowheads="1"/>
          </p:cNvSpPr>
          <p:nvPr/>
        </p:nvSpPr>
        <p:spPr bwMode="auto">
          <a:xfrm>
            <a:off x="2743200" y="1752600"/>
            <a:ext cx="3810000" cy="1447800"/>
          </a:xfrm>
          <a:prstGeom prst="leftRightArrow">
            <a:avLst>
              <a:gd name="adj1" fmla="val 50000"/>
              <a:gd name="adj2" fmla="val 52632"/>
            </a:avLst>
          </a:prstGeom>
          <a:solidFill>
            <a:srgbClr val="EF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i="0"/>
              <a:t>KIỂM TRA BÀI CŨ:</a:t>
            </a:r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2971800" y="1447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85344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      * HS2: </a:t>
            </a:r>
            <a:r>
              <a:rPr lang="en-US" altLang="en-US" sz="2800" b="1" i="0">
                <a:solidFill>
                  <a:srgbClr val="FF3300"/>
                </a:solidFill>
              </a:rPr>
              <a:t>Đặt dấu phẩy vào các câu in nghiêng sau: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</a:rPr>
              <a:t>Thưở ấy giặc Nguyên rất hùng mạnh</a:t>
            </a:r>
            <a:r>
              <a:rPr lang="en-US" altLang="en-US" sz="2800" b="1" i="0">
                <a:solidFill>
                  <a:schemeClr val="accent2"/>
                </a:solidFill>
              </a:rPr>
              <a:t>. Chúng đã chiếm được rất nhiều nước. </a:t>
            </a:r>
            <a:r>
              <a:rPr lang="en-US" altLang="en-US" sz="2800" b="1">
                <a:solidFill>
                  <a:schemeClr val="accent2"/>
                </a:solidFill>
              </a:rPr>
              <a:t>Nhưng trong cuộc chiến tranh xâm lược nước ta chúng đã hoàn toàn thất bại trước tinh thần chiến đấu anh dũng của cha ông ta.</a:t>
            </a:r>
            <a:r>
              <a:rPr lang="en-US" altLang="en-US" sz="2800" b="1" i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286000" y="3962400"/>
            <a:ext cx="22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rgbClr val="FF3300"/>
                </a:solidFill>
              </a:rPr>
              <a:t>, </a:t>
            </a:r>
          </a:p>
        </p:txBody>
      </p:sp>
      <p:sp>
        <p:nvSpPr>
          <p:cNvPr id="4104" name="Text Box 13"/>
          <p:cNvSpPr txBox="1">
            <a:spLocks noChangeArrowheads="1"/>
          </p:cNvSpPr>
          <p:nvPr/>
        </p:nvSpPr>
        <p:spPr bwMode="auto">
          <a:xfrm>
            <a:off x="3048000" y="4953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i="0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971800" y="48006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rgbClr val="FF3300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2" grpId="0"/>
      <p:bldP spid="51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>
            <a:off x="2971800" y="609600"/>
            <a:ext cx="3276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Luyện từ và câu:</a:t>
            </a:r>
          </a:p>
        </p:txBody>
      </p:sp>
      <p:sp>
        <p:nvSpPr>
          <p:cNvPr id="5123" name="Line 6"/>
          <p:cNvSpPr>
            <a:spLocks noChangeShapeType="1"/>
          </p:cNvSpPr>
          <p:nvPr/>
        </p:nvSpPr>
        <p:spPr bwMode="auto">
          <a:xfrm>
            <a:off x="2971800" y="1447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0" y="1524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rgbClr val="FF3300"/>
                </a:solidFill>
              </a:rPr>
              <a:t>Nhân hóa. Ôn tập cách đặt và trả lời câu hỏi Ở đâu?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2057400"/>
            <a:ext cx="1752600" cy="5191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bg1"/>
                </a:solidFill>
              </a:rPr>
              <a:t>Bài tập 1: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81000" y="2971800"/>
            <a:ext cx="3962400" cy="1752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i="0"/>
              <a:t>Chị mây vừa kéo đến</a:t>
            </a:r>
          </a:p>
          <a:p>
            <a:pPr eaLnBrk="1" hangingPunct="1"/>
            <a:r>
              <a:rPr lang="en-US" altLang="en-US" sz="2800" b="1" i="0"/>
              <a:t>Trăng sao trốn cả rồi</a:t>
            </a:r>
          </a:p>
          <a:p>
            <a:pPr eaLnBrk="1" hangingPunct="1"/>
            <a:r>
              <a:rPr lang="en-US" altLang="en-US" sz="2800" b="1" i="0"/>
              <a:t>Đất nóng lòng chờ đợi</a:t>
            </a:r>
          </a:p>
          <a:p>
            <a:pPr eaLnBrk="1" hangingPunct="1"/>
            <a:r>
              <a:rPr lang="en-US" altLang="en-US" sz="2800" b="1" i="0"/>
              <a:t>Xuống đi nào, mưa ơi!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4572000" y="2971800"/>
            <a:ext cx="4191000" cy="1828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i="0"/>
              <a:t>Mưa!Mưa xuống thật rồi!</a:t>
            </a:r>
          </a:p>
          <a:p>
            <a:pPr eaLnBrk="1" hangingPunct="1"/>
            <a:r>
              <a:rPr lang="en-US" altLang="en-US" sz="2800" b="1" i="0"/>
              <a:t>Đất hả hê uống nước</a:t>
            </a:r>
          </a:p>
          <a:p>
            <a:pPr eaLnBrk="1" hangingPunct="1"/>
            <a:r>
              <a:rPr lang="en-US" altLang="en-US" sz="2800" b="1" i="0"/>
              <a:t>Ông sấm vỗ tay cười</a:t>
            </a:r>
          </a:p>
          <a:p>
            <a:pPr eaLnBrk="1" hangingPunct="1"/>
            <a:r>
              <a:rPr lang="en-US" altLang="en-US" sz="2800" b="1" i="0"/>
              <a:t>Làm bé bừng tỉnh giấc.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09800" y="2057400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Đọc bài thơ sau: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971800" y="24384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</a:rPr>
              <a:t>Ông trời bật lửa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1600200" y="4876800"/>
            <a:ext cx="4343400" cy="1828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i="0"/>
              <a:t>Chớp bỗng lòe chói mắt</a:t>
            </a:r>
          </a:p>
          <a:p>
            <a:pPr eaLnBrk="1" hangingPunct="1"/>
            <a:r>
              <a:rPr lang="en-US" altLang="en-US" sz="2800" b="1" i="0"/>
              <a:t>Soi sáng khắp ruộng vườn</a:t>
            </a:r>
          </a:p>
          <a:p>
            <a:pPr eaLnBrk="1" hangingPunct="1"/>
            <a:r>
              <a:rPr lang="en-US" altLang="en-US" sz="2800" b="1" i="0"/>
              <a:t>Ơ! Ông trời bật lửa</a:t>
            </a:r>
          </a:p>
          <a:p>
            <a:pPr eaLnBrk="1" hangingPunct="1"/>
            <a:r>
              <a:rPr lang="en-US" altLang="en-US" sz="2800" b="1" i="0"/>
              <a:t>Xem lúa vừa trổ bông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096000" y="6392863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</a:rPr>
              <a:t>Đỗ Xuân Thanh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3" grpId="0" animBg="1"/>
      <p:bldP spid="6155" grpId="0" animBg="1"/>
      <p:bldP spid="6157" grpId="0"/>
      <p:bldP spid="6158" grpId="0"/>
      <p:bldP spid="6159" grpId="0" animBg="1"/>
      <p:bldP spid="61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685800"/>
            <a:ext cx="1676400" cy="5191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bg1"/>
                </a:solidFill>
              </a:rPr>
              <a:t>Bài tập 2: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2057400" y="838200"/>
            <a:ext cx="678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i="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1000" y="1219200"/>
            <a:ext cx="87630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/>
              <a:t>Trong bài thơ trên, những sự vật nào được nhân hóa?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0"/>
              <a:t>Chúng được nhân hóa bằng những cách nào?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0"/>
              <a:t>   </a:t>
            </a:r>
            <a:r>
              <a:rPr lang="en-US" altLang="en-US" sz="2800" b="1" i="0">
                <a:solidFill>
                  <a:srgbClr val="FF3300"/>
                </a:solidFill>
              </a:rPr>
              <a:t>Gợi ý: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 b="1" i="0">
                <a:solidFill>
                  <a:schemeClr val="accent2"/>
                </a:solidFill>
              </a:rPr>
              <a:t>Các sự vật được gọi bằng gì?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b) Các sự vật được tả bằng những từ ngữ nào?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c) Trong câu xuống đi nào, mưa ơi! Tác giả nói với mưa thân mật như thế nào?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5334000"/>
            <a:ext cx="8763000" cy="946150"/>
          </a:xfrm>
          <a:prstGeom prst="rect">
            <a:avLst/>
          </a:prstGeom>
          <a:solidFill>
            <a:srgbClr val="B3E8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/>
              <a:t>Trong bài thơ có 6 sự vật được nhân hóa là: </a:t>
            </a:r>
            <a:r>
              <a:rPr lang="en-US" altLang="en-US" sz="2800" b="1" i="0">
                <a:solidFill>
                  <a:srgbClr val="FF3300"/>
                </a:solidFill>
              </a:rPr>
              <a:t>mặt trời, mây, trăng sao, đất, mưa, sấm</a:t>
            </a:r>
            <a:r>
              <a:rPr lang="en-US" altLang="en-US" sz="2800" b="1" i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7" grpId="0"/>
      <p:bldP spid="71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25" name="Group 285"/>
          <p:cNvGraphicFramePr>
            <a:graphicFrameLocks noGrp="1"/>
          </p:cNvGraphicFramePr>
          <p:nvPr>
            <p:ph/>
          </p:nvPr>
        </p:nvGraphicFramePr>
        <p:xfrm>
          <a:off x="152400" y="381000"/>
          <a:ext cx="8839200" cy="621823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2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45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các sự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 được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 hóa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 nhân hóa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Các sự vật  được gọi bằng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Các sự vật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được tả bằng những từ ngữ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Tác giả nói với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mưa thân mật như thế nào?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Mặt trời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Mây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Trăng sao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Đất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Mưa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Sấm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214" name="Text Box 263"/>
          <p:cNvSpPr txBox="1">
            <a:spLocks noChangeArrowheads="1"/>
          </p:cNvSpPr>
          <p:nvPr/>
        </p:nvSpPr>
        <p:spPr bwMode="auto">
          <a:xfrm>
            <a:off x="1981200" y="2209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i="0"/>
          </a:p>
        </p:txBody>
      </p:sp>
      <p:sp>
        <p:nvSpPr>
          <p:cNvPr id="10504" name="Text Box 264"/>
          <p:cNvSpPr txBox="1">
            <a:spLocks noChangeArrowheads="1"/>
          </p:cNvSpPr>
          <p:nvPr/>
        </p:nvSpPr>
        <p:spPr bwMode="auto">
          <a:xfrm>
            <a:off x="1905000" y="20574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ông</a:t>
            </a:r>
          </a:p>
        </p:txBody>
      </p:sp>
      <p:sp>
        <p:nvSpPr>
          <p:cNvPr id="10506" name="Text Box 266"/>
          <p:cNvSpPr txBox="1">
            <a:spLocks noChangeArrowheads="1"/>
          </p:cNvSpPr>
          <p:nvPr/>
        </p:nvSpPr>
        <p:spPr bwMode="auto">
          <a:xfrm>
            <a:off x="4038600" y="21336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bật lửa</a:t>
            </a:r>
          </a:p>
        </p:txBody>
      </p:sp>
      <p:sp>
        <p:nvSpPr>
          <p:cNvPr id="10508" name="Text Box 268"/>
          <p:cNvSpPr txBox="1">
            <a:spLocks noChangeArrowheads="1"/>
          </p:cNvSpPr>
          <p:nvPr/>
        </p:nvSpPr>
        <p:spPr bwMode="auto">
          <a:xfrm>
            <a:off x="1905000" y="26670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chị</a:t>
            </a:r>
          </a:p>
        </p:txBody>
      </p:sp>
      <p:sp>
        <p:nvSpPr>
          <p:cNvPr id="10510" name="Text Box 270"/>
          <p:cNvSpPr txBox="1">
            <a:spLocks noChangeArrowheads="1"/>
          </p:cNvSpPr>
          <p:nvPr/>
        </p:nvSpPr>
        <p:spPr bwMode="auto">
          <a:xfrm>
            <a:off x="4191000" y="2590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kéo đến</a:t>
            </a:r>
          </a:p>
        </p:txBody>
      </p:sp>
      <p:sp>
        <p:nvSpPr>
          <p:cNvPr id="10512" name="Text Box 272"/>
          <p:cNvSpPr txBox="1">
            <a:spLocks noChangeArrowheads="1"/>
          </p:cNvSpPr>
          <p:nvPr/>
        </p:nvSpPr>
        <p:spPr bwMode="auto">
          <a:xfrm>
            <a:off x="3962400" y="31242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trốn</a:t>
            </a:r>
          </a:p>
        </p:txBody>
      </p:sp>
      <p:sp>
        <p:nvSpPr>
          <p:cNvPr id="7220" name="Text Box 275"/>
          <p:cNvSpPr txBox="1">
            <a:spLocks noChangeArrowheads="1"/>
          </p:cNvSpPr>
          <p:nvPr/>
        </p:nvSpPr>
        <p:spPr bwMode="auto">
          <a:xfrm>
            <a:off x="3810000" y="38100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i="0"/>
          </a:p>
        </p:txBody>
      </p:sp>
      <p:sp>
        <p:nvSpPr>
          <p:cNvPr id="10516" name="Text Box 276"/>
          <p:cNvSpPr txBox="1">
            <a:spLocks noChangeArrowheads="1"/>
          </p:cNvSpPr>
          <p:nvPr/>
        </p:nvSpPr>
        <p:spPr bwMode="auto">
          <a:xfrm>
            <a:off x="3810000" y="3657600"/>
            <a:ext cx="2743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nóng lòng chờ đợi, hả hê uống nước</a:t>
            </a:r>
          </a:p>
        </p:txBody>
      </p:sp>
      <p:sp>
        <p:nvSpPr>
          <p:cNvPr id="10518" name="Text Box 278"/>
          <p:cNvSpPr txBox="1">
            <a:spLocks noChangeArrowheads="1"/>
          </p:cNvSpPr>
          <p:nvPr/>
        </p:nvSpPr>
        <p:spPr bwMode="auto">
          <a:xfrm>
            <a:off x="4114800" y="47244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xuống</a:t>
            </a:r>
          </a:p>
        </p:txBody>
      </p:sp>
      <p:sp>
        <p:nvSpPr>
          <p:cNvPr id="10520" name="Text Box 280"/>
          <p:cNvSpPr txBox="1">
            <a:spLocks noChangeArrowheads="1"/>
          </p:cNvSpPr>
          <p:nvPr/>
        </p:nvSpPr>
        <p:spPr bwMode="auto">
          <a:xfrm>
            <a:off x="6705600" y="4495800"/>
            <a:ext cx="2209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i="0">
                <a:solidFill>
                  <a:schemeClr val="accent2"/>
                </a:solidFill>
              </a:rPr>
              <a:t>nói với mưa thân mật như với một người</a:t>
            </a:r>
            <a:r>
              <a:rPr lang="en-US" altLang="en-US" sz="2000" i="0">
                <a:solidFill>
                  <a:schemeClr val="accent2"/>
                </a:solidFill>
              </a:rPr>
              <a:t> </a:t>
            </a:r>
            <a:r>
              <a:rPr lang="en-US" altLang="en-US" sz="2000" b="1" i="0">
                <a:solidFill>
                  <a:schemeClr val="accent2"/>
                </a:solidFill>
              </a:rPr>
              <a:t>bạn:</a:t>
            </a:r>
            <a:r>
              <a:rPr lang="en-US" altLang="en-US" sz="2000" i="0">
                <a:solidFill>
                  <a:schemeClr val="accent2"/>
                </a:solidFill>
              </a:rPr>
              <a:t> </a:t>
            </a:r>
            <a:r>
              <a:rPr lang="en-US" altLang="en-US" sz="2000" b="1">
                <a:solidFill>
                  <a:schemeClr val="accent2"/>
                </a:solidFill>
              </a:rPr>
              <a:t>Xuống đi nào, mưa ơi!</a:t>
            </a:r>
          </a:p>
        </p:txBody>
      </p:sp>
      <p:sp>
        <p:nvSpPr>
          <p:cNvPr id="10521" name="Text Box 281"/>
          <p:cNvSpPr txBox="1">
            <a:spLocks noChangeArrowheads="1"/>
          </p:cNvSpPr>
          <p:nvPr/>
        </p:nvSpPr>
        <p:spPr bwMode="auto">
          <a:xfrm>
            <a:off x="1828800" y="60198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ông</a:t>
            </a:r>
          </a:p>
        </p:txBody>
      </p:sp>
      <p:sp>
        <p:nvSpPr>
          <p:cNvPr id="10522" name="Text Box 282"/>
          <p:cNvSpPr txBox="1">
            <a:spLocks noChangeArrowheads="1"/>
          </p:cNvSpPr>
          <p:nvPr/>
        </p:nvSpPr>
        <p:spPr bwMode="auto">
          <a:xfrm>
            <a:off x="3810000" y="60198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vỗ tay cười</a:t>
            </a:r>
          </a:p>
        </p:txBody>
      </p:sp>
      <p:sp>
        <p:nvSpPr>
          <p:cNvPr id="10524" name="Text Box 284"/>
          <p:cNvSpPr txBox="1">
            <a:spLocks noChangeArrowheads="1"/>
          </p:cNvSpPr>
          <p:nvPr/>
        </p:nvSpPr>
        <p:spPr bwMode="auto">
          <a:xfrm flipH="1">
            <a:off x="152400" y="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0">
                <a:solidFill>
                  <a:srgbClr val="FF3300"/>
                </a:solidFill>
              </a:rPr>
              <a:t>*THẢO LUẬN NHÓM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" grpId="0"/>
      <p:bldP spid="10508" grpId="0"/>
      <p:bldP spid="10510" grpId="0"/>
      <p:bldP spid="10512" grpId="0"/>
      <p:bldP spid="10516" grpId="0"/>
      <p:bldP spid="10518" grpId="0"/>
      <p:bldP spid="105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883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/>
              <a:t>* Qua bài tập trên, các em thấy có mấy cách nhân hóa sự vật?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rgbClr val="FF3300"/>
                </a:solidFill>
              </a:rPr>
              <a:t>- Có ba cách nhân hóa: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2209800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+ Gọi sự vật bằng từ dùng để gọi con người: </a:t>
            </a:r>
            <a:r>
              <a:rPr lang="en-US" altLang="en-US" sz="2800" b="1">
                <a:solidFill>
                  <a:schemeClr val="accent2"/>
                </a:solidFill>
              </a:rPr>
              <a:t>ông, chị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2400" y="2667000"/>
            <a:ext cx="8991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/>
              <a:t> </a:t>
            </a:r>
            <a:r>
              <a:rPr lang="en-US" altLang="en-US" sz="2800" b="1" i="0">
                <a:solidFill>
                  <a:schemeClr val="accent2"/>
                </a:solidFill>
              </a:rPr>
              <a:t>+ Tả sự vật bằng những từ dùng để tả người: </a:t>
            </a:r>
            <a:r>
              <a:rPr lang="en-US" altLang="en-US" sz="2800" b="1">
                <a:solidFill>
                  <a:schemeClr val="accent2"/>
                </a:solidFill>
              </a:rPr>
              <a:t>bật lửa, kéo đến, trên, nóng lòng chờ đợi, hả hê uống nước, xuống, vỗ tay cười.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8600" y="3962400"/>
            <a:ext cx="8915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+ Nói với sự vật thân mật như nói với con người (gọi mưa xuống thân ái như gọi một người bạn.)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86813" y="192881"/>
            <a:ext cx="1676400" cy="528638"/>
          </a:xfrm>
          <a:prstGeom prst="rect">
            <a:avLst/>
          </a:prstGeom>
          <a:solidFill>
            <a:srgbClr val="0296A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 dirty="0" err="1">
                <a:solidFill>
                  <a:schemeClr val="bg1"/>
                </a:solidFill>
              </a:rPr>
              <a:t>Bài</a:t>
            </a:r>
            <a:r>
              <a:rPr lang="en-US" altLang="en-US" sz="2800" b="1" i="0" dirty="0">
                <a:solidFill>
                  <a:schemeClr val="bg1"/>
                </a:solidFill>
              </a:rPr>
              <a:t> </a:t>
            </a:r>
            <a:r>
              <a:rPr lang="en-US" altLang="en-US" sz="2800" b="1" i="0" dirty="0" err="1">
                <a:solidFill>
                  <a:schemeClr val="bg1"/>
                </a:solidFill>
              </a:rPr>
              <a:t>tập</a:t>
            </a:r>
            <a:r>
              <a:rPr lang="en-US" altLang="en-US" sz="2800" b="1" i="0" dirty="0">
                <a:solidFill>
                  <a:schemeClr val="bg1"/>
                </a:solidFill>
              </a:rPr>
              <a:t> 3: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714500" y="229393"/>
            <a:ext cx="7429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 dirty="0" err="1" smtClean="0"/>
              <a:t>Tìm</a:t>
            </a:r>
            <a:r>
              <a:rPr lang="en-US" altLang="en-US" sz="2800" b="1" i="0" dirty="0" smtClean="0"/>
              <a:t> </a:t>
            </a:r>
            <a:r>
              <a:rPr lang="en-US" altLang="en-US" sz="2800" b="1" i="0" dirty="0" err="1"/>
              <a:t>bộ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phận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câu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trả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lời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cho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câu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hỏi</a:t>
            </a:r>
            <a:r>
              <a:rPr lang="en-US" altLang="en-US" sz="2800" b="1" i="0" dirty="0"/>
              <a:t> “Ở </a:t>
            </a:r>
            <a:r>
              <a:rPr lang="en-US" altLang="en-US" sz="2800" b="1" i="0" dirty="0" err="1"/>
              <a:t>đâu</a:t>
            </a:r>
            <a:r>
              <a:rPr lang="en-US" altLang="en-US" sz="2800" b="1" i="0" dirty="0"/>
              <a:t>?”: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86812" y="806450"/>
            <a:ext cx="91095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 dirty="0">
                <a:solidFill>
                  <a:schemeClr val="accent2"/>
                </a:solidFill>
                <a:latin typeface=".VnTime" panose="020B7200000000000000" pitchFamily="34" charset="0"/>
              </a:rPr>
              <a:t>a) </a:t>
            </a:r>
            <a:r>
              <a:rPr lang="en-US" altLang="en-US" sz="2800" b="1" i="0" dirty="0" err="1">
                <a:solidFill>
                  <a:schemeClr val="accent2"/>
                </a:solidFill>
                <a:latin typeface=".VnTime" panose="020B7200000000000000" pitchFamily="34" charset="0"/>
              </a:rPr>
              <a:t>Trần</a:t>
            </a:r>
            <a:r>
              <a:rPr lang="en-US" altLang="en-US" sz="2800" b="1" i="0" dirty="0">
                <a:solidFill>
                  <a:schemeClr val="accent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  <a:latin typeface=".VnTime" panose="020B7200000000000000" pitchFamily="34" charset="0"/>
              </a:rPr>
              <a:t>Quốc</a:t>
            </a:r>
            <a:r>
              <a:rPr lang="en-US" altLang="en-US" sz="2800" b="1" i="0" dirty="0">
                <a:solidFill>
                  <a:schemeClr val="accent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  <a:latin typeface=".VnTime" panose="020B7200000000000000" pitchFamily="34" charset="0"/>
              </a:rPr>
              <a:t>Kh¸i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quê</a:t>
            </a:r>
            <a:r>
              <a:rPr lang="en-US" altLang="en-US" sz="2800" b="1" i="0" dirty="0">
                <a:solidFill>
                  <a:schemeClr val="accent2"/>
                </a:solidFill>
              </a:rPr>
              <a:t> ở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huyện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Thường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Tín</a:t>
            </a:r>
            <a:r>
              <a:rPr lang="en-US" altLang="en-US" sz="2800" b="1" i="0" dirty="0">
                <a:solidFill>
                  <a:schemeClr val="accent2"/>
                </a:solidFill>
              </a:rPr>
              <a:t>,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tỉnh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Hà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Tây</a:t>
            </a:r>
            <a:r>
              <a:rPr lang="en-US" altLang="en-US" sz="2800" b="1" i="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-1" y="1556682"/>
            <a:ext cx="8991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 dirty="0">
                <a:solidFill>
                  <a:schemeClr val="accent2"/>
                </a:solidFill>
              </a:rPr>
              <a:t>  b)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Ông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học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được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nghề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thêu</a:t>
            </a:r>
            <a:r>
              <a:rPr lang="en-US" altLang="en-US" sz="2800" b="1" i="0" dirty="0">
                <a:solidFill>
                  <a:schemeClr val="accent2"/>
                </a:solidFill>
              </a:rPr>
              <a:t> ở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Trung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Quốc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trong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một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lần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đi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sứ</a:t>
            </a:r>
            <a:r>
              <a:rPr lang="en-US" altLang="en-US" sz="2800" b="1" i="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14300" y="2589074"/>
            <a:ext cx="883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 dirty="0">
                <a:solidFill>
                  <a:schemeClr val="accent2"/>
                </a:solidFill>
              </a:rPr>
              <a:t>c)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Để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tưởng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nhớ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công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lao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của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Trần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Quốc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Khái</a:t>
            </a:r>
            <a:r>
              <a:rPr lang="en-US" altLang="en-US" sz="2800" b="1" i="0" dirty="0">
                <a:solidFill>
                  <a:schemeClr val="accent2"/>
                </a:solidFill>
              </a:rPr>
              <a:t>,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nhân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dân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lập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đền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thờ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ông</a:t>
            </a:r>
            <a:r>
              <a:rPr lang="en-US" altLang="en-US" sz="2800" b="1" i="0" dirty="0">
                <a:solidFill>
                  <a:schemeClr val="accent2"/>
                </a:solidFill>
              </a:rPr>
              <a:t> ở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quê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hương</a:t>
            </a:r>
            <a:r>
              <a:rPr lang="en-US" altLang="en-US" sz="2800" b="1" i="0" dirty="0">
                <a:solidFill>
                  <a:schemeClr val="accent2"/>
                </a:solidFill>
              </a:rPr>
              <a:t> </a:t>
            </a:r>
            <a:r>
              <a:rPr lang="en-US" altLang="en-US" sz="2800" b="1" i="0" dirty="0" err="1">
                <a:solidFill>
                  <a:schemeClr val="accent2"/>
                </a:solidFill>
              </a:rPr>
              <a:t>ông</a:t>
            </a:r>
            <a:r>
              <a:rPr lang="en-US" altLang="en-US" sz="2800" b="1" i="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3429000" y="4572000"/>
            <a:ext cx="4267200" cy="1143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200" b="1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Times New Roman" panose="02020603050405020304" pitchFamily="18" charset="0"/>
              </a:rPr>
              <a:t>Thảo luận nhóm đôi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3234812" y="1263650"/>
            <a:ext cx="5756787" cy="317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648200" y="2029757"/>
            <a:ext cx="2133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857500" y="3429000"/>
            <a:ext cx="2514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33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95800"/>
            <a:ext cx="1524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/>
      <p:bldP spid="13319" grpId="0"/>
      <p:bldP spid="13320" grpId="0"/>
      <p:bldP spid="133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982663"/>
            <a:ext cx="1676400" cy="5286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bg1"/>
                </a:solidFill>
              </a:rPr>
              <a:t>Bài tập 4: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057400" y="990600"/>
            <a:ext cx="6934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 dirty="0" err="1"/>
              <a:t>Đọc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lại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bài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tập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đọc</a:t>
            </a:r>
            <a:r>
              <a:rPr lang="en-US" altLang="en-US" sz="2800" b="1" i="0" dirty="0"/>
              <a:t> </a:t>
            </a:r>
            <a:r>
              <a:rPr lang="en-US" altLang="en-US" sz="2800" b="1" dirty="0">
                <a:solidFill>
                  <a:srgbClr val="FF3300"/>
                </a:solidFill>
              </a:rPr>
              <a:t>Ở </a:t>
            </a:r>
            <a:r>
              <a:rPr lang="en-US" altLang="en-US" sz="2800" b="1" dirty="0" err="1">
                <a:solidFill>
                  <a:srgbClr val="FF3300"/>
                </a:solidFill>
              </a:rPr>
              <a:t>lại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với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chiến</a:t>
            </a:r>
            <a:r>
              <a:rPr lang="en-US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</a:rPr>
              <a:t>khu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và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trả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lời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câu</a:t>
            </a:r>
            <a:r>
              <a:rPr lang="en-US" altLang="en-US" sz="2800" b="1" i="0" dirty="0"/>
              <a:t> </a:t>
            </a:r>
            <a:r>
              <a:rPr lang="en-US" altLang="en-US" sz="2800" b="1" i="0" dirty="0" err="1"/>
              <a:t>hỏi</a:t>
            </a:r>
            <a:r>
              <a:rPr lang="en-US" altLang="en-US" sz="2800" b="1" i="0" dirty="0"/>
              <a:t>: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81000" y="205740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a) Câu chuyện kể trong bài diễn ra khi nào và ở đâu?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883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 b) Trên chiến khu, các chiến sĩ liên lạc nhỏ tuổi sống ở đâu?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81000" y="3581400"/>
            <a:ext cx="8534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>
                <a:solidFill>
                  <a:schemeClr val="accent2"/>
                </a:solidFill>
              </a:rPr>
              <a:t>c) Vì lo cho các chiến sĩ nhỏ tuổi, trung đoàn trưởng khuyên họ về đâu?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52400" y="4495800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/>
              <a:t>*Dựa vào bài </a:t>
            </a:r>
            <a:r>
              <a:rPr lang="en-US" altLang="en-US" sz="2800" b="1"/>
              <a:t>Ở lại với chiến khu </a:t>
            </a:r>
            <a:r>
              <a:rPr lang="en-US" altLang="en-US" sz="2800" b="1" i="0"/>
              <a:t>(SGK trang 13, 14) rồi trả lời lần lượt từng câu hỏi.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28600" y="54864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/>
              <a:t>- HS tiếp nối nhau trả lời các câu hỏi a                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1722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858000" y="5486400"/>
            <a:ext cx="1273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0"/>
              <a:t>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/>
      <p:bldP spid="14343" grpId="0"/>
      <p:bldP spid="14344" grpId="0"/>
      <p:bldP spid="14345" grpId="0"/>
      <p:bldP spid="14346" grpId="0"/>
      <p:bldP spid="14347" grpId="0"/>
      <p:bldP spid="1435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968</Words>
  <Application>Microsoft Office PowerPoint</Application>
  <PresentationFormat>On-screen Show (4:3)</PresentationFormat>
  <Paragraphs>107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.VnTime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Mobile.0979.822.550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Mr.Le Minh Khai</dc:creator>
  <cp:lastModifiedBy>Admin</cp:lastModifiedBy>
  <cp:revision>52</cp:revision>
  <dcterms:created xsi:type="dcterms:W3CDTF">2011-01-10T13:23:57Z</dcterms:created>
  <dcterms:modified xsi:type="dcterms:W3CDTF">2019-01-22T22:49:40Z</dcterms:modified>
</cp:coreProperties>
</file>