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41" r:id="rId1"/>
  </p:sldMasterIdLst>
  <p:notesMasterIdLst>
    <p:notesMasterId r:id="rId27"/>
  </p:notesMasterIdLst>
  <p:sldIdLst>
    <p:sldId id="269" r:id="rId2"/>
    <p:sldId id="257" r:id="rId3"/>
    <p:sldId id="322" r:id="rId4"/>
    <p:sldId id="276" r:id="rId5"/>
    <p:sldId id="290" r:id="rId6"/>
    <p:sldId id="329" r:id="rId7"/>
    <p:sldId id="300" r:id="rId8"/>
    <p:sldId id="328" r:id="rId9"/>
    <p:sldId id="318" r:id="rId10"/>
    <p:sldId id="298" r:id="rId11"/>
    <p:sldId id="302" r:id="rId12"/>
    <p:sldId id="306" r:id="rId13"/>
    <p:sldId id="304" r:id="rId14"/>
    <p:sldId id="327" r:id="rId15"/>
    <p:sldId id="319" r:id="rId16"/>
    <p:sldId id="311" r:id="rId17"/>
    <p:sldId id="324" r:id="rId18"/>
    <p:sldId id="325" r:id="rId19"/>
    <p:sldId id="296" r:id="rId20"/>
    <p:sldId id="279" r:id="rId21"/>
    <p:sldId id="315" r:id="rId22"/>
    <p:sldId id="320" r:id="rId23"/>
    <p:sldId id="285" r:id="rId24"/>
    <p:sldId id="321" r:id="rId25"/>
    <p:sldId id="32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892DB"/>
    <a:srgbClr val="0000FF"/>
    <a:srgbClr val="1414DC"/>
    <a:srgbClr val="3399FF"/>
    <a:srgbClr val="FF3300"/>
    <a:srgbClr val="006600"/>
    <a:srgbClr val="000066"/>
    <a:srgbClr val="8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27" autoAdjust="0"/>
    <p:restoredTop sz="94660"/>
  </p:normalViewPr>
  <p:slideViewPr>
    <p:cSldViewPr>
      <p:cViewPr>
        <p:scale>
          <a:sx n="76" d="100"/>
          <a:sy n="76" d="100"/>
        </p:scale>
        <p:origin x="-4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0E7A98C-EC4A-4165-A127-F8B91292C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59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BB0C8-7D14-4330-A69D-68A478FC88D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35888-63DD-4A98-8010-023DA199A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CDA9E-E665-4339-AC0B-EC6A635A5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A3FC-8D40-4CC1-B3C1-8C98EFD6B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D075D-D5AE-40E9-B27E-92EAF6AA3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1867-D6B2-4DC7-9A50-B7231FD3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042EA-A8C8-4E34-BF43-6772349D5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41411-6B39-4D38-A78F-657F72ABF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770F-E9C3-4F07-A153-EE32FFEA7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9E83E-1BEC-496A-97FC-B7446300A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0AF7A-730E-485B-BB00-1CA8ED447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CCC4D-C141-4F3E-A016-FD5F79536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B60917-7157-4A4F-B05D-3EA13FED8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\My%20Documents\Tra%202\Thieu%20nhi%20the%20gioi%20lien%20hoan.MP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dt\gvgioi07-08\La%20thuyen%20uoc%20mo.wav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Thieu nhi the gioi lien ho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63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457200" y="1266825"/>
            <a:ext cx="81534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TRƯỜNG </a:t>
            </a:r>
            <a:r>
              <a:rPr lang="en-US" sz="3200" b="1" dirty="0">
                <a:solidFill>
                  <a:srgbClr val="0000FF"/>
                </a:solidFill>
              </a:rPr>
              <a:t>TIỂU HỌC  </a:t>
            </a:r>
            <a:r>
              <a:rPr lang="en-US" sz="3200" b="1" dirty="0" smtClean="0">
                <a:solidFill>
                  <a:srgbClr val="0000FF"/>
                </a:solidFill>
              </a:rPr>
              <a:t>GIA THỤY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3077" name="Picture 6" descr="ABARBLY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657350"/>
            <a:ext cx="47053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1524000" y="3169384"/>
            <a:ext cx="8610600" cy="16312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9900"/>
                </a:solidFill>
                <a:latin typeface=".VnTime" pitchFamily="34" charset="0"/>
              </a:rPr>
              <a:t>    </a:t>
            </a:r>
            <a:r>
              <a:rPr lang="en-US" sz="4000" i="1" dirty="0" err="1">
                <a:solidFill>
                  <a:srgbClr val="0000FF"/>
                </a:solidFill>
                <a:latin typeface=".VnTime" pitchFamily="34" charset="0"/>
              </a:rPr>
              <a:t>Gi¸o</a:t>
            </a:r>
            <a:r>
              <a:rPr lang="en-US" sz="4000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.VnTime" pitchFamily="34" charset="0"/>
              </a:rPr>
              <a:t>viªn</a:t>
            </a:r>
            <a:r>
              <a:rPr lang="en-US" sz="4000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.VnTime" pitchFamily="34" charset="0"/>
              </a:rPr>
              <a:t>thùc</a:t>
            </a:r>
            <a:r>
              <a:rPr lang="en-US" sz="4000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000" i="1" dirty="0" err="1">
                <a:solidFill>
                  <a:srgbClr val="0000FF"/>
                </a:solidFill>
                <a:latin typeface=".VnTime" pitchFamily="34" charset="0"/>
              </a:rPr>
              <a:t>hiÖn</a:t>
            </a:r>
            <a:r>
              <a:rPr lang="en-US" sz="4000" i="1" dirty="0" smtClean="0">
                <a:solidFill>
                  <a:srgbClr val="0000FF"/>
                </a:solidFill>
                <a:latin typeface=".VnAristote" pitchFamily="34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NGÔ THỤY KHANH</a:t>
            </a:r>
            <a:endParaRPr lang="en-US" sz="4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autoRev="1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autoRev="1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5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14"/>
                </p:tgtEl>
              </p:cMediaNode>
            </p:audio>
          </p:childTnLst>
        </p:cTn>
      </p:par>
    </p:tnLst>
    <p:bldLst>
      <p:bldP spid="166916" grpId="0"/>
      <p:bldP spid="1669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Rectangle 10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9144000" cy="50292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b="1" i="1" dirty="0" smtClean="0">
                <a:latin typeface="Times New Roman" pitchFamily="18" charset="0"/>
              </a:rPr>
              <a:t>3.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:Tác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5867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1.Trong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ta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ý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nghĩ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ý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nghĩ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cũng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ý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nghĩa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eaLnBrk="1" hangingPunct="1"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eaLnBrk="1" hangingPunct="1">
              <a:buFontTx/>
              <a:buNone/>
            </a:pPr>
            <a:endParaRPr lang="en-US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1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1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Rectangle 10"/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8229600" cy="5867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b="1" i="1" dirty="0" smtClean="0">
                <a:latin typeface="Times New Roman" pitchFamily="18" charset="0"/>
              </a:rPr>
              <a:t>1.Tìm </a:t>
            </a:r>
            <a:r>
              <a:rPr lang="en-US" b="1" i="1" dirty="0" err="1" smtClean="0">
                <a:latin typeface="Times New Roman" pitchFamily="18" charset="0"/>
              </a:rPr>
              <a:t>lời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dẫn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trực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tiếp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và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lời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dẫn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gián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tiếp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trong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đoạn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văn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sau</a:t>
            </a:r>
            <a:r>
              <a:rPr lang="en-US" b="1" i="1" dirty="0" smtClean="0">
                <a:latin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Ba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 algn="just" eaLnBrk="1" hangingPunct="1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endParaRPr lang="en-US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52600" y="838200"/>
            <a:ext cx="27432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486400" y="838200"/>
            <a:ext cx="28194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" y="3352800"/>
            <a:ext cx="67056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48600" y="2895600"/>
            <a:ext cx="6858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200" y="4572000"/>
            <a:ext cx="7239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8200" y="4495800"/>
            <a:ext cx="7239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4400" y="5181600"/>
            <a:ext cx="7620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14400" y="5105400"/>
            <a:ext cx="7620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8200" y="5791200"/>
            <a:ext cx="381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38200" y="5715000"/>
            <a:ext cx="381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0600" y="3276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</a:rPr>
              <a:t>Lời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dẫn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gián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tiếp</a:t>
            </a:r>
            <a:endParaRPr lang="vi-VN" sz="2000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44766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</a:rPr>
              <a:t>Lời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dẫn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trực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tiếp</a:t>
            </a:r>
            <a:endParaRPr lang="vi-VN" sz="20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50862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</a:rPr>
              <a:t>Lời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dẫn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trực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tiếp</a:t>
            </a:r>
            <a:endParaRPr lang="vi-VN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Rectangle 10"/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8229600" cy="5867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b="1" i="1" dirty="0" smtClean="0">
                <a:latin typeface="Times New Roman" pitchFamily="18" charset="0"/>
              </a:rPr>
              <a:t>1.Tìm </a:t>
            </a:r>
            <a:r>
              <a:rPr lang="en-US" b="1" i="1" dirty="0" err="1" smtClean="0">
                <a:latin typeface="Times New Roman" pitchFamily="18" charset="0"/>
              </a:rPr>
              <a:t>lời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dẫn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trực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tiếp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và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lời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dẫn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gián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tiếp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trong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đoạn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văn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sau</a:t>
            </a:r>
            <a:r>
              <a:rPr lang="en-US" b="1" i="1" dirty="0" smtClean="0">
                <a:latin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Ba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 eaLnBrk="1" hangingPunct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 algn="just" eaLnBrk="1" hangingPunct="1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endParaRPr lang="en-US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52600" y="838200"/>
            <a:ext cx="27432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486400" y="838200"/>
            <a:ext cx="28194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" y="3352800"/>
            <a:ext cx="67056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48600" y="2895600"/>
            <a:ext cx="6858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200" y="4572000"/>
            <a:ext cx="7239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8200" y="4495800"/>
            <a:ext cx="7239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4400" y="5181600"/>
            <a:ext cx="7620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14400" y="5105400"/>
            <a:ext cx="7620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8200" y="5791200"/>
            <a:ext cx="381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38200" y="5715000"/>
            <a:ext cx="381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0600" y="3276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</a:rPr>
              <a:t>Lời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dẫn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gián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tiếp</a:t>
            </a:r>
            <a:endParaRPr lang="vi-VN" sz="2000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44766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</a:rPr>
              <a:t>Lời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dẫn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trực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tiếp</a:t>
            </a:r>
            <a:endParaRPr lang="vi-VN" sz="20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50862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</a:rPr>
              <a:t>Lời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dẫn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trực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tiếp</a:t>
            </a:r>
            <a:endParaRPr lang="vi-VN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33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5751513"/>
          </a:xfrm>
        </p:spPr>
        <p:txBody>
          <a:bodyPr/>
          <a:lstStyle/>
          <a:p>
            <a:pPr eaLnBrk="1" hangingPunct="1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.VnTime" pitchFamily="34" charset="0"/>
                <a:cs typeface="Times New Roman" pitchFamily="18" charset="0"/>
              </a:rPr>
              <a:t>ý</a:t>
            </a:r>
            <a:r>
              <a:rPr lang="en-US" sz="3600" dirty="0" smtClean="0">
                <a:latin typeface=".VnTime" pitchFamily="34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VNI-Times" pitchFamily="2" charset="0"/>
              </a:rPr>
              <a:t>	+ </a:t>
            </a:r>
            <a:r>
              <a:rPr lang="en-US" dirty="0" err="1" smtClean="0">
                <a:solidFill>
                  <a:srgbClr val="0000FF"/>
                </a:solidFill>
                <a:latin typeface="VNI-Times" pitchFamily="2" charset="0"/>
              </a:rPr>
              <a:t>Lôøi</a:t>
            </a:r>
            <a:r>
              <a:rPr lang="en-US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VNI-Times" pitchFamily="2" charset="0"/>
              </a:rPr>
              <a:t>daãn</a:t>
            </a:r>
            <a:r>
              <a:rPr lang="en-US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VNI-Times" pitchFamily="2" charset="0"/>
              </a:rPr>
              <a:t>tröïc</a:t>
            </a:r>
            <a:r>
              <a:rPr lang="en-US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VNI-Times" pitchFamily="2" charset="0"/>
              </a:rPr>
              <a:t>tieáp</a:t>
            </a:r>
            <a:r>
              <a:rPr lang="en-US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thöôøng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ñöôïc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ñaët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trong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daáu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ngoaëc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keùp</a:t>
            </a:r>
            <a:r>
              <a:rPr lang="en-US" dirty="0" smtClean="0">
                <a:latin typeface="VNI-Times" pitchFamily="2" charset="0"/>
              </a:rPr>
              <a:t> .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VNI-Times" pitchFamily="2" charset="0"/>
              </a:rPr>
              <a:t>	+ </a:t>
            </a:r>
            <a:r>
              <a:rPr lang="en-US" dirty="0" err="1" smtClean="0">
                <a:latin typeface="VNI-Times" pitchFamily="2" charset="0"/>
              </a:rPr>
              <a:t>Neáu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lôøi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daãn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tröïc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tieáp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laø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moät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caâu</a:t>
            </a:r>
            <a:r>
              <a:rPr lang="en-US" dirty="0" smtClean="0">
                <a:latin typeface="VNI-Times" pitchFamily="2" charset="0"/>
              </a:rPr>
              <a:t> hay </a:t>
            </a:r>
            <a:r>
              <a:rPr lang="en-US" dirty="0" err="1" smtClean="0">
                <a:latin typeface="VNI-Times" pitchFamily="2" charset="0"/>
              </a:rPr>
              <a:t>ñoaïn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troïn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veïn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thì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noù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ñöôïc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ñaët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sau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daáu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hai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chaám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phoái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hôïp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vôùi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daáu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gaïch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ngang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ñaàu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doøng</a:t>
            </a:r>
            <a:r>
              <a:rPr lang="en-US" dirty="0" smtClean="0">
                <a:latin typeface="VNI-Times" pitchFamily="2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dirty="0" smtClean="0">
                <a:latin typeface="VNI-Times" pitchFamily="2" charset="0"/>
              </a:rPr>
              <a:t>) </a:t>
            </a:r>
            <a:r>
              <a:rPr lang="en-US" dirty="0" err="1" smtClean="0">
                <a:latin typeface="VNI-Times" pitchFamily="2" charset="0"/>
              </a:rPr>
              <a:t>hoaëc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phoái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hôïp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vôùi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daáu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ngoaëc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keùp</a:t>
            </a:r>
            <a:r>
              <a:rPr lang="en-US" dirty="0" smtClean="0">
                <a:latin typeface="VNI-Times" pitchFamily="2" charset="0"/>
              </a:rPr>
              <a:t> .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VNI-Times" pitchFamily="2" charset="0"/>
              </a:rPr>
              <a:t>	+ </a:t>
            </a:r>
            <a:r>
              <a:rPr lang="en-US" dirty="0" err="1" smtClean="0">
                <a:solidFill>
                  <a:srgbClr val="0000FF"/>
                </a:solidFill>
                <a:latin typeface="VNI-Times" pitchFamily="2" charset="0"/>
              </a:rPr>
              <a:t>Lôøi</a:t>
            </a:r>
            <a:r>
              <a:rPr lang="en-US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VNI-Times" pitchFamily="2" charset="0"/>
              </a:rPr>
              <a:t>daãn</a:t>
            </a:r>
            <a:r>
              <a:rPr lang="en-US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VNI-Times" pitchFamily="2" charset="0"/>
              </a:rPr>
              <a:t>giaùn</a:t>
            </a:r>
            <a:r>
              <a:rPr lang="en-US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VNI-Times" pitchFamily="2" charset="0"/>
              </a:rPr>
              <a:t>tieáp</a:t>
            </a:r>
            <a:r>
              <a:rPr lang="en-US" dirty="0" smtClean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khoâng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ñöôïc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ñaët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trong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daáu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ngoaëc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keùp</a:t>
            </a:r>
            <a:r>
              <a:rPr lang="en-US" dirty="0" smtClean="0">
                <a:latin typeface="VNI-Times" pitchFamily="2" charset="0"/>
              </a:rPr>
              <a:t> hay </a:t>
            </a:r>
            <a:r>
              <a:rPr lang="en-US" dirty="0" err="1" smtClean="0">
                <a:latin typeface="VNI-Times" pitchFamily="2" charset="0"/>
              </a:rPr>
              <a:t>sau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daáu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gaïch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ngang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ñaàu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doøng</a:t>
            </a:r>
            <a:r>
              <a:rPr lang="en-US" dirty="0" smtClean="0">
                <a:latin typeface="VNI-Times" pitchFamily="2" charset="0"/>
              </a:rPr>
              <a:t>, </a:t>
            </a:r>
            <a:r>
              <a:rPr lang="en-US" dirty="0" err="1" smtClean="0">
                <a:latin typeface="VNI-Times" pitchFamily="2" charset="0"/>
              </a:rPr>
              <a:t>nhöng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tröôùc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noù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coù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theå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coù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hoaëc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coù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theå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theâm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caùc</a:t>
            </a:r>
            <a:r>
              <a:rPr lang="en-US" dirty="0" smtClean="0">
                <a:latin typeface="VNI-Times" pitchFamily="2" charset="0"/>
              </a:rPr>
              <a:t> </a:t>
            </a:r>
            <a:r>
              <a:rPr lang="en-US" dirty="0" err="1" smtClean="0">
                <a:latin typeface="VNI-Times" pitchFamily="2" charset="0"/>
              </a:rPr>
              <a:t>töø</a:t>
            </a:r>
            <a:r>
              <a:rPr lang="en-US" dirty="0" smtClean="0">
                <a:latin typeface="VNI-Times" pitchFamily="2" charset="0"/>
              </a:rPr>
              <a:t>: </a:t>
            </a:r>
            <a:r>
              <a:rPr lang="en-US" b="1" i="1" dirty="0" err="1" smtClean="0">
                <a:latin typeface="VNI-Times" pitchFamily="2" charset="0"/>
              </a:rPr>
              <a:t>raèng</a:t>
            </a:r>
            <a:r>
              <a:rPr lang="en-US" b="1" i="1" dirty="0" smtClean="0">
                <a:latin typeface="VNI-Times" pitchFamily="2" charset="0"/>
              </a:rPr>
              <a:t> , </a:t>
            </a:r>
            <a:r>
              <a:rPr lang="en-US" b="1" i="1" dirty="0" err="1" smtClean="0">
                <a:latin typeface="VNI-Times" pitchFamily="2" charset="0"/>
              </a:rPr>
              <a:t>laø</a:t>
            </a:r>
            <a:r>
              <a:rPr lang="en-US" b="1" i="1" dirty="0" smtClean="0">
                <a:latin typeface="VNI-Times" pitchFamily="2" charset="0"/>
              </a:rPr>
              <a:t> </a:t>
            </a:r>
            <a:r>
              <a:rPr lang="en-US" b="1" i="1" dirty="0" err="1" smtClean="0">
                <a:latin typeface="VNI-Times" pitchFamily="2" charset="0"/>
              </a:rPr>
              <a:t>vaø</a:t>
            </a:r>
            <a:r>
              <a:rPr lang="en-US" b="1" i="1" dirty="0" smtClean="0">
                <a:latin typeface="VNI-Times" pitchFamily="2" charset="0"/>
              </a:rPr>
              <a:t> </a:t>
            </a:r>
            <a:r>
              <a:rPr lang="en-US" b="1" i="1" dirty="0" err="1" smtClean="0">
                <a:latin typeface="VNI-Times" pitchFamily="2" charset="0"/>
              </a:rPr>
              <a:t>daáu</a:t>
            </a:r>
            <a:r>
              <a:rPr lang="en-US" b="1" i="1" dirty="0" smtClean="0">
                <a:latin typeface="VNI-Times" pitchFamily="2" charset="0"/>
              </a:rPr>
              <a:t> </a:t>
            </a:r>
            <a:r>
              <a:rPr lang="en-US" b="1" i="1" dirty="0" err="1" smtClean="0">
                <a:latin typeface="VNI-Times" pitchFamily="2" charset="0"/>
              </a:rPr>
              <a:t>hai</a:t>
            </a:r>
            <a:r>
              <a:rPr lang="en-US" b="1" i="1" dirty="0" smtClean="0">
                <a:latin typeface="VNI-Times" pitchFamily="2" charset="0"/>
              </a:rPr>
              <a:t> </a:t>
            </a:r>
            <a:r>
              <a:rPr lang="en-US" b="1" i="1" dirty="0" err="1" smtClean="0">
                <a:latin typeface="VNI-Times" pitchFamily="2" charset="0"/>
              </a:rPr>
              <a:t>chaám</a:t>
            </a:r>
            <a:r>
              <a:rPr lang="en-US" b="1" i="1" dirty="0" smtClean="0">
                <a:latin typeface="VNI-Times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15943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-228600"/>
            <a:ext cx="8229600" cy="5867400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b="1" i="1" u="sng" dirty="0" err="1" smtClean="0">
                <a:latin typeface="Times New Roman" pitchFamily="18" charset="0"/>
              </a:rPr>
              <a:t>Bài</a:t>
            </a:r>
            <a:r>
              <a:rPr lang="en-US" b="1" i="1" u="sng" dirty="0" smtClean="0">
                <a:latin typeface="Times New Roman" pitchFamily="18" charset="0"/>
              </a:rPr>
              <a:t> 2</a:t>
            </a:r>
            <a:r>
              <a:rPr lang="en-US" b="1" i="1" dirty="0" smtClean="0">
                <a:latin typeface="Times New Roman" pitchFamily="18" charset="0"/>
              </a:rPr>
              <a:t>. </a:t>
            </a:r>
            <a:r>
              <a:rPr lang="en-US" b="1" i="1" dirty="0" err="1" smtClean="0">
                <a:latin typeface="Times New Roman" pitchFamily="18" charset="0"/>
              </a:rPr>
              <a:t>Chuyển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lời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dẫn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gián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tiếp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trong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đoạn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văn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sau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thành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lời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dẫn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trực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tiếp</a:t>
            </a:r>
            <a:r>
              <a:rPr lang="en-US" b="1" i="1" dirty="0" smtClean="0">
                <a:latin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       </a:t>
            </a:r>
            <a:r>
              <a:rPr lang="en-US" sz="3600" b="1" dirty="0" err="1" smtClean="0">
                <a:latin typeface="Times New Roman" pitchFamily="18" charset="0"/>
              </a:rPr>
              <a:t>Vua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nhìn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thấy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những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miếng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trầu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têm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rất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khéo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bèn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hỏi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bà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hàng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xem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trầu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ai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têm</a:t>
            </a:r>
            <a:r>
              <a:rPr lang="en-US" sz="3600" b="1" dirty="0" smtClean="0">
                <a:latin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</a:rPr>
              <a:t>Bà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lão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bảo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chính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tay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bà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têm</a:t>
            </a:r>
            <a:r>
              <a:rPr lang="en-US" sz="3600" b="1" dirty="0" smtClean="0">
                <a:latin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</a:rPr>
              <a:t>Vua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gặng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hỏi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mãi</a:t>
            </a:r>
            <a:r>
              <a:rPr lang="en-US" sz="3600" b="1" dirty="0" smtClean="0">
                <a:latin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</a:rPr>
              <a:t>bà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lão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đành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nói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thật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</a:rPr>
              <a:t> con </a:t>
            </a:r>
            <a:r>
              <a:rPr lang="en-US" sz="3600" b="1" dirty="0" err="1" smtClean="0">
                <a:latin typeface="Times New Roman" pitchFamily="18" charset="0"/>
              </a:rPr>
              <a:t>gái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bà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têm</a:t>
            </a:r>
            <a:r>
              <a:rPr lang="en-US" sz="3600" b="1" dirty="0" smtClean="0">
                <a:latin typeface="Times New Roman" pitchFamily="18" charset="0"/>
              </a:rPr>
              <a:t>. </a:t>
            </a:r>
          </a:p>
          <a:p>
            <a:pPr algn="r" eaLnBrk="1" hangingPunct="1">
              <a:buFontTx/>
              <a:buNone/>
            </a:pPr>
            <a:r>
              <a:rPr lang="en-US" sz="3600" dirty="0" err="1" smtClean="0">
                <a:latin typeface="Times New Roman" pitchFamily="18" charset="0"/>
              </a:rPr>
              <a:t>Truyện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</a:t>
            </a:r>
            <a:r>
              <a:rPr lang="en-US" sz="3600" dirty="0" err="1" smtClean="0">
                <a:latin typeface="Times New Roman" pitchFamily="18" charset="0"/>
              </a:rPr>
              <a:t>ấm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Cám</a:t>
            </a:r>
            <a:endParaRPr lang="en-US" sz="3600" dirty="0" smtClean="0"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52600" y="838200"/>
            <a:ext cx="10668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43400" y="838200"/>
            <a:ext cx="152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1295400"/>
            <a:ext cx="13716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 descr="Kết quả hình ảnh cho hình ảnh trầu têm cánh phượ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1"/>
            <a:ext cx="3962400" cy="281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Kết quả hình ảnh cho hình ảnh trầu têm cánh phượ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9" y="304801"/>
            <a:ext cx="3962400" cy="281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Kết quả hình ảnh cho hình ảnh trầu têm cánh phượ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05511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Kết quả hình ảnh cho hình ảnh trầu têm cánh phượ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9" y="304800"/>
            <a:ext cx="3962400" cy="281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Kết quả hình ảnh cho hình ảnh trầu têm cánh phượ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59" y="304800"/>
            <a:ext cx="4055110" cy="281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Kết quả hình ảnh cho hình ảnh trầu têm cánh phượ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9" y="3276600"/>
            <a:ext cx="39624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53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-228600"/>
            <a:ext cx="8229600" cy="5867400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b="1" i="1" u="sng" dirty="0" err="1" smtClean="0">
                <a:latin typeface="Times New Roman" pitchFamily="18" charset="0"/>
              </a:rPr>
              <a:t>Bài</a:t>
            </a:r>
            <a:r>
              <a:rPr lang="en-US" b="1" i="1" u="sng" dirty="0" smtClean="0">
                <a:latin typeface="Times New Roman" pitchFamily="18" charset="0"/>
              </a:rPr>
              <a:t> 2</a:t>
            </a:r>
            <a:r>
              <a:rPr lang="en-US" b="1" i="1" dirty="0" smtClean="0">
                <a:latin typeface="Times New Roman" pitchFamily="18" charset="0"/>
              </a:rPr>
              <a:t>. </a:t>
            </a:r>
            <a:r>
              <a:rPr lang="en-US" b="1" i="1" dirty="0" err="1" smtClean="0">
                <a:latin typeface="Times New Roman" pitchFamily="18" charset="0"/>
              </a:rPr>
              <a:t>Chuyển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lời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dẫn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gián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tiếp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trong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đoạn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văn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sau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thành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lời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dẫn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trực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tiếp</a:t>
            </a:r>
            <a:r>
              <a:rPr lang="en-US" b="1" i="1" dirty="0" smtClean="0">
                <a:latin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       </a:t>
            </a:r>
            <a:r>
              <a:rPr lang="en-US" sz="3600" b="1" dirty="0" err="1" smtClean="0">
                <a:latin typeface="Times New Roman" pitchFamily="18" charset="0"/>
              </a:rPr>
              <a:t>Vua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nhìn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thấy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những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miếng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trầu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têm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rất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khéo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bèn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hỏi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bà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hàng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xem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trầu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ai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têm</a:t>
            </a:r>
            <a:r>
              <a:rPr lang="en-US" sz="3600" b="1" dirty="0" smtClean="0">
                <a:latin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</a:rPr>
              <a:t>Bà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lão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bảo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chính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tay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bà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têm</a:t>
            </a:r>
            <a:r>
              <a:rPr lang="en-US" sz="3600" b="1" dirty="0" smtClean="0">
                <a:latin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</a:rPr>
              <a:t>Vua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gặng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hỏi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mãi</a:t>
            </a:r>
            <a:r>
              <a:rPr lang="en-US" sz="3600" b="1" dirty="0" smtClean="0">
                <a:latin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</a:rPr>
              <a:t>bà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lão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đành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nói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thật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</a:rPr>
              <a:t> con </a:t>
            </a:r>
            <a:r>
              <a:rPr lang="en-US" sz="3600" b="1" dirty="0" err="1" smtClean="0">
                <a:latin typeface="Times New Roman" pitchFamily="18" charset="0"/>
              </a:rPr>
              <a:t>gái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bà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têm</a:t>
            </a:r>
            <a:r>
              <a:rPr lang="en-US" sz="3600" b="1" dirty="0" smtClean="0">
                <a:latin typeface="Times New Roman" pitchFamily="18" charset="0"/>
              </a:rPr>
              <a:t>. </a:t>
            </a:r>
          </a:p>
          <a:p>
            <a:pPr algn="r" eaLnBrk="1" hangingPunct="1">
              <a:buFontTx/>
              <a:buNone/>
            </a:pPr>
            <a:r>
              <a:rPr lang="en-US" sz="3600" dirty="0" err="1" smtClean="0">
                <a:latin typeface="Times New Roman" pitchFamily="18" charset="0"/>
              </a:rPr>
              <a:t>Truyện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</a:t>
            </a:r>
            <a:r>
              <a:rPr lang="en-US" sz="3600" dirty="0" err="1" smtClean="0">
                <a:latin typeface="Times New Roman" pitchFamily="18" charset="0"/>
              </a:rPr>
              <a:t>ấm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Cám</a:t>
            </a:r>
            <a:endParaRPr lang="en-US" sz="3600" dirty="0" smtClean="0"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52600" y="838200"/>
            <a:ext cx="10668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43400" y="838200"/>
            <a:ext cx="152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1295400"/>
            <a:ext cx="13716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689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010400" cy="1036638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533400"/>
            <a:ext cx="4800600" cy="601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</a:rPr>
              <a:t>Lời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</a:rPr>
              <a:t>dẫn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</a:rPr>
              <a:t>gián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</a:rPr>
              <a:t>tiếp</a:t>
            </a:r>
            <a:endParaRPr lang="en-US" b="1" u="sng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i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</a:rPr>
              <a:t>1.</a:t>
            </a:r>
            <a:r>
              <a:rPr lang="en-US" i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Vua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nhìn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thấy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những</a:t>
            </a:r>
            <a:endParaRPr lang="en-US" sz="3200" b="1" i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b="1" i="1" dirty="0" err="1" smtClean="0">
                <a:latin typeface="Times New Roman" pitchFamily="18" charset="0"/>
              </a:rPr>
              <a:t>miếng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trầu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têm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rất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khéo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b="1" i="1" dirty="0" err="1" smtClean="0">
                <a:latin typeface="Times New Roman" pitchFamily="18" charset="0"/>
              </a:rPr>
              <a:t>bèn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hỏi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bà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hàng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nước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xem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b="1" i="1" dirty="0" err="1" smtClean="0">
                <a:latin typeface="Times New Roman" pitchFamily="18" charset="0"/>
              </a:rPr>
              <a:t>trầu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đó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ai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têm</a:t>
            </a:r>
            <a:r>
              <a:rPr lang="en-US" sz="3200" b="1" i="1" dirty="0" smtClean="0">
                <a:latin typeface="Times New Roman" pitchFamily="18" charset="0"/>
              </a:rPr>
              <a:t>.</a:t>
            </a:r>
            <a:endParaRPr lang="en-US" b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i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i="1" dirty="0" smtClean="0">
                <a:latin typeface="Times New Roman" pitchFamily="18" charset="0"/>
              </a:rPr>
              <a:t>2. </a:t>
            </a:r>
            <a:r>
              <a:rPr lang="en-US" b="1" i="1" dirty="0" err="1" smtClean="0">
                <a:latin typeface="Times New Roman" pitchFamily="18" charset="0"/>
              </a:rPr>
              <a:t>Bà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lão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bảo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chính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tay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bà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têm</a:t>
            </a:r>
            <a:r>
              <a:rPr lang="en-US" b="1" i="1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i="1" dirty="0" smtClean="0">
                <a:latin typeface="Times New Roman" pitchFamily="18" charset="0"/>
              </a:rPr>
              <a:t>3. </a:t>
            </a:r>
            <a:r>
              <a:rPr lang="en-US" b="1" i="1" dirty="0" err="1" smtClean="0">
                <a:latin typeface="Times New Roman" pitchFamily="18" charset="0"/>
              </a:rPr>
              <a:t>Vua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gặng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hỏi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mãi</a:t>
            </a:r>
            <a:r>
              <a:rPr lang="en-US" b="1" i="1" dirty="0" smtClean="0">
                <a:latin typeface="Times New Roman" pitchFamily="18" charset="0"/>
              </a:rPr>
              <a:t>, </a:t>
            </a:r>
            <a:r>
              <a:rPr lang="en-US" b="1" i="1" dirty="0" err="1" smtClean="0">
                <a:latin typeface="Times New Roman" pitchFamily="18" charset="0"/>
              </a:rPr>
              <a:t>bà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lão</a:t>
            </a:r>
            <a:endParaRPr lang="en-US" b="1" i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i="1" dirty="0" err="1" smtClean="0">
                <a:latin typeface="Times New Roman" pitchFamily="18" charset="0"/>
              </a:rPr>
              <a:t>đành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nói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thật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là</a:t>
            </a:r>
            <a:r>
              <a:rPr lang="en-US" b="1" i="1" dirty="0" smtClean="0">
                <a:latin typeface="Times New Roman" pitchFamily="18" charset="0"/>
              </a:rPr>
              <a:t> con </a:t>
            </a:r>
            <a:r>
              <a:rPr lang="en-US" b="1" i="1" dirty="0" err="1" smtClean="0">
                <a:latin typeface="Times New Roman" pitchFamily="18" charset="0"/>
              </a:rPr>
              <a:t>gái</a:t>
            </a:r>
            <a:r>
              <a:rPr lang="en-US" b="1" i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i="1" dirty="0" err="1" smtClean="0">
                <a:latin typeface="Times New Roman" pitchFamily="18" charset="0"/>
              </a:rPr>
              <a:t>bà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têm</a:t>
            </a:r>
            <a:r>
              <a:rPr lang="en-US" b="1" i="1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3588" y="609600"/>
            <a:ext cx="4570412" cy="6248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</a:rPr>
              <a:t>Lời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</a:rPr>
              <a:t>dẫn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</a:rPr>
              <a:t>trực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</a:rPr>
              <a:t>tiếp</a:t>
            </a:r>
            <a:endParaRPr lang="en-US" b="1" u="sng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i="1" dirty="0" smtClean="0">
                <a:latin typeface="Times New Roman" pitchFamily="18" charset="0"/>
              </a:rPr>
              <a:t> 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Vua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nhìn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thấy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những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miếng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trầu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têm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rất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khéo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bèn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hỏi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bà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hàng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  -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Xin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cụ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cho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biết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ai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đã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têm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trầu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này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?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 flipH="1" flipV="1">
            <a:off x="1447006" y="3656806"/>
            <a:ext cx="6400800" cy="158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8" descr="800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0" name="Text Box 104"/>
          <p:cNvSpPr txBox="1">
            <a:spLocks noChangeArrowheads="1"/>
          </p:cNvSpPr>
          <p:nvPr/>
        </p:nvSpPr>
        <p:spPr bwMode="auto">
          <a:xfrm>
            <a:off x="533400" y="3929063"/>
            <a:ext cx="7848600" cy="131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50000"/>
              </a:spcBef>
              <a:buFontTx/>
              <a:buAutoNum type="alphaLcPeriod"/>
            </a:pPr>
            <a:endParaRPr lang="en-US" sz="3200" b="1">
              <a:solidFill>
                <a:srgbClr val="006600"/>
              </a:solidFill>
            </a:endParaRPr>
          </a:p>
          <a:p>
            <a:pPr marL="800100" lvl="1" indent="-342900">
              <a:spcBef>
                <a:spcPct val="50000"/>
              </a:spcBef>
            </a:pPr>
            <a:endParaRPr lang="en-US" sz="3200" b="1">
              <a:solidFill>
                <a:srgbClr val="006600"/>
              </a:solidFill>
            </a:endParaRPr>
          </a:p>
        </p:txBody>
      </p:sp>
      <p:sp>
        <p:nvSpPr>
          <p:cNvPr id="109680" name="Text Box 112"/>
          <p:cNvSpPr txBox="1">
            <a:spLocks noChangeArrowheads="1"/>
          </p:cNvSpPr>
          <p:nvPr/>
        </p:nvSpPr>
        <p:spPr bwMode="auto">
          <a:xfrm>
            <a:off x="533400" y="958850"/>
            <a:ext cx="66294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KIỂM TRA BÀI CŨ:</a:t>
            </a:r>
          </a:p>
        </p:txBody>
      </p:sp>
      <p:sp>
        <p:nvSpPr>
          <p:cNvPr id="109681" name="Text Box 113"/>
          <p:cNvSpPr txBox="1">
            <a:spLocks noChangeArrowheads="1"/>
          </p:cNvSpPr>
          <p:nvPr/>
        </p:nvSpPr>
        <p:spPr bwMode="auto">
          <a:xfrm>
            <a:off x="533400" y="1676400"/>
            <a:ext cx="6629400" cy="19389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cs typeface="Times New Roman" pitchFamily="18" charset="0"/>
              </a:rPr>
              <a:t>*</a:t>
            </a:r>
            <a:r>
              <a:rPr lang="en-US" sz="4000" b="1" i="1" dirty="0" smtClean="0">
                <a:cs typeface="Times New Roman" pitchFamily="18" charset="0"/>
              </a:rPr>
              <a:t>Chi </a:t>
            </a:r>
            <a:r>
              <a:rPr lang="en-US" sz="4000" b="1" i="1" dirty="0" err="1" smtClean="0">
                <a:cs typeface="Times New Roman" pitchFamily="18" charset="0"/>
              </a:rPr>
              <a:t>tiết</a:t>
            </a:r>
            <a:r>
              <a:rPr lang="en-US" sz="4000" b="1" i="1" dirty="0" smtClean="0">
                <a:cs typeface="Times New Roman" pitchFamily="18" charset="0"/>
              </a:rPr>
              <a:t> </a:t>
            </a:r>
            <a:r>
              <a:rPr lang="en-US" sz="4000" b="1" i="1" dirty="0" err="1" smtClean="0">
                <a:cs typeface="Times New Roman" pitchFamily="18" charset="0"/>
              </a:rPr>
              <a:t>nào</a:t>
            </a:r>
            <a:r>
              <a:rPr lang="en-US" sz="4000" b="1" i="1" dirty="0" smtClean="0">
                <a:cs typeface="Times New Roman" pitchFamily="18" charset="0"/>
              </a:rPr>
              <a:t> </a:t>
            </a:r>
            <a:r>
              <a:rPr lang="en-US" sz="4000" b="1" i="1" dirty="0" err="1" smtClean="0">
                <a:cs typeface="Times New Roman" pitchFamily="18" charset="0"/>
              </a:rPr>
              <a:t>trong</a:t>
            </a:r>
            <a:r>
              <a:rPr lang="en-US" sz="4000" b="1" i="1" dirty="0" smtClean="0">
                <a:cs typeface="Times New Roman" pitchFamily="18" charset="0"/>
              </a:rPr>
              <a:t> </a:t>
            </a:r>
            <a:r>
              <a:rPr lang="en-US" sz="4000" b="1" i="1" dirty="0" err="1" smtClean="0">
                <a:cs typeface="Times New Roman" pitchFamily="18" charset="0"/>
              </a:rPr>
              <a:t>bài</a:t>
            </a:r>
            <a:r>
              <a:rPr lang="en-US" sz="4000" b="1" i="1" dirty="0" smtClean="0">
                <a:cs typeface="Times New Roman" pitchFamily="18" charset="0"/>
              </a:rPr>
              <a:t> </a:t>
            </a:r>
            <a:r>
              <a:rPr lang="en-US" sz="4000" b="1" i="1" dirty="0" err="1" smtClean="0">
                <a:cs typeface="Times New Roman" pitchFamily="18" charset="0"/>
              </a:rPr>
              <a:t>văn</a:t>
            </a:r>
            <a:r>
              <a:rPr lang="en-US" sz="4000" b="1" i="1" dirty="0" smtClean="0">
                <a:cs typeface="Times New Roman" pitchFamily="18" charset="0"/>
              </a:rPr>
              <a:t> </a:t>
            </a:r>
            <a:r>
              <a:rPr lang="en-US" sz="4000" b="1" i="1" dirty="0" err="1" smtClean="0">
                <a:cs typeface="Times New Roman" pitchFamily="18" charset="0"/>
              </a:rPr>
              <a:t>kể</a:t>
            </a:r>
            <a:r>
              <a:rPr lang="en-US" sz="4000" b="1" i="1" dirty="0" smtClean="0">
                <a:cs typeface="Times New Roman" pitchFamily="18" charset="0"/>
              </a:rPr>
              <a:t> </a:t>
            </a:r>
            <a:r>
              <a:rPr lang="en-US" sz="4000" b="1" i="1" dirty="0" err="1" smtClean="0">
                <a:cs typeface="Times New Roman" pitchFamily="18" charset="0"/>
              </a:rPr>
              <a:t>chuyện</a:t>
            </a:r>
            <a:r>
              <a:rPr lang="en-US" sz="4000" b="1" i="1" dirty="0" smtClean="0">
                <a:cs typeface="Times New Roman" pitchFamily="18" charset="0"/>
              </a:rPr>
              <a:t> </a:t>
            </a:r>
            <a:r>
              <a:rPr lang="en-US" sz="4000" b="1" i="1" dirty="0" err="1" smtClean="0">
                <a:cs typeface="Times New Roman" pitchFamily="18" charset="0"/>
              </a:rPr>
              <a:t>nói</a:t>
            </a:r>
            <a:r>
              <a:rPr lang="en-US" sz="4000" b="1" i="1" dirty="0" smtClean="0">
                <a:cs typeface="Times New Roman" pitchFamily="18" charset="0"/>
              </a:rPr>
              <a:t> </a:t>
            </a:r>
            <a:r>
              <a:rPr lang="en-US" sz="4000" b="1" i="1" dirty="0" err="1" smtClean="0">
                <a:cs typeface="Times New Roman" pitchFamily="18" charset="0"/>
              </a:rPr>
              <a:t>lên</a:t>
            </a:r>
            <a:r>
              <a:rPr lang="en-US" sz="4000" b="1" i="1" dirty="0" smtClean="0">
                <a:cs typeface="Times New Roman" pitchFamily="18" charset="0"/>
              </a:rPr>
              <a:t> </a:t>
            </a:r>
            <a:r>
              <a:rPr lang="en-US" sz="4000" b="1" i="1" dirty="0" err="1" smtClean="0">
                <a:cs typeface="Times New Roman" pitchFamily="18" charset="0"/>
              </a:rPr>
              <a:t>tính</a:t>
            </a:r>
            <a:r>
              <a:rPr lang="en-US" sz="4000" b="1" i="1" dirty="0" smtClean="0">
                <a:cs typeface="Times New Roman" pitchFamily="18" charset="0"/>
              </a:rPr>
              <a:t> </a:t>
            </a:r>
            <a:r>
              <a:rPr lang="en-US" sz="4000" b="1" i="1" dirty="0" err="1" smtClean="0">
                <a:cs typeface="Times New Roman" pitchFamily="18" charset="0"/>
              </a:rPr>
              <a:t>cách</a:t>
            </a:r>
            <a:r>
              <a:rPr lang="en-US" sz="4000" b="1" i="1" dirty="0" smtClean="0">
                <a:cs typeface="Times New Roman" pitchFamily="18" charset="0"/>
              </a:rPr>
              <a:t> </a:t>
            </a:r>
            <a:r>
              <a:rPr lang="en-US" sz="4000" b="1" i="1" dirty="0" err="1" smtClean="0">
                <a:cs typeface="Times New Roman" pitchFamily="18" charset="0"/>
              </a:rPr>
              <a:t>nhân</a:t>
            </a:r>
            <a:r>
              <a:rPr lang="en-US" sz="4000" b="1" i="1" dirty="0" smtClean="0">
                <a:cs typeface="Times New Roman" pitchFamily="18" charset="0"/>
              </a:rPr>
              <a:t> </a:t>
            </a:r>
            <a:r>
              <a:rPr lang="en-US" sz="4000" b="1" i="1" dirty="0" err="1" smtClean="0">
                <a:cs typeface="Times New Roman" pitchFamily="18" charset="0"/>
              </a:rPr>
              <a:t>vật</a:t>
            </a:r>
            <a:r>
              <a:rPr lang="en-US" sz="4000" b="1" i="1" dirty="0" smtClean="0">
                <a:cs typeface="Times New Roman" pitchFamily="18" charset="0"/>
              </a:rPr>
              <a:t>?</a:t>
            </a:r>
          </a:p>
        </p:txBody>
      </p:sp>
      <p:graphicFrame>
        <p:nvGraphicFramePr>
          <p:cNvPr id="1026" name="Object 11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18"/>
          <p:cNvGraphicFramePr>
            <a:graphicFrameLocks noChangeAspect="1"/>
          </p:cNvGraphicFramePr>
          <p:nvPr/>
        </p:nvGraphicFramePr>
        <p:xfrm>
          <a:off x="4168775" y="2667000"/>
          <a:ext cx="4841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775" y="2667000"/>
                        <a:ext cx="484188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1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35814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cs typeface="Times New Roman" pitchFamily="18" charset="0"/>
              </a:rPr>
              <a:t>* </a:t>
            </a:r>
            <a:r>
              <a:rPr lang="en-US" sz="4000" b="1" i="1" dirty="0" err="1">
                <a:cs typeface="Times New Roman" pitchFamily="18" charset="0"/>
              </a:rPr>
              <a:t>Lấy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ví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dụ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về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cách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tả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ngoại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hình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nhân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vật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i="1" dirty="0" err="1" smtClean="0">
                <a:cs typeface="Times New Roman" pitchFamily="18" charset="0"/>
              </a:rPr>
              <a:t>ông</a:t>
            </a:r>
            <a:r>
              <a:rPr lang="en-US" sz="4000" b="1" i="1" dirty="0" smtClean="0">
                <a:cs typeface="Times New Roman" pitchFamily="18" charset="0"/>
              </a:rPr>
              <a:t> </a:t>
            </a:r>
            <a:r>
              <a:rPr lang="en-US" sz="4000" b="1" i="1" dirty="0" err="1" smtClean="0">
                <a:cs typeface="Times New Roman" pitchFamily="18" charset="0"/>
              </a:rPr>
              <a:t>lão</a:t>
            </a:r>
            <a:r>
              <a:rPr lang="en-US" sz="4000" b="1" i="1" dirty="0" smtClean="0">
                <a:cs typeface="Times New Roman" pitchFamily="18" charset="0"/>
              </a:rPr>
              <a:t> </a:t>
            </a:r>
            <a:r>
              <a:rPr lang="en-US" sz="4000" b="1" i="1" dirty="0" err="1" smtClean="0">
                <a:cs typeface="Times New Roman" pitchFamily="18" charset="0"/>
              </a:rPr>
              <a:t>trong</a:t>
            </a:r>
            <a:r>
              <a:rPr lang="en-US" sz="4000" b="1" i="1" dirty="0" smtClean="0">
                <a:cs typeface="Times New Roman" pitchFamily="18" charset="0"/>
              </a:rPr>
              <a:t> </a:t>
            </a:r>
            <a:r>
              <a:rPr lang="en-US" sz="4000" b="1" i="1" dirty="0" err="1">
                <a:cs typeface="Times New Roman" pitchFamily="18" charset="0"/>
              </a:rPr>
              <a:t>truyện</a:t>
            </a:r>
            <a:r>
              <a:rPr lang="en-US" sz="4000" b="1" i="1" dirty="0">
                <a:cs typeface="Times New Roman" pitchFamily="18" charset="0"/>
              </a:rPr>
              <a:t> </a:t>
            </a:r>
            <a:r>
              <a:rPr lang="en-US" sz="4000" b="1" dirty="0">
                <a:cs typeface="Times New Roman" pitchFamily="18" charset="0"/>
              </a:rPr>
              <a:t>“</a:t>
            </a:r>
            <a:r>
              <a:rPr lang="en-US" sz="4000" b="1" dirty="0" err="1">
                <a:cs typeface="Times New Roman" pitchFamily="18" charset="0"/>
              </a:rPr>
              <a:t>Người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ăn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xin</a:t>
            </a:r>
            <a:r>
              <a:rPr lang="en-US" sz="4000" b="1" dirty="0">
                <a:cs typeface="Times New Roman" pitchFamily="18" charset="0"/>
              </a:rPr>
              <a:t>”.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0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81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7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b="1" dirty="0" err="1" smtClean="0">
                <a:latin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</a:rPr>
              <a:t> 3</a:t>
            </a:r>
            <a:r>
              <a:rPr lang="en-US" b="1" i="1" dirty="0" smtClean="0">
                <a:latin typeface="Times New Roman" pitchFamily="18" charset="0"/>
              </a:rPr>
              <a:t>: </a:t>
            </a:r>
            <a:r>
              <a:rPr lang="en-US" b="1" i="1" dirty="0" err="1" smtClean="0">
                <a:latin typeface="Times New Roman" pitchFamily="18" charset="0"/>
              </a:rPr>
              <a:t>Chuyển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lời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dẫn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trực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tiếp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trong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đoạn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văn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sau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thành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lời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dẫn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gián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tiếp</a:t>
            </a:r>
            <a:r>
              <a:rPr lang="en-US" b="1" i="1" dirty="0" smtClean="0">
                <a:latin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2800" b="1" dirty="0" smtClean="0">
                <a:latin typeface="Times New Roman" pitchFamily="18" charset="0"/>
              </a:rPr>
              <a:t>    </a:t>
            </a:r>
            <a:r>
              <a:rPr lang="en-US" sz="3600" b="1" dirty="0" err="1" smtClean="0">
                <a:latin typeface="Times New Roman" pitchFamily="18" charset="0"/>
              </a:rPr>
              <a:t>Bác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thợ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hỏi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Hòe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3600" b="1" dirty="0" smtClean="0">
                <a:latin typeface="Times New Roman" pitchFamily="18" charset="0"/>
              </a:rPr>
              <a:t>      - </a:t>
            </a:r>
            <a:r>
              <a:rPr lang="en-US" sz="3600" b="1" dirty="0" err="1" smtClean="0">
                <a:latin typeface="Times New Roman" pitchFamily="18" charset="0"/>
              </a:rPr>
              <a:t>Cháu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thích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thợ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xây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không</a:t>
            </a:r>
            <a:r>
              <a:rPr lang="en-US" sz="3600" b="1" dirty="0" smtClean="0">
                <a:latin typeface="Times New Roman" pitchFamily="18" charset="0"/>
              </a:rPr>
              <a:t>?</a:t>
            </a:r>
          </a:p>
          <a:p>
            <a:pPr algn="just" eaLnBrk="1" hangingPunct="1">
              <a:buFontTx/>
              <a:buNone/>
            </a:pPr>
            <a:r>
              <a:rPr lang="en-US" sz="3600" b="1" dirty="0" smtClean="0">
                <a:latin typeface="Times New Roman" pitchFamily="18" charset="0"/>
              </a:rPr>
              <a:t>      </a:t>
            </a:r>
            <a:r>
              <a:rPr lang="en-US" sz="3600" b="1" dirty="0" err="1" smtClean="0">
                <a:latin typeface="Times New Roman" pitchFamily="18" charset="0"/>
              </a:rPr>
              <a:t>Hòe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đáp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3600" b="1" dirty="0" smtClean="0">
                <a:latin typeface="Times New Roman" pitchFamily="18" charset="0"/>
              </a:rPr>
              <a:t>      - </a:t>
            </a:r>
            <a:r>
              <a:rPr lang="en-US" sz="3600" b="1" dirty="0" err="1" smtClean="0">
                <a:latin typeface="Times New Roman" pitchFamily="18" charset="0"/>
              </a:rPr>
              <a:t>Cháu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thích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lắm</a:t>
            </a:r>
            <a:r>
              <a:rPr lang="en-US" sz="3600" b="1" dirty="0" smtClean="0">
                <a:latin typeface="Times New Roman" pitchFamily="18" charset="0"/>
              </a:rPr>
              <a:t>!</a:t>
            </a:r>
            <a:endParaRPr lang="en-US" sz="36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3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3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3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3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3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968553"/>
              </p:ext>
            </p:extLst>
          </p:nvPr>
        </p:nvGraphicFramePr>
        <p:xfrm>
          <a:off x="381000" y="457200"/>
          <a:ext cx="82296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441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trực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gián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thợ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Hòe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36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Cháu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thợ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xây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36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Hòe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đáp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6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Cháu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lắm</a:t>
                      </a:r>
                      <a:r>
                        <a:rPr lang="en-US" sz="3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en-US" sz="3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endParaRPr lang="en-US" sz="36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1000" y="1044476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cs typeface="Times New Roman" pitchFamily="18" charset="0"/>
              </a:rPr>
              <a:t>Bác</a:t>
            </a:r>
            <a:r>
              <a:rPr lang="en-US" sz="36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cs typeface="Times New Roman" pitchFamily="18" charset="0"/>
              </a:rPr>
              <a:t>thợ</a:t>
            </a:r>
            <a:r>
              <a:rPr lang="en-US" sz="36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cs typeface="Times New Roman" pitchFamily="18" charset="0"/>
              </a:rPr>
              <a:t>hỏi</a:t>
            </a:r>
            <a:r>
              <a:rPr lang="en-US" sz="36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cs typeface="Times New Roman" pitchFamily="18" charset="0"/>
              </a:rPr>
              <a:t>Hòe</a:t>
            </a:r>
            <a:r>
              <a:rPr lang="en-US" sz="36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cs typeface="Times New Roman" pitchFamily="18" charset="0"/>
              </a:rPr>
              <a:t>là</a:t>
            </a:r>
            <a:r>
              <a:rPr lang="en-US" sz="36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cs typeface="Times New Roman" pitchFamily="18" charset="0"/>
              </a:rPr>
              <a:t>thích</a:t>
            </a:r>
            <a:r>
              <a:rPr lang="en-US" sz="36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cs typeface="Times New Roman" pitchFamily="18" charset="0"/>
              </a:rPr>
              <a:t>làm</a:t>
            </a:r>
            <a:r>
              <a:rPr lang="en-US" sz="36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cs typeface="Times New Roman" pitchFamily="18" charset="0"/>
              </a:rPr>
              <a:t>thợ</a:t>
            </a:r>
            <a:r>
              <a:rPr lang="en-US" sz="36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cs typeface="Times New Roman" pitchFamily="18" charset="0"/>
              </a:rPr>
              <a:t>xây</a:t>
            </a:r>
            <a:r>
              <a:rPr lang="en-US" sz="36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cs typeface="Times New Roman" pitchFamily="18" charset="0"/>
              </a:rPr>
              <a:t>không</a:t>
            </a:r>
            <a:r>
              <a:rPr lang="en-US" sz="3600" b="1" i="1" dirty="0">
                <a:solidFill>
                  <a:srgbClr val="C00000"/>
                </a:solidFill>
                <a:cs typeface="Times New Roman" pitchFamily="18" charset="0"/>
              </a:rPr>
              <a:t>? </a:t>
            </a:r>
            <a:r>
              <a:rPr lang="en-US" sz="3600" b="1" i="1" dirty="0" err="1">
                <a:solidFill>
                  <a:srgbClr val="C00000"/>
                </a:solidFill>
                <a:cs typeface="Times New Roman" pitchFamily="18" charset="0"/>
              </a:rPr>
              <a:t>Cậu</a:t>
            </a:r>
            <a:r>
              <a:rPr lang="en-US" sz="36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cs typeface="Times New Roman" pitchFamily="18" charset="0"/>
              </a:rPr>
              <a:t>ấy</a:t>
            </a:r>
            <a:r>
              <a:rPr lang="en-US" sz="36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cs typeface="Times New Roman" pitchFamily="18" charset="0"/>
              </a:rPr>
              <a:t>trả</a:t>
            </a:r>
            <a:r>
              <a:rPr lang="en-US" sz="36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cs typeface="Times New Roman" pitchFamily="18" charset="0"/>
              </a:rPr>
              <a:t>lời</a:t>
            </a:r>
            <a:r>
              <a:rPr lang="en-US" sz="36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cs typeface="Times New Roman" pitchFamily="18" charset="0"/>
              </a:rPr>
              <a:t>là</a:t>
            </a:r>
            <a:r>
              <a:rPr lang="en-US" sz="36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cs typeface="Times New Roman" pitchFamily="18" charset="0"/>
              </a:rPr>
              <a:t>cháu</a:t>
            </a:r>
            <a:r>
              <a:rPr lang="en-US" sz="36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cs typeface="Times New Roman" pitchFamily="18" charset="0"/>
              </a:rPr>
              <a:t>thích</a:t>
            </a:r>
            <a:r>
              <a:rPr lang="en-US" sz="36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cs typeface="Times New Roman" pitchFamily="18" charset="0"/>
              </a:rPr>
              <a:t>lắm</a:t>
            </a:r>
            <a:r>
              <a:rPr lang="en-US" sz="3600" b="1" i="1" dirty="0">
                <a:solidFill>
                  <a:srgbClr val="C00000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273468" y="4444425"/>
            <a:ext cx="346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Lời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nói</a:t>
            </a:r>
            <a:r>
              <a:rPr lang="en-US" sz="3200" b="1" i="1" dirty="0" smtClean="0">
                <a:solidFill>
                  <a:srgbClr val="FF0000"/>
                </a:solidFill>
              </a:rPr>
              <a:t>, ý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nghĩ</a:t>
            </a:r>
            <a:endParaRPr lang="vi-VN" sz="3200" b="1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896130">
            <a:off x="1637489" y="1435274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Hành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động</a:t>
            </a:r>
            <a:endParaRPr lang="vi-VN" sz="3200" b="1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9129905">
            <a:off x="5105400" y="108096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Ngoại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hình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1371600" y="2088344"/>
            <a:ext cx="7315200" cy="1828800"/>
          </a:xfrm>
          <a:prstGeom prst="flowChartConnector">
            <a:avLst/>
          </a:prstGeom>
          <a:solidFill>
            <a:srgbClr val="F892DB"/>
          </a:solidFill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3086100" y="2621744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Tính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vật</a:t>
            </a:r>
            <a:endParaRPr lang="vi-VN" sz="3200" b="1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562600" y="945344"/>
            <a:ext cx="1981200" cy="1676400"/>
          </a:xfrm>
          <a:prstGeom prst="straightConnector1">
            <a:avLst/>
          </a:prstGeom>
          <a:ln w="31750">
            <a:solidFill>
              <a:srgbClr val="1414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057400" y="945344"/>
            <a:ext cx="1447800" cy="1676400"/>
          </a:xfrm>
          <a:prstGeom prst="straightConnector1">
            <a:avLst/>
          </a:prstGeom>
          <a:ln w="31750">
            <a:solidFill>
              <a:srgbClr val="1414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2590800" y="5029200"/>
            <a:ext cx="1752600" cy="494780"/>
          </a:xfrm>
          <a:prstGeom prst="straightConnector1">
            <a:avLst/>
          </a:prstGeom>
          <a:ln w="19050">
            <a:solidFill>
              <a:srgbClr val="1414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267200" y="5029200"/>
            <a:ext cx="1524000" cy="533400"/>
          </a:xfrm>
          <a:prstGeom prst="straightConnector1">
            <a:avLst/>
          </a:prstGeom>
          <a:ln w="19050">
            <a:solidFill>
              <a:srgbClr val="1414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600200" y="5562599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err="1" smtClean="0">
                <a:solidFill>
                  <a:srgbClr val="C00000"/>
                </a:solidFill>
              </a:rPr>
              <a:t>Lời</a:t>
            </a:r>
            <a:r>
              <a:rPr lang="en-US" b="1" i="1" u="sng" dirty="0" smtClean="0">
                <a:solidFill>
                  <a:srgbClr val="C00000"/>
                </a:solidFill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</a:rPr>
              <a:t>dẫn</a:t>
            </a:r>
            <a:r>
              <a:rPr lang="en-US" b="1" i="1" u="sng" dirty="0" smtClean="0">
                <a:solidFill>
                  <a:srgbClr val="C00000"/>
                </a:solidFill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</a:rPr>
              <a:t>trực</a:t>
            </a:r>
            <a:r>
              <a:rPr lang="en-US" b="1" i="1" u="sng" dirty="0" smtClean="0">
                <a:solidFill>
                  <a:srgbClr val="C00000"/>
                </a:solidFill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</a:rPr>
              <a:t>tiếp</a:t>
            </a:r>
            <a:endParaRPr lang="vi-VN" b="1" i="1" u="sng" dirty="0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953000" y="5562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err="1" smtClean="0">
                <a:solidFill>
                  <a:srgbClr val="C00000"/>
                </a:solidFill>
              </a:rPr>
              <a:t>Lời</a:t>
            </a:r>
            <a:r>
              <a:rPr lang="en-US" b="1" i="1" u="sng" dirty="0" smtClean="0">
                <a:solidFill>
                  <a:srgbClr val="C00000"/>
                </a:solidFill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</a:rPr>
              <a:t>dẫn</a:t>
            </a:r>
            <a:r>
              <a:rPr lang="en-US" b="1" i="1" u="sng" dirty="0" smtClean="0">
                <a:solidFill>
                  <a:srgbClr val="C00000"/>
                </a:solidFill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</a:rPr>
              <a:t>gián</a:t>
            </a:r>
            <a:r>
              <a:rPr lang="en-US" b="1" i="1" u="sng" dirty="0" smtClean="0">
                <a:solidFill>
                  <a:srgbClr val="C00000"/>
                </a:solidFill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</a:rPr>
              <a:t>tiếp</a:t>
            </a:r>
            <a:endParaRPr lang="vi-VN" b="1" i="1" u="sng" dirty="0">
              <a:solidFill>
                <a:srgbClr val="C00000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3352800" y="5029200"/>
            <a:ext cx="2667000" cy="0"/>
          </a:xfrm>
          <a:prstGeom prst="line">
            <a:avLst/>
          </a:prstGeom>
          <a:ln w="31750">
            <a:solidFill>
              <a:srgbClr val="141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6019800" y="3352800"/>
            <a:ext cx="0" cy="1676400"/>
          </a:xfrm>
          <a:prstGeom prst="straightConnector1">
            <a:avLst/>
          </a:prstGeom>
          <a:ln w="31750">
            <a:solidFill>
              <a:srgbClr val="1414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10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31" grpId="0" animBg="1"/>
      <p:bldP spid="32" grpId="0"/>
      <p:bldP spid="72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Soạn tin: VNN 670184 gửi đến: 998 để nhận ảnh này.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067175"/>
            <a:ext cx="1441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chu b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0175" y="4876800"/>
            <a:ext cx="13430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chu be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724400"/>
            <a:ext cx="13430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1429834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384365">
            <a:off x="5048250" y="2962275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9" name="La thuyen uoc m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18" fill="hold"/>
                                        <p:tgtEl>
                                          <p:spTgt spid="1894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4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lailoino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2860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44012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010400" cy="1036638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533400"/>
            <a:ext cx="4800600" cy="601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</a:rPr>
              <a:t>Lời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</a:rPr>
              <a:t>dẫn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</a:rPr>
              <a:t>gián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</a:rPr>
              <a:t>tiếp</a:t>
            </a:r>
            <a:endParaRPr lang="en-US" b="1" u="sng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i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</a:rPr>
              <a:t>1.</a:t>
            </a:r>
            <a:r>
              <a:rPr lang="en-US" i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Vua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nhìn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thấy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những</a:t>
            </a:r>
            <a:endParaRPr lang="en-US" sz="3200" b="1" i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b="1" i="1" dirty="0" err="1" smtClean="0">
                <a:latin typeface="Times New Roman" pitchFamily="18" charset="0"/>
              </a:rPr>
              <a:t>miếng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trầu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têm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rất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khéo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b="1" i="1" dirty="0" err="1" smtClean="0">
                <a:latin typeface="Times New Roman" pitchFamily="18" charset="0"/>
              </a:rPr>
              <a:t>bèn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hỏi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bà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hàng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nước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xem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b="1" i="1" dirty="0" err="1" smtClean="0">
                <a:latin typeface="Times New Roman" pitchFamily="18" charset="0"/>
              </a:rPr>
              <a:t>trầu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đó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ai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têm</a:t>
            </a:r>
            <a:r>
              <a:rPr lang="en-US" sz="3200" b="1" i="1" dirty="0" smtClean="0">
                <a:latin typeface="Times New Roman" pitchFamily="18" charset="0"/>
              </a:rPr>
              <a:t>.</a:t>
            </a:r>
            <a:endParaRPr lang="en-US" b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i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i="1" dirty="0" smtClean="0">
                <a:latin typeface="Times New Roman" pitchFamily="18" charset="0"/>
              </a:rPr>
              <a:t>2. </a:t>
            </a:r>
            <a:r>
              <a:rPr lang="en-US" b="1" i="1" dirty="0" err="1" smtClean="0">
                <a:latin typeface="Times New Roman" pitchFamily="18" charset="0"/>
              </a:rPr>
              <a:t>Bà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lão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bảo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chính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tay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bà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têm</a:t>
            </a:r>
            <a:r>
              <a:rPr lang="en-US" b="1" i="1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i="1" dirty="0" smtClean="0">
                <a:latin typeface="Times New Roman" pitchFamily="18" charset="0"/>
              </a:rPr>
              <a:t>3. </a:t>
            </a:r>
            <a:r>
              <a:rPr lang="en-US" b="1" i="1" dirty="0" err="1" smtClean="0">
                <a:latin typeface="Times New Roman" pitchFamily="18" charset="0"/>
              </a:rPr>
              <a:t>Vua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gặng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hỏi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mãi</a:t>
            </a:r>
            <a:r>
              <a:rPr lang="en-US" b="1" i="1" dirty="0" smtClean="0">
                <a:latin typeface="Times New Roman" pitchFamily="18" charset="0"/>
              </a:rPr>
              <a:t>, </a:t>
            </a:r>
            <a:r>
              <a:rPr lang="en-US" b="1" i="1" dirty="0" err="1" smtClean="0">
                <a:latin typeface="Times New Roman" pitchFamily="18" charset="0"/>
              </a:rPr>
              <a:t>bà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lão</a:t>
            </a:r>
            <a:endParaRPr lang="en-US" b="1" i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i="1" dirty="0" err="1" smtClean="0">
                <a:latin typeface="Times New Roman" pitchFamily="18" charset="0"/>
              </a:rPr>
              <a:t>đành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nói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thật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là</a:t>
            </a:r>
            <a:r>
              <a:rPr lang="en-US" b="1" i="1" dirty="0" smtClean="0">
                <a:latin typeface="Times New Roman" pitchFamily="18" charset="0"/>
              </a:rPr>
              <a:t> con </a:t>
            </a:r>
            <a:r>
              <a:rPr lang="en-US" b="1" i="1" dirty="0" err="1" smtClean="0">
                <a:latin typeface="Times New Roman" pitchFamily="18" charset="0"/>
              </a:rPr>
              <a:t>gái</a:t>
            </a:r>
            <a:r>
              <a:rPr lang="en-US" b="1" i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i="1" dirty="0" err="1" smtClean="0">
                <a:latin typeface="Times New Roman" pitchFamily="18" charset="0"/>
              </a:rPr>
              <a:t>bà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têm</a:t>
            </a:r>
            <a:r>
              <a:rPr lang="en-US" b="1" i="1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3588" y="609600"/>
            <a:ext cx="4570412" cy="6248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</a:rPr>
              <a:t>Lời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</a:rPr>
              <a:t>dẫn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</a:rPr>
              <a:t>trực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Times New Roman" pitchFamily="18" charset="0"/>
              </a:rPr>
              <a:t>tiếp</a:t>
            </a:r>
            <a:endParaRPr lang="en-US" b="1" u="sng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i="1" dirty="0" smtClean="0">
                <a:latin typeface="Times New Roman" pitchFamily="18" charset="0"/>
              </a:rPr>
              <a:t> 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Vua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nhìn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thấy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những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miếng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trầu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têm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rất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khéo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bèn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hỏi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bà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hàng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  -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Xin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cụ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cho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biết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ai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đã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têm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trầu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</a:rPr>
              <a:t>này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</a:rPr>
              <a:t>?</a:t>
            </a:r>
            <a:endParaRPr lang="en-US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</a:rPr>
              <a:t>Bà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</a:rPr>
              <a:t>lão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</a:rPr>
              <a:t>bảo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</a:rPr>
              <a:t>    -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</a:rPr>
              <a:t>Tâu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</a:rPr>
              <a:t>bệ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</a:rPr>
              <a:t>hạ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</a:rPr>
              <a:t>trầu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</a:rPr>
              <a:t> do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</a:rPr>
              <a:t>chính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</a:rPr>
              <a:t>gìa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</a:rPr>
              <a:t>têm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</a:rPr>
              <a:t>đấy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</a:rPr>
              <a:t> ạ!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Nhà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vua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không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</a:rPr>
              <a:t> tin,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gặng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hỏi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mãi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bà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lão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đành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nói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thật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</a:rPr>
              <a:t> 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</a:rPr>
              <a:t>    -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Thưa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đó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là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trầu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</a:rPr>
              <a:t> do con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gái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già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têm</a:t>
            </a:r>
            <a:r>
              <a:rPr lang="en-US" b="1" i="1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 flipH="1" flipV="1">
            <a:off x="1447006" y="3656806"/>
            <a:ext cx="6400800" cy="158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73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1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1524000" y="593725"/>
            <a:ext cx="762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b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Text Box 69"/>
          <p:cNvSpPr txBox="1">
            <a:spLocks noChangeArrowheads="1"/>
          </p:cNvSpPr>
          <p:nvPr/>
        </p:nvSpPr>
        <p:spPr bwMode="auto">
          <a:xfrm>
            <a:off x="1889125" y="6477000"/>
            <a:ext cx="552926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179275" name="Rectangle 7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066800"/>
            <a:ext cx="8686800" cy="1600200"/>
          </a:xfrm>
        </p:spPr>
        <p:txBody>
          <a:bodyPr rtlCol="0">
            <a:noAutofit/>
          </a:bodyPr>
          <a:lstStyle/>
          <a:p>
            <a:pPr marL="1489075" indent="-1489075" algn="l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489075" indent="-1489075" algn="l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489075" indent="-1489075" algn="l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89075" indent="-1489075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89075" indent="-1489075"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1600200"/>
            <a:ext cx="121364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48400" y="1600200"/>
            <a:ext cx="121364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7" name="Rectangle 11"/>
          <p:cNvSpPr>
            <a:spLocks noGrp="1" noChangeArrowheads="1"/>
          </p:cNvSpPr>
          <p:nvPr>
            <p:ph idx="1"/>
          </p:nvPr>
        </p:nvSpPr>
        <p:spPr>
          <a:xfrm>
            <a:off x="381000" y="685800"/>
            <a:ext cx="8305800" cy="5486400"/>
          </a:xfrm>
        </p:spPr>
        <p:txBody>
          <a:bodyPr rtlCol="0">
            <a:normAutofit fontScale="85000" lnSpcReduction="10000"/>
          </a:bodyPr>
          <a:lstStyle/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cậu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3600" b="1" i="1" dirty="0" smtClean="0">
              <a:latin typeface="Times New Roman" pitchFamily="18" charset="0"/>
            </a:endParaRP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i="1" dirty="0" smtClean="0">
                <a:solidFill>
                  <a:srgbClr val="000066"/>
                </a:solidFill>
                <a:latin typeface="Times New Roman" pitchFamily="18" charset="0"/>
              </a:rPr>
              <a:t>+</a:t>
            </a:r>
            <a:r>
              <a:rPr lang="en-US" i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</a:rPr>
              <a:t>Chao </a:t>
            </a:r>
            <a:r>
              <a:rPr lang="en-US" b="1" i="1" dirty="0" err="1" smtClean="0">
                <a:latin typeface="Times New Roman" pitchFamily="18" charset="0"/>
              </a:rPr>
              <a:t>ôi</a:t>
            </a:r>
            <a:r>
              <a:rPr lang="en-US" b="1" i="1" dirty="0" smtClean="0">
                <a:latin typeface="Times New Roman" pitchFamily="18" charset="0"/>
              </a:rPr>
              <a:t>! </a:t>
            </a:r>
            <a:r>
              <a:rPr lang="en-US" b="1" i="1" dirty="0" err="1" smtClean="0">
                <a:latin typeface="Times New Roman" pitchFamily="18" charset="0"/>
              </a:rPr>
              <a:t>Cảnh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nghèo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đói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đã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gặm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nát</a:t>
            </a:r>
            <a:r>
              <a:rPr lang="en-US" b="1" i="1" dirty="0" smtClean="0">
                <a:latin typeface="Times New Roman" pitchFamily="18" charset="0"/>
              </a:rPr>
              <a:t> con 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i="1" dirty="0" err="1" smtClean="0">
                <a:latin typeface="Times New Roman" pitchFamily="18" charset="0"/>
              </a:rPr>
              <a:t>người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đau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khổ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kia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thành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xấu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xí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biết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nhường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nào</a:t>
            </a:r>
            <a:r>
              <a:rPr lang="en-US" b="1" i="1" dirty="0">
                <a:latin typeface="Times New Roman" pitchFamily="18" charset="0"/>
              </a:rPr>
              <a:t>!</a:t>
            </a:r>
            <a:endParaRPr lang="en-US" b="1" i="1" dirty="0" smtClean="0">
              <a:latin typeface="Times New Roman" pitchFamily="18" charset="0"/>
            </a:endParaRP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i="1" dirty="0" smtClean="0">
                <a:latin typeface="Times New Roman" pitchFamily="18" charset="0"/>
              </a:rPr>
              <a:t>+ </a:t>
            </a:r>
            <a:r>
              <a:rPr lang="en-US" b="1" i="1" dirty="0" err="1" smtClean="0">
                <a:latin typeface="Times New Roman" pitchFamily="18" charset="0"/>
              </a:rPr>
              <a:t>Cả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tôi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nữa</a:t>
            </a:r>
            <a:r>
              <a:rPr lang="en-US" b="1" i="1" dirty="0" smtClean="0">
                <a:latin typeface="Times New Roman" pitchFamily="18" charset="0"/>
              </a:rPr>
              <a:t>, </a:t>
            </a:r>
            <a:r>
              <a:rPr lang="en-US" b="1" i="1" dirty="0" err="1" smtClean="0">
                <a:latin typeface="Times New Roman" pitchFamily="18" charset="0"/>
              </a:rPr>
              <a:t>tôi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cũng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vừa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nhận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được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chút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gì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của</a:t>
            </a:r>
            <a:endParaRPr lang="en-US" b="1" i="1" dirty="0" smtClean="0">
              <a:latin typeface="Times New Roman" pitchFamily="18" charset="0"/>
            </a:endParaRP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i="1" dirty="0" err="1" smtClean="0">
                <a:latin typeface="Times New Roman" pitchFamily="18" charset="0"/>
              </a:rPr>
              <a:t>ông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lão</a:t>
            </a:r>
            <a:r>
              <a:rPr lang="en-US" b="1" i="1" dirty="0" smtClean="0">
                <a:latin typeface="Times New Roman" pitchFamily="18" charset="0"/>
              </a:rPr>
              <a:t>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   *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cậu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b="1" i="1" dirty="0">
                <a:latin typeface="Times New Roman" pitchFamily="18" charset="0"/>
              </a:rPr>
              <a:t>+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Ông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đừng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giận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cháu</a:t>
            </a:r>
            <a:r>
              <a:rPr lang="en-US" b="1" i="1" dirty="0" smtClean="0">
                <a:latin typeface="Times New Roman" pitchFamily="18" charset="0"/>
              </a:rPr>
              <a:t>, </a:t>
            </a:r>
            <a:r>
              <a:rPr lang="en-US" b="1" i="1" dirty="0" err="1" smtClean="0">
                <a:latin typeface="Times New Roman" pitchFamily="18" charset="0"/>
              </a:rPr>
              <a:t>cháu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không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có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gì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để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cho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ông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cả</a:t>
            </a:r>
            <a:r>
              <a:rPr lang="en-US" b="1" i="1" dirty="0" smtClean="0">
                <a:latin typeface="Times New Roman" pitchFamily="18" charset="0"/>
              </a:rPr>
              <a:t>.</a:t>
            </a:r>
            <a:endParaRPr lang="en-US" sz="3600" b="1" dirty="0" smtClean="0"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cậu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thấy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b="1" i="1" dirty="0">
                <a:latin typeface="Times New Roman" pitchFamily="18" charset="0"/>
              </a:rPr>
              <a:t>	</a:t>
            </a:r>
            <a:r>
              <a:rPr lang="en-US" sz="3600" b="1" i="1" dirty="0" err="1">
                <a:latin typeface="Times New Roman" pitchFamily="18" charset="0"/>
              </a:rPr>
              <a:t>C</a:t>
            </a:r>
            <a:r>
              <a:rPr lang="en-US" sz="3600" b="1" i="1" dirty="0" err="1" smtClean="0">
                <a:latin typeface="Times New Roman" pitchFamily="18" charset="0"/>
              </a:rPr>
              <a:t>ậu</a:t>
            </a:r>
            <a:r>
              <a:rPr lang="en-US" sz="3600" b="1" i="1" dirty="0" smtClean="0">
                <a:latin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</a:rPr>
              <a:t>là</a:t>
            </a:r>
            <a:r>
              <a:rPr lang="en-US" sz="3600" b="1" i="1" dirty="0" smtClean="0">
                <a:latin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</a:rPr>
              <a:t>một</a:t>
            </a:r>
            <a:r>
              <a:rPr lang="en-US" sz="3600" b="1" i="1" dirty="0" smtClean="0">
                <a:latin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</a:rPr>
              <a:t>người</a:t>
            </a:r>
            <a:r>
              <a:rPr lang="en-US" sz="3600" b="1" i="1" dirty="0" smtClean="0">
                <a:latin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</a:rPr>
              <a:t>nhân</a:t>
            </a:r>
            <a:r>
              <a:rPr lang="en-US" sz="3600" b="1" i="1" dirty="0" smtClean="0">
                <a:latin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</a:rPr>
              <a:t>hậu</a:t>
            </a:r>
            <a:r>
              <a:rPr lang="en-US" sz="3600" b="1" i="1" dirty="0" smtClean="0">
                <a:latin typeface="Times New Roman" pitchFamily="18" charset="0"/>
              </a:rPr>
              <a:t>, </a:t>
            </a:r>
            <a:r>
              <a:rPr lang="en-US" sz="3600" b="1" i="1" dirty="0" err="1" smtClean="0">
                <a:latin typeface="Times New Roman" pitchFamily="18" charset="0"/>
              </a:rPr>
              <a:t>giàu</a:t>
            </a:r>
            <a:r>
              <a:rPr lang="en-US" sz="3600" b="1" i="1" dirty="0" smtClean="0">
                <a:latin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</a:rPr>
              <a:t>lòng</a:t>
            </a:r>
            <a:r>
              <a:rPr lang="en-US" sz="3600" b="1" i="1" dirty="0" smtClean="0">
                <a:latin typeface="Times New Roman" pitchFamily="18" charset="0"/>
              </a:rPr>
              <a:t> </a:t>
            </a:r>
            <a:endParaRPr lang="en-US" sz="3600" b="1" i="1" dirty="0" smtClean="0"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b="1" i="1" dirty="0" err="1" smtClean="0">
                <a:latin typeface="Times New Roman" pitchFamily="18" charset="0"/>
              </a:rPr>
              <a:t>thương</a:t>
            </a:r>
            <a:r>
              <a:rPr lang="en-US" sz="3600" b="1" i="1" dirty="0" smtClean="0">
                <a:latin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</a:rPr>
              <a:t>người</a:t>
            </a:r>
            <a:r>
              <a:rPr lang="en-US" b="1" i="1" dirty="0" smtClean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3. Ý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en-US" b="1" i="1" dirty="0" err="1" smtClean="0">
                <a:latin typeface="Times New Roman" pitchFamily="18" charset="0"/>
              </a:rPr>
              <a:t>Ca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ngợi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cậu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bé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có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tấm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lòng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nhân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hậu</a:t>
            </a:r>
            <a:r>
              <a:rPr lang="en-US" b="1" i="1" dirty="0" smtClean="0">
                <a:latin typeface="Times New Roman" pitchFamily="18" charset="0"/>
              </a:rPr>
              <a:t>, </a:t>
            </a:r>
            <a:r>
              <a:rPr lang="en-US" b="1" i="1" dirty="0" err="1" smtClean="0">
                <a:latin typeface="Times New Roman" pitchFamily="18" charset="0"/>
              </a:rPr>
              <a:t>biết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đồng</a:t>
            </a:r>
            <a:endParaRPr lang="en-US" b="1" i="1" dirty="0" smtClean="0"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cảm</a:t>
            </a:r>
            <a:r>
              <a:rPr lang="en-US" b="1" i="1" dirty="0" smtClean="0">
                <a:latin typeface="Times New Roman" pitchFamily="18" charset="0"/>
              </a:rPr>
              <a:t>, </a:t>
            </a:r>
            <a:r>
              <a:rPr lang="en-US" b="1" i="1" dirty="0" err="1" smtClean="0">
                <a:latin typeface="Times New Roman" pitchFamily="18" charset="0"/>
              </a:rPr>
              <a:t>xót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thương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trước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nỗi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bất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hạnh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của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ông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lão</a:t>
            </a:r>
            <a:r>
              <a:rPr lang="en-US" b="1" i="1" dirty="0" smtClean="0">
                <a:latin typeface="Times New Roman" pitchFamily="18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i="1" dirty="0" err="1" smtClean="0">
                <a:latin typeface="Times New Roman" pitchFamily="18" charset="0"/>
              </a:rPr>
              <a:t>ăn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xin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nghèo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khổ</a:t>
            </a:r>
            <a:r>
              <a:rPr lang="en-US" b="1" i="1" dirty="0" smtClean="0">
                <a:solidFill>
                  <a:srgbClr val="000066"/>
                </a:solidFill>
                <a:latin typeface="Times New Roman" pitchFamily="18" charset="0"/>
              </a:rPr>
              <a:t>.</a:t>
            </a:r>
            <a:endParaRPr lang="en-US" b="1" i="1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124" name="Rectangle 14"/>
          <p:cNvSpPr>
            <a:spLocks noChangeArrowheads="1"/>
          </p:cNvSpPr>
          <p:nvPr/>
        </p:nvSpPr>
        <p:spPr bwMode="auto">
          <a:xfrm>
            <a:off x="533400" y="5257800"/>
            <a:ext cx="8229600" cy="11382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sz="3200">
              <a:solidFill>
                <a:srgbClr val="000066"/>
              </a:solidFill>
            </a:endParaRPr>
          </a:p>
          <a:p>
            <a:endParaRPr lang="en-US" sz="36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98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98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98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98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98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98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98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98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98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98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98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98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8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8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8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8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8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8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8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8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8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8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8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8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8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8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8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8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8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8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8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8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8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8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8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8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8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8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8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5867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1.Trong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ta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ý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nghĩ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ý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nghĩ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cũng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ý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nghĩa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82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Rectangle 10"/>
          <p:cNvSpPr>
            <a:spLocks noGrp="1" noChangeArrowheads="1"/>
          </p:cNvSpPr>
          <p:nvPr>
            <p:ph idx="1"/>
          </p:nvPr>
        </p:nvSpPr>
        <p:spPr>
          <a:xfrm>
            <a:off x="381000" y="609600"/>
            <a:ext cx="8229600" cy="5029200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b="1" i="1" dirty="0" smtClean="0">
                <a:latin typeface="Times New Roman" pitchFamily="18" charset="0"/>
              </a:rPr>
              <a:t>3.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lphaLcParenR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lphaLcParenR"/>
              <a:defRPr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1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1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1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66348"/>
              </p:ext>
            </p:extLst>
          </p:nvPr>
        </p:nvGraphicFramePr>
        <p:xfrm>
          <a:off x="609600" y="152400"/>
          <a:ext cx="8077200" cy="6171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103485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3200" b="1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 </a:t>
                      </a:r>
                      <a:r>
                        <a:rPr lang="en-US" sz="32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32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32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r>
                        <a:rPr lang="en-US" sz="32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vi-VN" sz="32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05185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200" b="1" i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xưng</a:t>
                      </a:r>
                      <a:r>
                        <a:rPr lang="en-US" sz="3200" b="1" i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</a:t>
                      </a:r>
                      <a:r>
                        <a:rPr lang="en-US" sz="3200" b="1" i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vi-VN" sz="3200" b="1" i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2381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32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32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32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endParaRPr lang="vi-VN" sz="32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05185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3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</a:p>
                    <a:p>
                      <a:pPr algn="ctr"/>
                      <a:r>
                        <a:rPr lang="en-US" sz="3200" b="1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3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vi-VN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66">
                        <a:alpha val="48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9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780939"/>
              </p:ext>
            </p:extLst>
          </p:nvPr>
        </p:nvGraphicFramePr>
        <p:xfrm>
          <a:off x="609600" y="152400"/>
          <a:ext cx="8077200" cy="6171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103485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3200" b="1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 </a:t>
                      </a:r>
                      <a:r>
                        <a:rPr lang="en-US" sz="32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32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32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r>
                        <a:rPr lang="en-US" sz="32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vi-VN" sz="32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05185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200" b="1" i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xưng</a:t>
                      </a:r>
                      <a:r>
                        <a:rPr lang="en-US" sz="3200" b="1" i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</a:t>
                      </a:r>
                      <a:r>
                        <a:rPr lang="en-US" sz="3200" b="1" i="1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vi-VN" sz="3200" b="1" i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2381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32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32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3200" b="1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endParaRPr lang="vi-VN" sz="32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05185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3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</a:p>
                    <a:p>
                      <a:pPr algn="ctr"/>
                      <a:r>
                        <a:rPr lang="en-US" sz="3200" b="1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32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vi-VN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66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66">
                        <a:alpha val="48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6600" y="12954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/>
              <a:t>Ông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lão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nói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với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cậu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bé</a:t>
            </a:r>
            <a:endParaRPr lang="vi-VN" sz="3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2192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Cậu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bé</a:t>
            </a:r>
            <a:r>
              <a:rPr lang="en-US" sz="2800" b="1" i="1" dirty="0" smtClean="0"/>
              <a:t> (</a:t>
            </a:r>
            <a:r>
              <a:rPr lang="en-US" sz="2800" b="1" i="1" dirty="0" err="1" smtClean="0"/>
              <a:t>tôi</a:t>
            </a:r>
            <a:r>
              <a:rPr lang="en-US" sz="2800" b="1" i="1" dirty="0" smtClean="0"/>
              <a:t>) </a:t>
            </a:r>
            <a:r>
              <a:rPr lang="en-US" sz="2800" b="1" i="1" dirty="0" err="1" smtClean="0"/>
              <a:t>kể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cho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mọi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người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nghe</a:t>
            </a:r>
            <a:r>
              <a:rPr lang="en-US" sz="2800" b="1" i="1" dirty="0" smtClean="0"/>
              <a:t>.</a:t>
            </a:r>
            <a:endParaRPr lang="vi-VN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2590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/>
              <a:t>Lão</a:t>
            </a:r>
            <a:r>
              <a:rPr lang="en-US" sz="3200" b="1" i="1" dirty="0" smtClean="0"/>
              <a:t> - </a:t>
            </a:r>
            <a:r>
              <a:rPr lang="en-US" sz="3200" b="1" i="1" dirty="0" err="1" smtClean="0"/>
              <a:t>cháu</a:t>
            </a:r>
            <a:endParaRPr lang="vi-VN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2609671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/>
              <a:t>Tôi</a:t>
            </a:r>
            <a:r>
              <a:rPr lang="en-US" sz="3200" b="1" i="1" dirty="0" smtClean="0"/>
              <a:t> – </a:t>
            </a:r>
            <a:r>
              <a:rPr lang="en-US" sz="3200" b="1" i="1" dirty="0" err="1" smtClean="0"/>
              <a:t>ông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lão</a:t>
            </a:r>
            <a:endParaRPr lang="vi-VN" sz="3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36576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Dấu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hai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chấm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và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dấu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gạch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ngang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đầu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dòng</a:t>
            </a:r>
            <a:endParaRPr lang="vi-VN" sz="28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3962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Viết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liền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mạch</a:t>
            </a:r>
            <a:endParaRPr lang="vi-VN" sz="28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51816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err="1" smtClean="0"/>
              <a:t>Không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thay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đổi</a:t>
            </a:r>
            <a:endParaRPr lang="vi-VN" sz="32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51816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/>
              <a:t>Không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thay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đổi</a:t>
            </a:r>
            <a:endParaRPr lang="vi-VN" sz="3200" b="1" i="1" dirty="0"/>
          </a:p>
        </p:txBody>
      </p:sp>
    </p:spTree>
    <p:extLst>
      <p:ext uri="{BB962C8B-B14F-4D97-AF65-F5344CB8AC3E}">
        <p14:creationId xmlns:p14="http://schemas.microsoft.com/office/powerpoint/2010/main" val="28034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3280</TotalTime>
  <Words>1250</Words>
  <Application>Microsoft Office PowerPoint</Application>
  <PresentationFormat>On-screen Show (4:3)</PresentationFormat>
  <Paragraphs>159</Paragraphs>
  <Slides>25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e929_f372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 TRA</dc:creator>
  <cp:lastModifiedBy>AutoBVT</cp:lastModifiedBy>
  <cp:revision>324</cp:revision>
  <dcterms:created xsi:type="dcterms:W3CDTF">2007-02-28T03:11:48Z</dcterms:created>
  <dcterms:modified xsi:type="dcterms:W3CDTF">2016-09-22T04:04:17Z</dcterms:modified>
</cp:coreProperties>
</file>