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2"/>
  </p:notesMasterIdLst>
  <p:sldIdLst>
    <p:sldId id="322" r:id="rId2"/>
    <p:sldId id="319" r:id="rId3"/>
    <p:sldId id="327" r:id="rId4"/>
    <p:sldId id="328" r:id="rId5"/>
    <p:sldId id="329" r:id="rId6"/>
    <p:sldId id="333" r:id="rId7"/>
    <p:sldId id="331" r:id="rId8"/>
    <p:sldId id="332" r:id="rId9"/>
    <p:sldId id="325" r:id="rId10"/>
    <p:sldId id="326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NI-Times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NI-Times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NI-Times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NI-Times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CC"/>
    <a:srgbClr val="3333FF"/>
    <a:srgbClr val="FF3399"/>
    <a:srgbClr val="66FF33"/>
    <a:srgbClr val="FF3300"/>
    <a:srgbClr val="990099"/>
    <a:srgbClr val="CC66FF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765" autoAdjust="0"/>
    <p:restoredTop sz="94660"/>
  </p:normalViewPr>
  <p:slideViewPr>
    <p:cSldViewPr>
      <p:cViewPr>
        <p:scale>
          <a:sx n="50" d="100"/>
          <a:sy n="50" d="100"/>
        </p:scale>
        <p:origin x="-104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CD7F76B-0C1D-4109-8F43-DEC8F515CE24}" type="datetimeFigureOut">
              <a:rPr lang="en-US"/>
              <a:pPr>
                <a:defRPr/>
              </a:pPr>
              <a:t>11/9/2018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7BF040E-DC17-478A-A59C-57B6F81DB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F8AFE-BE0F-4A90-96F8-4F6E38259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AE024-2ED2-4F7A-9483-7E8D0912E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683B5-A82F-48FC-9B1A-0A55FF0D7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67EEC-3122-4A96-B66F-2369848577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676A0-960E-48D4-B3F5-227F8E50B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895F9-36CD-4722-A630-76A13FCFB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933AD-8406-41BE-BA61-6075788C2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CD8A8-8B55-4237-A6E6-910C141A8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22E07-8DF3-4985-9D8F-C8472C60D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5E453-736F-47F9-90E7-003090C219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1A797-A6F2-48CA-B05F-7F8C78111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DB90A2F-6C41-4938-ACF1-1FFBF4CFB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Em%20yeu%20truong%20em%20-%20Be%20Hong%20Ngoc%20%5bNCT%204541042412%5d.mp3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FFFFCC">
                  <a:alpha val="56000"/>
                </a:srgbClr>
              </a:gs>
              <a:gs pos="100000">
                <a:srgbClr val="FFFFE5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1" name="Picture 3" descr="blumen-pflanzen17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4343400"/>
            <a:ext cx="5576888" cy="223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blumen-pflanzen09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8380094">
            <a:off x="8153400" y="0"/>
            <a:ext cx="1219200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1187450" y="539750"/>
            <a:ext cx="6829425" cy="55721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TẬP THỂ LỚP </a:t>
            </a:r>
            <a:r>
              <a:rPr lang="en-US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4C </a:t>
            </a:r>
            <a:r>
              <a:rPr lang="en-US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CHÀO MỪNG CÁC THẦY CÔ GIÁO TỚI THĂM LỚP DỰ GIỜ</a:t>
            </a:r>
          </a:p>
        </p:txBody>
      </p:sp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2895600" y="1447800"/>
            <a:ext cx="3810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B2B2B2">
                      <a:alpha val="7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MÔN </a:t>
            </a:r>
            <a:r>
              <a:rPr lang="en-US" b="1" kern="10" dirty="0">
                <a:ln w="9525">
                  <a:noFill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B2B2B2">
                      <a:alpha val="7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TOÁN </a:t>
            </a:r>
          </a:p>
        </p:txBody>
      </p:sp>
      <p:sp>
        <p:nvSpPr>
          <p:cNvPr id="6151" name="WordArt 7"/>
          <p:cNvSpPr>
            <a:spLocks noChangeArrowheads="1" noChangeShapeType="1" noTextEdit="1"/>
          </p:cNvSpPr>
          <p:nvPr/>
        </p:nvSpPr>
        <p:spPr bwMode="auto">
          <a:xfrm>
            <a:off x="3733800" y="2133600"/>
            <a:ext cx="1828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kern="10" dirty="0">
                <a:ln w="9525">
                  <a:noFill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B2B2B2">
                      <a:alpha val="7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LỚP 4</a:t>
            </a:r>
          </a:p>
        </p:txBody>
      </p:sp>
      <p:sp>
        <p:nvSpPr>
          <p:cNvPr id="6152" name="WordArt 8"/>
          <p:cNvSpPr>
            <a:spLocks noChangeArrowheads="1" noChangeShapeType="1" noTextEdit="1"/>
          </p:cNvSpPr>
          <p:nvPr/>
        </p:nvSpPr>
        <p:spPr bwMode="auto">
          <a:xfrm>
            <a:off x="1476375" y="2971800"/>
            <a:ext cx="6324600" cy="465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kern="10" dirty="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B2B2B2">
                      <a:alpha val="7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TRƯỜNG TH  </a:t>
            </a:r>
            <a:r>
              <a:rPr lang="en-US" b="1" kern="10" dirty="0" smtClean="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B2B2B2">
                      <a:alpha val="7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LÝ THƯỜNG KIỆT</a:t>
            </a:r>
            <a:endParaRPr lang="en-US" b="1" kern="10" dirty="0">
              <a:ln w="9525">
                <a:solidFill>
                  <a:srgbClr val="800080"/>
                </a:solidFill>
                <a:round/>
                <a:headEnd/>
                <a:tailEnd/>
              </a:ln>
              <a:solidFill>
                <a:srgbClr val="FF6600"/>
              </a:solidFill>
              <a:effectLst>
                <a:outerShdw dist="45791" dir="2021404" algn="ctr" rotWithShape="0">
                  <a:srgbClr val="B2B2B2">
                    <a:alpha val="7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153" name="WordArt 9"/>
          <p:cNvSpPr>
            <a:spLocks noChangeArrowheads="1" noChangeShapeType="1" noTextEdit="1"/>
          </p:cNvSpPr>
          <p:nvPr/>
        </p:nvSpPr>
        <p:spPr bwMode="auto">
          <a:xfrm>
            <a:off x="2743200" y="3733800"/>
            <a:ext cx="37338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kern="10" dirty="0" err="1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Giáo</a:t>
            </a:r>
            <a:r>
              <a:rPr lang="en-US" b="1" kern="10" dirty="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kern="10" dirty="0" err="1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viên</a:t>
            </a:r>
            <a:r>
              <a:rPr lang="en-US" b="1" kern="10" dirty="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en-US" b="1" kern="10" dirty="0" err="1" smtClean="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Hà</a:t>
            </a:r>
            <a:r>
              <a:rPr lang="en-US" b="1" kern="10" dirty="0" smtClean="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kern="10" dirty="0" err="1" smtClean="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Thanh</a:t>
            </a:r>
            <a:r>
              <a:rPr lang="en-US" b="1" kern="10" dirty="0" smtClean="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kern="10" dirty="0" err="1" smtClean="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Huyền</a:t>
            </a:r>
            <a:endParaRPr lang="en-US" b="1" kern="10" dirty="0">
              <a:ln w="9525">
                <a:solidFill>
                  <a:srgbClr val="800080"/>
                </a:solidFill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8" name="Picture 10" descr="blumen-pflanzen09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741971">
            <a:off x="-202407" y="5855494"/>
            <a:ext cx="121602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 descr="blumen-pflanzen09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288133">
            <a:off x="-128587" y="65087"/>
            <a:ext cx="1206500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 descr="blumen-pflanzen09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3163879">
            <a:off x="8018463" y="5926137"/>
            <a:ext cx="1219200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 descr="Frames PPT 00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7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304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7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875713" y="152400"/>
            <a:ext cx="2682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7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600" y="0"/>
            <a:ext cx="876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7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1000" y="6629400"/>
            <a:ext cx="876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2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2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2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  <p:bldP spid="6150" grpId="0" animBg="1"/>
      <p:bldP spid="6151" grpId="0" animBg="1"/>
      <p:bldP spid="6152" grpId="0" animBg="1"/>
      <p:bldP spid="615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FIREWRK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0213" y="3649663"/>
            <a:ext cx="3568700" cy="229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228600" y="5086350"/>
            <a:ext cx="200025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7581900" y="5116513"/>
            <a:ext cx="1562100" cy="174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WordArt 5"/>
          <p:cNvSpPr>
            <a:spLocks noChangeArrowheads="1" noChangeShapeType="1" noTextEdit="1"/>
          </p:cNvSpPr>
          <p:nvPr/>
        </p:nvSpPr>
        <p:spPr bwMode="auto">
          <a:xfrm>
            <a:off x="838200" y="1066800"/>
            <a:ext cx="7620000" cy="67881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5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Kính chúc quý thầy cô mạnh khỏe!</a:t>
            </a:r>
          </a:p>
        </p:txBody>
      </p:sp>
      <p:pic>
        <p:nvPicPr>
          <p:cNvPr id="21510" name="Picture 7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7470775" y="3175"/>
            <a:ext cx="1676400" cy="167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8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 flipV="1">
            <a:off x="-137318" y="137318"/>
            <a:ext cx="1981200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6921" name="Em yeu truong em - Be Hong Ngoc [NCT 4541042412]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09600" y="609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3" name="WordArt 5"/>
          <p:cNvSpPr>
            <a:spLocks noChangeArrowheads="1" noChangeShapeType="1" noTextEdit="1"/>
          </p:cNvSpPr>
          <p:nvPr/>
        </p:nvSpPr>
        <p:spPr bwMode="auto">
          <a:xfrm>
            <a:off x="1858963" y="1981200"/>
            <a:ext cx="5791200" cy="67881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vi-VN" sz="5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Chúc các em chăm ngoan học giỏi!</a:t>
            </a:r>
            <a:endParaRPr lang="en-US" sz="54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6921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685800"/>
            <a:ext cx="7696200" cy="762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Tiết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49: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en-US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914400" y="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3200" b="1" u="sng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04800" y="1447800"/>
            <a:ext cx="3810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241 324 </a:t>
            </a:r>
            <a:r>
              <a:rPr lang="en-US" sz="2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 = ?</a:t>
            </a:r>
            <a:endParaRPr lang="en-US" sz="3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9" name="TextBox 8"/>
          <p:cNvSpPr txBox="1">
            <a:spLocks noChangeArrowheads="1"/>
          </p:cNvSpPr>
          <p:nvPr/>
        </p:nvSpPr>
        <p:spPr bwMode="auto">
          <a:xfrm>
            <a:off x="1828800" y="193357"/>
            <a:ext cx="56388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600" b="1" u="sng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Toán</a:t>
            </a:r>
            <a:endParaRPr lang="en-US" sz="2600" b="1" u="sng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80" name="Picture 7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04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7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39200" y="152400"/>
            <a:ext cx="304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7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0"/>
            <a:ext cx="876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7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6629400"/>
            <a:ext cx="876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304800" y="4038600"/>
            <a:ext cx="3810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136 204 </a:t>
            </a:r>
            <a:r>
              <a:rPr lang="en-US" sz="2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 = ?</a:t>
            </a:r>
            <a:endParaRPr lang="en-US" sz="3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4100" grpId="0"/>
      <p:bldP spid="4102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52400" y="0"/>
            <a:ext cx="2971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200" b="1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a)  241 324 x  2 = ?</a:t>
            </a:r>
            <a:r>
              <a:rPr lang="en-US" altLang="vi-VN" sz="2200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52400" y="458450"/>
            <a:ext cx="24384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200" b="1" dirty="0">
                <a:latin typeface="Arial" pitchFamily="34" charset="0"/>
                <a:cs typeface="Arial" pitchFamily="34" charset="0"/>
              </a:rPr>
              <a:t>       </a:t>
            </a:r>
            <a:r>
              <a:rPr lang="en-US" altLang="vi-VN" sz="2200" b="1" dirty="0" smtClean="0">
                <a:latin typeface="Arial" pitchFamily="34" charset="0"/>
                <a:cs typeface="Arial" pitchFamily="34" charset="0"/>
              </a:rPr>
              <a:t>2 4 1 3 2 4</a:t>
            </a:r>
            <a:endParaRPr lang="en-US" altLang="vi-VN" sz="22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vi-VN" sz="2200" b="1" dirty="0">
                <a:latin typeface="Arial" pitchFamily="34" charset="0"/>
                <a:cs typeface="Arial" pitchFamily="34" charset="0"/>
              </a:rPr>
              <a:t>       </a:t>
            </a:r>
          </a:p>
          <a:p>
            <a:pPr>
              <a:spcBef>
                <a:spcPct val="50000"/>
              </a:spcBef>
            </a:pPr>
            <a:r>
              <a:rPr lang="en-US" altLang="vi-VN" sz="2200" b="1" dirty="0">
                <a:latin typeface="Arial" pitchFamily="34" charset="0"/>
                <a:cs typeface="Arial" pitchFamily="34" charset="0"/>
              </a:rPr>
              <a:t>                </a:t>
            </a: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609600" y="1371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2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4191000" y="0"/>
            <a:ext cx="58674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altLang="vi-V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altLang="vi-V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thứ</a:t>
            </a:r>
            <a:r>
              <a:rPr lang="en-US" altLang="vi-V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altLang="vi-V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altLang="vi-V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altLang="vi-V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sang </a:t>
            </a:r>
            <a:r>
              <a:rPr lang="en-US" altLang="vi-VN" sz="2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trái</a:t>
            </a:r>
            <a:r>
              <a:rPr lang="en-US" altLang="vi-V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altLang="vi-VN" sz="2000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+2 </a:t>
            </a:r>
            <a:r>
              <a:rPr lang="en-US" altLang="vi-VN" sz="2000" b="1" dirty="0" err="1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altLang="vi-VN" sz="2000" b="1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4 </a:t>
            </a:r>
            <a:r>
              <a:rPr lang="en-US" altLang="vi-VN" sz="2000" b="1" dirty="0" err="1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altLang="vi-VN" sz="2000" b="1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8, </a:t>
            </a:r>
            <a:r>
              <a:rPr lang="en-US" altLang="vi-VN" sz="2000" b="1" dirty="0" err="1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altLang="vi-VN" sz="2000" b="1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8.</a:t>
            </a:r>
          </a:p>
          <a:p>
            <a:pPr>
              <a:spcBef>
                <a:spcPct val="50000"/>
              </a:spcBef>
            </a:pPr>
            <a:r>
              <a:rPr lang="en-US" altLang="vi-VN" sz="2000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+2 </a:t>
            </a:r>
            <a:r>
              <a:rPr lang="en-US" altLang="vi-VN" sz="2000" b="1" dirty="0" err="1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altLang="vi-VN" sz="2000" b="1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2 </a:t>
            </a:r>
            <a:r>
              <a:rPr lang="en-US" altLang="vi-VN" sz="2000" b="1" dirty="0" err="1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altLang="vi-VN" sz="2000" b="1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4, </a:t>
            </a:r>
            <a:r>
              <a:rPr lang="en-US" altLang="vi-VN" sz="2000" b="1" dirty="0" err="1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altLang="vi-VN" sz="2000" b="1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4.</a:t>
            </a:r>
          </a:p>
          <a:p>
            <a:pPr>
              <a:spcBef>
                <a:spcPct val="50000"/>
              </a:spcBef>
            </a:pPr>
            <a:r>
              <a:rPr lang="en-US" altLang="vi-VN" sz="2000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+2 </a:t>
            </a:r>
            <a:r>
              <a:rPr lang="en-US" altLang="vi-VN" sz="2000" b="1" dirty="0" err="1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altLang="vi-VN" sz="2000" b="1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3 </a:t>
            </a:r>
            <a:r>
              <a:rPr lang="en-US" altLang="vi-VN" sz="2000" b="1" dirty="0" err="1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altLang="vi-VN" sz="2000" b="1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6, </a:t>
            </a:r>
            <a:r>
              <a:rPr lang="en-US" altLang="vi-VN" sz="2000" b="1" dirty="0" err="1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altLang="vi-VN" sz="2000" b="1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6.</a:t>
            </a:r>
          </a:p>
          <a:p>
            <a:pPr>
              <a:spcBef>
                <a:spcPct val="50000"/>
              </a:spcBef>
            </a:pPr>
            <a:r>
              <a:rPr lang="en-US" altLang="vi-VN" sz="2000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+2 </a:t>
            </a:r>
            <a:r>
              <a:rPr lang="en-US" altLang="vi-VN" sz="2000" b="1" dirty="0" err="1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altLang="vi-VN" sz="2000" b="1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en-US" altLang="vi-VN" sz="2000" b="1" dirty="0" err="1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altLang="vi-VN" sz="2000" b="1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2, </a:t>
            </a:r>
            <a:r>
              <a:rPr lang="en-US" altLang="vi-VN" sz="2000" b="1" dirty="0" err="1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altLang="vi-VN" sz="2000" b="1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2.</a:t>
            </a:r>
          </a:p>
          <a:p>
            <a:pPr>
              <a:spcBef>
                <a:spcPct val="50000"/>
              </a:spcBef>
            </a:pPr>
            <a:r>
              <a:rPr lang="en-US" altLang="vi-VN" sz="2000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+2 </a:t>
            </a:r>
            <a:r>
              <a:rPr lang="en-US" altLang="vi-VN" sz="2000" b="1" dirty="0" err="1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altLang="vi-VN" sz="2000" b="1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4 </a:t>
            </a:r>
            <a:r>
              <a:rPr lang="en-US" altLang="vi-VN" sz="2000" b="1" dirty="0" err="1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altLang="vi-VN" sz="2000" b="1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8, </a:t>
            </a:r>
            <a:r>
              <a:rPr lang="en-US" altLang="vi-VN" sz="2000" b="1" dirty="0" err="1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altLang="vi-VN" sz="2000" b="1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8.</a:t>
            </a:r>
          </a:p>
          <a:p>
            <a:pPr>
              <a:spcBef>
                <a:spcPct val="50000"/>
              </a:spcBef>
            </a:pPr>
            <a:r>
              <a:rPr lang="en-US" altLang="vi-VN" sz="2000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+2 </a:t>
            </a:r>
            <a:r>
              <a:rPr lang="en-US" altLang="vi-VN" sz="2000" b="1" dirty="0" err="1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altLang="vi-VN" sz="2000" b="1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2 </a:t>
            </a:r>
            <a:r>
              <a:rPr lang="en-US" altLang="vi-VN" sz="2000" b="1" dirty="0" err="1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altLang="vi-VN" sz="2000" b="1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4, </a:t>
            </a:r>
            <a:r>
              <a:rPr lang="en-US" altLang="vi-VN" sz="2000" b="1" dirty="0" err="1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altLang="vi-VN" sz="2000" b="1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4.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8600" y="2133600"/>
            <a:ext cx="4191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200" b="1" dirty="0">
                <a:latin typeface="Arial" pitchFamily="34" charset="0"/>
                <a:cs typeface="Arial" pitchFamily="34" charset="0"/>
              </a:rPr>
              <a:t>241 324 x 2  = 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905000" y="2133600"/>
            <a:ext cx="17526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482 648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1828800" y="602159"/>
            <a:ext cx="685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200" b="1" dirty="0">
                <a:latin typeface="Arial" pitchFamily="34" charset="0"/>
                <a:cs typeface="Arial" pitchFamily="34" charset="0"/>
              </a:rPr>
              <a:t>       2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381000" y="685800"/>
            <a:ext cx="381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200" b="1"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1828800" y="1397913"/>
            <a:ext cx="304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200" b="1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1600200" y="1397913"/>
            <a:ext cx="304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200" b="1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1371600" y="1397913"/>
            <a:ext cx="381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200" b="1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1127125" y="1397913"/>
            <a:ext cx="3968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vi-VN" sz="2200" b="1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914400" y="1397913"/>
            <a:ext cx="381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200" b="1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685800" y="1397913"/>
            <a:ext cx="381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200" b="1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0" y="3372684"/>
            <a:ext cx="32004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200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vi-VN" sz="2200" b="1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b) 136 204  x 4  = ? </a:t>
            </a: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304800" y="3837563"/>
            <a:ext cx="24384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200" b="1" dirty="0">
                <a:latin typeface="Arial" pitchFamily="34" charset="0"/>
                <a:cs typeface="Arial" pitchFamily="34" charset="0"/>
              </a:rPr>
              <a:t>      </a:t>
            </a:r>
            <a:r>
              <a:rPr lang="en-US" altLang="vi-VN" sz="2200" b="1" dirty="0" smtClean="0">
                <a:latin typeface="Arial" pitchFamily="34" charset="0"/>
                <a:cs typeface="Arial" pitchFamily="34" charset="0"/>
              </a:rPr>
              <a:t>1 3 6 2 0 4</a:t>
            </a:r>
            <a:endParaRPr lang="en-US" altLang="vi-VN" sz="22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altLang="vi-VN" sz="22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vi-VN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</a:t>
            </a:r>
          </a:p>
        </p:txBody>
      </p:sp>
      <p:sp>
        <p:nvSpPr>
          <p:cNvPr id="24" name="Line 4"/>
          <p:cNvSpPr>
            <a:spLocks noChangeShapeType="1"/>
          </p:cNvSpPr>
          <p:nvPr/>
        </p:nvSpPr>
        <p:spPr bwMode="auto">
          <a:xfrm>
            <a:off x="762000" y="4826913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2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3962400" y="3276600"/>
            <a:ext cx="6096000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altLang="vi-VN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altLang="vi-V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altLang="vi-V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thứ</a:t>
            </a:r>
            <a:r>
              <a:rPr lang="en-US" altLang="vi-V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altLang="vi-V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altLang="vi-V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altLang="vi-V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sang </a:t>
            </a:r>
            <a:r>
              <a:rPr lang="en-US" altLang="vi-VN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trái</a:t>
            </a:r>
            <a:r>
              <a:rPr lang="en-US" altLang="vi-V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altLang="vi-VN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+ 4 </a:t>
            </a:r>
            <a:r>
              <a:rPr lang="en-US" altLang="vi-VN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altLang="vi-VN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4 </a:t>
            </a:r>
            <a:r>
              <a:rPr lang="en-US" altLang="vi-VN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altLang="vi-VN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16, </a:t>
            </a:r>
            <a:r>
              <a:rPr lang="en-US" altLang="vi-VN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altLang="vi-VN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6 </a:t>
            </a:r>
            <a:r>
              <a:rPr lang="en-US" altLang="vi-VN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nhớ</a:t>
            </a:r>
            <a:r>
              <a:rPr lang="en-US" altLang="vi-VN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1</a:t>
            </a:r>
          </a:p>
          <a:p>
            <a:pPr>
              <a:spcBef>
                <a:spcPct val="50000"/>
              </a:spcBef>
            </a:pPr>
            <a:r>
              <a:rPr lang="en-US" altLang="vi-VN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+ 4 </a:t>
            </a:r>
            <a:r>
              <a:rPr lang="en-US" altLang="vi-VN" sz="20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altLang="vi-VN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0 </a:t>
            </a:r>
            <a:r>
              <a:rPr lang="en-US" altLang="vi-VN" sz="20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altLang="vi-VN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0, </a:t>
            </a:r>
            <a:r>
              <a:rPr lang="en-US" altLang="vi-VN" sz="20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thêm</a:t>
            </a:r>
            <a:r>
              <a:rPr lang="en-US" altLang="vi-VN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en-US" altLang="vi-VN" sz="20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altLang="vi-VN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1, </a:t>
            </a:r>
            <a:r>
              <a:rPr lang="en-US" altLang="vi-VN" sz="20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altLang="vi-VN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1.</a:t>
            </a:r>
          </a:p>
          <a:p>
            <a:pPr>
              <a:spcBef>
                <a:spcPct val="50000"/>
              </a:spcBef>
            </a:pPr>
            <a:r>
              <a:rPr lang="en-US" altLang="vi-VN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+ 4 </a:t>
            </a:r>
            <a:r>
              <a:rPr lang="en-US" altLang="vi-VN" sz="20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altLang="vi-VN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2 </a:t>
            </a:r>
            <a:r>
              <a:rPr lang="en-US" altLang="vi-VN" sz="20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altLang="vi-VN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8, </a:t>
            </a:r>
            <a:r>
              <a:rPr lang="en-US" altLang="vi-VN" sz="20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altLang="vi-VN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8.</a:t>
            </a:r>
          </a:p>
          <a:p>
            <a:pPr>
              <a:spcBef>
                <a:spcPct val="50000"/>
              </a:spcBef>
            </a:pPr>
            <a:r>
              <a:rPr lang="en-US" altLang="vi-VN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+ 4 </a:t>
            </a:r>
            <a:r>
              <a:rPr lang="en-US" altLang="vi-VN" sz="20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altLang="vi-VN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6 </a:t>
            </a:r>
            <a:r>
              <a:rPr lang="en-US" altLang="vi-VN" sz="20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altLang="vi-VN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24, </a:t>
            </a:r>
            <a:r>
              <a:rPr lang="en-US" altLang="vi-VN" sz="20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altLang="vi-VN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4 </a:t>
            </a:r>
            <a:r>
              <a:rPr lang="en-US" altLang="vi-VN" sz="20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nhớ</a:t>
            </a:r>
            <a:r>
              <a:rPr lang="en-US" altLang="vi-VN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2.</a:t>
            </a:r>
          </a:p>
          <a:p>
            <a:pPr>
              <a:spcBef>
                <a:spcPct val="50000"/>
              </a:spcBef>
            </a:pPr>
            <a:r>
              <a:rPr lang="en-US" altLang="vi-VN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+4 </a:t>
            </a:r>
            <a:r>
              <a:rPr lang="en-US" altLang="vi-VN" sz="20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altLang="vi-VN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3 </a:t>
            </a:r>
            <a:r>
              <a:rPr lang="en-US" altLang="vi-VN" sz="20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altLang="vi-VN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12, </a:t>
            </a:r>
            <a:r>
              <a:rPr lang="en-US" altLang="vi-VN" sz="20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thêm</a:t>
            </a:r>
            <a:r>
              <a:rPr lang="en-US" altLang="vi-VN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2 </a:t>
            </a:r>
            <a:r>
              <a:rPr lang="en-US" altLang="vi-VN" sz="20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altLang="vi-VN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14, </a:t>
            </a:r>
            <a:endParaRPr lang="en-US" altLang="vi-VN" sz="20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vi-VN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altLang="vi-VN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en-US" altLang="vi-VN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nhớ</a:t>
            </a:r>
            <a:r>
              <a:rPr lang="en-US" altLang="vi-VN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1.</a:t>
            </a:r>
          </a:p>
          <a:p>
            <a:pPr>
              <a:spcBef>
                <a:spcPct val="50000"/>
              </a:spcBef>
            </a:pPr>
            <a:r>
              <a:rPr lang="en-US" altLang="vi-VN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+ 4 </a:t>
            </a:r>
            <a:r>
              <a:rPr lang="en-US" altLang="vi-VN" sz="20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altLang="vi-VN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en-US" altLang="vi-VN" sz="20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altLang="vi-VN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4, </a:t>
            </a:r>
            <a:r>
              <a:rPr lang="en-US" altLang="vi-VN" sz="20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thêm</a:t>
            </a:r>
            <a:r>
              <a:rPr lang="en-US" altLang="vi-VN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en-US" altLang="vi-VN" sz="20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altLang="vi-VN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5, </a:t>
            </a:r>
            <a:r>
              <a:rPr lang="en-US" altLang="vi-VN" sz="20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altLang="vi-VN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5.</a:t>
            </a: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304800" y="5512713"/>
            <a:ext cx="40386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200" b="1" dirty="0">
                <a:latin typeface="Arial" pitchFamily="34" charset="0"/>
                <a:cs typeface="Arial" pitchFamily="34" charset="0"/>
              </a:rPr>
              <a:t>136 204  x 4  = </a:t>
            </a: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2286000" y="5512713"/>
            <a:ext cx="1981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544 816</a:t>
            </a: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1908175" y="4396026"/>
            <a:ext cx="37782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vi-VN" sz="2200" b="1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457200" y="4167426"/>
            <a:ext cx="304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200" b="1" dirty="0"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30" name="Text Box 13"/>
          <p:cNvSpPr txBox="1">
            <a:spLocks noChangeArrowheads="1"/>
          </p:cNvSpPr>
          <p:nvPr/>
        </p:nvSpPr>
        <p:spPr bwMode="auto">
          <a:xfrm>
            <a:off x="1905000" y="4853226"/>
            <a:ext cx="5334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1676400" y="4853226"/>
            <a:ext cx="457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2" name="Text Box 15"/>
          <p:cNvSpPr txBox="1">
            <a:spLocks noChangeArrowheads="1"/>
          </p:cNvSpPr>
          <p:nvPr/>
        </p:nvSpPr>
        <p:spPr bwMode="auto">
          <a:xfrm>
            <a:off x="1447800" y="4853226"/>
            <a:ext cx="5334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1219200" y="4853226"/>
            <a:ext cx="381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990600" y="4853226"/>
            <a:ext cx="381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5" name="Text Box 18"/>
          <p:cNvSpPr txBox="1">
            <a:spLocks noChangeArrowheads="1"/>
          </p:cNvSpPr>
          <p:nvPr/>
        </p:nvSpPr>
        <p:spPr bwMode="auto">
          <a:xfrm>
            <a:off x="762000" y="4853226"/>
            <a:ext cx="457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2" grpId="0"/>
      <p:bldP spid="23" grpId="0"/>
      <p:bldP spid="24" grpId="0" animBg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33400" y="2071687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u="sng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altLang="vi-VN" sz="2800" b="1" u="sng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800" b="1" u="sng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altLang="vi-VN" sz="2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altLang="vi-VN" sz="28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Đặt</a:t>
            </a:r>
            <a:r>
              <a:rPr lang="en-US" altLang="vi-VN" sz="2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8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altLang="vi-VN" sz="2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8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rồi</a:t>
            </a:r>
            <a:r>
              <a:rPr lang="en-US" altLang="vi-VN" sz="2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8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tính</a:t>
            </a:r>
            <a:endParaRPr lang="en-US" altLang="vi-VN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28600" y="2971800"/>
            <a:ext cx="381952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000" b="1" dirty="0">
                <a:latin typeface="Arial" pitchFamily="34" charset="0"/>
                <a:cs typeface="Arial" pitchFamily="34" charset="0"/>
              </a:rPr>
              <a:t>   a) 341 231 x 2</a:t>
            </a:r>
          </a:p>
        </p:txBody>
      </p:sp>
      <p:sp>
        <p:nvSpPr>
          <p:cNvPr id="7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28600" y="3591580"/>
            <a:ext cx="3657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000" b="1" dirty="0">
                <a:latin typeface="Arial" pitchFamily="34" charset="0"/>
                <a:cs typeface="Arial" pitchFamily="34" charset="0"/>
              </a:rPr>
              <a:t>       214 325 x 4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105400" y="2971800"/>
            <a:ext cx="3733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000" b="1" dirty="0">
                <a:latin typeface="Arial" pitchFamily="34" charset="0"/>
                <a:cs typeface="Arial" pitchFamily="34" charset="0"/>
              </a:rPr>
              <a:t>   b) 102 426 x 5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105400" y="3612178"/>
            <a:ext cx="2971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000" b="1" dirty="0">
                <a:latin typeface="Arial" pitchFamily="34" charset="0"/>
                <a:cs typeface="Arial" pitchFamily="34" charset="0"/>
              </a:rPr>
              <a:t>       410 536 x 3</a:t>
            </a:r>
          </a:p>
        </p:txBody>
      </p:sp>
      <p:pic>
        <p:nvPicPr>
          <p:cNvPr id="10" name="Picture 7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0"/>
            <a:ext cx="876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304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7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839200" y="152400"/>
            <a:ext cx="304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7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6629400"/>
            <a:ext cx="876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33400" y="1219200"/>
            <a:ext cx="815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2: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giá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trị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thức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vào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ô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trống</a:t>
            </a:r>
            <a:endParaRPr lang="en-US" sz="28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Group 31"/>
          <p:cNvGraphicFramePr>
            <a:graphicFrameLocks noGrp="1"/>
          </p:cNvGraphicFramePr>
          <p:nvPr>
            <p:ph/>
          </p:nvPr>
        </p:nvGraphicFramePr>
        <p:xfrm>
          <a:off x="304800" y="2590800"/>
          <a:ext cx="8534400" cy="1447800"/>
        </p:xfrm>
        <a:graphic>
          <a:graphicData uri="http://schemas.openxmlformats.org/drawingml/2006/table">
            <a:tbl>
              <a:tblPr/>
              <a:tblGrid>
                <a:gridCol w="2438400"/>
                <a:gridCol w="1524000"/>
                <a:gridCol w="1447800"/>
                <a:gridCol w="1524000"/>
                <a:gridCol w="1600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201 634 x </a:t>
                      </a: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Picture 7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76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04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39200" y="152400"/>
            <a:ext cx="304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629400"/>
            <a:ext cx="876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2667000" y="3429000"/>
            <a:ext cx="1828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403 268</a:t>
            </a:r>
          </a:p>
        </p:txBody>
      </p:sp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4191000" y="3438524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604 902</a:t>
            </a:r>
          </a:p>
        </p:txBody>
      </p:sp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5715000" y="3438525"/>
            <a:ext cx="1600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806 536</a:t>
            </a:r>
          </a:p>
        </p:txBody>
      </p:sp>
      <p:sp>
        <p:nvSpPr>
          <p:cNvPr id="14" name="Rectangle 27"/>
          <p:cNvSpPr>
            <a:spLocks noChangeArrowheads="1"/>
          </p:cNvSpPr>
          <p:nvPr/>
        </p:nvSpPr>
        <p:spPr bwMode="auto">
          <a:xfrm>
            <a:off x="6934200" y="3438525"/>
            <a:ext cx="220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1 008 170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62000" y="1408093"/>
            <a:ext cx="815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8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Tính</a:t>
            </a:r>
            <a:endParaRPr lang="en-US" sz="28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809" y="2209800"/>
            <a:ext cx="4414991" cy="1305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 a)321 475 + 423 507 x 2</a:t>
            </a:r>
          </a:p>
          <a:p>
            <a:pPr marL="457200" indent="-457200">
              <a:lnSpc>
                <a:spcPct val="150000"/>
              </a:lnSpc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    843 275 – 123 568 x 5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2246293"/>
            <a:ext cx="3634328" cy="1305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b) 1 306 x 8 + 24 573</a:t>
            </a:r>
          </a:p>
          <a:p>
            <a:pPr marL="457200" indent="-457200">
              <a:lnSpc>
                <a:spcPct val="150000"/>
              </a:lnSpc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   609 x 9 – 4845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7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76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04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39200" y="152400"/>
            <a:ext cx="304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629400"/>
            <a:ext cx="876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52400" y="228600"/>
            <a:ext cx="87630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altLang="vi-VN" sz="26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altLang="vi-VN" sz="2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6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 : </a:t>
            </a:r>
            <a:r>
              <a:rPr lang="en-US" altLang="vi-VN" sz="26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altLang="vi-VN" sz="2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6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huyện</a:t>
            </a:r>
            <a:r>
              <a:rPr lang="en-US" altLang="vi-VN" sz="2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6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miền</a:t>
            </a:r>
            <a:r>
              <a:rPr lang="en-US" altLang="vi-VN" sz="2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6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núi</a:t>
            </a:r>
            <a:r>
              <a:rPr lang="en-US" altLang="vi-VN" sz="2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6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altLang="vi-VN" sz="2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8 </a:t>
            </a:r>
            <a:r>
              <a:rPr lang="en-US" altLang="vi-VN" sz="26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xã</a:t>
            </a:r>
            <a:r>
              <a:rPr lang="en-US" altLang="vi-VN" sz="2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6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vùng</a:t>
            </a:r>
            <a:r>
              <a:rPr lang="en-US" altLang="vi-VN" sz="2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6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thấp</a:t>
            </a:r>
            <a:r>
              <a:rPr lang="en-US" altLang="vi-VN" sz="2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6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altLang="vi-VN" sz="2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9 </a:t>
            </a:r>
            <a:r>
              <a:rPr lang="en-US" altLang="vi-VN" sz="26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xã</a:t>
            </a:r>
            <a:r>
              <a:rPr lang="en-US" altLang="vi-VN" sz="2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6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vùng</a:t>
            </a:r>
            <a:r>
              <a:rPr lang="en-US" altLang="vi-VN" sz="2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6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cao</a:t>
            </a:r>
            <a:r>
              <a:rPr lang="en-US" altLang="vi-VN" sz="2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altLang="vi-VN" sz="26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Mỗi</a:t>
            </a:r>
            <a:r>
              <a:rPr lang="en-US" altLang="vi-VN" sz="2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6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xã</a:t>
            </a:r>
            <a:r>
              <a:rPr lang="en-US" altLang="vi-VN" sz="2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6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vùng</a:t>
            </a:r>
            <a:r>
              <a:rPr lang="en-US" altLang="vi-VN" sz="2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6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thấp</a:t>
            </a:r>
            <a:r>
              <a:rPr lang="en-US" altLang="vi-VN" sz="2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6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altLang="vi-VN" sz="2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6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cấp</a:t>
            </a:r>
            <a:r>
              <a:rPr lang="en-US" altLang="vi-VN" sz="2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850 </a:t>
            </a:r>
            <a:r>
              <a:rPr lang="en-US" altLang="vi-VN" sz="26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quyển</a:t>
            </a:r>
            <a:r>
              <a:rPr lang="en-US" altLang="vi-VN" sz="2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6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truyện</a:t>
            </a:r>
            <a:r>
              <a:rPr lang="en-US" altLang="vi-VN" sz="2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vi-VN" sz="26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mỗi</a:t>
            </a:r>
            <a:r>
              <a:rPr lang="en-US" altLang="vi-VN" sz="2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6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xã</a:t>
            </a:r>
            <a:r>
              <a:rPr lang="en-US" altLang="vi-VN" sz="2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6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vùng</a:t>
            </a:r>
            <a:r>
              <a:rPr lang="en-US" altLang="vi-VN" sz="2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6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cao</a:t>
            </a:r>
            <a:r>
              <a:rPr lang="en-US" altLang="vi-VN" sz="2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6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altLang="vi-VN" sz="2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6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cấp</a:t>
            </a:r>
            <a:r>
              <a:rPr lang="en-US" altLang="vi-VN" sz="2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980 </a:t>
            </a:r>
            <a:r>
              <a:rPr lang="en-US" altLang="vi-VN" sz="26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quyển</a:t>
            </a:r>
            <a:r>
              <a:rPr lang="en-US" altLang="vi-VN" sz="2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6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truyện</a:t>
            </a:r>
            <a:r>
              <a:rPr lang="en-US" altLang="vi-VN" sz="2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altLang="vi-VN" sz="26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Hỏi</a:t>
            </a:r>
            <a:r>
              <a:rPr lang="en-US" altLang="vi-VN" sz="2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6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huyện</a:t>
            </a:r>
            <a:r>
              <a:rPr lang="en-US" altLang="vi-VN" sz="2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6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đó</a:t>
            </a:r>
            <a:r>
              <a:rPr lang="en-US" altLang="vi-VN" sz="2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6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altLang="vi-VN" sz="2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6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cấp</a:t>
            </a:r>
            <a:r>
              <a:rPr lang="en-US" altLang="vi-VN" sz="2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6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bao</a:t>
            </a:r>
            <a:r>
              <a:rPr lang="en-US" altLang="vi-VN" sz="2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6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nhiêu</a:t>
            </a:r>
            <a:r>
              <a:rPr lang="en-US" altLang="vi-VN" sz="2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6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quyển</a:t>
            </a:r>
            <a:r>
              <a:rPr lang="en-US" altLang="vi-VN" sz="2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6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truyện</a:t>
            </a:r>
            <a:r>
              <a:rPr lang="en-US" altLang="vi-VN" sz="2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?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657600" y="2133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400" i="1" u="sng" dirty="0" err="1">
                <a:latin typeface="Arial" pitchFamily="34" charset="0"/>
                <a:cs typeface="Arial" pitchFamily="34" charset="0"/>
              </a:rPr>
              <a:t>Tóm</a:t>
            </a:r>
            <a:r>
              <a:rPr lang="en-US" altLang="vi-VN" sz="2400" i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400" i="1" u="sng" dirty="0" err="1">
                <a:latin typeface="Arial" pitchFamily="34" charset="0"/>
                <a:cs typeface="Arial" pitchFamily="34" charset="0"/>
              </a:rPr>
              <a:t>tắt</a:t>
            </a:r>
            <a:r>
              <a:rPr lang="en-US" altLang="vi-VN" sz="2400" i="1" u="sng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457200" y="3184525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400" b="1" dirty="0" err="1">
                <a:latin typeface="Arial" pitchFamily="34" charset="0"/>
                <a:cs typeface="Arial" pitchFamily="34" charset="0"/>
              </a:rPr>
              <a:t>Vùng</a:t>
            </a:r>
            <a:r>
              <a:rPr lang="en-US" altLang="vi-VN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400" b="1" dirty="0" err="1">
                <a:latin typeface="Arial" pitchFamily="34" charset="0"/>
                <a:cs typeface="Arial" pitchFamily="34" charset="0"/>
              </a:rPr>
              <a:t>thấp</a:t>
            </a:r>
            <a:r>
              <a:rPr lang="en-US" altLang="vi-VN" sz="2400" b="1" dirty="0">
                <a:latin typeface="Arial" pitchFamily="34" charset="0"/>
                <a:cs typeface="Arial" pitchFamily="34" charset="0"/>
              </a:rPr>
              <a:t> :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457200" y="4267200"/>
            <a:ext cx="220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400" b="1" dirty="0" err="1">
                <a:latin typeface="Arial" pitchFamily="34" charset="0"/>
                <a:cs typeface="Arial" pitchFamily="34" charset="0"/>
              </a:rPr>
              <a:t>Vùng</a:t>
            </a:r>
            <a:r>
              <a:rPr lang="en-US" altLang="vi-VN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400" b="1" dirty="0" err="1">
                <a:latin typeface="Arial" pitchFamily="34" charset="0"/>
                <a:cs typeface="Arial" pitchFamily="34" charset="0"/>
              </a:rPr>
              <a:t>cao</a:t>
            </a:r>
            <a:r>
              <a:rPr lang="en-US" altLang="vi-VN" sz="2400" b="1" dirty="0">
                <a:latin typeface="Arial" pitchFamily="34" charset="0"/>
                <a:cs typeface="Arial" pitchFamily="34" charset="0"/>
              </a:rPr>
              <a:t>  :</a:t>
            </a: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2286000" y="3429000"/>
            <a:ext cx="3657600" cy="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2286000" y="3352800"/>
            <a:ext cx="0" cy="152400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5943600" y="3352800"/>
            <a:ext cx="0" cy="152400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4114800" y="3352800"/>
            <a:ext cx="0" cy="152400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>
            <a:off x="2743200" y="3352800"/>
            <a:ext cx="0" cy="152400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3200400" y="3352800"/>
            <a:ext cx="0" cy="152400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3657600" y="3352800"/>
            <a:ext cx="0" cy="152400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4572000" y="3352800"/>
            <a:ext cx="0" cy="152400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>
            <a:off x="5029200" y="3352800"/>
            <a:ext cx="0" cy="152400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>
            <a:off x="5486400" y="3352800"/>
            <a:ext cx="0" cy="152400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>
            <a:off x="6400800" y="4495800"/>
            <a:ext cx="0" cy="152400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Line 29"/>
          <p:cNvSpPr>
            <a:spLocks noChangeShapeType="1"/>
          </p:cNvSpPr>
          <p:nvPr/>
        </p:nvSpPr>
        <p:spPr bwMode="auto">
          <a:xfrm>
            <a:off x="2286000" y="4572000"/>
            <a:ext cx="4114800" cy="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Line 30"/>
          <p:cNvSpPr>
            <a:spLocks noChangeShapeType="1"/>
          </p:cNvSpPr>
          <p:nvPr/>
        </p:nvSpPr>
        <p:spPr bwMode="auto">
          <a:xfrm>
            <a:off x="2286000" y="4495800"/>
            <a:ext cx="0" cy="152400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Line 31"/>
          <p:cNvSpPr>
            <a:spLocks noChangeShapeType="1"/>
          </p:cNvSpPr>
          <p:nvPr/>
        </p:nvSpPr>
        <p:spPr bwMode="auto">
          <a:xfrm>
            <a:off x="5943600" y="4495800"/>
            <a:ext cx="0" cy="152400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Line 32"/>
          <p:cNvSpPr>
            <a:spLocks noChangeShapeType="1"/>
          </p:cNvSpPr>
          <p:nvPr/>
        </p:nvSpPr>
        <p:spPr bwMode="auto">
          <a:xfrm>
            <a:off x="4114800" y="4495800"/>
            <a:ext cx="0" cy="152400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Line 33"/>
          <p:cNvSpPr>
            <a:spLocks noChangeShapeType="1"/>
          </p:cNvSpPr>
          <p:nvPr/>
        </p:nvSpPr>
        <p:spPr bwMode="auto">
          <a:xfrm>
            <a:off x="2743200" y="4495800"/>
            <a:ext cx="0" cy="152400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Line 34"/>
          <p:cNvSpPr>
            <a:spLocks noChangeShapeType="1"/>
          </p:cNvSpPr>
          <p:nvPr/>
        </p:nvSpPr>
        <p:spPr bwMode="auto">
          <a:xfrm>
            <a:off x="3200400" y="4495800"/>
            <a:ext cx="0" cy="152400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Line 35"/>
          <p:cNvSpPr>
            <a:spLocks noChangeShapeType="1"/>
          </p:cNvSpPr>
          <p:nvPr/>
        </p:nvSpPr>
        <p:spPr bwMode="auto">
          <a:xfrm>
            <a:off x="3657600" y="4495800"/>
            <a:ext cx="0" cy="152400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Line 36"/>
          <p:cNvSpPr>
            <a:spLocks noChangeShapeType="1"/>
          </p:cNvSpPr>
          <p:nvPr/>
        </p:nvSpPr>
        <p:spPr bwMode="auto">
          <a:xfrm>
            <a:off x="4572000" y="4495800"/>
            <a:ext cx="0" cy="152400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5029200" y="4495800"/>
            <a:ext cx="0" cy="152400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>
            <a:off x="5486400" y="4495800"/>
            <a:ext cx="0" cy="152400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AutoShape 60"/>
          <p:cNvSpPr>
            <a:spLocks/>
          </p:cNvSpPr>
          <p:nvPr/>
        </p:nvSpPr>
        <p:spPr bwMode="auto">
          <a:xfrm rot="5400000">
            <a:off x="4000500" y="1409700"/>
            <a:ext cx="228600" cy="3657600"/>
          </a:xfrm>
          <a:prstGeom prst="leftBrace">
            <a:avLst>
              <a:gd name="adj1" fmla="val 133333"/>
              <a:gd name="adj2" fmla="val 49995"/>
            </a:avLst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vi-VN" altLang="vi-VN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AutoShape 61"/>
          <p:cNvSpPr>
            <a:spLocks/>
          </p:cNvSpPr>
          <p:nvPr/>
        </p:nvSpPr>
        <p:spPr bwMode="auto">
          <a:xfrm rot="-5400000">
            <a:off x="2438400" y="3414713"/>
            <a:ext cx="152400" cy="457200"/>
          </a:xfrm>
          <a:prstGeom prst="leftBrace">
            <a:avLst>
              <a:gd name="adj1" fmla="val 25000"/>
              <a:gd name="adj2" fmla="val 50000"/>
            </a:avLst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vi-VN" altLang="vi-VN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AutoShape 62"/>
          <p:cNvSpPr>
            <a:spLocks/>
          </p:cNvSpPr>
          <p:nvPr/>
        </p:nvSpPr>
        <p:spPr bwMode="auto">
          <a:xfrm rot="-5400000">
            <a:off x="2438400" y="4572000"/>
            <a:ext cx="152400" cy="457200"/>
          </a:xfrm>
          <a:prstGeom prst="leftBrace">
            <a:avLst>
              <a:gd name="adj1" fmla="val 25000"/>
              <a:gd name="adj2" fmla="val 50000"/>
            </a:avLst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vi-VN" altLang="vi-VN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AutoShape 63"/>
          <p:cNvSpPr>
            <a:spLocks/>
          </p:cNvSpPr>
          <p:nvPr/>
        </p:nvSpPr>
        <p:spPr bwMode="auto">
          <a:xfrm rot="5400000">
            <a:off x="4229100" y="2324100"/>
            <a:ext cx="228600" cy="4114800"/>
          </a:xfrm>
          <a:prstGeom prst="leftBrace">
            <a:avLst>
              <a:gd name="adj1" fmla="val 150000"/>
              <a:gd name="adj2" fmla="val 49995"/>
            </a:avLst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vi-VN" altLang="vi-VN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Box 64"/>
          <p:cNvSpPr txBox="1">
            <a:spLocks noChangeArrowheads="1"/>
          </p:cNvSpPr>
          <p:nvPr/>
        </p:nvSpPr>
        <p:spPr bwMode="auto">
          <a:xfrm>
            <a:off x="3810000" y="27432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400" b="1" dirty="0">
                <a:latin typeface="Arial" pitchFamily="34" charset="0"/>
                <a:cs typeface="Arial" pitchFamily="34" charset="0"/>
              </a:rPr>
              <a:t>8 </a:t>
            </a:r>
            <a:r>
              <a:rPr lang="en-US" altLang="vi-VN" sz="2400" b="1" dirty="0" err="1">
                <a:latin typeface="Arial" pitchFamily="34" charset="0"/>
                <a:cs typeface="Arial" pitchFamily="34" charset="0"/>
              </a:rPr>
              <a:t>xã</a:t>
            </a:r>
            <a:endParaRPr lang="en-US" altLang="vi-VN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 Box 65"/>
          <p:cNvSpPr txBox="1">
            <a:spLocks noChangeArrowheads="1"/>
          </p:cNvSpPr>
          <p:nvPr/>
        </p:nvSpPr>
        <p:spPr bwMode="auto">
          <a:xfrm>
            <a:off x="4038600" y="3886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400" b="1" dirty="0">
                <a:latin typeface="Arial" pitchFamily="34" charset="0"/>
                <a:cs typeface="Arial" pitchFamily="34" charset="0"/>
              </a:rPr>
              <a:t>9 </a:t>
            </a:r>
            <a:r>
              <a:rPr lang="en-US" altLang="vi-VN" sz="2400" b="1" dirty="0" err="1">
                <a:latin typeface="Arial" pitchFamily="34" charset="0"/>
                <a:cs typeface="Arial" pitchFamily="34" charset="0"/>
              </a:rPr>
              <a:t>xã</a:t>
            </a:r>
            <a:endParaRPr lang="en-US" altLang="vi-VN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66"/>
          <p:cNvSpPr txBox="1">
            <a:spLocks noChangeArrowheads="1"/>
          </p:cNvSpPr>
          <p:nvPr/>
        </p:nvSpPr>
        <p:spPr bwMode="auto">
          <a:xfrm>
            <a:off x="1752600" y="36576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b="1" dirty="0">
                <a:latin typeface="Arial" pitchFamily="34" charset="0"/>
                <a:cs typeface="Arial" pitchFamily="34" charset="0"/>
              </a:rPr>
              <a:t>850 </a:t>
            </a:r>
            <a:r>
              <a:rPr lang="en-US" altLang="vi-VN" b="1" dirty="0" err="1">
                <a:latin typeface="Arial" pitchFamily="34" charset="0"/>
                <a:cs typeface="Arial" pitchFamily="34" charset="0"/>
              </a:rPr>
              <a:t>quyển</a:t>
            </a:r>
            <a:r>
              <a:rPr lang="en-US" altLang="vi-VN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b="1" dirty="0" err="1">
                <a:latin typeface="Arial" pitchFamily="34" charset="0"/>
                <a:cs typeface="Arial" pitchFamily="34" charset="0"/>
              </a:rPr>
              <a:t>truyện</a:t>
            </a:r>
            <a:endParaRPr lang="en-US" altLang="vi-V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67"/>
          <p:cNvSpPr txBox="1">
            <a:spLocks noChangeArrowheads="1"/>
          </p:cNvSpPr>
          <p:nvPr/>
        </p:nvSpPr>
        <p:spPr bwMode="auto">
          <a:xfrm>
            <a:off x="1752600" y="48768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b="1" dirty="0">
                <a:latin typeface="Arial" pitchFamily="34" charset="0"/>
                <a:cs typeface="Arial" pitchFamily="34" charset="0"/>
              </a:rPr>
              <a:t>980 </a:t>
            </a:r>
            <a:r>
              <a:rPr lang="en-US" altLang="vi-VN" b="1" dirty="0" err="1">
                <a:latin typeface="Arial" pitchFamily="34" charset="0"/>
                <a:cs typeface="Arial" pitchFamily="34" charset="0"/>
              </a:rPr>
              <a:t>quyển</a:t>
            </a:r>
            <a:r>
              <a:rPr lang="en-US" altLang="vi-VN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b="1" dirty="0" err="1">
                <a:latin typeface="Arial" pitchFamily="34" charset="0"/>
                <a:cs typeface="Arial" pitchFamily="34" charset="0"/>
              </a:rPr>
              <a:t>truyện</a:t>
            </a:r>
            <a:endParaRPr lang="en-US" altLang="vi-V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AutoShape 68"/>
          <p:cNvSpPr>
            <a:spLocks/>
          </p:cNvSpPr>
          <p:nvPr/>
        </p:nvSpPr>
        <p:spPr bwMode="auto">
          <a:xfrm>
            <a:off x="6553200" y="3429000"/>
            <a:ext cx="381000" cy="114300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vi-VN" altLang="vi-VN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 Box 69"/>
          <p:cNvSpPr txBox="1">
            <a:spLocks noChangeArrowheads="1"/>
          </p:cNvSpPr>
          <p:nvPr/>
        </p:nvSpPr>
        <p:spPr bwMode="auto">
          <a:xfrm>
            <a:off x="6781800" y="3717925"/>
            <a:ext cx="2590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400" b="1" dirty="0">
                <a:latin typeface="Arial" pitchFamily="34" charset="0"/>
                <a:cs typeface="Arial" pitchFamily="34" charset="0"/>
              </a:rPr>
              <a:t>? </a:t>
            </a:r>
            <a:r>
              <a:rPr lang="en-US" altLang="vi-VN" sz="2400" b="1" dirty="0" err="1">
                <a:latin typeface="Arial" pitchFamily="34" charset="0"/>
                <a:cs typeface="Arial" pitchFamily="34" charset="0"/>
              </a:rPr>
              <a:t>quyển</a:t>
            </a:r>
            <a:r>
              <a:rPr lang="en-US" altLang="vi-VN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400" b="1" dirty="0" err="1">
                <a:latin typeface="Arial" pitchFamily="34" charset="0"/>
                <a:cs typeface="Arial" pitchFamily="34" charset="0"/>
              </a:rPr>
              <a:t>truyện</a:t>
            </a:r>
            <a:r>
              <a:rPr lang="en-US" altLang="vi-VN" sz="2400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/>
      <p:bldP spid="34" grpId="0"/>
      <p:bldP spid="35" grpId="0"/>
      <p:bldP spid="36" grpId="0"/>
      <p:bldP spid="37" grpId="0" animBg="1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81000" y="319087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altLang="vi-VN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4</a:t>
            </a:r>
            <a:r>
              <a:rPr lang="en-US" altLang="vi-VN" sz="28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5" name="Text Box 40"/>
          <p:cNvSpPr txBox="1">
            <a:spLocks noChangeArrowheads="1"/>
          </p:cNvSpPr>
          <p:nvPr/>
        </p:nvSpPr>
        <p:spPr bwMode="auto">
          <a:xfrm>
            <a:off x="3352800" y="700087"/>
            <a:ext cx="342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800" i="1" dirty="0">
                <a:latin typeface="Arial" pitchFamily="34" charset="0"/>
                <a:cs typeface="Arial" pitchFamily="34" charset="0"/>
              </a:rPr>
              <a:t>   </a:t>
            </a:r>
            <a:r>
              <a:rPr lang="en-US" altLang="vi-VN" sz="2800" i="1" u="sng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altLang="vi-VN" sz="2800" i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800" i="1" u="sng" dirty="0" err="1">
                <a:latin typeface="Arial" pitchFamily="34" charset="0"/>
                <a:cs typeface="Arial" pitchFamily="34" charset="0"/>
              </a:rPr>
              <a:t>giải</a:t>
            </a:r>
            <a:r>
              <a:rPr lang="en-US" altLang="vi-VN" sz="2800" i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800" i="1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6" name="Text Box 41"/>
          <p:cNvSpPr txBox="1">
            <a:spLocks noChangeArrowheads="1"/>
          </p:cNvSpPr>
          <p:nvPr/>
        </p:nvSpPr>
        <p:spPr bwMode="auto">
          <a:xfrm>
            <a:off x="381000" y="1447800"/>
            <a:ext cx="838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800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altLang="vi-VN" sz="2800" dirty="0" err="1" smtClean="0">
                <a:latin typeface="Arial" pitchFamily="34" charset="0"/>
                <a:cs typeface="Arial" pitchFamily="34" charset="0"/>
              </a:rPr>
              <a:t>ố</a:t>
            </a:r>
            <a:r>
              <a:rPr lang="en-US" altLang="vi-VN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800" dirty="0" err="1" smtClean="0">
                <a:latin typeface="Arial" pitchFamily="34" charset="0"/>
                <a:cs typeface="Arial" pitchFamily="34" charset="0"/>
              </a:rPr>
              <a:t>quyển</a:t>
            </a:r>
            <a:r>
              <a:rPr lang="en-US" altLang="vi-VN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800" dirty="0" err="1" smtClean="0">
                <a:latin typeface="Arial" pitchFamily="34" charset="0"/>
                <a:cs typeface="Arial" pitchFamily="34" charset="0"/>
              </a:rPr>
              <a:t>truyện</a:t>
            </a:r>
            <a:r>
              <a:rPr lang="en-US" altLang="vi-VN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800" dirty="0" err="1" smtClean="0">
                <a:latin typeface="Arial" pitchFamily="34" charset="0"/>
                <a:cs typeface="Arial" pitchFamily="34" charset="0"/>
              </a:rPr>
              <a:t>cấp</a:t>
            </a:r>
            <a:r>
              <a:rPr lang="en-US" altLang="vi-VN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800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altLang="vi-VN" sz="2800" dirty="0" smtClean="0">
                <a:latin typeface="Arial" pitchFamily="34" charset="0"/>
                <a:cs typeface="Arial" pitchFamily="34" charset="0"/>
              </a:rPr>
              <a:t> 8 </a:t>
            </a:r>
            <a:r>
              <a:rPr lang="en-US" altLang="vi-VN" sz="2800" dirty="0" err="1">
                <a:latin typeface="Arial" pitchFamily="34" charset="0"/>
                <a:cs typeface="Arial" pitchFamily="34" charset="0"/>
              </a:rPr>
              <a:t>xã</a:t>
            </a:r>
            <a:r>
              <a:rPr lang="en-US" altLang="vi-VN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800" dirty="0" err="1">
                <a:latin typeface="Arial" pitchFamily="34" charset="0"/>
                <a:cs typeface="Arial" pitchFamily="34" charset="0"/>
              </a:rPr>
              <a:t>vùng</a:t>
            </a:r>
            <a:r>
              <a:rPr lang="en-US" altLang="vi-VN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800" dirty="0" err="1" smtClean="0">
                <a:latin typeface="Arial" pitchFamily="34" charset="0"/>
                <a:cs typeface="Arial" pitchFamily="34" charset="0"/>
              </a:rPr>
              <a:t>thấp</a:t>
            </a:r>
            <a:r>
              <a:rPr lang="en-US" altLang="vi-VN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8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altLang="vi-VN" sz="2800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304800" y="1981200"/>
            <a:ext cx="769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800" dirty="0">
                <a:latin typeface="Arial" pitchFamily="34" charset="0"/>
                <a:cs typeface="Arial" pitchFamily="34" charset="0"/>
              </a:rPr>
              <a:t>              </a:t>
            </a:r>
            <a:r>
              <a:rPr lang="en-US" altLang="vi-VN" sz="2800" dirty="0" smtClean="0">
                <a:latin typeface="Arial" pitchFamily="34" charset="0"/>
                <a:cs typeface="Arial" pitchFamily="34" charset="0"/>
              </a:rPr>
              <a:t>850 </a:t>
            </a:r>
            <a:r>
              <a:rPr lang="en-US" altLang="vi-VN" sz="2800" dirty="0">
                <a:latin typeface="Arial" pitchFamily="34" charset="0"/>
                <a:cs typeface="Arial" pitchFamily="34" charset="0"/>
              </a:rPr>
              <a:t>× 8 = 6800 (</a:t>
            </a:r>
            <a:r>
              <a:rPr lang="en-US" altLang="vi-VN" sz="2800" dirty="0" err="1">
                <a:latin typeface="Arial" pitchFamily="34" charset="0"/>
                <a:cs typeface="Arial" pitchFamily="34" charset="0"/>
              </a:rPr>
              <a:t>quyển</a:t>
            </a:r>
            <a:r>
              <a:rPr lang="en-US" altLang="vi-VN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800" dirty="0" err="1">
                <a:latin typeface="Arial" pitchFamily="34" charset="0"/>
                <a:cs typeface="Arial" pitchFamily="34" charset="0"/>
              </a:rPr>
              <a:t>truyện</a:t>
            </a:r>
            <a:r>
              <a:rPr lang="en-US" altLang="vi-VN" sz="2800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8" name="Text Box 43"/>
          <p:cNvSpPr txBox="1">
            <a:spLocks noChangeArrowheads="1"/>
          </p:cNvSpPr>
          <p:nvPr/>
        </p:nvSpPr>
        <p:spPr bwMode="auto">
          <a:xfrm>
            <a:off x="457200" y="25146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altLang="vi-VN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800" dirty="0" err="1" smtClean="0">
                <a:latin typeface="Arial" pitchFamily="34" charset="0"/>
                <a:cs typeface="Arial" pitchFamily="34" charset="0"/>
              </a:rPr>
              <a:t>quyển</a:t>
            </a:r>
            <a:r>
              <a:rPr lang="en-US" altLang="vi-VN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800" dirty="0" err="1" smtClean="0">
                <a:latin typeface="Arial" pitchFamily="34" charset="0"/>
                <a:cs typeface="Arial" pitchFamily="34" charset="0"/>
              </a:rPr>
              <a:t>truyện</a:t>
            </a:r>
            <a:r>
              <a:rPr lang="en-US" altLang="vi-VN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800" dirty="0" err="1" smtClean="0">
                <a:latin typeface="Arial" pitchFamily="34" charset="0"/>
                <a:cs typeface="Arial" pitchFamily="34" charset="0"/>
              </a:rPr>
              <a:t>cấp</a:t>
            </a:r>
            <a:r>
              <a:rPr lang="en-US" altLang="vi-VN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800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altLang="vi-VN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800" dirty="0" smtClean="0">
                <a:latin typeface="Arial" pitchFamily="34" charset="0"/>
                <a:cs typeface="Arial" pitchFamily="34" charset="0"/>
              </a:rPr>
              <a:t>9 </a:t>
            </a:r>
            <a:r>
              <a:rPr lang="en-US" altLang="vi-VN" sz="2800" dirty="0" err="1">
                <a:latin typeface="Arial" pitchFamily="34" charset="0"/>
                <a:cs typeface="Arial" pitchFamily="34" charset="0"/>
              </a:rPr>
              <a:t>xã</a:t>
            </a:r>
            <a:r>
              <a:rPr lang="en-US" altLang="vi-VN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800" dirty="0" err="1">
                <a:latin typeface="Arial" pitchFamily="34" charset="0"/>
                <a:cs typeface="Arial" pitchFamily="34" charset="0"/>
              </a:rPr>
              <a:t>vùng</a:t>
            </a:r>
            <a:r>
              <a:rPr lang="en-US" altLang="vi-VN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800" dirty="0" err="1" smtClean="0">
                <a:latin typeface="Arial" pitchFamily="34" charset="0"/>
                <a:cs typeface="Arial" pitchFamily="34" charset="0"/>
              </a:rPr>
              <a:t>cao</a:t>
            </a:r>
            <a:r>
              <a:rPr lang="en-US" altLang="vi-VN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8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altLang="vi-VN" sz="2800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9" name="Text Box 44"/>
          <p:cNvSpPr txBox="1">
            <a:spLocks noChangeArrowheads="1"/>
          </p:cNvSpPr>
          <p:nvPr/>
        </p:nvSpPr>
        <p:spPr bwMode="auto">
          <a:xfrm>
            <a:off x="1600200" y="3138487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800" dirty="0">
                <a:latin typeface="Arial" pitchFamily="34" charset="0"/>
                <a:cs typeface="Arial" pitchFamily="34" charset="0"/>
              </a:rPr>
              <a:t>    980 × 9 = 8820 (</a:t>
            </a:r>
            <a:r>
              <a:rPr lang="en-US" altLang="vi-VN" sz="2800" dirty="0" err="1">
                <a:latin typeface="Arial" pitchFamily="34" charset="0"/>
                <a:cs typeface="Arial" pitchFamily="34" charset="0"/>
              </a:rPr>
              <a:t>quyển</a:t>
            </a:r>
            <a:r>
              <a:rPr lang="en-US" altLang="vi-VN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800" dirty="0" err="1">
                <a:latin typeface="Arial" pitchFamily="34" charset="0"/>
                <a:cs typeface="Arial" pitchFamily="34" charset="0"/>
              </a:rPr>
              <a:t>truyện</a:t>
            </a:r>
            <a:r>
              <a:rPr lang="en-US" altLang="vi-VN" sz="2800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0" name="Text Box 45"/>
          <p:cNvSpPr txBox="1">
            <a:spLocks noChangeArrowheads="1"/>
          </p:cNvSpPr>
          <p:nvPr/>
        </p:nvSpPr>
        <p:spPr bwMode="auto">
          <a:xfrm>
            <a:off x="152400" y="3748087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800" dirty="0" err="1" smtClean="0">
                <a:latin typeface="Arial" pitchFamily="34" charset="0"/>
                <a:cs typeface="Arial" pitchFamily="34" charset="0"/>
              </a:rPr>
              <a:t>Huyện</a:t>
            </a:r>
            <a:r>
              <a:rPr lang="en-US" altLang="vi-VN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800" dirty="0" err="1" smtClean="0">
                <a:latin typeface="Arial" pitchFamily="34" charset="0"/>
                <a:cs typeface="Arial" pitchFamily="34" charset="0"/>
              </a:rPr>
              <a:t>đó</a:t>
            </a:r>
            <a:r>
              <a:rPr lang="en-US" altLang="vi-VN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8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altLang="vi-VN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800" dirty="0" err="1">
                <a:latin typeface="Arial" pitchFamily="34" charset="0"/>
                <a:cs typeface="Arial" pitchFamily="34" charset="0"/>
              </a:rPr>
              <a:t>cấp</a:t>
            </a:r>
            <a:r>
              <a:rPr lang="en-US" altLang="vi-VN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altLang="vi-VN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800" dirty="0" err="1" smtClean="0">
                <a:latin typeface="Arial" pitchFamily="34" charset="0"/>
                <a:cs typeface="Arial" pitchFamily="34" charset="0"/>
              </a:rPr>
              <a:t>quyển</a:t>
            </a:r>
            <a:r>
              <a:rPr lang="en-US" altLang="vi-VN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800" dirty="0" err="1" smtClean="0">
                <a:latin typeface="Arial" pitchFamily="34" charset="0"/>
                <a:cs typeface="Arial" pitchFamily="34" charset="0"/>
              </a:rPr>
              <a:t>truyện</a:t>
            </a:r>
            <a:r>
              <a:rPr lang="en-US" altLang="vi-VN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8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altLang="vi-VN" sz="2800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11" name="Text Box 46"/>
          <p:cNvSpPr txBox="1">
            <a:spLocks noChangeArrowheads="1"/>
          </p:cNvSpPr>
          <p:nvPr/>
        </p:nvSpPr>
        <p:spPr bwMode="auto">
          <a:xfrm>
            <a:off x="1219200" y="4953000"/>
            <a:ext cx="716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800" dirty="0">
                <a:latin typeface="Arial" pitchFamily="34" charset="0"/>
                <a:cs typeface="Arial" pitchFamily="34" charset="0"/>
              </a:rPr>
              <a:t>                  </a:t>
            </a:r>
            <a:r>
              <a:rPr lang="en-US" altLang="vi-VN" sz="2800" dirty="0" err="1">
                <a:latin typeface="Arial" pitchFamily="34" charset="0"/>
                <a:cs typeface="Arial" pitchFamily="34" charset="0"/>
              </a:rPr>
              <a:t>Đáp</a:t>
            </a:r>
            <a:r>
              <a:rPr lang="en-US" altLang="vi-VN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altLang="vi-VN" sz="2800" dirty="0" smtClean="0">
                <a:latin typeface="Arial" pitchFamily="34" charset="0"/>
                <a:cs typeface="Arial" pitchFamily="34" charset="0"/>
              </a:rPr>
              <a:t>: 15620 </a:t>
            </a:r>
            <a:r>
              <a:rPr lang="en-US" altLang="vi-VN" sz="2800" dirty="0" err="1" smtClean="0">
                <a:latin typeface="Arial" pitchFamily="34" charset="0"/>
                <a:cs typeface="Arial" pitchFamily="34" charset="0"/>
              </a:rPr>
              <a:t>quyển</a:t>
            </a:r>
            <a:r>
              <a:rPr lang="en-US" altLang="vi-VN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800" dirty="0" err="1" smtClean="0">
                <a:latin typeface="Arial" pitchFamily="34" charset="0"/>
                <a:cs typeface="Arial" pitchFamily="34" charset="0"/>
              </a:rPr>
              <a:t>truyện</a:t>
            </a:r>
            <a:r>
              <a:rPr lang="en-US" altLang="vi-VN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2" name="Text Box 48"/>
          <p:cNvSpPr txBox="1">
            <a:spLocks noChangeArrowheads="1"/>
          </p:cNvSpPr>
          <p:nvPr/>
        </p:nvSpPr>
        <p:spPr bwMode="auto">
          <a:xfrm>
            <a:off x="381000" y="4357687"/>
            <a:ext cx="861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800" dirty="0">
                <a:latin typeface="Arial" pitchFamily="34" charset="0"/>
                <a:cs typeface="Arial" pitchFamily="34" charset="0"/>
              </a:rPr>
              <a:t>            6800 + 8820 = 15620 (</a:t>
            </a:r>
            <a:r>
              <a:rPr lang="en-US" altLang="vi-VN" sz="2800" dirty="0" err="1">
                <a:latin typeface="Arial" pitchFamily="34" charset="0"/>
                <a:cs typeface="Arial" pitchFamily="34" charset="0"/>
              </a:rPr>
              <a:t>quyển</a:t>
            </a:r>
            <a:r>
              <a:rPr lang="en-US" altLang="vi-VN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800" dirty="0" err="1">
                <a:latin typeface="Arial" pitchFamily="34" charset="0"/>
                <a:cs typeface="Arial" pitchFamily="34" charset="0"/>
              </a:rPr>
              <a:t>truyện</a:t>
            </a:r>
            <a:r>
              <a:rPr lang="en-US" altLang="vi-VN" sz="2800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  <p:pic>
        <p:nvPicPr>
          <p:cNvPr id="13" name="Picture 7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76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7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04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7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39200" y="152400"/>
            <a:ext cx="304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7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629400"/>
            <a:ext cx="876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Text Box 3"/>
          <p:cNvSpPr txBox="1">
            <a:spLocks noChangeArrowheads="1"/>
          </p:cNvSpPr>
          <p:nvPr/>
        </p:nvSpPr>
        <p:spPr bwMode="auto">
          <a:xfrm>
            <a:off x="609600" y="1706701"/>
            <a:ext cx="77724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6000" b="1" dirty="0" smtClean="0">
                <a:solidFill>
                  <a:srgbClr val="C00000"/>
                </a:solidFill>
                <a:latin typeface="Times New Roman" pitchFamily="18" charset="0"/>
              </a:rPr>
              <a:t>CỦNG CỐ - DẶN DÒ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vi-VN" sz="4000" b="1" dirty="0" smtClean="0">
                <a:solidFill>
                  <a:srgbClr val="00B0F0"/>
                </a:solidFill>
                <a:latin typeface="Times New Roman" pitchFamily="18" charset="0"/>
              </a:rPr>
              <a:t>1.Củng </a:t>
            </a:r>
            <a:r>
              <a:rPr lang="en-US" altLang="vi-VN" sz="4000" b="1" dirty="0" err="1" smtClean="0">
                <a:solidFill>
                  <a:srgbClr val="00B0F0"/>
                </a:solidFill>
                <a:latin typeface="Times New Roman" pitchFamily="18" charset="0"/>
              </a:rPr>
              <a:t>cố</a:t>
            </a:r>
            <a:r>
              <a:rPr lang="en-US" altLang="vi-VN" sz="4000" b="1" dirty="0" smtClean="0">
                <a:solidFill>
                  <a:srgbClr val="00B0F0"/>
                </a:solidFill>
                <a:latin typeface="Times New Roman" pitchFamily="18" charset="0"/>
              </a:rPr>
              <a:t> </a:t>
            </a:r>
            <a:r>
              <a:rPr lang="en-US" altLang="vi-VN" sz="4000" b="1" dirty="0" err="1" smtClean="0">
                <a:solidFill>
                  <a:srgbClr val="00B0F0"/>
                </a:solidFill>
                <a:latin typeface="Times New Roman" pitchFamily="18" charset="0"/>
              </a:rPr>
              <a:t>kiến</a:t>
            </a:r>
            <a:r>
              <a:rPr lang="en-US" altLang="vi-VN" sz="4000" b="1" dirty="0" smtClean="0">
                <a:solidFill>
                  <a:srgbClr val="00B0F0"/>
                </a:solidFill>
                <a:latin typeface="Times New Roman" pitchFamily="18" charset="0"/>
              </a:rPr>
              <a:t> </a:t>
            </a:r>
            <a:r>
              <a:rPr lang="en-US" altLang="vi-VN" sz="4000" b="1" dirty="0" err="1" smtClean="0">
                <a:solidFill>
                  <a:srgbClr val="00B0F0"/>
                </a:solidFill>
                <a:latin typeface="Times New Roman" pitchFamily="18" charset="0"/>
              </a:rPr>
              <a:t>thức</a:t>
            </a:r>
            <a:r>
              <a:rPr lang="en-US" altLang="vi-VN" sz="4000" b="1" dirty="0" smtClean="0">
                <a:solidFill>
                  <a:srgbClr val="00B0F0"/>
                </a:solidFill>
                <a:latin typeface="Times New Roman" pitchFamily="18" charset="0"/>
              </a:rPr>
              <a:t>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vi-VN" sz="4000" b="1" dirty="0" smtClean="0">
                <a:solidFill>
                  <a:srgbClr val="00B0F0"/>
                </a:solidFill>
                <a:latin typeface="Times New Roman" pitchFamily="18" charset="0"/>
              </a:rPr>
              <a:t>2.Về </a:t>
            </a:r>
            <a:r>
              <a:rPr lang="en-US" altLang="vi-VN" sz="4000" b="1" dirty="0" err="1" smtClean="0">
                <a:solidFill>
                  <a:srgbClr val="00B0F0"/>
                </a:solidFill>
                <a:latin typeface="Times New Roman" pitchFamily="18" charset="0"/>
              </a:rPr>
              <a:t>nhà</a:t>
            </a:r>
            <a:r>
              <a:rPr lang="en-US" altLang="vi-VN" sz="4000" b="1" dirty="0" smtClean="0">
                <a:solidFill>
                  <a:srgbClr val="00B0F0"/>
                </a:solidFill>
                <a:latin typeface="Times New Roman" pitchFamily="18" charset="0"/>
              </a:rPr>
              <a:t> </a:t>
            </a:r>
            <a:r>
              <a:rPr lang="en-US" altLang="vi-VN" sz="4000" b="1" dirty="0" err="1" smtClean="0">
                <a:solidFill>
                  <a:srgbClr val="00B0F0"/>
                </a:solidFill>
                <a:latin typeface="Times New Roman" pitchFamily="18" charset="0"/>
              </a:rPr>
              <a:t>xem</a:t>
            </a:r>
            <a:r>
              <a:rPr lang="en-US" altLang="vi-VN" sz="4000" b="1" dirty="0" smtClean="0">
                <a:solidFill>
                  <a:srgbClr val="00B0F0"/>
                </a:solidFill>
                <a:latin typeface="Times New Roman" pitchFamily="18" charset="0"/>
              </a:rPr>
              <a:t> </a:t>
            </a:r>
            <a:r>
              <a:rPr lang="en-US" altLang="vi-VN" sz="4000" b="1" dirty="0" err="1" smtClean="0">
                <a:solidFill>
                  <a:srgbClr val="00B0F0"/>
                </a:solidFill>
                <a:latin typeface="Times New Roman" pitchFamily="18" charset="0"/>
              </a:rPr>
              <a:t>trước</a:t>
            </a:r>
            <a:r>
              <a:rPr lang="en-US" altLang="vi-VN" sz="4000" b="1" dirty="0" smtClean="0">
                <a:solidFill>
                  <a:srgbClr val="00B0F0"/>
                </a:solidFill>
                <a:latin typeface="Times New Roman" pitchFamily="18" charset="0"/>
              </a:rPr>
              <a:t> </a:t>
            </a:r>
            <a:r>
              <a:rPr lang="en-US" altLang="vi-VN" sz="4000" b="1" dirty="0" err="1" smtClean="0">
                <a:solidFill>
                  <a:srgbClr val="00B0F0"/>
                </a:solidFill>
                <a:latin typeface="Times New Roman" pitchFamily="18" charset="0"/>
              </a:rPr>
              <a:t>bài</a:t>
            </a:r>
            <a:r>
              <a:rPr lang="en-US" altLang="vi-VN" sz="4000" b="1" dirty="0" smtClean="0">
                <a:solidFill>
                  <a:srgbClr val="00B0F0"/>
                </a:solidFill>
                <a:latin typeface="Times New Roman" pitchFamily="18" charset="0"/>
              </a:rPr>
              <a:t>: </a:t>
            </a:r>
            <a:r>
              <a:rPr lang="en-US" altLang="vi-VN" sz="4000" b="1" dirty="0" err="1" smtClean="0">
                <a:solidFill>
                  <a:srgbClr val="00B0F0"/>
                </a:solidFill>
                <a:latin typeface="Times New Roman" pitchFamily="18" charset="0"/>
              </a:rPr>
              <a:t>Tính</a:t>
            </a:r>
            <a:r>
              <a:rPr lang="en-US" altLang="vi-VN" sz="4000" b="1" dirty="0" smtClean="0">
                <a:solidFill>
                  <a:srgbClr val="00B0F0"/>
                </a:solidFill>
                <a:latin typeface="Times New Roman" pitchFamily="18" charset="0"/>
              </a:rPr>
              <a:t> </a:t>
            </a:r>
            <a:r>
              <a:rPr lang="en-US" altLang="vi-VN" sz="4000" b="1" dirty="0" err="1" smtClean="0">
                <a:solidFill>
                  <a:srgbClr val="00B0F0"/>
                </a:solidFill>
                <a:latin typeface="Times New Roman" pitchFamily="18" charset="0"/>
              </a:rPr>
              <a:t>chất</a:t>
            </a:r>
            <a:r>
              <a:rPr lang="en-US" altLang="vi-VN" sz="4000" b="1" dirty="0" smtClean="0">
                <a:solidFill>
                  <a:srgbClr val="00B0F0"/>
                </a:solidFill>
                <a:latin typeface="Times New Roman" pitchFamily="18" charset="0"/>
              </a:rPr>
              <a:t> </a:t>
            </a:r>
            <a:r>
              <a:rPr lang="en-US" altLang="vi-VN" sz="4000" b="1" dirty="0" err="1" smtClean="0">
                <a:solidFill>
                  <a:srgbClr val="00B0F0"/>
                </a:solidFill>
                <a:latin typeface="Times New Roman" pitchFamily="18" charset="0"/>
              </a:rPr>
              <a:t>giao</a:t>
            </a:r>
            <a:r>
              <a:rPr lang="en-US" altLang="vi-VN" sz="4000" b="1" dirty="0" smtClean="0">
                <a:solidFill>
                  <a:srgbClr val="00B0F0"/>
                </a:solidFill>
                <a:latin typeface="Times New Roman" pitchFamily="18" charset="0"/>
              </a:rPr>
              <a:t> </a:t>
            </a:r>
            <a:r>
              <a:rPr lang="en-US" altLang="vi-VN" sz="4000" b="1" dirty="0" err="1" smtClean="0">
                <a:solidFill>
                  <a:srgbClr val="00B0F0"/>
                </a:solidFill>
                <a:latin typeface="Times New Roman" pitchFamily="18" charset="0"/>
              </a:rPr>
              <a:t>hoán</a:t>
            </a:r>
            <a:r>
              <a:rPr lang="en-US" altLang="vi-VN" sz="4000" b="1" dirty="0" smtClean="0">
                <a:solidFill>
                  <a:srgbClr val="00B0F0"/>
                </a:solidFill>
                <a:latin typeface="Times New Roman" pitchFamily="18" charset="0"/>
              </a:rPr>
              <a:t> </a:t>
            </a:r>
            <a:r>
              <a:rPr lang="en-US" altLang="vi-VN" sz="4000" b="1" dirty="0" err="1" smtClean="0">
                <a:solidFill>
                  <a:srgbClr val="00B0F0"/>
                </a:solidFill>
                <a:latin typeface="Times New Roman" pitchFamily="18" charset="0"/>
              </a:rPr>
              <a:t>của</a:t>
            </a:r>
            <a:r>
              <a:rPr lang="en-US" altLang="vi-VN" sz="4000" b="1" dirty="0" smtClean="0">
                <a:solidFill>
                  <a:srgbClr val="00B0F0"/>
                </a:solidFill>
                <a:latin typeface="Times New Roman" pitchFamily="18" charset="0"/>
              </a:rPr>
              <a:t> </a:t>
            </a:r>
            <a:r>
              <a:rPr lang="en-US" altLang="vi-VN" sz="4000" b="1" dirty="0" err="1" smtClean="0">
                <a:solidFill>
                  <a:srgbClr val="00B0F0"/>
                </a:solidFill>
                <a:latin typeface="Times New Roman" pitchFamily="18" charset="0"/>
              </a:rPr>
              <a:t>phép</a:t>
            </a:r>
            <a:r>
              <a:rPr lang="en-US" altLang="vi-VN" sz="4000" b="1" dirty="0" smtClean="0">
                <a:solidFill>
                  <a:srgbClr val="00B0F0"/>
                </a:solidFill>
                <a:latin typeface="Times New Roman" pitchFamily="18" charset="0"/>
              </a:rPr>
              <a:t> </a:t>
            </a:r>
            <a:r>
              <a:rPr lang="en-US" altLang="vi-VN" sz="4000" b="1" dirty="0" err="1" smtClean="0">
                <a:solidFill>
                  <a:srgbClr val="00B0F0"/>
                </a:solidFill>
                <a:latin typeface="Times New Roman" pitchFamily="18" charset="0"/>
              </a:rPr>
              <a:t>nhân</a:t>
            </a:r>
            <a:endParaRPr lang="en-US" altLang="vi-VN" sz="4000" b="1" dirty="0">
              <a:solidFill>
                <a:srgbClr val="00B0F0"/>
              </a:solidFill>
              <a:latin typeface="Times New Roman" pitchFamily="18" charset="0"/>
            </a:endParaRPr>
          </a:p>
        </p:txBody>
      </p:sp>
      <p:pic>
        <p:nvPicPr>
          <p:cNvPr id="13320" name="Picture 7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76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7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629400"/>
            <a:ext cx="876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7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04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7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39200" y="152400"/>
            <a:ext cx="304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925117"/>
  <p:tag name="VIOLETTITLE" val="Nhân với số có một chữ số"/>
  <p:tag name="VIOLETLESSON" val="33"/>
  <p:tag name="VIOLETCATID" val="2193"/>
  <p:tag name="VIOLETSUBJECT" val="Toán học 4"/>
  <p:tag name="VIOLETAUTHORID" val="7833918"/>
  <p:tag name="VIOLETAUTHORNAME" val="Nguyễn Thị Định"/>
  <p:tag name="VIOLETAUTHORAVATAR" val="no_avatarf.jpg"/>
  <p:tag name="VIOLETAUTHORADDRESS" val="Trường TH Thụy Vân - Tỉnh Phú Thọ"/>
  <p:tag name="VIOLETDATE" val="2017-01-19 12:29:38"/>
  <p:tag name="VIOLETHIT" val="78"/>
  <p:tag name="VIOLETLIKE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TM01972873[[fn=Summer]]</Template>
  <TotalTime>11017</TotalTime>
  <Words>564</Words>
  <Application>Microsoft Office PowerPoint</Application>
  <PresentationFormat>On-screen Show (4:3)</PresentationFormat>
  <Paragraphs>96</Paragraphs>
  <Slides>10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trang</cp:lastModifiedBy>
  <cp:revision>314</cp:revision>
  <cp:lastPrinted>1601-01-01T00:00:00Z</cp:lastPrinted>
  <dcterms:created xsi:type="dcterms:W3CDTF">1601-01-01T00:00:00Z</dcterms:created>
  <dcterms:modified xsi:type="dcterms:W3CDTF">2018-11-09T03:42:31Z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