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92" r:id="rId4"/>
    <p:sldId id="259" r:id="rId5"/>
    <p:sldId id="296" r:id="rId6"/>
    <p:sldId id="286" r:id="rId7"/>
    <p:sldId id="294" r:id="rId8"/>
    <p:sldId id="280" r:id="rId9"/>
    <p:sldId id="278" r:id="rId10"/>
    <p:sldId id="295" r:id="rId11"/>
    <p:sldId id="275" r:id="rId12"/>
  </p:sldIdLst>
  <p:sldSz cx="936148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45" autoAdjust="0"/>
  </p:normalViewPr>
  <p:slideViewPr>
    <p:cSldViewPr>
      <p:cViewPr>
        <p:scale>
          <a:sx n="87" d="100"/>
          <a:sy n="87" d="100"/>
        </p:scale>
        <p:origin x="-816" y="-282"/>
      </p:cViewPr>
      <p:guideLst>
        <p:guide orient="horz" pos="2160"/>
        <p:guide pos="29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86016-8E94-46B4-9003-90C0C1AB8CAA}" type="datetimeFigureOut">
              <a:rPr lang="en-GB" smtClean="0"/>
              <a:t>08/04/2019</a:t>
            </a:fld>
            <a:endParaRPr lang="en-GB"/>
          </a:p>
        </p:txBody>
      </p:sp>
      <p:sp>
        <p:nvSpPr>
          <p:cNvPr id="4" name="Slide Image Placeholder 3"/>
          <p:cNvSpPr>
            <a:spLocks noGrp="1" noRot="1" noChangeAspect="1"/>
          </p:cNvSpPr>
          <p:nvPr>
            <p:ph type="sldImg" idx="2"/>
          </p:nvPr>
        </p:nvSpPr>
        <p:spPr>
          <a:xfrm>
            <a:off x="1089025" y="685800"/>
            <a:ext cx="467995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0D3392-3D39-41DB-A193-1204E261BB68}" type="slidenum">
              <a:rPr lang="en-GB" smtClean="0"/>
              <a:t>‹#›</a:t>
            </a:fld>
            <a:endParaRPr lang="en-GB"/>
          </a:p>
        </p:txBody>
      </p:sp>
    </p:spTree>
    <p:extLst>
      <p:ext uri="{BB962C8B-B14F-4D97-AF65-F5344CB8AC3E}">
        <p14:creationId xmlns:p14="http://schemas.microsoft.com/office/powerpoint/2010/main" val="2515556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9025" y="685800"/>
            <a:ext cx="467995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A16468-6E23-4E46-8A81-36543AB3A88E}" type="slidenum">
              <a:rPr lang="en-GB" smtClean="0"/>
              <a:t>1</a:t>
            </a:fld>
            <a:endParaRPr lang="en-GB"/>
          </a:p>
        </p:txBody>
      </p:sp>
    </p:spTree>
    <p:extLst>
      <p:ext uri="{BB962C8B-B14F-4D97-AF65-F5344CB8AC3E}">
        <p14:creationId xmlns:p14="http://schemas.microsoft.com/office/powerpoint/2010/main" val="3663669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9025" y="685800"/>
            <a:ext cx="46799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79743C-0772-49CE-8ADB-681D96895169}"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2112" y="2130426"/>
            <a:ext cx="7957265"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404223" y="3886200"/>
            <a:ext cx="655304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03D6F1-08A3-4390-9DFC-031899E02157}"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313524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3D6F1-08A3-4390-9DFC-031899E02157}"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233602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7079" y="274639"/>
            <a:ext cx="2106335"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074" y="274639"/>
            <a:ext cx="61629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3D6F1-08A3-4390-9DFC-031899E02157}"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3141007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03D6F1-08A3-4390-9DFC-031899E02157}"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77054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493" y="4406901"/>
            <a:ext cx="7957265"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39493" y="2906713"/>
            <a:ext cx="795726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03D6F1-08A3-4390-9DFC-031899E02157}" type="datetimeFigureOut">
              <a:rPr lang="en-GB" smtClean="0"/>
              <a:t>08/04/2019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2889001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075" y="1600201"/>
            <a:ext cx="41346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58757" y="1600201"/>
            <a:ext cx="41346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03D6F1-08A3-4390-9DFC-031899E02157}"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119299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68074" y="1535113"/>
            <a:ext cx="41362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074" y="2174875"/>
            <a:ext cx="41362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755506" y="1535113"/>
            <a:ext cx="41379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5506" y="2174875"/>
            <a:ext cx="41379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03D6F1-08A3-4390-9DFC-031899E02157}" type="datetimeFigureOut">
              <a:rPr lang="en-GB" smtClean="0"/>
              <a:t>08/04/2019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97394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03D6F1-08A3-4390-9DFC-031899E02157}" type="datetimeFigureOut">
              <a:rPr lang="en-GB" smtClean="0"/>
              <a:t>08/04/2019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87753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3D6F1-08A3-4390-9DFC-031899E02157}" type="datetimeFigureOut">
              <a:rPr lang="en-GB" smtClean="0"/>
              <a:t>08/04/2019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351517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075" y="273050"/>
            <a:ext cx="307986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660082" y="273051"/>
            <a:ext cx="523333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8075" y="1435101"/>
            <a:ext cx="307986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3D6F1-08A3-4390-9DFC-031899E02157}"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30173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4917" y="4800600"/>
            <a:ext cx="5616893"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34917" y="612775"/>
            <a:ext cx="561689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834917" y="5367338"/>
            <a:ext cx="561689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03D6F1-08A3-4390-9DFC-031899E02157}" type="datetimeFigureOut">
              <a:rPr lang="en-GB" smtClean="0"/>
              <a:t>08/04/2019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8FCE29-22DE-481E-9827-75C2BA3D4AEF}" type="slidenum">
              <a:rPr lang="en-GB" smtClean="0"/>
              <a:t>‹#›</a:t>
            </a:fld>
            <a:endParaRPr lang="en-GB"/>
          </a:p>
        </p:txBody>
      </p:sp>
    </p:spTree>
    <p:extLst>
      <p:ext uri="{BB962C8B-B14F-4D97-AF65-F5344CB8AC3E}">
        <p14:creationId xmlns:p14="http://schemas.microsoft.com/office/powerpoint/2010/main" val="4051261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75" y="274638"/>
            <a:ext cx="8425339"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68075" y="1600201"/>
            <a:ext cx="8425339"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68075" y="6356351"/>
            <a:ext cx="218434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3D6F1-08A3-4390-9DFC-031899E02157}" type="datetimeFigureOut">
              <a:rPr lang="en-GB" smtClean="0"/>
              <a:t>08/04/2019</a:t>
            </a:fld>
            <a:endParaRPr lang="en-GB"/>
          </a:p>
        </p:txBody>
      </p:sp>
      <p:sp>
        <p:nvSpPr>
          <p:cNvPr id="5" name="Footer Placeholder 4"/>
          <p:cNvSpPr>
            <a:spLocks noGrp="1"/>
          </p:cNvSpPr>
          <p:nvPr>
            <p:ph type="ftr" sz="quarter" idx="3"/>
          </p:nvPr>
        </p:nvSpPr>
        <p:spPr>
          <a:xfrm>
            <a:off x="3198509" y="6356351"/>
            <a:ext cx="29644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709067" y="6356351"/>
            <a:ext cx="21843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FCE29-22DE-481E-9827-75C2BA3D4AEF}" type="slidenum">
              <a:rPr lang="en-GB" smtClean="0"/>
              <a:t>‹#›</a:t>
            </a:fld>
            <a:endParaRPr lang="en-GB"/>
          </a:p>
        </p:txBody>
      </p:sp>
    </p:spTree>
    <p:extLst>
      <p:ext uri="{BB962C8B-B14F-4D97-AF65-F5344CB8AC3E}">
        <p14:creationId xmlns:p14="http://schemas.microsoft.com/office/powerpoint/2010/main" val="2491078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NGOC-MAI\Pictures\background-powerpoint-dep-cho-bay-thuyet-trinh-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25"/>
            <a:ext cx="93614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232472" y="5301208"/>
            <a:ext cx="4758756" cy="643332"/>
          </a:xfrm>
        </p:spPr>
        <p:txBody>
          <a:bodyPr>
            <a:normAutofit fontScale="92500"/>
          </a:bodyPr>
          <a:lstStyle/>
          <a:p>
            <a:r>
              <a:rPr lang="en-US" sz="2900" b="1" i="1" dirty="0">
                <a:solidFill>
                  <a:schemeClr val="tx1"/>
                </a:solidFill>
                <a:latin typeface="Times New Roman" pitchFamily="18" charset="0"/>
                <a:cs typeface="Times New Roman" pitchFamily="18" charset="0"/>
              </a:rPr>
              <a:t>GVCN: </a:t>
            </a:r>
            <a:r>
              <a:rPr lang="en-US" sz="2900" b="1" i="1" dirty="0" err="1" smtClean="0">
                <a:solidFill>
                  <a:schemeClr val="tx1"/>
                </a:solidFill>
                <a:latin typeface="Times New Roman" pitchFamily="18" charset="0"/>
                <a:cs typeface="Times New Roman" pitchFamily="18" charset="0"/>
              </a:rPr>
              <a:t>Trương</a:t>
            </a:r>
            <a:r>
              <a:rPr lang="en-US" sz="2900" b="1" i="1" dirty="0" smtClean="0">
                <a:solidFill>
                  <a:schemeClr val="tx1"/>
                </a:solidFill>
                <a:latin typeface="Times New Roman" pitchFamily="18" charset="0"/>
                <a:cs typeface="Times New Roman" pitchFamily="18" charset="0"/>
              </a:rPr>
              <a:t> </a:t>
            </a:r>
            <a:r>
              <a:rPr lang="en-US" sz="2900" b="1" i="1" dirty="0" err="1" smtClean="0">
                <a:solidFill>
                  <a:schemeClr val="tx1"/>
                </a:solidFill>
                <a:latin typeface="Times New Roman" pitchFamily="18" charset="0"/>
                <a:cs typeface="Times New Roman" pitchFamily="18" charset="0"/>
              </a:rPr>
              <a:t>Thị</a:t>
            </a:r>
            <a:r>
              <a:rPr lang="en-US" sz="2900" b="1" i="1" dirty="0" smtClean="0">
                <a:solidFill>
                  <a:schemeClr val="tx1"/>
                </a:solidFill>
                <a:latin typeface="Times New Roman" pitchFamily="18" charset="0"/>
                <a:cs typeface="Times New Roman" pitchFamily="18" charset="0"/>
              </a:rPr>
              <a:t> </a:t>
            </a:r>
            <a:r>
              <a:rPr lang="en-US" sz="2900" b="1" i="1" dirty="0" err="1" smtClean="0">
                <a:solidFill>
                  <a:schemeClr val="tx1"/>
                </a:solidFill>
                <a:latin typeface="Times New Roman" pitchFamily="18" charset="0"/>
                <a:cs typeface="Times New Roman" pitchFamily="18" charset="0"/>
              </a:rPr>
              <a:t>Bích</a:t>
            </a:r>
            <a:r>
              <a:rPr lang="en-US" sz="2900" b="1" i="1" dirty="0" smtClean="0">
                <a:solidFill>
                  <a:schemeClr val="tx1"/>
                </a:solidFill>
                <a:latin typeface="Times New Roman" pitchFamily="18" charset="0"/>
                <a:cs typeface="Times New Roman" pitchFamily="18" charset="0"/>
              </a:rPr>
              <a:t> </a:t>
            </a:r>
            <a:r>
              <a:rPr lang="en-US" sz="2900" b="1" i="1" dirty="0" err="1" smtClean="0">
                <a:solidFill>
                  <a:schemeClr val="tx1"/>
                </a:solidFill>
                <a:latin typeface="Times New Roman" pitchFamily="18" charset="0"/>
                <a:cs typeface="Times New Roman" pitchFamily="18" charset="0"/>
              </a:rPr>
              <a:t>Hảo</a:t>
            </a:r>
            <a:endParaRPr lang="en-US" sz="2900" b="1" i="1" dirty="0">
              <a:solidFill>
                <a:schemeClr val="tx1"/>
              </a:solidFill>
              <a:latin typeface="Times New Roman" pitchFamily="18" charset="0"/>
              <a:cs typeface="Times New Roman" pitchFamily="18" charset="0"/>
            </a:endParaRPr>
          </a:p>
        </p:txBody>
      </p:sp>
      <p:sp>
        <p:nvSpPr>
          <p:cNvPr id="5" name="TextBox 4"/>
          <p:cNvSpPr txBox="1"/>
          <p:nvPr/>
        </p:nvSpPr>
        <p:spPr>
          <a:xfrm>
            <a:off x="0" y="14325"/>
            <a:ext cx="4283096" cy="481023"/>
          </a:xfrm>
          <a:prstGeom prst="rect">
            <a:avLst/>
          </a:prstGeom>
          <a:noFill/>
        </p:spPr>
        <p:txBody>
          <a:bodyPr wrap="square" lIns="102023" tIns="51012" rIns="102023" bIns="51012" rtlCol="0">
            <a:spAutoFit/>
          </a:bodyPr>
          <a:lstStyle/>
          <a:p>
            <a:pPr algn="ctr">
              <a:buNone/>
            </a:pPr>
            <a:r>
              <a:rPr lang="en-US" sz="2400" dirty="0" err="1">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Trường</a:t>
            </a:r>
            <a:r>
              <a:rPr lang="en-US" sz="2400" dirty="0">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 TH </a:t>
            </a:r>
            <a:r>
              <a:rPr lang="en-US" sz="2400" dirty="0" err="1">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Lý</a:t>
            </a:r>
            <a:r>
              <a:rPr lang="en-US" sz="2400" dirty="0">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 </a:t>
            </a:r>
            <a:r>
              <a:rPr lang="en-US" sz="2400" dirty="0" err="1">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Thường</a:t>
            </a:r>
            <a:r>
              <a:rPr lang="en-US" sz="2400" dirty="0">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 </a:t>
            </a:r>
            <a:r>
              <a:rPr lang="en-US" sz="2400" dirty="0" err="1">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rPr>
              <a:t>Kiệt</a:t>
            </a:r>
            <a:endParaRPr lang="en-US" sz="2400" dirty="0">
              <a:ln>
                <a:solidFill>
                  <a:schemeClr val="tx1">
                    <a:lumMod val="85000"/>
                    <a:lumOff val="15000"/>
                  </a:schemeClr>
                </a:solidFill>
              </a:ln>
              <a:effectLst>
                <a:reflection blurRad="6350" stA="55000" endA="300" endPos="45500" dir="5400000" sy="-100000" algn="bl" rotWithShape="0"/>
              </a:effectLst>
              <a:latin typeface="Times New Roman" pitchFamily="18" charset="0"/>
              <a:cs typeface="Times New Roman" pitchFamily="18" charset="0"/>
            </a:endParaRPr>
          </a:p>
        </p:txBody>
      </p:sp>
      <p:sp>
        <p:nvSpPr>
          <p:cNvPr id="6" name="Title 1"/>
          <p:cNvSpPr txBox="1">
            <a:spLocks/>
          </p:cNvSpPr>
          <p:nvPr/>
        </p:nvSpPr>
        <p:spPr>
          <a:xfrm>
            <a:off x="183635" y="1293478"/>
            <a:ext cx="8198923" cy="978259"/>
          </a:xfrm>
          <a:prstGeom prst="rect">
            <a:avLst/>
          </a:prstGeom>
        </p:spPr>
        <p:txBody>
          <a:bodyPr vert="horz" lIns="102023" tIns="51012" rIns="102023" bIns="51012" numCol="1" rtlCol="0" anchor="ctr">
            <a:prstTxWarp prst="textStop">
              <a:avLst/>
            </a:prstTxWarp>
            <a:normAutofit fontScale="67500" lnSpcReduction="20000"/>
          </a:bodyPr>
          <a:lstStyle/>
          <a:p>
            <a:pPr algn="ctr">
              <a:spcBef>
                <a:spcPct val="0"/>
              </a:spcBef>
              <a:defRPr/>
            </a:pPr>
            <a:r>
              <a:rPr lang="en-US" sz="4900" b="1" dirty="0">
                <a:ln w="1905"/>
                <a:effectLst>
                  <a:outerShdw blurRad="38100" dist="38100" dir="2700000" algn="tl">
                    <a:srgbClr val="000000">
                      <a:alpha val="43137"/>
                    </a:srgbClr>
                  </a:outerShdw>
                </a:effectLst>
                <a:latin typeface="Times New Roman" pitchFamily="18" charset="0"/>
                <a:ea typeface="+mj-ea"/>
                <a:cs typeface="Times New Roman" pitchFamily="18" charset="0"/>
              </a:rPr>
              <a:t>NHIỆT LIỆT CHÀO MỪNG  QUÝ THẦY CÔ GIÁO VỀ DỰ GIỜ  </a:t>
            </a:r>
            <a:r>
              <a:rPr lang="en-US" sz="4900" b="1">
                <a:ln w="1905"/>
                <a:effectLst>
                  <a:outerShdw blurRad="38100" dist="38100" dir="2700000" algn="tl">
                    <a:srgbClr val="000000">
                      <a:alpha val="43137"/>
                    </a:srgbClr>
                  </a:outerShdw>
                </a:effectLst>
                <a:latin typeface="Times New Roman" pitchFamily="18" charset="0"/>
                <a:ea typeface="+mj-ea"/>
                <a:cs typeface="Times New Roman" pitchFamily="18" charset="0"/>
              </a:rPr>
              <a:t>LỚP </a:t>
            </a:r>
            <a:r>
              <a:rPr lang="en-US" sz="4900" b="1" smtClean="0">
                <a:ln w="1905"/>
                <a:effectLst>
                  <a:outerShdw blurRad="38100" dist="38100" dir="2700000" algn="tl">
                    <a:srgbClr val="000000">
                      <a:alpha val="43137"/>
                    </a:srgbClr>
                  </a:outerShdw>
                </a:effectLst>
                <a:latin typeface="Times New Roman" pitchFamily="18" charset="0"/>
                <a:ea typeface="+mj-ea"/>
                <a:cs typeface="Times New Roman" pitchFamily="18" charset="0"/>
              </a:rPr>
              <a:t>4A</a:t>
            </a:r>
            <a:endParaRPr lang="en-US" sz="4900" b="1" dirty="0">
              <a:effectLst>
                <a:outerShdw blurRad="38100" dist="38100" dir="2700000" algn="tl">
                  <a:srgbClr val="000000">
                    <a:alpha val="43137"/>
                  </a:srgbClr>
                </a:outerShdw>
              </a:effectLst>
              <a:latin typeface="Times New Roman" pitchFamily="18" charset="0"/>
              <a:ea typeface="+mj-ea"/>
              <a:cs typeface="Times New Roman" pitchFamily="18" charset="0"/>
            </a:endParaRPr>
          </a:p>
        </p:txBody>
      </p:sp>
      <p:sp>
        <p:nvSpPr>
          <p:cNvPr id="8" name="Subtitle 2"/>
          <p:cNvSpPr txBox="1">
            <a:spLocks/>
          </p:cNvSpPr>
          <p:nvPr/>
        </p:nvSpPr>
        <p:spPr>
          <a:xfrm>
            <a:off x="1084417" y="3988512"/>
            <a:ext cx="6692597" cy="1888761"/>
          </a:xfrm>
          <a:prstGeom prst="rect">
            <a:avLst/>
          </a:prstGeom>
        </p:spPr>
        <p:txBody>
          <a:bodyPr vert="horz" lIns="102023" tIns="51012" rIns="102023" bIns="51012" rtlCol="0">
            <a:prstTxWarp prst="textArchUp">
              <a:avLst/>
            </a:prstTxWarp>
            <a:normAutofit fontScale="92500" lnSpcReduction="20000"/>
          </a:bodyPr>
          <a:lstStyle/>
          <a:p>
            <a:pPr algn="ctr">
              <a:lnSpc>
                <a:spcPct val="150000"/>
              </a:lnSpc>
              <a:spcBef>
                <a:spcPct val="20000"/>
              </a:spcBef>
              <a:defRPr/>
            </a:pPr>
            <a:r>
              <a:rPr lang="en-US" sz="40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TẬP LÀM VĂN</a:t>
            </a:r>
            <a:endParaRPr lang="en-US" sz="4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lnSpc>
                <a:spcPct val="150000"/>
              </a:lnSpc>
              <a:spcBef>
                <a:spcPct val="20000"/>
              </a:spcBef>
              <a:defRPr/>
            </a:pPr>
            <a:r>
              <a:rPr lang="en-US" sz="40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rPr>
              <a:t>LUYỆN TẬP QUAN SÁT CON VẬT</a:t>
            </a:r>
            <a:endParaRPr lang="en-US" sz="4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9" name="Picture 10" descr="C:\Users\HP\Pictures\738322z0khilo37b.gif"/>
          <p:cNvPicPr>
            <a:picLocks noChangeAspect="1" noChangeArrowheads="1" noCrop="1"/>
          </p:cNvPicPr>
          <p:nvPr/>
        </p:nvPicPr>
        <p:blipFill>
          <a:blip r:embed="rId4"/>
          <a:srcRect/>
          <a:stretch>
            <a:fillRect/>
          </a:stretch>
        </p:blipFill>
        <p:spPr bwMode="auto">
          <a:xfrm>
            <a:off x="1296956" y="-360811"/>
            <a:ext cx="1462733" cy="2762249"/>
          </a:xfrm>
          <a:prstGeom prst="rect">
            <a:avLst/>
          </a:prstGeom>
          <a:noFill/>
        </p:spPr>
      </p:pic>
      <p:pic>
        <p:nvPicPr>
          <p:cNvPr id="10" name="Picture 10" descr="C:\Users\HP\Pictures\738322z0khilo37b.gif"/>
          <p:cNvPicPr>
            <a:picLocks noChangeAspect="1" noChangeArrowheads="1" noCrop="1"/>
          </p:cNvPicPr>
          <p:nvPr/>
        </p:nvPicPr>
        <p:blipFill>
          <a:blip r:embed="rId4"/>
          <a:srcRect/>
          <a:stretch>
            <a:fillRect/>
          </a:stretch>
        </p:blipFill>
        <p:spPr bwMode="auto">
          <a:xfrm>
            <a:off x="7448265" y="3543927"/>
            <a:ext cx="1462733" cy="2762249"/>
          </a:xfrm>
          <a:prstGeom prst="rect">
            <a:avLst/>
          </a:prstGeom>
          <a:noFill/>
        </p:spPr>
      </p:pic>
      <p:pic>
        <p:nvPicPr>
          <p:cNvPr id="11" name="Picture 10" descr="C:\Users\HP\Pictures\738322z0khilo37b.gif"/>
          <p:cNvPicPr>
            <a:picLocks noChangeAspect="1" noChangeArrowheads="1" noCrop="1"/>
          </p:cNvPicPr>
          <p:nvPr/>
        </p:nvPicPr>
        <p:blipFill>
          <a:blip r:embed="rId4"/>
          <a:srcRect/>
          <a:stretch>
            <a:fillRect/>
          </a:stretch>
        </p:blipFill>
        <p:spPr bwMode="auto">
          <a:xfrm>
            <a:off x="270616" y="3068961"/>
            <a:ext cx="1462733" cy="2762249"/>
          </a:xfrm>
          <a:prstGeom prst="rect">
            <a:avLst/>
          </a:prstGeom>
          <a:noFill/>
        </p:spPr>
      </p:pic>
      <p:pic>
        <p:nvPicPr>
          <p:cNvPr id="12" name="Picture 10" descr="C:\Users\HP\Pictures\738322z0khilo37b.gif"/>
          <p:cNvPicPr>
            <a:picLocks noChangeAspect="1" noChangeArrowheads="1" noCrop="1"/>
          </p:cNvPicPr>
          <p:nvPr/>
        </p:nvPicPr>
        <p:blipFill>
          <a:blip r:embed="rId4"/>
          <a:srcRect/>
          <a:stretch>
            <a:fillRect/>
          </a:stretch>
        </p:blipFill>
        <p:spPr bwMode="auto">
          <a:xfrm>
            <a:off x="5694905" y="-380999"/>
            <a:ext cx="1462733" cy="2762249"/>
          </a:xfrm>
          <a:prstGeom prst="rect">
            <a:avLst/>
          </a:prstGeom>
          <a:noFill/>
        </p:spPr>
      </p:pic>
      <p:pic>
        <p:nvPicPr>
          <p:cNvPr id="13" name="Picture 10" descr="C:\Users\HP\Pictures\738322z0khilo37b.gif"/>
          <p:cNvPicPr>
            <a:picLocks noChangeAspect="1" noChangeArrowheads="1" noCrop="1"/>
          </p:cNvPicPr>
          <p:nvPr/>
        </p:nvPicPr>
        <p:blipFill>
          <a:blip r:embed="rId4"/>
          <a:srcRect/>
          <a:stretch>
            <a:fillRect/>
          </a:stretch>
        </p:blipFill>
        <p:spPr bwMode="auto">
          <a:xfrm>
            <a:off x="3551729" y="4102507"/>
            <a:ext cx="1462733" cy="2762249"/>
          </a:xfrm>
          <a:prstGeom prst="rect">
            <a:avLst/>
          </a:prstGeom>
          <a:noFill/>
        </p:spPr>
      </p:pic>
      <p:pic>
        <p:nvPicPr>
          <p:cNvPr id="14" name="Picture 3" descr="C:\Users\HP\Pictures\smiley_144.gif"/>
          <p:cNvPicPr>
            <a:picLocks noChangeAspect="1" noChangeArrowheads="1" noCrop="1"/>
          </p:cNvPicPr>
          <p:nvPr/>
        </p:nvPicPr>
        <p:blipFill>
          <a:blip r:embed="rId5"/>
          <a:srcRect/>
          <a:stretch>
            <a:fillRect/>
          </a:stretch>
        </p:blipFill>
        <p:spPr bwMode="auto">
          <a:xfrm>
            <a:off x="5984575" y="2381250"/>
            <a:ext cx="667439" cy="838200"/>
          </a:xfrm>
          <a:prstGeom prst="rect">
            <a:avLst/>
          </a:prstGeom>
          <a:noFill/>
        </p:spPr>
      </p:pic>
      <p:pic>
        <p:nvPicPr>
          <p:cNvPr id="15" name="Picture 3" descr="C:\Users\HP\Pictures\smiley_144.gif"/>
          <p:cNvPicPr>
            <a:picLocks noChangeAspect="1" noChangeArrowheads="1" noCrop="1"/>
          </p:cNvPicPr>
          <p:nvPr/>
        </p:nvPicPr>
        <p:blipFill>
          <a:blip r:embed="rId5"/>
          <a:srcRect/>
          <a:stretch>
            <a:fillRect/>
          </a:stretch>
        </p:blipFill>
        <p:spPr bwMode="auto">
          <a:xfrm>
            <a:off x="1657826" y="2381250"/>
            <a:ext cx="667439" cy="838200"/>
          </a:xfrm>
          <a:prstGeom prst="rect">
            <a:avLst/>
          </a:prstGeom>
          <a:noFill/>
        </p:spPr>
      </p:pic>
      <p:pic>
        <p:nvPicPr>
          <p:cNvPr id="18" name="Picture 3" descr="C:\Users\HP\Pictures\smiley_144.gif"/>
          <p:cNvPicPr>
            <a:picLocks noChangeAspect="1" noChangeArrowheads="1" noCrop="1"/>
          </p:cNvPicPr>
          <p:nvPr/>
        </p:nvPicPr>
        <p:blipFill>
          <a:blip r:embed="rId5"/>
          <a:srcRect/>
          <a:stretch>
            <a:fillRect/>
          </a:stretch>
        </p:blipFill>
        <p:spPr bwMode="auto">
          <a:xfrm>
            <a:off x="3949376" y="4296461"/>
            <a:ext cx="667439" cy="838200"/>
          </a:xfrm>
          <a:prstGeom prst="rect">
            <a:avLst/>
          </a:prstGeom>
          <a:noFill/>
        </p:spPr>
      </p:pic>
    </p:spTree>
    <p:extLst>
      <p:ext uri="{BB962C8B-B14F-4D97-AF65-F5344CB8AC3E}">
        <p14:creationId xmlns:p14="http://schemas.microsoft.com/office/powerpoint/2010/main" val="1811886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56025" y="2857128"/>
            <a:ext cx="2730434" cy="16572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p:nvPr/>
        </p:nvCxnSpPr>
        <p:spPr>
          <a:xfrm flipV="1">
            <a:off x="1950310" y="2176264"/>
            <a:ext cx="941964" cy="719336"/>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1989938" y="4297288"/>
            <a:ext cx="974533" cy="655712"/>
          </a:xfrm>
          <a:prstGeom prst="line">
            <a:avLst/>
          </a:prstGeom>
          <a:ln w="28575"/>
        </p:spPr>
        <p:style>
          <a:lnRef idx="1">
            <a:schemeClr val="dk1"/>
          </a:lnRef>
          <a:fillRef idx="0">
            <a:schemeClr val="dk1"/>
          </a:fillRef>
          <a:effectRef idx="0">
            <a:schemeClr val="dk1"/>
          </a:effectRef>
          <a:fontRef idx="minor">
            <a:schemeClr val="tx1"/>
          </a:fontRef>
        </p:style>
      </p:cxnSp>
      <p:sp>
        <p:nvSpPr>
          <p:cNvPr id="26" name="Cloud 25"/>
          <p:cNvSpPr/>
          <p:nvPr/>
        </p:nvSpPr>
        <p:spPr>
          <a:xfrm>
            <a:off x="2728431" y="4671234"/>
            <a:ext cx="2264363" cy="11199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loud 26"/>
          <p:cNvSpPr/>
          <p:nvPr/>
        </p:nvSpPr>
        <p:spPr>
          <a:xfrm>
            <a:off x="2652422" y="1364013"/>
            <a:ext cx="2308028" cy="9981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468075" y="3316070"/>
            <a:ext cx="1935428" cy="646331"/>
          </a:xfrm>
          <a:prstGeom prst="rect">
            <a:avLst/>
          </a:prstGeom>
          <a:noFill/>
        </p:spPr>
        <p:txBody>
          <a:bodyPr wrap="square" rtlCol="0">
            <a:spAutoFit/>
          </a:bodyPr>
          <a:lstStyle/>
          <a:p>
            <a:pPr algn="ctr"/>
            <a:r>
              <a:rPr lang="en-GB" sz="3600" b="1" dirty="0" smtClean="0">
                <a:latin typeface="Arial" pitchFamily="34" charset="0"/>
                <a:cs typeface="Arial" pitchFamily="34" charset="0"/>
              </a:rPr>
              <a:t>Con </a:t>
            </a:r>
            <a:r>
              <a:rPr lang="en-GB" sz="3600" b="1" dirty="0" err="1" smtClean="0">
                <a:latin typeface="Arial" pitchFamily="34" charset="0"/>
                <a:cs typeface="Arial" pitchFamily="34" charset="0"/>
              </a:rPr>
              <a:t>vật</a:t>
            </a:r>
            <a:endParaRPr lang="en-GB" sz="3600" b="1" dirty="0">
              <a:latin typeface="Arial" pitchFamily="34" charset="0"/>
              <a:cs typeface="Arial" pitchFamily="34" charset="0"/>
            </a:endParaRPr>
          </a:p>
        </p:txBody>
      </p:sp>
      <p:sp>
        <p:nvSpPr>
          <p:cNvPr id="29" name="TextBox 28"/>
          <p:cNvSpPr txBox="1"/>
          <p:nvPr/>
        </p:nvSpPr>
        <p:spPr>
          <a:xfrm>
            <a:off x="2854114" y="1586975"/>
            <a:ext cx="2340372" cy="523220"/>
          </a:xfrm>
          <a:prstGeom prst="rect">
            <a:avLst/>
          </a:prstGeom>
          <a:noFill/>
        </p:spPr>
        <p:txBody>
          <a:bodyPr wrap="square" rtlCol="0">
            <a:spAutoFit/>
          </a:bodyPr>
          <a:lstStyle/>
          <a:p>
            <a:r>
              <a:rPr lang="en-GB" sz="2800" b="1" dirty="0" err="1" smtClean="0">
                <a:latin typeface="Arial" pitchFamily="34" charset="0"/>
                <a:cs typeface="Arial" pitchFamily="34" charset="0"/>
              </a:rPr>
              <a:t>Hình</a:t>
            </a:r>
            <a:r>
              <a:rPr lang="en-GB" sz="2800" b="1" dirty="0" smtClean="0">
                <a:latin typeface="Arial" pitchFamily="34" charset="0"/>
                <a:cs typeface="Arial" pitchFamily="34" charset="0"/>
              </a:rPr>
              <a:t> </a:t>
            </a:r>
            <a:r>
              <a:rPr lang="en-GB" sz="2800" b="1" dirty="0" err="1" smtClean="0">
                <a:latin typeface="Arial" pitchFamily="34" charset="0"/>
                <a:cs typeface="Arial" pitchFamily="34" charset="0"/>
              </a:rPr>
              <a:t>dáng</a:t>
            </a:r>
            <a:endParaRPr lang="en-GB" sz="2800" b="1" dirty="0">
              <a:latin typeface="Arial" pitchFamily="34" charset="0"/>
              <a:cs typeface="Arial" pitchFamily="34" charset="0"/>
            </a:endParaRPr>
          </a:p>
        </p:txBody>
      </p:sp>
      <p:sp>
        <p:nvSpPr>
          <p:cNvPr id="30" name="TextBox 29"/>
          <p:cNvSpPr txBox="1"/>
          <p:nvPr/>
        </p:nvSpPr>
        <p:spPr>
          <a:xfrm>
            <a:off x="2850883" y="4903639"/>
            <a:ext cx="2016209" cy="523220"/>
          </a:xfrm>
          <a:prstGeom prst="rect">
            <a:avLst/>
          </a:prstGeom>
          <a:noFill/>
        </p:spPr>
        <p:txBody>
          <a:bodyPr wrap="square" rtlCol="0">
            <a:spAutoFit/>
          </a:bodyPr>
          <a:lstStyle/>
          <a:p>
            <a:pPr algn="ctr"/>
            <a:r>
              <a:rPr lang="en-GB" sz="2800" b="1" dirty="0" err="1" smtClean="0">
                <a:latin typeface="Arial" pitchFamily="34" charset="0"/>
                <a:cs typeface="Arial" pitchFamily="34" charset="0"/>
              </a:rPr>
              <a:t>Hoạt</a:t>
            </a:r>
            <a:r>
              <a:rPr lang="en-GB" sz="2800" b="1" dirty="0" smtClean="0">
                <a:latin typeface="Arial" pitchFamily="34" charset="0"/>
                <a:cs typeface="Arial" pitchFamily="34" charset="0"/>
              </a:rPr>
              <a:t> </a:t>
            </a:r>
            <a:r>
              <a:rPr lang="en-GB" sz="2800" b="1" dirty="0" err="1" smtClean="0">
                <a:latin typeface="Arial" pitchFamily="34" charset="0"/>
                <a:cs typeface="Arial" pitchFamily="34" charset="0"/>
              </a:rPr>
              <a:t>động</a:t>
            </a:r>
            <a:endParaRPr lang="en-GB" sz="2800" b="1" dirty="0">
              <a:latin typeface="Arial" pitchFamily="34" charset="0"/>
              <a:cs typeface="Arial" pitchFamily="34" charset="0"/>
            </a:endParaRPr>
          </a:p>
        </p:txBody>
      </p:sp>
      <p:cxnSp>
        <p:nvCxnSpPr>
          <p:cNvPr id="82" name="Curved Connector 81"/>
          <p:cNvCxnSpPr/>
          <p:nvPr/>
        </p:nvCxnSpPr>
        <p:spPr>
          <a:xfrm flipV="1">
            <a:off x="4836769" y="1371600"/>
            <a:ext cx="1872298" cy="312388"/>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3" name="Curved Connector 82"/>
          <p:cNvCxnSpPr/>
          <p:nvPr/>
        </p:nvCxnSpPr>
        <p:spPr>
          <a:xfrm flipV="1">
            <a:off x="4836769" y="838201"/>
            <a:ext cx="1638260" cy="878865"/>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6" name="Curved Connector 95"/>
          <p:cNvCxnSpPr/>
          <p:nvPr/>
        </p:nvCxnSpPr>
        <p:spPr>
          <a:xfrm>
            <a:off x="4877421" y="5093738"/>
            <a:ext cx="1675621" cy="926063"/>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7" name="Curved Connector 96"/>
          <p:cNvCxnSpPr/>
          <p:nvPr/>
        </p:nvCxnSpPr>
        <p:spPr>
          <a:xfrm flipV="1">
            <a:off x="4877421" y="4572000"/>
            <a:ext cx="1675621" cy="533400"/>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98" name="Curved Connector 97"/>
          <p:cNvCxnSpPr/>
          <p:nvPr/>
        </p:nvCxnSpPr>
        <p:spPr>
          <a:xfrm>
            <a:off x="4836769" y="1683988"/>
            <a:ext cx="1794285" cy="297213"/>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 name="Curved Connector 19"/>
          <p:cNvCxnSpPr/>
          <p:nvPr/>
        </p:nvCxnSpPr>
        <p:spPr>
          <a:xfrm rot="10800000">
            <a:off x="4836769" y="1683996"/>
            <a:ext cx="1872298" cy="754405"/>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6505007" y="558226"/>
            <a:ext cx="2076357" cy="584775"/>
          </a:xfrm>
          <a:prstGeom prst="rect">
            <a:avLst/>
          </a:prstGeom>
          <a:noFill/>
        </p:spPr>
        <p:txBody>
          <a:bodyPr wrap="none" rtlCol="0">
            <a:spAutoFit/>
          </a:bodyPr>
          <a:lstStyle/>
          <a:p>
            <a:r>
              <a:rPr lang="en-US" sz="3200" b="1" dirty="0" err="1" smtClean="0">
                <a:latin typeface="Arial" pitchFamily="34" charset="0"/>
                <a:cs typeface="Arial" pitchFamily="34" charset="0"/>
              </a:rPr>
              <a:t>Vóc</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dáng</a:t>
            </a:r>
            <a:endParaRPr lang="en-US" sz="3200" b="1" dirty="0">
              <a:latin typeface="Arial" pitchFamily="34" charset="0"/>
              <a:cs typeface="Arial" pitchFamily="34" charset="0"/>
            </a:endParaRPr>
          </a:p>
        </p:txBody>
      </p:sp>
      <p:sp>
        <p:nvSpPr>
          <p:cNvPr id="32" name="TextBox 31"/>
          <p:cNvSpPr txBox="1"/>
          <p:nvPr/>
        </p:nvSpPr>
        <p:spPr>
          <a:xfrm>
            <a:off x="6709066" y="1066801"/>
            <a:ext cx="1709122" cy="584775"/>
          </a:xfrm>
          <a:prstGeom prst="rect">
            <a:avLst/>
          </a:prstGeom>
          <a:noFill/>
        </p:spPr>
        <p:txBody>
          <a:bodyPr wrap="none" rtlCol="0">
            <a:spAutoFit/>
          </a:bodyPr>
          <a:lstStyle/>
          <a:p>
            <a:r>
              <a:rPr lang="en-US" sz="3200" b="1" dirty="0" err="1" smtClean="0">
                <a:latin typeface="Arial" pitchFamily="34" charset="0"/>
                <a:cs typeface="Arial" pitchFamily="34" charset="0"/>
              </a:rPr>
              <a:t>Bộ</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lông</a:t>
            </a:r>
            <a:endParaRPr lang="en-US" sz="3200" b="1" dirty="0">
              <a:latin typeface="Arial" pitchFamily="34" charset="0"/>
              <a:cs typeface="Arial" pitchFamily="34" charset="0"/>
            </a:endParaRPr>
          </a:p>
        </p:txBody>
      </p:sp>
      <p:sp>
        <p:nvSpPr>
          <p:cNvPr id="33" name="TextBox 32"/>
          <p:cNvSpPr txBox="1"/>
          <p:nvPr/>
        </p:nvSpPr>
        <p:spPr>
          <a:xfrm>
            <a:off x="6663491" y="1625026"/>
            <a:ext cx="981725" cy="584775"/>
          </a:xfrm>
          <a:prstGeom prst="rect">
            <a:avLst/>
          </a:prstGeom>
          <a:noFill/>
        </p:spPr>
        <p:txBody>
          <a:bodyPr wrap="none" rtlCol="0">
            <a:spAutoFit/>
          </a:bodyPr>
          <a:lstStyle/>
          <a:p>
            <a:r>
              <a:rPr lang="en-US" sz="3200" b="1" dirty="0" err="1" smtClean="0">
                <a:latin typeface="Arial" pitchFamily="34" charset="0"/>
                <a:cs typeface="Arial" pitchFamily="34" charset="0"/>
              </a:rPr>
              <a:t>Đầu</a:t>
            </a:r>
            <a:endParaRPr lang="en-US" sz="3200" b="1" dirty="0">
              <a:latin typeface="Arial" pitchFamily="34" charset="0"/>
              <a:cs typeface="Arial" pitchFamily="34" charset="0"/>
            </a:endParaRPr>
          </a:p>
        </p:txBody>
      </p:sp>
      <p:sp>
        <p:nvSpPr>
          <p:cNvPr id="34" name="TextBox 33"/>
          <p:cNvSpPr txBox="1"/>
          <p:nvPr/>
        </p:nvSpPr>
        <p:spPr>
          <a:xfrm>
            <a:off x="6603005" y="2158426"/>
            <a:ext cx="1354260" cy="584775"/>
          </a:xfrm>
          <a:prstGeom prst="rect">
            <a:avLst/>
          </a:prstGeom>
          <a:noFill/>
        </p:spPr>
        <p:txBody>
          <a:bodyPr wrap="none" rtlCol="0">
            <a:spAutoFit/>
          </a:bodyPr>
          <a:lstStyle/>
          <a:p>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Chân</a:t>
            </a:r>
            <a:endParaRPr lang="en-US" sz="3200" b="1" dirty="0">
              <a:latin typeface="Arial" pitchFamily="34" charset="0"/>
              <a:cs typeface="Arial" pitchFamily="34" charset="0"/>
            </a:endParaRPr>
          </a:p>
        </p:txBody>
      </p:sp>
      <p:cxnSp>
        <p:nvCxnSpPr>
          <p:cNvPr id="40" name="Curved Connector 39"/>
          <p:cNvCxnSpPr/>
          <p:nvPr/>
        </p:nvCxnSpPr>
        <p:spPr>
          <a:xfrm rot="10800000">
            <a:off x="4836771" y="1676403"/>
            <a:ext cx="1794284" cy="1371599"/>
          </a:xfrm>
          <a:prstGeom prst="curvedConnector3">
            <a:avLst>
              <a:gd name="adj1" fmla="val 50000"/>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6524992" y="2768026"/>
            <a:ext cx="1262357" cy="584775"/>
          </a:xfrm>
          <a:prstGeom prst="rect">
            <a:avLst/>
          </a:prstGeom>
          <a:noFill/>
        </p:spPr>
        <p:txBody>
          <a:bodyPr wrap="none" rtlCol="0">
            <a:spAutoFit/>
          </a:bodyPr>
          <a:lstStyle/>
          <a:p>
            <a:r>
              <a:rPr lang="en-US" sz="3200" b="1" dirty="0" smtClean="0">
                <a:latin typeface="Arial" pitchFamily="34" charset="0"/>
                <a:cs typeface="Arial" pitchFamily="34" charset="0"/>
              </a:rPr>
              <a:t> …….</a:t>
            </a:r>
            <a:endParaRPr lang="en-US" sz="3200" b="1" dirty="0">
              <a:latin typeface="Arial" pitchFamily="34" charset="0"/>
              <a:cs typeface="Arial" pitchFamily="34" charset="0"/>
            </a:endParaRPr>
          </a:p>
        </p:txBody>
      </p:sp>
      <p:sp>
        <p:nvSpPr>
          <p:cNvPr id="61" name="TextBox 60"/>
          <p:cNvSpPr txBox="1"/>
          <p:nvPr/>
        </p:nvSpPr>
        <p:spPr>
          <a:xfrm>
            <a:off x="6475029" y="4191000"/>
            <a:ext cx="2494847" cy="1077218"/>
          </a:xfrm>
          <a:prstGeom prst="rect">
            <a:avLst/>
          </a:prstGeom>
          <a:noFill/>
        </p:spPr>
        <p:txBody>
          <a:bodyPr wrap="none" rtlCol="0">
            <a:spAutoFit/>
          </a:bodyPr>
          <a:lstStyle/>
          <a:p>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Hoạt</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động</a:t>
            </a:r>
            <a:r>
              <a:rPr lang="en-US" sz="3200" b="1" dirty="0" smtClean="0">
                <a:latin typeface="Arial" pitchFamily="34" charset="0"/>
                <a:cs typeface="Arial" pitchFamily="34" charset="0"/>
              </a:rPr>
              <a:t> </a:t>
            </a:r>
          </a:p>
          <a:p>
            <a:r>
              <a:rPr lang="en-US" sz="3200" b="1" dirty="0" err="1" smtClean="0">
                <a:latin typeface="Arial" pitchFamily="34" charset="0"/>
                <a:cs typeface="Arial" pitchFamily="34" charset="0"/>
              </a:rPr>
              <a:t>chính</a:t>
            </a:r>
            <a:endParaRPr lang="en-US" sz="3200" b="1" dirty="0">
              <a:latin typeface="Arial" pitchFamily="34" charset="0"/>
              <a:cs typeface="Arial" pitchFamily="34" charset="0"/>
            </a:endParaRPr>
          </a:p>
        </p:txBody>
      </p:sp>
      <p:sp>
        <p:nvSpPr>
          <p:cNvPr id="62" name="TextBox 61"/>
          <p:cNvSpPr txBox="1"/>
          <p:nvPr/>
        </p:nvSpPr>
        <p:spPr>
          <a:xfrm>
            <a:off x="6351620" y="5739826"/>
            <a:ext cx="2307757" cy="584775"/>
          </a:xfrm>
          <a:prstGeom prst="rect">
            <a:avLst/>
          </a:prstGeom>
          <a:noFill/>
        </p:spPr>
        <p:txBody>
          <a:bodyPr wrap="none" rtlCol="0">
            <a:spAutoFit/>
          </a:bodyPr>
          <a:lstStyle/>
          <a:p>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Thói</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quen</a:t>
            </a:r>
            <a:endParaRPr lang="en-US" sz="3200" b="1" dirty="0" smtClean="0">
              <a:latin typeface="Arial" pitchFamily="34" charset="0"/>
              <a:cs typeface="Arial" pitchFamily="34" charset="0"/>
            </a:endParaRPr>
          </a:p>
        </p:txBody>
      </p:sp>
    </p:spTree>
    <p:extLst>
      <p:ext uri="{BB962C8B-B14F-4D97-AF65-F5344CB8AC3E}">
        <p14:creationId xmlns:p14="http://schemas.microsoft.com/office/powerpoint/2010/main" val="18189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ox(in)">
                                      <p:cBhvr>
                                        <p:cTn id="20" dur="500"/>
                                        <p:tgtEl>
                                          <p:spTgt spid="27"/>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i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ox(in)">
                                      <p:cBhvr>
                                        <p:cTn id="31" dur="500"/>
                                        <p:tgtEl>
                                          <p:spTgt spid="2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ox(in)">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slide(fromBottom)">
                                      <p:cBhvr>
                                        <p:cTn id="39" dur="500"/>
                                        <p:tgtEl>
                                          <p:spTgt spid="82"/>
                                        </p:tgtEl>
                                      </p:cBhvr>
                                    </p:animEffect>
                                  </p:childTnLst>
                                </p:cTn>
                              </p:par>
                              <p:par>
                                <p:cTn id="40" presetID="12" presetClass="entr" presetSubtype="4" fill="hold"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slide(fromBottom)">
                                      <p:cBhvr>
                                        <p:cTn id="42" dur="500"/>
                                        <p:tgtEl>
                                          <p:spTgt spid="83"/>
                                        </p:tgtEl>
                                      </p:cBhvr>
                                    </p:animEffect>
                                  </p:childTnLst>
                                </p:cTn>
                              </p:par>
                              <p:par>
                                <p:cTn id="43" presetID="12" presetClass="entr" presetSubtype="4" fill="hold" nodeType="with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slide(fromBottom)">
                                      <p:cBhvr>
                                        <p:cTn id="45" dur="500"/>
                                        <p:tgtEl>
                                          <p:spTgt spid="98"/>
                                        </p:tgtEl>
                                      </p:cBhvr>
                                    </p:animEffect>
                                  </p:childTnLst>
                                </p:cTn>
                              </p:par>
                              <p:par>
                                <p:cTn id="46" presetID="1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slide(fromBottom)">
                                      <p:cBhvr>
                                        <p:cTn id="48" dur="500"/>
                                        <p:tgtEl>
                                          <p:spTgt spid="20"/>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slide(fromBottom)">
                                      <p:cBhvr>
                                        <p:cTn id="51" dur="500"/>
                                        <p:tgtEl>
                                          <p:spTgt spid="31"/>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slide(fromBottom)">
                                      <p:cBhvr>
                                        <p:cTn id="54" dur="500"/>
                                        <p:tgtEl>
                                          <p:spTgt spid="32"/>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slide(fromBottom)">
                                      <p:cBhvr>
                                        <p:cTn id="57" dur="500"/>
                                        <p:tgtEl>
                                          <p:spTgt spid="33"/>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slide(fromBottom)">
                                      <p:cBhvr>
                                        <p:cTn id="60" dur="500"/>
                                        <p:tgtEl>
                                          <p:spTgt spid="34"/>
                                        </p:tgtEl>
                                      </p:cBhvr>
                                    </p:animEffect>
                                  </p:childTnLst>
                                </p:cTn>
                              </p:par>
                              <p:par>
                                <p:cTn id="61" presetID="12" presetClass="entr" presetSubtype="4"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slide(fromBottom)">
                                      <p:cBhvr>
                                        <p:cTn id="63" dur="500"/>
                                        <p:tgtEl>
                                          <p:spTgt spid="4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slide(fromBottom)">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slide(fromBottom)">
                                      <p:cBhvr>
                                        <p:cTn id="71" dur="500"/>
                                        <p:tgtEl>
                                          <p:spTgt spid="96"/>
                                        </p:tgtEl>
                                      </p:cBhvr>
                                    </p:animEffect>
                                  </p:childTnLst>
                                </p:cTn>
                              </p:par>
                              <p:par>
                                <p:cTn id="72" presetID="12" presetClass="entr" presetSubtype="4"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slide(fromBottom)">
                                      <p:cBhvr>
                                        <p:cTn id="74" dur="500"/>
                                        <p:tgtEl>
                                          <p:spTgt spid="97"/>
                                        </p:tgtEl>
                                      </p:cBhvr>
                                    </p:animEffect>
                                  </p:childTnLst>
                                </p:cTn>
                              </p:par>
                              <p:par>
                                <p:cTn id="75" presetID="12" presetClass="entr" presetSubtype="4"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slide(fromBottom)">
                                      <p:cBhvr>
                                        <p:cTn id="77" dur="500"/>
                                        <p:tgtEl>
                                          <p:spTgt spid="61"/>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slide(fromBottom)">
                                      <p:cBhvr>
                                        <p:cTn id="8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p:bldP spid="29" grpId="0"/>
      <p:bldP spid="30" grpId="0"/>
      <p:bldP spid="31" grpId="0"/>
      <p:bldP spid="32" grpId="0"/>
      <p:bldP spid="33" grpId="0"/>
      <p:bldP spid="34" grpId="0"/>
      <p:bldP spid="54" grpId="0"/>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4" y="25420"/>
            <a:ext cx="9361488" cy="6858000"/>
          </a:xfrm>
          <a:prstGeom prst="rect">
            <a:avLst/>
          </a:prstGeom>
        </p:spPr>
      </p:pic>
      <p:sp>
        <p:nvSpPr>
          <p:cNvPr id="3" name="TextBox 2"/>
          <p:cNvSpPr txBox="1"/>
          <p:nvPr/>
        </p:nvSpPr>
        <p:spPr>
          <a:xfrm>
            <a:off x="1204044" y="1725816"/>
            <a:ext cx="6884341" cy="2958939"/>
          </a:xfrm>
          <a:prstGeom prst="rect">
            <a:avLst/>
          </a:prstGeom>
          <a:noFill/>
        </p:spPr>
        <p:txBody>
          <a:bodyPr wrap="square" lIns="76806" tIns="38403" rIns="76806" bIns="38403" rtlCol="0">
            <a:spAutoFit/>
          </a:bodyPr>
          <a:lstStyle/>
          <a:p>
            <a:pPr algn="ctr"/>
            <a:r>
              <a:rPr lang="en-US" sz="6000" i="1" dirty="0" err="1">
                <a:solidFill>
                  <a:schemeClr val="accent1">
                    <a:lumMod val="50000"/>
                  </a:schemeClr>
                </a:solidFill>
                <a:latin typeface="Times New Roman" panose="02020603050405020304" pitchFamily="18" charset="0"/>
                <a:cs typeface="Times New Roman" panose="02020603050405020304" pitchFamily="18" charset="0"/>
              </a:rPr>
              <a:t>Chân</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thành</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p>
          <a:p>
            <a:pPr algn="ctr"/>
            <a:r>
              <a:rPr lang="en-US" sz="6000" i="1" dirty="0" err="1">
                <a:solidFill>
                  <a:schemeClr val="accent1">
                    <a:lumMod val="50000"/>
                  </a:schemeClr>
                </a:solidFill>
                <a:latin typeface="Times New Roman" panose="02020603050405020304" pitchFamily="18" charset="0"/>
                <a:cs typeface="Times New Roman" panose="02020603050405020304" pitchFamily="18" charset="0"/>
              </a:rPr>
              <a:t>cảm</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ơn</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quý</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thầy</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cô</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đã</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dự</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r>
              <a:rPr lang="en-US" sz="6000" i="1" dirty="0" err="1">
                <a:solidFill>
                  <a:schemeClr val="accent1">
                    <a:lumMod val="50000"/>
                  </a:schemeClr>
                </a:solidFill>
                <a:latin typeface="Times New Roman" panose="02020603050405020304" pitchFamily="18" charset="0"/>
                <a:cs typeface="Times New Roman" panose="02020603050405020304" pitchFamily="18" charset="0"/>
              </a:rPr>
              <a:t>giờ</a:t>
            </a:r>
            <a:r>
              <a:rPr lang="en-US" sz="6000" i="1" dirty="0">
                <a:solidFill>
                  <a:schemeClr val="accent1">
                    <a:lumMod val="50000"/>
                  </a:schemeClr>
                </a:solidFill>
                <a:latin typeface="Times New Roman" panose="02020603050405020304" pitchFamily="18" charset="0"/>
                <a:cs typeface="Times New Roman" panose="02020603050405020304" pitchFamily="18" charset="0"/>
              </a:rPr>
              <a:t>! </a:t>
            </a:r>
          </a:p>
        </p:txBody>
      </p:sp>
      <p:pic>
        <p:nvPicPr>
          <p:cNvPr id="4" name="Picture 3" descr="C:\Users\HP\Pictures\738322z0khilo37b.gif"/>
          <p:cNvPicPr>
            <a:picLocks noChangeAspect="1" noChangeArrowheads="1" noCrop="1"/>
          </p:cNvPicPr>
          <p:nvPr/>
        </p:nvPicPr>
        <p:blipFill>
          <a:blip r:embed="rId3"/>
          <a:srcRect/>
          <a:stretch>
            <a:fillRect/>
          </a:stretch>
        </p:blipFill>
        <p:spPr bwMode="auto">
          <a:xfrm>
            <a:off x="1507513" y="526879"/>
            <a:ext cx="1462733" cy="2762249"/>
          </a:xfrm>
          <a:prstGeom prst="rect">
            <a:avLst/>
          </a:prstGeom>
          <a:noFill/>
        </p:spPr>
      </p:pic>
      <p:pic>
        <p:nvPicPr>
          <p:cNvPr id="5" name="Picture 4" descr="C:\Users\HP\Pictures\738322z0khilo37b.gif"/>
          <p:cNvPicPr>
            <a:picLocks noChangeAspect="1" noChangeArrowheads="1" noCrop="1"/>
          </p:cNvPicPr>
          <p:nvPr/>
        </p:nvPicPr>
        <p:blipFill>
          <a:blip r:embed="rId3"/>
          <a:srcRect/>
          <a:stretch>
            <a:fillRect/>
          </a:stretch>
        </p:blipFill>
        <p:spPr bwMode="auto">
          <a:xfrm>
            <a:off x="234037" y="2971802"/>
            <a:ext cx="1462733" cy="2762249"/>
          </a:xfrm>
          <a:prstGeom prst="rect">
            <a:avLst/>
          </a:prstGeom>
          <a:noFill/>
        </p:spPr>
      </p:pic>
      <p:pic>
        <p:nvPicPr>
          <p:cNvPr id="8" name="Picture 3" descr="C:\Users\HP\Pictures\smiley_144.gif"/>
          <p:cNvPicPr>
            <a:picLocks noChangeAspect="1" noChangeArrowheads="1" noCrop="1"/>
          </p:cNvPicPr>
          <p:nvPr/>
        </p:nvPicPr>
        <p:blipFill>
          <a:blip r:embed="rId4"/>
          <a:srcRect/>
          <a:stretch>
            <a:fillRect/>
          </a:stretch>
        </p:blipFill>
        <p:spPr bwMode="auto">
          <a:xfrm>
            <a:off x="1696770" y="3601697"/>
            <a:ext cx="667439" cy="838200"/>
          </a:xfrm>
          <a:prstGeom prst="rect">
            <a:avLst/>
          </a:prstGeom>
          <a:noFill/>
        </p:spPr>
      </p:pic>
      <p:pic>
        <p:nvPicPr>
          <p:cNvPr id="9" name="Picture 3" descr="C:\Users\HP\Pictures\smiley_144.gif"/>
          <p:cNvPicPr>
            <a:picLocks noChangeAspect="1" noChangeArrowheads="1" noCrop="1"/>
          </p:cNvPicPr>
          <p:nvPr/>
        </p:nvPicPr>
        <p:blipFill>
          <a:blip r:embed="rId4"/>
          <a:srcRect/>
          <a:stretch>
            <a:fillRect/>
          </a:stretch>
        </p:blipFill>
        <p:spPr bwMode="auto">
          <a:xfrm>
            <a:off x="6796232" y="3601697"/>
            <a:ext cx="667439" cy="838200"/>
          </a:xfrm>
          <a:prstGeom prst="rect">
            <a:avLst/>
          </a:prstGeom>
          <a:noFill/>
        </p:spPr>
      </p:pic>
      <p:pic>
        <p:nvPicPr>
          <p:cNvPr id="10" name="Picture 3" descr="C:\Users\HP\Pictures\smiley_144.gif"/>
          <p:cNvPicPr>
            <a:picLocks noChangeAspect="1" noChangeArrowheads="1" noCrop="1"/>
          </p:cNvPicPr>
          <p:nvPr/>
        </p:nvPicPr>
        <p:blipFill>
          <a:blip r:embed="rId4"/>
          <a:srcRect/>
          <a:stretch>
            <a:fillRect/>
          </a:stretch>
        </p:blipFill>
        <p:spPr bwMode="auto">
          <a:xfrm>
            <a:off x="4181891" y="1069803"/>
            <a:ext cx="667439" cy="838200"/>
          </a:xfrm>
          <a:prstGeom prst="rect">
            <a:avLst/>
          </a:prstGeom>
          <a:noFill/>
        </p:spPr>
      </p:pic>
    </p:spTree>
    <p:extLst>
      <p:ext uri="{BB962C8B-B14F-4D97-AF65-F5344CB8AC3E}">
        <p14:creationId xmlns:p14="http://schemas.microsoft.com/office/powerpoint/2010/main" val="1140901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GOC-MAI\Pictures\hình nền powerpoint mới nhất 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53"/>
            <a:ext cx="9361489" cy="686645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8"/>
          <p:cNvGrpSpPr>
            <a:grpSpLocks noGrp="1"/>
          </p:cNvGrpSpPr>
          <p:nvPr/>
        </p:nvGrpSpPr>
        <p:grpSpPr bwMode="auto">
          <a:xfrm>
            <a:off x="-1" y="692696"/>
            <a:ext cx="3312593" cy="1772213"/>
            <a:chOff x="-160" y="883"/>
            <a:chExt cx="3264" cy="1680"/>
          </a:xfrm>
        </p:grpSpPr>
        <p:sp>
          <p:nvSpPr>
            <p:cNvPr id="5" name="AutoShape 29"/>
            <p:cNvSpPr>
              <a:spLocks noChangeArrowheads="1"/>
            </p:cNvSpPr>
            <p:nvPr/>
          </p:nvSpPr>
          <p:spPr bwMode="auto">
            <a:xfrm>
              <a:off x="-160" y="883"/>
              <a:ext cx="3264" cy="1680"/>
            </a:xfrm>
            <a:prstGeom prst="cloudCallout">
              <a:avLst>
                <a:gd name="adj1" fmla="val 65532"/>
                <a:gd name="adj2" fmla="val -39880"/>
              </a:avLst>
            </a:prstGeom>
            <a:solidFill>
              <a:srgbClr val="FFFF00"/>
            </a:solidFill>
            <a:ln w="9525">
              <a:solidFill>
                <a:schemeClr val="tx1"/>
              </a:solidFill>
              <a:round/>
              <a:headEnd/>
              <a:tailEnd/>
            </a:ln>
            <a:effectLst/>
          </p:spPr>
          <p:txBody>
            <a:bodyPr wrap="none" anchor="ctr"/>
            <a:lstStyle/>
            <a:p>
              <a:pPr eaLnBrk="0" hangingPunct="0">
                <a:spcBef>
                  <a:spcPct val="0"/>
                </a:spcBef>
              </a:pPr>
              <a:endParaRPr lang="en-US" sz="2700">
                <a:latin typeface=".VnAvant" pitchFamily="34" charset="0"/>
              </a:endParaRPr>
            </a:p>
          </p:txBody>
        </p:sp>
        <p:sp>
          <p:nvSpPr>
            <p:cNvPr id="6" name="Rectangle 30"/>
            <p:cNvSpPr>
              <a:spLocks noChangeArrowheads="1"/>
            </p:cNvSpPr>
            <p:nvPr/>
          </p:nvSpPr>
          <p:spPr bwMode="auto">
            <a:xfrm>
              <a:off x="560" y="1340"/>
              <a:ext cx="2368" cy="555"/>
            </a:xfrm>
            <a:prstGeom prst="rect">
              <a:avLst/>
            </a:prstGeom>
            <a:noFill/>
            <a:ln w="9525">
              <a:noFill/>
              <a:miter lim="800000"/>
              <a:headEnd/>
              <a:tailEnd/>
            </a:ln>
            <a:effectLst/>
          </p:spPr>
          <p:txBody>
            <a:bodyPr wrap="square" anchor="ctr">
              <a:spAutoFit/>
            </a:bodyPr>
            <a:lstStyle/>
            <a:p>
              <a:pPr eaLnBrk="0" hangingPunct="0"/>
              <a:r>
                <a:rPr lang="en-US" sz="3000" b="1" dirty="0" err="1">
                  <a:effectLst>
                    <a:outerShdw blurRad="38100" dist="38100" dir="2700000" algn="tl">
                      <a:srgbClr val="C0C0C0"/>
                    </a:outerShdw>
                  </a:effectLst>
                  <a:latin typeface="Times New Roman" pitchFamily="18" charset="0"/>
                  <a:cs typeface="Times New Roman" pitchFamily="18" charset="0"/>
                </a:rPr>
                <a:t>Ôn</a:t>
              </a:r>
              <a:r>
                <a:rPr lang="en-US" sz="3000" b="1" dirty="0">
                  <a:effectLst>
                    <a:outerShdw blurRad="38100" dist="38100" dir="2700000" algn="tl">
                      <a:srgbClr val="C0C0C0"/>
                    </a:outerShdw>
                  </a:effectLst>
                  <a:latin typeface="Times New Roman" pitchFamily="18" charset="0"/>
                  <a:cs typeface="Times New Roman" pitchFamily="18" charset="0"/>
                </a:rPr>
                <a:t> </a:t>
              </a:r>
              <a:r>
                <a:rPr lang="en-US" sz="3000" b="1" dirty="0" err="1">
                  <a:effectLst>
                    <a:outerShdw blurRad="38100" dist="38100" dir="2700000" algn="tl">
                      <a:srgbClr val="C0C0C0"/>
                    </a:outerShdw>
                  </a:effectLst>
                  <a:latin typeface="Times New Roman" pitchFamily="18" charset="0"/>
                  <a:cs typeface="Times New Roman" pitchFamily="18" charset="0"/>
                </a:rPr>
                <a:t>bài</a:t>
              </a:r>
              <a:r>
                <a:rPr lang="en-US" sz="3000" b="1" dirty="0">
                  <a:effectLst>
                    <a:outerShdw blurRad="38100" dist="38100" dir="2700000" algn="tl">
                      <a:srgbClr val="C0C0C0"/>
                    </a:outerShdw>
                  </a:effectLst>
                  <a:latin typeface="Times New Roman" pitchFamily="18" charset="0"/>
                  <a:cs typeface="Times New Roman" pitchFamily="18" charset="0"/>
                </a:rPr>
                <a:t> </a:t>
              </a:r>
              <a:r>
                <a:rPr lang="en-US" sz="3000" b="1" dirty="0" err="1">
                  <a:effectLst>
                    <a:outerShdw blurRad="38100" dist="38100" dir="2700000" algn="tl">
                      <a:srgbClr val="C0C0C0"/>
                    </a:outerShdw>
                  </a:effectLst>
                  <a:latin typeface="Times New Roman" pitchFamily="18" charset="0"/>
                  <a:cs typeface="Times New Roman" pitchFamily="18" charset="0"/>
                </a:rPr>
                <a:t>cũ</a:t>
              </a:r>
              <a:r>
                <a:rPr lang="en-US" sz="3000" b="1" dirty="0">
                  <a:effectLst>
                    <a:outerShdw blurRad="38100" dist="38100" dir="2700000" algn="tl">
                      <a:srgbClr val="C0C0C0"/>
                    </a:outerShdw>
                  </a:effectLst>
                  <a:latin typeface="Times New Roman" pitchFamily="18" charset="0"/>
                  <a:cs typeface="Times New Roman" pitchFamily="18" charset="0"/>
                </a:rPr>
                <a:t>:</a:t>
              </a:r>
            </a:p>
          </p:txBody>
        </p:sp>
      </p:grpSp>
      <p:sp>
        <p:nvSpPr>
          <p:cNvPr id="8" name="TextBox 7"/>
          <p:cNvSpPr txBox="1"/>
          <p:nvPr/>
        </p:nvSpPr>
        <p:spPr>
          <a:xfrm>
            <a:off x="555543" y="2996952"/>
            <a:ext cx="8250400" cy="1739549"/>
          </a:xfrm>
          <a:prstGeom prst="rect">
            <a:avLst/>
          </a:prstGeom>
          <a:noFill/>
        </p:spPr>
        <p:txBody>
          <a:bodyPr wrap="square" lIns="76806" tIns="38403" rIns="76806" bIns="38403" rtlCol="0">
            <a:spAutoFit/>
          </a:bodyPr>
          <a:lstStyle/>
          <a:p>
            <a:pPr algn="ctr">
              <a:buFont typeface="Wingdings" pitchFamily="2" charset="2"/>
              <a:buChar char="v"/>
            </a:pPr>
            <a:r>
              <a:rPr lang="en-US" sz="5400" dirty="0" err="1" smtClean="0">
                <a:latin typeface="Times New Roman" pitchFamily="18" charset="0"/>
                <a:cs typeface="Times New Roman" pitchFamily="18" charset="0"/>
              </a:rPr>
              <a:t>Nêu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cấu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tạo</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bài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văn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miêu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tả</a:t>
            </a:r>
            <a:r>
              <a:rPr lang="en-US" sz="5400" dirty="0" smtClean="0">
                <a:latin typeface="Times New Roman" pitchFamily="18" charset="0"/>
                <a:cs typeface="Times New Roman" pitchFamily="18" charset="0"/>
              </a:rPr>
              <a:t> con </a:t>
            </a:r>
            <a:r>
              <a:rPr lang="en-US" sz="5400" dirty="0" err="1" smtClean="0">
                <a:latin typeface="Times New Roman" pitchFamily="18" charset="0"/>
                <a:cs typeface="Times New Roman" pitchFamily="18" charset="0"/>
              </a:rPr>
              <a:t>vật</a:t>
            </a:r>
            <a:r>
              <a:rPr lang="en-US" sz="5400" dirty="0">
                <a:latin typeface="Times New Roman" pitchFamily="18" charset="0"/>
                <a:cs typeface="Times New Roman" pitchFamily="18" charset="0"/>
              </a:rPr>
              <a:t>?</a:t>
            </a:r>
          </a:p>
        </p:txBody>
      </p:sp>
    </p:spTree>
    <p:extLst>
      <p:ext uri="{BB962C8B-B14F-4D97-AF65-F5344CB8AC3E}">
        <p14:creationId xmlns:p14="http://schemas.microsoft.com/office/powerpoint/2010/main" val="2532970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00"/>
                                        <p:tgtEl>
                                          <p:spTgt spid="4"/>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3"/>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vi.png"/>
          <p:cNvPicPr>
            <a:picLocks noChangeAspect="1"/>
          </p:cNvPicPr>
          <p:nvPr/>
        </p:nvPicPr>
        <p:blipFill>
          <a:blip r:embed="rId4" cstate="print"/>
          <a:stretch>
            <a:fillRect/>
          </a:stretch>
        </p:blipFill>
        <p:spPr>
          <a:xfrm>
            <a:off x="-468074" y="-838200"/>
            <a:ext cx="10141612" cy="8153400"/>
          </a:xfrm>
          <a:prstGeom prst="rect">
            <a:avLst/>
          </a:prstGeom>
        </p:spPr>
      </p:pic>
      <p:pic>
        <p:nvPicPr>
          <p:cNvPr id="2" name="con ngan huye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950" y="620688"/>
            <a:ext cx="8128000" cy="5094312"/>
          </a:xfrm>
          <a:prstGeom prst="rect">
            <a:avLst/>
          </a:prstGeom>
        </p:spPr>
      </p:pic>
    </p:spTree>
    <p:extLst>
      <p:ext uri="{BB962C8B-B14F-4D97-AF65-F5344CB8AC3E}">
        <p14:creationId xmlns:p14="http://schemas.microsoft.com/office/powerpoint/2010/main" val="160245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1069" y="206633"/>
            <a:ext cx="8856984" cy="667875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dirty="0">
                <a:latin typeface="+mj-lt"/>
              </a:rPr>
              <a:t>ĐÀN NGAN MỚI NỞ</a:t>
            </a:r>
          </a:p>
          <a:p>
            <a:pPr algn="just"/>
            <a:r>
              <a:rPr lang="en-GB" sz="2400" dirty="0" smtClean="0">
                <a:latin typeface="+mj-lt"/>
              </a:rPr>
              <a:t>	</a:t>
            </a:r>
            <a:r>
              <a:rPr lang="vi-VN" sz="2400" dirty="0" smtClean="0">
                <a:latin typeface="+mj-lt"/>
              </a:rPr>
              <a:t>Những </a:t>
            </a:r>
            <a:r>
              <a:rPr lang="vi-VN" sz="2400" dirty="0">
                <a:latin typeface="+mj-lt"/>
              </a:rPr>
              <a:t>con ngan nhỏ mới nở được ba hôm chỉ to hơn cái trứng một tí.</a:t>
            </a:r>
          </a:p>
          <a:p>
            <a:pPr algn="just"/>
            <a:r>
              <a:rPr lang="en-GB" sz="2400" dirty="0">
                <a:latin typeface="+mj-lt"/>
              </a:rPr>
              <a:t>	</a:t>
            </a:r>
            <a:r>
              <a:rPr lang="vi-VN" sz="2400" dirty="0" smtClean="0">
                <a:latin typeface="+mj-lt"/>
              </a:rPr>
              <a:t>Chúng </a:t>
            </a:r>
            <a:r>
              <a:rPr lang="vi-VN" sz="2400" dirty="0">
                <a:latin typeface="+mj-lt"/>
              </a:rPr>
              <a:t>có bộ lông vàng óng. Một màu vàng đáng yêu như màu của những con tơ nõn mới guồng. Nhưng đẹp nhất là đôi mắt với cái mỏ. Đôi mắt chỉ bằng hột cườm, đen nhánh hạt huyền, lúc nào cũng long lanh đưa đi đưa lại như có nước, làm hoạt động hai con ngươi bóng mỡ. Một cái mỏ màu nhung hươu, vừa bằng ngón tay đứa bé mới đẻ và có lẽ cũng mềm như thế, mọc ngăn ngắn đằng trước. Cái đầu xinh xinh, vàng nuột và ở dưới bụng, lủn chủn hai cái chân bé tí màu đỏ </a:t>
            </a:r>
            <a:r>
              <a:rPr lang="vi-VN" sz="2400" dirty="0" smtClean="0">
                <a:latin typeface="+mj-lt"/>
              </a:rPr>
              <a:t>hồng.</a:t>
            </a:r>
            <a:endParaRPr lang="en-GB" sz="2400" dirty="0" smtClean="0">
              <a:latin typeface="+mj-lt"/>
            </a:endParaRPr>
          </a:p>
          <a:p>
            <a:pPr algn="just"/>
            <a:r>
              <a:rPr lang="en-GB" sz="2400" dirty="0">
                <a:latin typeface="+mj-lt"/>
              </a:rPr>
              <a:t>	</a:t>
            </a:r>
            <a:r>
              <a:rPr lang="en-GB" sz="2400" dirty="0" smtClean="0">
                <a:latin typeface="+mj-lt"/>
              </a:rPr>
              <a:t>							</a:t>
            </a:r>
            <a:r>
              <a:rPr lang="vi-VN" sz="2400" b="1" i="1" dirty="0" smtClean="0">
                <a:latin typeface="+mj-lt"/>
              </a:rPr>
              <a:t>Tô Hoài</a:t>
            </a:r>
            <a:endParaRPr lang="vi-VN" sz="2400" b="1" i="1" dirty="0">
              <a:latin typeface="+mj-lt"/>
            </a:endParaRPr>
          </a:p>
          <a:p>
            <a:pPr marL="514350" indent="-514350">
              <a:buAutoNum type="alphaLcParenR"/>
            </a:pPr>
            <a:r>
              <a:rPr lang="vi-VN"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Để </a:t>
            </a:r>
            <a:r>
              <a:rPr lang="vi-VN" sz="28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miêu tả đàn </a:t>
            </a:r>
            <a:r>
              <a:rPr lang="vi-VN"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ngan</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giả</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trên</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đã</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quan </a:t>
            </a:r>
            <a:r>
              <a:rPr lang="vi-VN" sz="28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sát những bộ phận nào của chúng?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Ghi</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lại</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vắn</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tắt</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đặc</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điểm</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đó</a:t>
            </a:r>
            <a:r>
              <a:rPr lang="en-GB" sz="28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vào</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bảng</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sau</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a:p>
            <a:r>
              <a:rPr lang="en-GB" sz="2800" b="1" i="1" dirty="0" smtClean="0">
                <a:solidFill>
                  <a:srgbClr val="FF0000"/>
                </a:solidFill>
                <a:latin typeface="Times New Roman" pitchFamily="18" charset="0"/>
                <a:cs typeface="Times New Roman" pitchFamily="18" charset="0"/>
              </a:rPr>
              <a:t>b)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Gạch</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chân</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800"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dưới</a:t>
            </a:r>
            <a:r>
              <a:rPr lang="en-GB"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2800"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những </a:t>
            </a:r>
            <a:r>
              <a:rPr lang="vi-VN" sz="2800"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câu miêu tả mà em cho là hay?</a:t>
            </a:r>
          </a:p>
          <a:p>
            <a:endParaRPr lang="en-GB" sz="2800" dirty="0">
              <a:latin typeface="+mj-lt"/>
            </a:endParaRPr>
          </a:p>
        </p:txBody>
      </p:sp>
      <p:cxnSp>
        <p:nvCxnSpPr>
          <p:cNvPr id="3" name="Straight Connector 2"/>
          <p:cNvCxnSpPr/>
          <p:nvPr/>
        </p:nvCxnSpPr>
        <p:spPr>
          <a:xfrm>
            <a:off x="1728416" y="5517232"/>
            <a:ext cx="1224136" cy="0"/>
          </a:xfrm>
          <a:prstGeom prst="line">
            <a:avLst/>
          </a:prstGeom>
          <a:ln w="19050"/>
        </p:spPr>
        <p:style>
          <a:lnRef idx="2">
            <a:schemeClr val="dk1"/>
          </a:lnRef>
          <a:fillRef idx="1">
            <a:schemeClr val="lt1"/>
          </a:fillRef>
          <a:effectRef idx="0">
            <a:schemeClr val="dk1"/>
          </a:effectRef>
          <a:fontRef idx="minor">
            <a:schemeClr val="dk1"/>
          </a:fontRef>
        </p:style>
      </p:cxnSp>
      <p:cxnSp>
        <p:nvCxnSpPr>
          <p:cNvPr id="6" name="Straight Connector 5"/>
          <p:cNvCxnSpPr/>
          <p:nvPr/>
        </p:nvCxnSpPr>
        <p:spPr>
          <a:xfrm>
            <a:off x="5472832" y="5517232"/>
            <a:ext cx="1872208" cy="0"/>
          </a:xfrm>
          <a:prstGeom prst="line">
            <a:avLst/>
          </a:prstGeom>
          <a:ln w="19050"/>
        </p:spPr>
        <p:style>
          <a:lnRef idx="2">
            <a:schemeClr val="dk1"/>
          </a:lnRef>
          <a:fillRef idx="1">
            <a:schemeClr val="lt1"/>
          </a:fillRef>
          <a:effectRef idx="0">
            <a:schemeClr val="dk1"/>
          </a:effectRef>
          <a:fontRef idx="minor">
            <a:schemeClr val="dk1"/>
          </a:fontRef>
        </p:style>
      </p:cxnSp>
      <p:cxnSp>
        <p:nvCxnSpPr>
          <p:cNvPr id="8" name="Straight Connector 7"/>
          <p:cNvCxnSpPr/>
          <p:nvPr/>
        </p:nvCxnSpPr>
        <p:spPr>
          <a:xfrm>
            <a:off x="720304" y="5949280"/>
            <a:ext cx="1872208" cy="0"/>
          </a:xfrm>
          <a:prstGeom prst="line">
            <a:avLst/>
          </a:prstGeom>
          <a:ln w="19050"/>
        </p:spPr>
        <p:style>
          <a:lnRef idx="2">
            <a:schemeClr val="dk1"/>
          </a:lnRef>
          <a:fillRef idx="1">
            <a:schemeClr val="lt1"/>
          </a:fillRef>
          <a:effectRef idx="0">
            <a:schemeClr val="dk1"/>
          </a:effectRef>
          <a:fontRef idx="minor">
            <a:schemeClr val="dk1"/>
          </a:fontRef>
        </p:style>
      </p:cxnSp>
      <p:cxnSp>
        <p:nvCxnSpPr>
          <p:cNvPr id="11" name="Straight Connector 10"/>
          <p:cNvCxnSpPr/>
          <p:nvPr/>
        </p:nvCxnSpPr>
        <p:spPr>
          <a:xfrm>
            <a:off x="648296" y="6381328"/>
            <a:ext cx="1512168" cy="0"/>
          </a:xfrm>
          <a:prstGeom prst="line">
            <a:avLst/>
          </a:prstGeom>
          <a:ln w="19050"/>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3202678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circle(in)">
                                      <p:cBhvr>
                                        <p:cTn id="21" dur="20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anim calcmode="lin" valueType="num">
                                      <p:cBhvr>
                                        <p:cTn id="2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nvGraphicFramePr>
        <p:xfrm>
          <a:off x="144463" y="115888"/>
          <a:ext cx="9072562" cy="6527799"/>
        </p:xfrm>
        <a:graphic>
          <a:graphicData uri="http://schemas.openxmlformats.org/drawingml/2006/table">
            <a:tbl>
              <a:tblPr/>
              <a:tblGrid>
                <a:gridCol w="2201547"/>
                <a:gridCol w="6871015"/>
              </a:tblGrid>
              <a:tr h="969203">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rPr>
                        <a:t>Các</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bộ</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phận</a:t>
                      </a:r>
                      <a:endParaRPr kumimoji="0" lang="en-US" sz="28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AE731"/>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rPr>
                        <a:t>Từ</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ngữ</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miêu</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tả</a:t>
                      </a:r>
                      <a:endParaRPr kumimoji="0" lang="en-US" sz="28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AE731"/>
                    </a:solidFill>
                  </a:tcPr>
                </a:tc>
              </a:tr>
              <a:tr h="90571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64198">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64198">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45185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GB" smtClean="0"/>
          </a:p>
        </p:txBody>
      </p:sp>
      <p:sp>
        <p:nvSpPr>
          <p:cNvPr id="6147" name="Content Placeholder 2"/>
          <p:cNvSpPr>
            <a:spLocks noGrp="1"/>
          </p:cNvSpPr>
          <p:nvPr>
            <p:ph idx="1"/>
          </p:nvPr>
        </p:nvSpPr>
        <p:spPr/>
        <p:txBody>
          <a:bodyPr/>
          <a:lstStyle/>
          <a:p>
            <a:pPr eaLnBrk="1" hangingPunct="1"/>
            <a:endParaRPr lang="en-GB" smtClean="0"/>
          </a:p>
          <a:p>
            <a:pPr eaLnBrk="1" hangingPunct="1"/>
            <a:endParaRPr lang="en-GB" smtClean="0"/>
          </a:p>
        </p:txBody>
      </p:sp>
      <p:graphicFrame>
        <p:nvGraphicFramePr>
          <p:cNvPr id="4" name="Content Placeholder 3"/>
          <p:cNvGraphicFramePr>
            <a:graphicFrameLocks/>
          </p:cNvGraphicFramePr>
          <p:nvPr/>
        </p:nvGraphicFramePr>
        <p:xfrm>
          <a:off x="144463" y="115888"/>
          <a:ext cx="9072562" cy="6527799"/>
        </p:xfrm>
        <a:graphic>
          <a:graphicData uri="http://schemas.openxmlformats.org/drawingml/2006/table">
            <a:tbl>
              <a:tblPr/>
              <a:tblGrid>
                <a:gridCol w="2201547"/>
                <a:gridCol w="6871015"/>
              </a:tblGrid>
              <a:tr h="969203">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rPr>
                        <a:t>Các</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bộ</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phận</a:t>
                      </a:r>
                      <a:endParaRPr kumimoji="0" lang="en-US" sz="28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AE731"/>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Times New Roman" pitchFamily="18" charset="0"/>
                        </a:rPr>
                        <a:t>Từ</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ngữ</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miêu</a:t>
                      </a:r>
                      <a:r>
                        <a:rPr kumimoji="0" lang="en-US" sz="2800" b="1" i="0" u="none" strike="noStrike" cap="none" normalizeH="0" baseline="0" dirty="0" smtClean="0">
                          <a:ln>
                            <a:noFill/>
                          </a:ln>
                          <a:solidFill>
                            <a:schemeClr val="tx1"/>
                          </a:solidFill>
                          <a:effectLst/>
                          <a:latin typeface="Times New Roman" pitchFamily="18" charset="0"/>
                        </a:rPr>
                        <a:t> </a:t>
                      </a:r>
                      <a:r>
                        <a:rPr kumimoji="0" lang="en-US" sz="2800" b="1" i="0" u="none" strike="noStrike" cap="none" normalizeH="0" baseline="0" dirty="0" err="1" smtClean="0">
                          <a:ln>
                            <a:noFill/>
                          </a:ln>
                          <a:solidFill>
                            <a:schemeClr val="tx1"/>
                          </a:solidFill>
                          <a:effectLst/>
                          <a:latin typeface="Times New Roman" pitchFamily="18" charset="0"/>
                        </a:rPr>
                        <a:t>tả</a:t>
                      </a:r>
                      <a:endParaRPr kumimoji="0" lang="en-US" sz="28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AE731"/>
                    </a:solidFill>
                  </a:tcPr>
                </a:tc>
              </a:tr>
              <a:tr h="90571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64198">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64198">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4830">
                <a:tc>
                  <a:txBody>
                    <a:bodyPr/>
                    <a:lstStyle/>
                    <a:p>
                      <a:pPr marL="0" marR="0" lvl="0" indent="0" algn="ctr" defTabSz="107315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1073150" rtl="0" eaLnBrk="1" fontAlgn="base" latinLnBrk="0" hangingPunct="1">
                        <a:lnSpc>
                          <a:spcPct val="100000"/>
                        </a:lnSpc>
                        <a:spcBef>
                          <a:spcPct val="0"/>
                        </a:spcBef>
                        <a:spcAft>
                          <a:spcPct val="0"/>
                        </a:spcAft>
                        <a:buClrTx/>
                        <a:buSzTx/>
                        <a:buFontTx/>
                        <a:buNone/>
                        <a:tabLst/>
                      </a:pPr>
                      <a:endParaRPr kumimoji="0" lang="vi-VN" sz="3800" b="0" i="0" u="none" strike="noStrike" cap="none" normalizeH="0" baseline="0" dirty="0" smtClean="0">
                        <a:ln>
                          <a:noFill/>
                        </a:ln>
                        <a:solidFill>
                          <a:schemeClr val="tx1"/>
                        </a:solidFill>
                        <a:effectLst/>
                        <a:latin typeface="Times New Roman" pitchFamily="18" charset="0"/>
                      </a:endParaRPr>
                    </a:p>
                  </a:txBody>
                  <a:tcPr marL="101367" marR="101367" marT="53639" marB="53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TextBox 5"/>
          <p:cNvSpPr txBox="1">
            <a:spLocks noChangeArrowheads="1"/>
          </p:cNvSpPr>
          <p:nvPr/>
        </p:nvSpPr>
        <p:spPr bwMode="auto">
          <a:xfrm>
            <a:off x="288925" y="1311275"/>
            <a:ext cx="187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Hình dáng</a:t>
            </a:r>
          </a:p>
        </p:txBody>
      </p:sp>
      <p:sp>
        <p:nvSpPr>
          <p:cNvPr id="7" name="TextBox 6"/>
          <p:cNvSpPr txBox="1">
            <a:spLocks noChangeArrowheads="1"/>
          </p:cNvSpPr>
          <p:nvPr/>
        </p:nvSpPr>
        <p:spPr bwMode="auto">
          <a:xfrm>
            <a:off x="288925" y="3068638"/>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Đôi mắt</a:t>
            </a:r>
          </a:p>
        </p:txBody>
      </p:sp>
      <p:sp>
        <p:nvSpPr>
          <p:cNvPr id="8" name="TextBox 7"/>
          <p:cNvSpPr txBox="1">
            <a:spLocks noChangeArrowheads="1"/>
          </p:cNvSpPr>
          <p:nvPr/>
        </p:nvSpPr>
        <p:spPr bwMode="auto">
          <a:xfrm>
            <a:off x="288925" y="2205038"/>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Bộ lông</a:t>
            </a:r>
          </a:p>
        </p:txBody>
      </p:sp>
      <p:sp>
        <p:nvSpPr>
          <p:cNvPr id="9" name="TextBox 8"/>
          <p:cNvSpPr txBox="1">
            <a:spLocks noChangeArrowheads="1"/>
          </p:cNvSpPr>
          <p:nvPr/>
        </p:nvSpPr>
        <p:spPr bwMode="auto">
          <a:xfrm>
            <a:off x="288925" y="3927475"/>
            <a:ext cx="187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Cái mỏ</a:t>
            </a:r>
          </a:p>
        </p:txBody>
      </p:sp>
      <p:sp>
        <p:nvSpPr>
          <p:cNvPr id="10" name="TextBox 9"/>
          <p:cNvSpPr txBox="1">
            <a:spLocks noChangeArrowheads="1"/>
          </p:cNvSpPr>
          <p:nvPr/>
        </p:nvSpPr>
        <p:spPr bwMode="auto">
          <a:xfrm>
            <a:off x="288925" y="4903788"/>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Cái đầu</a:t>
            </a:r>
          </a:p>
        </p:txBody>
      </p:sp>
      <p:sp>
        <p:nvSpPr>
          <p:cNvPr id="11" name="TextBox 10"/>
          <p:cNvSpPr txBox="1">
            <a:spLocks noChangeArrowheads="1"/>
          </p:cNvSpPr>
          <p:nvPr/>
        </p:nvSpPr>
        <p:spPr bwMode="auto">
          <a:xfrm>
            <a:off x="317500" y="5876925"/>
            <a:ext cx="1871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73150" eaLnBrk="0" hangingPunct="0">
              <a:defRPr>
                <a:solidFill>
                  <a:schemeClr val="tx1"/>
                </a:solidFill>
                <a:latin typeface="Calibri" pitchFamily="34" charset="0"/>
                <a:cs typeface="Arial" charset="0"/>
              </a:defRPr>
            </a:lvl1pPr>
            <a:lvl2pPr marL="742950" indent="-285750" defTabSz="1073150" eaLnBrk="0" hangingPunct="0">
              <a:defRPr>
                <a:solidFill>
                  <a:schemeClr val="tx1"/>
                </a:solidFill>
                <a:latin typeface="Calibri" pitchFamily="34" charset="0"/>
                <a:cs typeface="Arial" charset="0"/>
              </a:defRPr>
            </a:lvl2pPr>
            <a:lvl3pPr marL="1143000" indent="-228600" defTabSz="1073150" eaLnBrk="0" hangingPunct="0">
              <a:defRPr>
                <a:solidFill>
                  <a:schemeClr val="tx1"/>
                </a:solidFill>
                <a:latin typeface="Calibri" pitchFamily="34" charset="0"/>
                <a:cs typeface="Arial" charset="0"/>
              </a:defRPr>
            </a:lvl3pPr>
            <a:lvl4pPr marL="1600200" indent="-228600" defTabSz="1073150" eaLnBrk="0" hangingPunct="0">
              <a:defRPr>
                <a:solidFill>
                  <a:schemeClr val="tx1"/>
                </a:solidFill>
                <a:latin typeface="Calibri" pitchFamily="34" charset="0"/>
                <a:cs typeface="Arial" charset="0"/>
              </a:defRPr>
            </a:lvl4pPr>
            <a:lvl5pPr marL="2057400" indent="-228600" defTabSz="1073150" eaLnBrk="0" hangingPunct="0">
              <a:defRPr>
                <a:solidFill>
                  <a:schemeClr val="tx1"/>
                </a:solidFill>
                <a:latin typeface="Calibri" pitchFamily="34" charset="0"/>
                <a:cs typeface="Arial" charset="0"/>
              </a:defRPr>
            </a:lvl5pPr>
            <a:lvl6pPr marL="2514600" indent="-228600" defTabSz="1073150" eaLnBrk="0" fontAlgn="base" hangingPunct="0">
              <a:spcBef>
                <a:spcPct val="0"/>
              </a:spcBef>
              <a:spcAft>
                <a:spcPct val="0"/>
              </a:spcAft>
              <a:defRPr>
                <a:solidFill>
                  <a:schemeClr val="tx1"/>
                </a:solidFill>
                <a:latin typeface="Calibri" pitchFamily="34" charset="0"/>
                <a:cs typeface="Arial" charset="0"/>
              </a:defRPr>
            </a:lvl6pPr>
            <a:lvl7pPr marL="2971800" indent="-228600" defTabSz="1073150" eaLnBrk="0" fontAlgn="base" hangingPunct="0">
              <a:spcBef>
                <a:spcPct val="0"/>
              </a:spcBef>
              <a:spcAft>
                <a:spcPct val="0"/>
              </a:spcAft>
              <a:defRPr>
                <a:solidFill>
                  <a:schemeClr val="tx1"/>
                </a:solidFill>
                <a:latin typeface="Calibri" pitchFamily="34" charset="0"/>
                <a:cs typeface="Arial" charset="0"/>
              </a:defRPr>
            </a:lvl7pPr>
            <a:lvl8pPr marL="3429000" indent="-228600" defTabSz="1073150" eaLnBrk="0" fontAlgn="base" hangingPunct="0">
              <a:spcBef>
                <a:spcPct val="0"/>
              </a:spcBef>
              <a:spcAft>
                <a:spcPct val="0"/>
              </a:spcAft>
              <a:defRPr>
                <a:solidFill>
                  <a:schemeClr val="tx1"/>
                </a:solidFill>
                <a:latin typeface="Calibri" pitchFamily="34" charset="0"/>
                <a:cs typeface="Arial" charset="0"/>
              </a:defRPr>
            </a:lvl8pPr>
            <a:lvl9pPr marL="3886200" indent="-228600" defTabSz="107315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400" b="1">
                <a:latin typeface="Times New Roman" pitchFamily="18" charset="0"/>
              </a:rPr>
              <a:t>Hai cái chân</a:t>
            </a:r>
          </a:p>
        </p:txBody>
      </p:sp>
      <p:sp>
        <p:nvSpPr>
          <p:cNvPr id="12" name="Rectangle 5"/>
          <p:cNvSpPr>
            <a:spLocks noChangeArrowheads="1"/>
          </p:cNvSpPr>
          <p:nvPr/>
        </p:nvSpPr>
        <p:spPr bwMode="auto">
          <a:xfrm>
            <a:off x="2376488" y="1295400"/>
            <a:ext cx="63976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defTabSz="1073150"/>
            <a:r>
              <a:rPr lang="en-US" sz="2400">
                <a:latin typeface="Times New Roman" pitchFamily="18" charset="0"/>
                <a:cs typeface="Times New Roman" pitchFamily="18" charset="0"/>
              </a:rPr>
              <a:t>chỉ to hơn cái trứng một tí</a:t>
            </a:r>
          </a:p>
        </p:txBody>
      </p:sp>
      <p:sp>
        <p:nvSpPr>
          <p:cNvPr id="13" name="Rectangle 6"/>
          <p:cNvSpPr>
            <a:spLocks noChangeArrowheads="1"/>
          </p:cNvSpPr>
          <p:nvPr/>
        </p:nvSpPr>
        <p:spPr bwMode="auto">
          <a:xfrm>
            <a:off x="2386013" y="1989138"/>
            <a:ext cx="67087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algn="just" defTabSz="1073150"/>
            <a:r>
              <a:rPr lang="en-US" sz="2400" dirty="0" err="1">
                <a:latin typeface="Times New Roman" pitchFamily="18" charset="0"/>
                <a:cs typeface="Times New Roman" pitchFamily="18" charset="0"/>
              </a:rPr>
              <a:t>vàng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tơ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nõn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guồng</a:t>
            </a:r>
            <a:endParaRPr lang="en-US" sz="2400" dirty="0">
              <a:latin typeface="Times New Roman" pitchFamily="18" charset="0"/>
              <a:cs typeface="Times New Roman" pitchFamily="18" charset="0"/>
            </a:endParaRPr>
          </a:p>
        </p:txBody>
      </p:sp>
      <p:sp>
        <p:nvSpPr>
          <p:cNvPr id="14" name="Rectangle 8"/>
          <p:cNvSpPr>
            <a:spLocks noChangeArrowheads="1"/>
          </p:cNvSpPr>
          <p:nvPr/>
        </p:nvSpPr>
        <p:spPr bwMode="auto">
          <a:xfrm>
            <a:off x="2386013" y="2876550"/>
            <a:ext cx="66309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algn="just" defTabSz="1073150"/>
            <a:r>
              <a:rPr lang="en-US" sz="2400">
                <a:latin typeface="Times New Roman" pitchFamily="18" charset="0"/>
                <a:cs typeface="Times New Roman" pitchFamily="18" charset="0"/>
              </a:rPr>
              <a:t>bằng hột cườm, đen nhánh hạt huyền, long lanh đưa đi, đưa lại như có nước</a:t>
            </a:r>
          </a:p>
        </p:txBody>
      </p:sp>
      <p:sp>
        <p:nvSpPr>
          <p:cNvPr id="15" name="Rectangle 5"/>
          <p:cNvSpPr>
            <a:spLocks noChangeArrowheads="1"/>
          </p:cNvSpPr>
          <p:nvPr/>
        </p:nvSpPr>
        <p:spPr bwMode="auto">
          <a:xfrm>
            <a:off x="2403475" y="3733800"/>
            <a:ext cx="66690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algn="just" defTabSz="1073150"/>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hươu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ngón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tay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mềm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endParaRPr lang="en-US" sz="2400" dirty="0">
              <a:latin typeface="Times New Roman" pitchFamily="18" charset="0"/>
              <a:cs typeface="Times New Roman" pitchFamily="18" charset="0"/>
            </a:endParaRPr>
          </a:p>
        </p:txBody>
      </p:sp>
      <p:sp>
        <p:nvSpPr>
          <p:cNvPr id="16" name="Rectangle 6"/>
          <p:cNvSpPr>
            <a:spLocks noChangeArrowheads="1"/>
          </p:cNvSpPr>
          <p:nvPr/>
        </p:nvSpPr>
        <p:spPr bwMode="auto">
          <a:xfrm>
            <a:off x="2376488" y="4903788"/>
            <a:ext cx="29860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algn="just" defTabSz="1073150"/>
            <a:r>
              <a:rPr lang="en-US" sz="2400">
                <a:latin typeface="Times New Roman" pitchFamily="18" charset="0"/>
                <a:cs typeface="Times New Roman" pitchFamily="18" charset="0"/>
              </a:rPr>
              <a:t>xinh xinh, vàng nuột </a:t>
            </a:r>
          </a:p>
        </p:txBody>
      </p:sp>
      <p:sp>
        <p:nvSpPr>
          <p:cNvPr id="17" name="Rectangle 8"/>
          <p:cNvSpPr>
            <a:spLocks noChangeArrowheads="1"/>
          </p:cNvSpPr>
          <p:nvPr/>
        </p:nvSpPr>
        <p:spPr bwMode="auto">
          <a:xfrm>
            <a:off x="2376488" y="5878513"/>
            <a:ext cx="37734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277" tIns="53639" rIns="107277" bIns="53639">
            <a:spAutoFit/>
          </a:bodyPr>
          <a:lstStyle/>
          <a:p>
            <a:pPr algn="just" defTabSz="1073150"/>
            <a:r>
              <a:rPr lang="en-US" sz="2400">
                <a:latin typeface="Times New Roman" pitchFamily="18" charset="0"/>
                <a:cs typeface="Times New Roman" pitchFamily="18" charset="0"/>
              </a:rPr>
              <a:t>lủn chủn, bé tí, màu đỏ hồng </a:t>
            </a:r>
          </a:p>
        </p:txBody>
      </p:sp>
    </p:spTree>
    <p:extLst>
      <p:ext uri="{BB962C8B-B14F-4D97-AF65-F5344CB8AC3E}">
        <p14:creationId xmlns:p14="http://schemas.microsoft.com/office/powerpoint/2010/main" val="42137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5"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vertic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5"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vertical)">
                                      <p:cBhvr>
                                        <p:cTn id="36" dur="500"/>
                                        <p:tgtEl>
                                          <p:spTgt spid="15"/>
                                        </p:tgtEl>
                                      </p:cBhvr>
                                    </p:animEffect>
                                  </p:childTnLst>
                                </p:cTn>
                              </p:par>
                              <p:par>
                                <p:cTn id="37" presetID="14" presetClass="entr" presetSubtype="5"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vertical)">
                                      <p:cBhvr>
                                        <p:cTn id="39" dur="500"/>
                                        <p:tgtEl>
                                          <p:spTgt spid="1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GOC-MAI\Pictures\hình nền powerpoint mới nhất 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453"/>
            <a:ext cx="9361489" cy="68664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8073" y="1423318"/>
            <a:ext cx="8533151" cy="5030019"/>
          </a:xfrm>
        </p:spPr>
        <p:txBody>
          <a:bodyPr>
            <a:noAutofit/>
          </a:bodyPr>
          <a:lstStyle/>
          <a:p>
            <a:pPr marL="0" indent="0">
              <a:buNone/>
            </a:pPr>
            <a:r>
              <a:rPr lang="en-GB" sz="3600" b="1" dirty="0" err="1">
                <a:latin typeface="Times New Roman" pitchFamily="18" charset="0"/>
                <a:cs typeface="Times New Roman" pitchFamily="18" charset="0"/>
              </a:rPr>
              <a:t>Bài</a:t>
            </a:r>
            <a:r>
              <a:rPr lang="en-GB" sz="3600" b="1" dirty="0">
                <a:latin typeface="Times New Roman" pitchFamily="18" charset="0"/>
                <a:cs typeface="Times New Roman" pitchFamily="18" charset="0"/>
              </a:rPr>
              <a:t> 2</a:t>
            </a:r>
            <a:r>
              <a:rPr lang="en-GB" sz="3600" b="1" dirty="0" smtClean="0">
                <a:latin typeface="Times New Roman" pitchFamily="18" charset="0"/>
                <a:cs typeface="Times New Roman" pitchFamily="18" charset="0"/>
              </a:rPr>
              <a:t>:</a:t>
            </a:r>
          </a:p>
          <a:p>
            <a:pPr marL="0" indent="0">
              <a:buNone/>
            </a:pPr>
            <a:endParaRPr lang="en-GB" sz="3600" dirty="0" smtClean="0">
              <a:latin typeface="Times New Roman" pitchFamily="18" charset="0"/>
              <a:cs typeface="Times New Roman" pitchFamily="18" charset="0"/>
            </a:endParaRPr>
          </a:p>
          <a:p>
            <a:pPr marL="0" indent="0">
              <a:buNone/>
            </a:pPr>
            <a:endParaRPr lang="en-GB" sz="3600" dirty="0">
              <a:latin typeface="Times New Roman" pitchFamily="18" charset="0"/>
              <a:cs typeface="Times New Roman" pitchFamily="18" charset="0"/>
            </a:endParaRPr>
          </a:p>
          <a:p>
            <a:pPr marL="0" indent="0">
              <a:buNone/>
            </a:pPr>
            <a:r>
              <a:rPr lang="en-GB" sz="3600" dirty="0">
                <a:latin typeface="Times New Roman" pitchFamily="18" charset="0"/>
                <a:cs typeface="Times New Roman" pitchFamily="18" charset="0"/>
              </a:rPr>
              <a:t/>
            </a:r>
            <a:br>
              <a:rPr lang="en-GB" sz="3600" dirty="0">
                <a:latin typeface="Times New Roman" pitchFamily="18" charset="0"/>
                <a:cs typeface="Times New Roman" pitchFamily="18" charset="0"/>
              </a:rPr>
            </a:br>
            <a:r>
              <a:rPr lang="en-GB" sz="3600" b="1" dirty="0">
                <a:latin typeface="Times New Roman" pitchFamily="18" charset="0"/>
                <a:cs typeface="Times New Roman" pitchFamily="18" charset="0"/>
              </a:rPr>
              <a:t>b) </a:t>
            </a:r>
            <a:r>
              <a:rPr lang="en-GB" sz="3600" dirty="0" err="1">
                <a:latin typeface="Times New Roman" pitchFamily="18" charset="0"/>
                <a:cs typeface="Times New Roman" pitchFamily="18" charset="0"/>
              </a:rPr>
              <a:t>Quan</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sát</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và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miêu</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tả</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các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hoạt</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động</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thường</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xuyên</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của</a:t>
            </a:r>
            <a:r>
              <a:rPr lang="en-GB" sz="3600" dirty="0" smtClean="0">
                <a:latin typeface="Times New Roman" pitchFamily="18" charset="0"/>
                <a:cs typeface="Times New Roman" pitchFamily="18" charset="0"/>
              </a:rPr>
              <a:t> </a:t>
            </a:r>
            <a:r>
              <a:rPr lang="en-GB" sz="3600" dirty="0">
                <a:latin typeface="Times New Roman" pitchFamily="18" charset="0"/>
                <a:cs typeface="Times New Roman" pitchFamily="18" charset="0"/>
              </a:rPr>
              <a:t>con </a:t>
            </a:r>
            <a:r>
              <a:rPr lang="en-GB" sz="3600" dirty="0" err="1">
                <a:latin typeface="Times New Roman" pitchFamily="18" charset="0"/>
                <a:cs typeface="Times New Roman" pitchFamily="18" charset="0"/>
              </a:rPr>
              <a:t>vật</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mà</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em</a:t>
            </a:r>
            <a:r>
              <a:rPr lang="en-GB" sz="3600" dirty="0" smtClean="0">
                <a:latin typeface="Times New Roman" pitchFamily="18" charset="0"/>
                <a:cs typeface="Times New Roman" pitchFamily="18" charset="0"/>
              </a:rPr>
              <a:t> </a:t>
            </a:r>
            <a:r>
              <a:rPr lang="en-GB" sz="3600" dirty="0" err="1">
                <a:latin typeface="Times New Roman" pitchFamily="18" charset="0"/>
                <a:cs typeface="Times New Roman" pitchFamily="18" charset="0"/>
              </a:rPr>
              <a:t>yêu</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thích</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đó</a:t>
            </a:r>
            <a:r>
              <a:rPr lang="en-GB" sz="3600" dirty="0" smtClean="0">
                <a:latin typeface="Times New Roman" pitchFamily="18" charset="0"/>
                <a:cs typeface="Times New Roman" pitchFamily="18" charset="0"/>
              </a:rPr>
              <a:t>.</a:t>
            </a:r>
            <a:r>
              <a:rPr lang="en-GB" sz="3600" dirty="0">
                <a:latin typeface="Times New Roman" pitchFamily="18" charset="0"/>
                <a:cs typeface="Times New Roman" pitchFamily="18" charset="0"/>
              </a:rPr>
              <a:t/>
            </a:r>
            <a:br>
              <a:rPr lang="en-GB" sz="3600" dirty="0">
                <a:latin typeface="Times New Roman" pitchFamily="18" charset="0"/>
                <a:cs typeface="Times New Roman" pitchFamily="18" charset="0"/>
              </a:rPr>
            </a:br>
            <a:endParaRPr lang="en-GB" sz="3600" dirty="0">
              <a:latin typeface="Times New Roman" pitchFamily="18" charset="0"/>
              <a:cs typeface="Times New Roman" pitchFamily="18" charset="0"/>
            </a:endParaRPr>
          </a:p>
        </p:txBody>
      </p:sp>
      <p:sp>
        <p:nvSpPr>
          <p:cNvPr id="2" name="Rectangle 1"/>
          <p:cNvSpPr/>
          <p:nvPr/>
        </p:nvSpPr>
        <p:spPr>
          <a:xfrm>
            <a:off x="478664" y="2034714"/>
            <a:ext cx="8522560" cy="1754326"/>
          </a:xfrm>
          <a:prstGeom prst="rect">
            <a:avLst/>
          </a:prstGeom>
        </p:spPr>
        <p:txBody>
          <a:bodyPr wrap="square">
            <a:spAutoFit/>
          </a:bodyPr>
          <a:lstStyle/>
          <a:p>
            <a:r>
              <a:rPr lang="en-GB" sz="3600" b="1" dirty="0">
                <a:latin typeface="Times New Roman" pitchFamily="18" charset="0"/>
                <a:cs typeface="Times New Roman" pitchFamily="18" charset="0"/>
              </a:rPr>
              <a:t>a)</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Quan</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sát</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và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miêu</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tả</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các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đặc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điểm</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ngoại</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hình</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con </a:t>
            </a:r>
            <a:r>
              <a:rPr lang="en-GB" sz="3600" dirty="0" err="1">
                <a:latin typeface="Times New Roman" pitchFamily="18" charset="0"/>
                <a:cs typeface="Times New Roman" pitchFamily="18" charset="0"/>
              </a:rPr>
              <a:t>vật</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mà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em</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yêu</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thích</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nhà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em</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hoặc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nhà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hàng</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xóm</a:t>
            </a:r>
            <a:r>
              <a:rPr lang="en-GB" sz="3600" dirty="0">
                <a:latin typeface="Times New Roman" pitchFamily="18" charset="0"/>
                <a:cs typeface="Times New Roman" pitchFamily="18" charset="0"/>
              </a:rPr>
              <a:t>.</a:t>
            </a:r>
            <a:endParaRPr lang="en-GB" sz="3600" dirty="0"/>
          </a:p>
        </p:txBody>
      </p:sp>
      <p:cxnSp>
        <p:nvCxnSpPr>
          <p:cNvPr id="5" name="Straight Connector 4"/>
          <p:cNvCxnSpPr/>
          <p:nvPr/>
        </p:nvCxnSpPr>
        <p:spPr>
          <a:xfrm>
            <a:off x="5616848" y="2636912"/>
            <a:ext cx="2664296" cy="0"/>
          </a:xfrm>
          <a:prstGeom prst="line">
            <a:avLst/>
          </a:prstGeom>
          <a:ln w="19050"/>
        </p:spPr>
        <p:style>
          <a:lnRef idx="2">
            <a:schemeClr val="dk1"/>
          </a:lnRef>
          <a:fillRef idx="1">
            <a:schemeClr val="lt1"/>
          </a:fillRef>
          <a:effectRef idx="0">
            <a:schemeClr val="dk1"/>
          </a:effectRef>
          <a:fontRef idx="minor">
            <a:schemeClr val="dk1"/>
          </a:fontRef>
        </p:style>
      </p:cxnSp>
      <p:cxnSp>
        <p:nvCxnSpPr>
          <p:cNvPr id="7" name="Straight Connector 6"/>
          <p:cNvCxnSpPr/>
          <p:nvPr/>
        </p:nvCxnSpPr>
        <p:spPr>
          <a:xfrm>
            <a:off x="5544840" y="4581128"/>
            <a:ext cx="1800200" cy="0"/>
          </a:xfrm>
          <a:prstGeom prst="line">
            <a:avLst/>
          </a:prstGeom>
          <a:ln w="19050"/>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36000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GOC-MAI\Pictures\hình nền powerpoint mới nhất 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453"/>
            <a:ext cx="9361489" cy="68664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8073" y="1423318"/>
            <a:ext cx="8533151" cy="5030019"/>
          </a:xfrm>
        </p:spPr>
        <p:txBody>
          <a:bodyPr>
            <a:noAutofit/>
          </a:bodyPr>
          <a:lstStyle/>
          <a:p>
            <a:pPr marL="0" indent="0">
              <a:buNone/>
            </a:pPr>
            <a:r>
              <a:rPr lang="en-GB" sz="3600" b="1" dirty="0" err="1">
                <a:latin typeface="Times New Roman" pitchFamily="18" charset="0"/>
                <a:cs typeface="Times New Roman" pitchFamily="18" charset="0"/>
              </a:rPr>
              <a:t>Bài</a:t>
            </a:r>
            <a:r>
              <a:rPr lang="en-GB" sz="3600" b="1" dirty="0">
                <a:latin typeface="Times New Roman" pitchFamily="18" charset="0"/>
                <a:cs typeface="Times New Roman" pitchFamily="18" charset="0"/>
              </a:rPr>
              <a:t> 2</a:t>
            </a:r>
            <a:r>
              <a:rPr lang="en-GB" sz="3600" b="1" dirty="0" smtClean="0">
                <a:latin typeface="Times New Roman" pitchFamily="18" charset="0"/>
                <a:cs typeface="Times New Roman" pitchFamily="18" charset="0"/>
              </a:rPr>
              <a:t>:</a:t>
            </a:r>
          </a:p>
          <a:p>
            <a:pPr marL="0" indent="0">
              <a:buNone/>
            </a:pPr>
            <a:endParaRPr lang="en-GB" sz="3600" dirty="0" smtClean="0">
              <a:latin typeface="Times New Roman" pitchFamily="18" charset="0"/>
              <a:cs typeface="Times New Roman" pitchFamily="18" charset="0"/>
            </a:endParaRPr>
          </a:p>
          <a:p>
            <a:pPr marL="0" indent="0">
              <a:buNone/>
            </a:pPr>
            <a:endParaRPr lang="en-GB" sz="3600" dirty="0">
              <a:latin typeface="Times New Roman" pitchFamily="18" charset="0"/>
              <a:cs typeface="Times New Roman" pitchFamily="18" charset="0"/>
            </a:endParaRPr>
          </a:p>
          <a:p>
            <a:pPr marL="0" indent="0">
              <a:buNone/>
            </a:pPr>
            <a:r>
              <a:rPr lang="en-GB" sz="3600" dirty="0">
                <a:latin typeface="Times New Roman" pitchFamily="18" charset="0"/>
                <a:cs typeface="Times New Roman" pitchFamily="18" charset="0"/>
              </a:rPr>
              <a:t/>
            </a:r>
            <a:br>
              <a:rPr lang="en-GB" sz="3600" dirty="0">
                <a:latin typeface="Times New Roman" pitchFamily="18" charset="0"/>
                <a:cs typeface="Times New Roman" pitchFamily="18" charset="0"/>
              </a:rPr>
            </a:br>
            <a:r>
              <a:rPr lang="en-GB" sz="3600" b="1" dirty="0">
                <a:latin typeface="Times New Roman" pitchFamily="18" charset="0"/>
                <a:cs typeface="Times New Roman" pitchFamily="18" charset="0"/>
              </a:rPr>
              <a:t>b) </a:t>
            </a:r>
            <a:r>
              <a:rPr lang="en-GB" sz="3600" b="1" dirty="0" err="1">
                <a:latin typeface="Times New Roman" pitchFamily="18" charset="0"/>
                <a:cs typeface="Times New Roman" pitchFamily="18" charset="0"/>
              </a:rPr>
              <a:t>Quan</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sát</a:t>
            </a:r>
            <a:r>
              <a:rPr lang="en-GB" sz="3600" b="1" dirty="0">
                <a:latin typeface="Times New Roman" pitchFamily="18" charset="0"/>
                <a:cs typeface="Times New Roman" pitchFamily="18" charset="0"/>
              </a:rPr>
              <a:t> </a:t>
            </a:r>
            <a:r>
              <a:rPr lang="en-GB" sz="3600" dirty="0" err="1">
                <a:latin typeface="Times New Roman" pitchFamily="18" charset="0"/>
                <a:cs typeface="Times New Roman" pitchFamily="18" charset="0"/>
              </a:rPr>
              <a:t>và</a:t>
            </a:r>
            <a:r>
              <a:rPr lang="en-GB" sz="3600" dirty="0">
                <a:latin typeface="Times New Roman" pitchFamily="18" charset="0"/>
                <a:cs typeface="Times New Roman" pitchFamily="18" charset="0"/>
              </a:rPr>
              <a:t> </a:t>
            </a:r>
            <a:r>
              <a:rPr lang="en-GB" sz="3600" b="1" dirty="0" err="1">
                <a:latin typeface="Times New Roman" pitchFamily="18" charset="0"/>
                <a:cs typeface="Times New Roman" pitchFamily="18" charset="0"/>
              </a:rPr>
              <a:t>miêu</a:t>
            </a:r>
            <a:r>
              <a:rPr lang="en-GB" sz="3600" b="1" dirty="0">
                <a:latin typeface="Times New Roman" pitchFamily="18" charset="0"/>
                <a:cs typeface="Times New Roman" pitchFamily="18" charset="0"/>
              </a:rPr>
              <a:t> </a:t>
            </a:r>
            <a:r>
              <a:rPr lang="en-GB" sz="3600" dirty="0" err="1">
                <a:latin typeface="Times New Roman" pitchFamily="18" charset="0"/>
                <a:cs typeface="Times New Roman" pitchFamily="18" charset="0"/>
              </a:rPr>
              <a:t>tả</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các</a:t>
            </a:r>
            <a:r>
              <a:rPr lang="en-GB" sz="3600" dirty="0">
                <a:latin typeface="Times New Roman" pitchFamily="18" charset="0"/>
                <a:cs typeface="Times New Roman" pitchFamily="18" charset="0"/>
              </a:rPr>
              <a:t> </a:t>
            </a:r>
            <a:r>
              <a:rPr lang="en-GB" sz="3600" b="1" dirty="0" err="1">
                <a:latin typeface="Times New Roman" pitchFamily="18" charset="0"/>
                <a:cs typeface="Times New Roman" pitchFamily="18" charset="0"/>
              </a:rPr>
              <a:t>hoạt</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động</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thường</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xuyên</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của</a:t>
            </a:r>
            <a:r>
              <a:rPr lang="en-GB" sz="3600" dirty="0" smtClean="0">
                <a:latin typeface="Times New Roman" pitchFamily="18" charset="0"/>
                <a:cs typeface="Times New Roman" pitchFamily="18" charset="0"/>
              </a:rPr>
              <a:t> </a:t>
            </a:r>
            <a:r>
              <a:rPr lang="en-GB" sz="3600" dirty="0">
                <a:latin typeface="Times New Roman" pitchFamily="18" charset="0"/>
                <a:cs typeface="Times New Roman" pitchFamily="18" charset="0"/>
              </a:rPr>
              <a:t>con </a:t>
            </a:r>
            <a:r>
              <a:rPr lang="en-GB" sz="3600" dirty="0" err="1">
                <a:latin typeface="Times New Roman" pitchFamily="18" charset="0"/>
                <a:cs typeface="Times New Roman" pitchFamily="18" charset="0"/>
              </a:rPr>
              <a:t>vật</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mà</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em</a:t>
            </a:r>
            <a:r>
              <a:rPr lang="en-GB" sz="3600" dirty="0" smtClean="0">
                <a:latin typeface="Times New Roman" pitchFamily="18" charset="0"/>
                <a:cs typeface="Times New Roman" pitchFamily="18" charset="0"/>
              </a:rPr>
              <a:t> </a:t>
            </a:r>
            <a:r>
              <a:rPr lang="en-GB" sz="3600" dirty="0" err="1">
                <a:latin typeface="Times New Roman" pitchFamily="18" charset="0"/>
                <a:cs typeface="Times New Roman" pitchFamily="18" charset="0"/>
              </a:rPr>
              <a:t>yêu</a:t>
            </a:r>
            <a:r>
              <a:rPr lang="en-GB" sz="3600" dirty="0">
                <a:latin typeface="Times New Roman" pitchFamily="18" charset="0"/>
                <a:cs typeface="Times New Roman" pitchFamily="18" charset="0"/>
              </a:rPr>
              <a:t> </a:t>
            </a:r>
            <a:r>
              <a:rPr lang="en-GB" sz="3600" dirty="0" err="1" smtClean="0">
                <a:latin typeface="Times New Roman" pitchFamily="18" charset="0"/>
                <a:cs typeface="Times New Roman" pitchFamily="18" charset="0"/>
              </a:rPr>
              <a:t>thích</a:t>
            </a:r>
            <a:r>
              <a:rPr lang="en-GB" sz="3600" dirty="0" smtClean="0">
                <a:latin typeface="Times New Roman" pitchFamily="18" charset="0"/>
                <a:cs typeface="Times New Roman" pitchFamily="18" charset="0"/>
              </a:rPr>
              <a:t> </a:t>
            </a:r>
            <a:r>
              <a:rPr lang="en-GB" sz="3600" dirty="0" err="1" smtClean="0">
                <a:latin typeface="Times New Roman" pitchFamily="18" charset="0"/>
                <a:cs typeface="Times New Roman" pitchFamily="18" charset="0"/>
              </a:rPr>
              <a:t>đó</a:t>
            </a:r>
            <a:r>
              <a:rPr lang="en-GB" sz="3600" dirty="0" smtClean="0">
                <a:latin typeface="Times New Roman" pitchFamily="18" charset="0"/>
                <a:cs typeface="Times New Roman" pitchFamily="18" charset="0"/>
              </a:rPr>
              <a:t>.</a:t>
            </a:r>
            <a:r>
              <a:rPr lang="en-GB" sz="3600" dirty="0">
                <a:latin typeface="Times New Roman" pitchFamily="18" charset="0"/>
                <a:cs typeface="Times New Roman" pitchFamily="18" charset="0"/>
              </a:rPr>
              <a:t/>
            </a:r>
            <a:br>
              <a:rPr lang="en-GB" sz="3600" dirty="0">
                <a:latin typeface="Times New Roman" pitchFamily="18" charset="0"/>
                <a:cs typeface="Times New Roman" pitchFamily="18" charset="0"/>
              </a:rPr>
            </a:br>
            <a:endParaRPr lang="en-GB" sz="3600" dirty="0">
              <a:latin typeface="Times New Roman" pitchFamily="18" charset="0"/>
              <a:cs typeface="Times New Roman" pitchFamily="18" charset="0"/>
            </a:endParaRPr>
          </a:p>
        </p:txBody>
      </p:sp>
      <p:sp>
        <p:nvSpPr>
          <p:cNvPr id="2" name="Rectangle 1"/>
          <p:cNvSpPr/>
          <p:nvPr/>
        </p:nvSpPr>
        <p:spPr>
          <a:xfrm>
            <a:off x="478664" y="2034714"/>
            <a:ext cx="8522560" cy="1754326"/>
          </a:xfrm>
          <a:prstGeom prst="rect">
            <a:avLst/>
          </a:prstGeom>
        </p:spPr>
        <p:txBody>
          <a:bodyPr wrap="square">
            <a:spAutoFit/>
          </a:bodyPr>
          <a:lstStyle/>
          <a:p>
            <a:r>
              <a:rPr lang="en-GB" sz="3600" b="1" dirty="0">
                <a:latin typeface="Times New Roman" pitchFamily="18" charset="0"/>
                <a:cs typeface="Times New Roman" pitchFamily="18" charset="0"/>
              </a:rPr>
              <a:t>a)</a:t>
            </a:r>
            <a:r>
              <a:rPr lang="en-GB" sz="3600" dirty="0">
                <a:latin typeface="Times New Roman" pitchFamily="18" charset="0"/>
                <a:cs typeface="Times New Roman" pitchFamily="18" charset="0"/>
              </a:rPr>
              <a:t> </a:t>
            </a:r>
            <a:r>
              <a:rPr lang="en-GB" sz="3600" b="1" dirty="0" err="1">
                <a:latin typeface="Times New Roman" pitchFamily="18" charset="0"/>
                <a:cs typeface="Times New Roman" pitchFamily="18" charset="0"/>
              </a:rPr>
              <a:t>Quan</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sát</a:t>
            </a:r>
            <a:r>
              <a:rPr lang="en-GB" sz="3600" b="1" dirty="0">
                <a:latin typeface="Times New Roman" pitchFamily="18" charset="0"/>
                <a:cs typeface="Times New Roman" pitchFamily="18" charset="0"/>
              </a:rPr>
              <a:t> </a:t>
            </a:r>
            <a:r>
              <a:rPr lang="en-GB" sz="3600" dirty="0" err="1">
                <a:latin typeface="Times New Roman" pitchFamily="18" charset="0"/>
                <a:cs typeface="Times New Roman" pitchFamily="18" charset="0"/>
              </a:rPr>
              <a:t>và</a:t>
            </a:r>
            <a:r>
              <a:rPr lang="en-GB" sz="3600" dirty="0">
                <a:latin typeface="Times New Roman" pitchFamily="18" charset="0"/>
                <a:cs typeface="Times New Roman" pitchFamily="18" charset="0"/>
              </a:rPr>
              <a:t> </a:t>
            </a:r>
            <a:r>
              <a:rPr lang="en-GB" sz="3600" b="1" dirty="0" err="1">
                <a:latin typeface="Times New Roman" pitchFamily="18" charset="0"/>
                <a:cs typeface="Times New Roman" pitchFamily="18" charset="0"/>
              </a:rPr>
              <a:t>miêu</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tả</a:t>
            </a:r>
            <a:r>
              <a:rPr lang="en-GB" sz="3600" b="1" dirty="0">
                <a:latin typeface="Times New Roman" pitchFamily="18" charset="0"/>
                <a:cs typeface="Times New Roman" pitchFamily="18" charset="0"/>
              </a:rPr>
              <a:t> </a:t>
            </a:r>
            <a:r>
              <a:rPr lang="en-GB" sz="3600" dirty="0" err="1">
                <a:latin typeface="Times New Roman" pitchFamily="18" charset="0"/>
                <a:cs typeface="Times New Roman" pitchFamily="18" charset="0"/>
              </a:rPr>
              <a:t>các</a:t>
            </a:r>
            <a:r>
              <a:rPr lang="en-GB" sz="3600" dirty="0">
                <a:latin typeface="Times New Roman" pitchFamily="18" charset="0"/>
                <a:cs typeface="Times New Roman" pitchFamily="18" charset="0"/>
              </a:rPr>
              <a:t> </a:t>
            </a:r>
            <a:r>
              <a:rPr lang="en-GB" sz="3600" b="1" dirty="0" err="1">
                <a:latin typeface="Times New Roman" pitchFamily="18" charset="0"/>
                <a:cs typeface="Times New Roman" pitchFamily="18" charset="0"/>
              </a:rPr>
              <a:t>đặc</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điểm</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ngoại</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hình</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a:t>
            </a:r>
            <a:r>
              <a:rPr lang="en-GB" sz="3600" b="1" dirty="0">
                <a:latin typeface="Times New Roman" pitchFamily="18" charset="0"/>
                <a:cs typeface="Times New Roman" pitchFamily="18" charset="0"/>
              </a:rPr>
              <a:t>con </a:t>
            </a:r>
            <a:r>
              <a:rPr lang="en-GB" sz="3600" b="1" dirty="0" err="1">
                <a:latin typeface="Times New Roman" pitchFamily="18" charset="0"/>
                <a:cs typeface="Times New Roman" pitchFamily="18" charset="0"/>
              </a:rPr>
              <a:t>vật</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mà</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em</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yêu</a:t>
            </a:r>
            <a:r>
              <a:rPr lang="en-GB" sz="3600" b="1" dirty="0">
                <a:latin typeface="Times New Roman" pitchFamily="18" charset="0"/>
                <a:cs typeface="Times New Roman" pitchFamily="18" charset="0"/>
              </a:rPr>
              <a:t> </a:t>
            </a:r>
            <a:r>
              <a:rPr lang="en-GB" sz="3600" b="1" dirty="0" err="1">
                <a:latin typeface="Times New Roman" pitchFamily="18" charset="0"/>
                <a:cs typeface="Times New Roman" pitchFamily="18" charset="0"/>
              </a:rPr>
              <a:t>thích</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nhà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em</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hoặc</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của</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nhà</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hàng</a:t>
            </a:r>
            <a:r>
              <a:rPr lang="en-GB" sz="3600" dirty="0">
                <a:latin typeface="Times New Roman" pitchFamily="18" charset="0"/>
                <a:cs typeface="Times New Roman" pitchFamily="18" charset="0"/>
              </a:rPr>
              <a:t> </a:t>
            </a:r>
            <a:r>
              <a:rPr lang="en-GB" sz="3600" dirty="0" err="1">
                <a:latin typeface="Times New Roman" pitchFamily="18" charset="0"/>
                <a:cs typeface="Times New Roman" pitchFamily="18" charset="0"/>
              </a:rPr>
              <a:t>xóm</a:t>
            </a:r>
            <a:r>
              <a:rPr lang="en-GB" sz="3600" dirty="0">
                <a:latin typeface="Times New Roman" pitchFamily="18" charset="0"/>
                <a:cs typeface="Times New Roman" pitchFamily="18" charset="0"/>
              </a:rPr>
              <a:t>.</a:t>
            </a:r>
            <a:endParaRPr lang="en-GB" sz="3600" dirty="0"/>
          </a:p>
        </p:txBody>
      </p:sp>
    </p:spTree>
    <p:extLst>
      <p:ext uri="{BB962C8B-B14F-4D97-AF65-F5344CB8AC3E}">
        <p14:creationId xmlns:p14="http://schemas.microsoft.com/office/powerpoint/2010/main" val="21915069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Taka_Shiba-304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34380"/>
            <a:ext cx="3240583"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NGOC-MAI\Pictures\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537" y="3897053"/>
            <a:ext cx="3303951" cy="25649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GOC-MAI\Pictures\nhiem-khuan-salmonella-o-me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4880" y="529823"/>
            <a:ext cx="3456384" cy="24928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GOC-MAI\Pictures\animal-1867562_960_7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7" y="3897052"/>
            <a:ext cx="3240584" cy="25649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NGOC-MAI\Pictures\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8739" y="273200"/>
            <a:ext cx="3158798" cy="31587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NGOC-MAI\Pictures\13f4b05438ec0f3cfc50fd71353a1e39.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84600" y="3897053"/>
            <a:ext cx="2672937" cy="270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64051"/>
      </p:ext>
    </p:extLst>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7649"/>
                                        </p:tgtEl>
                                        <p:attrNameLst>
                                          <p:attrName>style.visibility</p:attrName>
                                        </p:attrNameLst>
                                      </p:cBhvr>
                                      <p:to>
                                        <p:strVal val="visible"/>
                                      </p:to>
                                    </p:set>
                                    <p:animEffect transition="in" filter="wheel(2)">
                                      <p:cBhvr>
                                        <p:cTn id="7" dur="2000"/>
                                        <p:tgtEl>
                                          <p:spTgt spid="27649"/>
                                        </p:tgtEl>
                                      </p:cBhvr>
                                    </p:animEffect>
                                  </p:childTnLst>
                                </p:cTn>
                              </p:par>
                              <p:par>
                                <p:cTn id="8" presetID="21" presetClass="entr" presetSubtype="2"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heel(2)">
                                      <p:cBhvr>
                                        <p:cTn id="10" dur="2000"/>
                                        <p:tgtEl>
                                          <p:spTgt spid="1027"/>
                                        </p:tgtEl>
                                      </p:cBhvr>
                                    </p:animEffect>
                                  </p:childTnLst>
                                </p:cTn>
                              </p:par>
                              <p:par>
                                <p:cTn id="11" presetID="21" presetClass="entr" presetSubtype="2"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heel(2)">
                                      <p:cBhvr>
                                        <p:cTn id="13" dur="2000"/>
                                        <p:tgtEl>
                                          <p:spTgt spid="1026"/>
                                        </p:tgtEl>
                                      </p:cBhvr>
                                    </p:animEffect>
                                  </p:childTnLst>
                                </p:cTn>
                              </p:par>
                              <p:par>
                                <p:cTn id="14" presetID="6" presetClass="entr" presetSubtype="32"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ircle(out)">
                                      <p:cBhvr>
                                        <p:cTn id="16" dur="2000"/>
                                        <p:tgtEl>
                                          <p:spTgt spid="1030"/>
                                        </p:tgtEl>
                                      </p:cBhvr>
                                    </p:animEffect>
                                  </p:childTnLst>
                                </p:cTn>
                              </p:par>
                              <p:par>
                                <p:cTn id="17" presetID="14"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randombar(horizontal)">
                                      <p:cBhvr>
                                        <p:cTn id="19" dur="500"/>
                                        <p:tgtEl>
                                          <p:spTgt spid="1032"/>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TotalTime>
  <Words>244</Words>
  <Application>Microsoft Office PowerPoint</Application>
  <PresentationFormat>Custom</PresentationFormat>
  <Paragraphs>54</Paragraphs>
  <Slides>11</Slides>
  <Notes>2</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NGOC-MAI</dc:creator>
  <cp:lastModifiedBy>ADMIN</cp:lastModifiedBy>
  <cp:revision>37</cp:revision>
  <dcterms:created xsi:type="dcterms:W3CDTF">2019-03-27T13:03:49Z</dcterms:created>
  <dcterms:modified xsi:type="dcterms:W3CDTF">2019-04-08T06:39:08Z</dcterms:modified>
</cp:coreProperties>
</file>