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8" r:id="rId4"/>
  </p:sldMasterIdLst>
  <p:notesMasterIdLst>
    <p:notesMasterId r:id="rId23"/>
  </p:notesMasterIdLst>
  <p:sldIdLst>
    <p:sldId id="257" r:id="rId5"/>
    <p:sldId id="275" r:id="rId6"/>
    <p:sldId id="274" r:id="rId7"/>
    <p:sldId id="260" r:id="rId8"/>
    <p:sldId id="261" r:id="rId9"/>
    <p:sldId id="276" r:id="rId10"/>
    <p:sldId id="262" r:id="rId11"/>
    <p:sldId id="278" r:id="rId12"/>
    <p:sldId id="279" r:id="rId13"/>
    <p:sldId id="292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58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>
        <p:scale>
          <a:sx n="77" d="100"/>
          <a:sy n="77" d="100"/>
        </p:scale>
        <p:origin x="-978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B5B7C-0019-4849-BF1C-6711B9A9E4B6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C151E-C1A8-4531-A636-7388C374DE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24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8C682E2-A4A0-430E-ACFE-A110A6B445C3}" type="slidenum">
              <a:rPr lang="en-US" altLang="en-US" sz="1200">
                <a:solidFill>
                  <a:srgbClr val="000000"/>
                </a:solidFill>
              </a:rPr>
              <a:pPr/>
              <a:t>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51548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70D5662-A1DA-4FD6-A27F-DB335FCA35BA}" type="slidenum">
              <a:rPr lang="en-US" altLang="en-US" sz="1200">
                <a:solidFill>
                  <a:srgbClr val="000000"/>
                </a:solidFill>
              </a:rPr>
              <a:pPr/>
              <a:t>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44462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0E4342-5F96-45FF-9F30-7462B37A764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793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A807E-C806-4F85-A45E-7283BEBCB6A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83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C495C7-D9AC-4E89-817A-FDAB5D330F8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836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0E4342-5F96-45FF-9F30-7462B37A764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661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1617EF-77F9-4CA6-9C00-D6CD660D651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89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FF031E-B27C-4B38-9F45-D42167FC625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33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EC4F4E-93F6-4C42-BEA9-7FEE6E016BD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907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1D695-C5FF-40C5-9D90-BD8FC7B4F09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97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97E71A-45D2-4F67-B635-4C36896C154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677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9A3322-97CA-4587-B64B-55893E4B3A9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22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E9EFBD-5FE4-4DE8-BFA1-CD30C547952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51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1617EF-77F9-4CA6-9C00-D6CD660D651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999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37E33F-D839-4214-ADD3-5767299BBFC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157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A807E-C806-4F85-A45E-7283BEBCB6A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153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C495C7-D9AC-4E89-817A-FDAB5D330F8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6531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BFB393-FF13-4C3F-AC01-A0389DD427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0723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16518-621E-462A-9F84-A01B748BED7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8476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22EEB1-0838-484C-815B-43E6ADB511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5864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D3490E-40C8-4308-854E-641B6DC3F5D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362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E0B160-7F05-4E10-A4A4-E6A704C70A6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545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585214-DB79-45D6-9577-35322EB6453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382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336624-D12E-4A87-AD49-068C750335F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612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FF031E-B27C-4B38-9F45-D42167FC625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305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9C6F33-B67F-4FD6-B90E-85C69E99656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3691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5DF567-49F0-423E-8E65-8B071D4C021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9737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989941-41AB-47F0-8E37-BDD7E60EBF9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8922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71E18C-4ACE-4B43-AA2F-9BE6045D209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5229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3E99480B-7704-4037-9A99-D0C4F5FFCDB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5019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32A59E-835C-4010-BF04-5B6012DF33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1365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6D6A05-A998-4866-9582-0EE597F1DF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7980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D2386C-E43A-498F-9F87-96582A9A82A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7443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846480-9F80-40F2-8861-3B651D9F035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8329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1055A7-FFBE-4FA8-B14C-4D7A3839F63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916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EC4F4E-93F6-4C42-BEA9-7FEE6E016BD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9295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8A42C4-56ED-4207-8D66-99986F1DCA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0828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67A482-1FCD-4917-A3BC-9EE4E5FBF30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0373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08016B-57AE-4C51-8315-7EDEAE499FE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8237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53D8DB-5C93-4D4E-AB6A-7E0AD842C39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4894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18F134-F4D5-4C1B-ABA6-74698BEF526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0988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9F9769-903D-42B4-BB9E-4FF7DC6F785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9012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966602-3B7A-452E-AABE-B432C22C953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7748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3D921F03-E820-49A0-ACDD-BC3ACC2B594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2233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0EE0C2-6C1B-4FAE-B1C6-1AC0851723E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36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1D695-C5FF-40C5-9D90-BD8FC7B4F09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303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97E71A-45D2-4F67-B635-4C36896C154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61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9A3322-97CA-4587-B64B-55893E4B3A9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309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E9EFBD-5FE4-4DE8-BFA1-CD30C547952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740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37E33F-D839-4214-ADD3-5767299BBFC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74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1C41E3-994B-4807-B19A-5D34C62E7AE4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91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1C41E3-994B-4807-B19A-5D34C62E7AE4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80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fld id="{1DB25526-4000-449C-B7FB-C841D16E56E3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0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fld id="{EFF59A52-F374-4000-BB68-727C90D212B0}" type="slidenum">
              <a:rPr lang="en-US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41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gif"/><Relationship Id="rId4" Type="http://schemas.openxmlformats.org/officeDocument/2006/relationships/hyperlink" Target="../../../../Program%20Files/Microsoft%20Office/OFFICE11/WINWORD.EXE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12.xml"/><Relationship Id="rId7" Type="http://schemas.openxmlformats.org/officeDocument/2006/relationships/slide" Target="slide16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2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image" Target="../media/image21.png"/><Relationship Id="rId9" Type="http://schemas.openxmlformats.org/officeDocument/2006/relationships/slide" Target="slide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4.png"/><Relationship Id="rId5" Type="http://schemas.openxmlformats.org/officeDocument/2006/relationships/slide" Target="slide11.xml"/><Relationship Id="rId10" Type="http://schemas.openxmlformats.org/officeDocument/2006/relationships/image" Target="../media/image28.gif"/><Relationship Id="rId4" Type="http://schemas.openxmlformats.org/officeDocument/2006/relationships/image" Target="../media/image23.gif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jpeg"/><Relationship Id="rId7" Type="http://schemas.openxmlformats.org/officeDocument/2006/relationships/slide" Target="slide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1.png"/><Relationship Id="rId5" Type="http://schemas.openxmlformats.org/officeDocument/2006/relationships/image" Target="../media/image23.gif"/><Relationship Id="rId10" Type="http://schemas.openxmlformats.org/officeDocument/2006/relationships/image" Target="../media/image34.png"/><Relationship Id="rId4" Type="http://schemas.openxmlformats.org/officeDocument/2006/relationships/image" Target="../media/image30.gif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5.jpeg"/><Relationship Id="rId7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1.png"/><Relationship Id="rId5" Type="http://schemas.openxmlformats.org/officeDocument/2006/relationships/image" Target="../media/image30.gif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2.xml"/><Relationship Id="rId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0.jpeg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3.gif"/><Relationship Id="rId5" Type="http://schemas.openxmlformats.org/officeDocument/2006/relationships/image" Target="../media/image30.gif"/><Relationship Id="rId10" Type="http://schemas.openxmlformats.org/officeDocument/2006/relationships/image" Target="../media/image43.png"/><Relationship Id="rId4" Type="http://schemas.openxmlformats.org/officeDocument/2006/relationships/slide" Target="slide11.xml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4.xml"/><Relationship Id="rId1" Type="http://schemas.openxmlformats.org/officeDocument/2006/relationships/audio" Target="file:///D:\Th&#7855;m\nhac\V.A%20&#8211;%20Hope%20You.mp3" TargetMode="External"/><Relationship Id="rId6" Type="http://schemas.openxmlformats.org/officeDocument/2006/relationships/image" Target="../media/image16.gif"/><Relationship Id="rId5" Type="http://schemas.openxmlformats.org/officeDocument/2006/relationships/hyperlink" Target="../../../../Program%20Files/Microsoft%20Office/OFFICE11/WINWORD.EXE" TargetMode="Externa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Microsoft%20Office/OFFICE11/WINWORD.EXE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2271715" y="3136900"/>
            <a:ext cx="4321175" cy="154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3600" b="1" kern="10" dirty="0" err="1" smtClean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kern="10" dirty="0">
              <a:ln w="9525">
                <a:solidFill>
                  <a:srgbClr val="FFFF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3" name="TextBox 11"/>
          <p:cNvSpPr txBox="1">
            <a:spLocks noChangeArrowheads="1"/>
          </p:cNvSpPr>
          <p:nvPr/>
        </p:nvSpPr>
        <p:spPr bwMode="auto">
          <a:xfrm>
            <a:off x="2090738" y="5949952"/>
            <a:ext cx="518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  <a:cs typeface="Times New Roman" panose="02020603050405020304" pitchFamily="18" charset="0"/>
              </a:rPr>
              <a:t>Năm học: </a:t>
            </a:r>
            <a:r>
              <a:rPr lang="en-US" altLang="en-US" sz="2800" smtClean="0">
                <a:solidFill>
                  <a:srgbClr val="0000FF"/>
                </a:solidFill>
                <a:cs typeface="Times New Roman" panose="02020603050405020304" pitchFamily="18" charset="0"/>
              </a:rPr>
              <a:t>2018 </a:t>
            </a:r>
            <a:r>
              <a:rPr lang="en-US" altLang="en-US" sz="280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2800" smtClean="0">
                <a:solidFill>
                  <a:srgbClr val="0000FF"/>
                </a:solidFill>
                <a:cs typeface="Times New Roman" panose="02020603050405020304" pitchFamily="18" charset="0"/>
              </a:rPr>
              <a:t>2019</a:t>
            </a:r>
            <a:endParaRPr lang="en-US" altLang="en-US" sz="280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Rectangle 211"/>
          <p:cNvSpPr>
            <a:spLocks noChangeArrowheads="1"/>
          </p:cNvSpPr>
          <p:nvPr/>
        </p:nvSpPr>
        <p:spPr bwMode="auto">
          <a:xfrm>
            <a:off x="1447800" y="559064"/>
            <a:ext cx="6019800" cy="461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PHÒNG GD &amp; </a:t>
            </a: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ĐT </a:t>
            </a:r>
            <a:r>
              <a:rPr lang="en-US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QUẬN LONG BIÊN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" name="Rectangle 212"/>
          <p:cNvSpPr>
            <a:spLocks noChangeArrowheads="1"/>
          </p:cNvSpPr>
          <p:nvPr/>
        </p:nvSpPr>
        <p:spPr bwMode="auto">
          <a:xfrm>
            <a:off x="1557338" y="897521"/>
            <a:ext cx="5715000" cy="461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Tiểu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học</a:t>
            </a: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Thạch Bàn A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2932887" y="4779965"/>
            <a:ext cx="28543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i="1">
                <a:solidFill>
                  <a:srgbClr val="C00000"/>
                </a:solidFill>
                <a:cs typeface="Arial" panose="020B0604020202020204" pitchFamily="34" charset="0"/>
              </a:rPr>
              <a:t>Giáo Viên: </a:t>
            </a:r>
            <a:r>
              <a:rPr lang="en-US" altLang="en-US" i="1" smtClean="0">
                <a:solidFill>
                  <a:srgbClr val="C00000"/>
                </a:solidFill>
                <a:cs typeface="Arial" panose="020B0604020202020204" pitchFamily="34" charset="0"/>
              </a:rPr>
              <a:t>Hà Thị Yến Hoa</a:t>
            </a:r>
            <a:endParaRPr lang="en-US" altLang="en-US" i="1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74961" y="1359483"/>
            <a:ext cx="34938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8" name="WordArt 215"/>
          <p:cNvSpPr>
            <a:spLocks noChangeArrowheads="1" noChangeShapeType="1" noTextEdit="1"/>
          </p:cNvSpPr>
          <p:nvPr/>
        </p:nvSpPr>
        <p:spPr bwMode="auto">
          <a:xfrm>
            <a:off x="990600" y="1924052"/>
            <a:ext cx="7162800" cy="55213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CCFF"/>
                </a:solidFill>
                <a:cs typeface="Arial" panose="020B0604020202020204" pitchFamily="34" charset="0"/>
              </a:rPr>
              <a:t>Chào</a:t>
            </a:r>
            <a:r>
              <a:rPr lang="en-US" sz="66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CCFF"/>
                </a:solidFill>
                <a:cs typeface="Arial" panose="020B0604020202020204" pitchFamily="34" charset="0"/>
              </a:rPr>
              <a:t> </a:t>
            </a:r>
            <a:r>
              <a:rPr lang="en-US" sz="66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CCFF"/>
                </a:solidFill>
                <a:cs typeface="Arial" panose="020B0604020202020204" pitchFamily="34" charset="0"/>
              </a:rPr>
              <a:t>mừng</a:t>
            </a:r>
            <a:r>
              <a:rPr lang="en-US" sz="66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CCFF"/>
                </a:solidFill>
                <a:cs typeface="Arial" panose="020B0604020202020204" pitchFamily="34" charset="0"/>
              </a:rPr>
              <a:t> </a:t>
            </a:r>
            <a:r>
              <a:rPr lang="en-US" sz="66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CCFF"/>
                </a:solidFill>
                <a:cs typeface="Arial" panose="020B0604020202020204" pitchFamily="34" charset="0"/>
              </a:rPr>
              <a:t>Quý</a:t>
            </a:r>
            <a:r>
              <a:rPr lang="en-US" sz="66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CCFF"/>
                </a:solidFill>
                <a:cs typeface="Arial" panose="020B0604020202020204" pitchFamily="34" charset="0"/>
              </a:rPr>
              <a:t> </a:t>
            </a:r>
            <a:r>
              <a:rPr lang="en-US" sz="66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CCFF"/>
                </a:solidFill>
                <a:cs typeface="Arial" panose="020B0604020202020204" pitchFamily="34" charset="0"/>
              </a:rPr>
              <a:t>thầy</a:t>
            </a:r>
            <a:r>
              <a:rPr lang="en-US" sz="66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CCFF"/>
                </a:solidFill>
                <a:cs typeface="Arial" panose="020B0604020202020204" pitchFamily="34" charset="0"/>
              </a:rPr>
              <a:t>, </a:t>
            </a:r>
            <a:r>
              <a:rPr lang="en-US" sz="66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CCFF"/>
                </a:solidFill>
                <a:cs typeface="Arial" panose="020B0604020202020204" pitchFamily="34" charset="0"/>
              </a:rPr>
              <a:t>cô</a:t>
            </a:r>
            <a:r>
              <a:rPr lang="en-US" sz="66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CCFF"/>
                </a:solidFill>
                <a:cs typeface="Arial" panose="020B0604020202020204" pitchFamily="34" charset="0"/>
              </a:rPr>
              <a:t> </a:t>
            </a:r>
            <a:r>
              <a:rPr lang="en-US" sz="66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CCFF"/>
                </a:solidFill>
                <a:cs typeface="Arial" panose="020B0604020202020204" pitchFamily="34" charset="0"/>
              </a:rPr>
              <a:t>về</a:t>
            </a:r>
            <a:r>
              <a:rPr lang="en-US" sz="66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CCFF"/>
                </a:solidFill>
                <a:cs typeface="Arial" panose="020B0604020202020204" pitchFamily="34" charset="0"/>
              </a:rPr>
              <a:t> </a:t>
            </a:r>
            <a:r>
              <a:rPr lang="en-US" sz="66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CCFF"/>
                </a:solidFill>
                <a:cs typeface="Arial" panose="020B0604020202020204" pitchFamily="34" charset="0"/>
              </a:rPr>
              <a:t>dự</a:t>
            </a:r>
            <a:r>
              <a:rPr lang="en-US" sz="66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CCFF"/>
                </a:solidFill>
                <a:cs typeface="Arial" panose="020B0604020202020204" pitchFamily="34" charset="0"/>
              </a:rPr>
              <a:t> </a:t>
            </a:r>
            <a:r>
              <a:rPr lang="en-US" sz="66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CCFF"/>
                </a:solidFill>
                <a:cs typeface="Arial" panose="020B0604020202020204" pitchFamily="34" charset="0"/>
              </a:rPr>
              <a:t>giờ</a:t>
            </a:r>
            <a:r>
              <a:rPr lang="en-US" sz="66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CCFF"/>
                </a:solidFill>
                <a:cs typeface="Arial" panose="020B0604020202020204" pitchFamily="34" charset="0"/>
              </a:rPr>
              <a:t> </a:t>
            </a:r>
            <a:r>
              <a:rPr lang="en-US" sz="66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CCFF"/>
                </a:solidFill>
                <a:cs typeface="Arial" panose="020B0604020202020204" pitchFamily="34" charset="0"/>
              </a:rPr>
              <a:t>thăm</a:t>
            </a:r>
            <a:r>
              <a:rPr lang="en-US" sz="66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CCFF"/>
                </a:solidFill>
                <a:cs typeface="Arial" panose="020B0604020202020204" pitchFamily="34" charset="0"/>
              </a:rPr>
              <a:t> </a:t>
            </a:r>
            <a:r>
              <a:rPr lang="en-US" sz="66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CCFF"/>
                </a:solidFill>
                <a:cs typeface="Arial" panose="020B0604020202020204" pitchFamily="34" charset="0"/>
              </a:rPr>
              <a:t>lớp</a:t>
            </a:r>
            <a:r>
              <a:rPr lang="en-US" sz="66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CCFF"/>
                </a:solidFill>
                <a:cs typeface="Arial" panose="020B0604020202020204" pitchFamily="34" charset="0"/>
              </a:rPr>
              <a:t> </a:t>
            </a:r>
            <a:r>
              <a:rPr lang="en-US" sz="66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CCFF"/>
                </a:solidFill>
                <a:cs typeface="Arial" panose="020B0604020202020204" pitchFamily="34" charset="0"/>
              </a:rPr>
              <a:t>3C</a:t>
            </a:r>
            <a:endParaRPr lang="en-US" sz="66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FFCC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7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659988" y="1575580"/>
            <a:ext cx="6638886" cy="281353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1" descr="Com_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78" y="3048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2347946" y="5107239"/>
            <a:ext cx="48129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THẢO LUẬN NHÓM HAI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79424" y="2482621"/>
            <a:ext cx="54622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Bai1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1" descr="w">
            <a:hlinkClick r:id="rId4" action="ppaction://hlinkfil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96000"/>
            <a:ext cx="685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28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229600" cy="1066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smtClean="0">
                <a:solidFill>
                  <a:srgbClr val="0000CC"/>
                </a:solidFill>
              </a:rPr>
              <a:t>Trò chơi: Bí Mật trong quả bóng</a:t>
            </a:r>
            <a:br>
              <a:rPr lang="en-US" sz="4000" b="1" smtClean="0">
                <a:solidFill>
                  <a:srgbClr val="0000CC"/>
                </a:solidFill>
              </a:rPr>
            </a:br>
            <a:endParaRPr lang="en-US" sz="4000" smtClean="0">
              <a:solidFill>
                <a:srgbClr val="0000CC"/>
              </a:solidFill>
            </a:endParaRPr>
          </a:p>
        </p:txBody>
      </p:sp>
      <p:sp>
        <p:nvSpPr>
          <p:cNvPr id="4" name="Oval 3">
            <a:hlinkClick r:id="rId3" action="ppaction://hlinksldjump"/>
          </p:cNvPr>
          <p:cNvSpPr/>
          <p:nvPr/>
        </p:nvSpPr>
        <p:spPr>
          <a:xfrm>
            <a:off x="457200" y="1447800"/>
            <a:ext cx="1143000" cy="1143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5" name="Oval 4">
            <a:hlinkClick r:id="rId5" action="ppaction://hlinksldjump"/>
          </p:cNvPr>
          <p:cNvSpPr/>
          <p:nvPr/>
        </p:nvSpPr>
        <p:spPr>
          <a:xfrm>
            <a:off x="2133600" y="1447800"/>
            <a:ext cx="1143000" cy="1143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6" name="Oval 5">
            <a:hlinkClick r:id="rId6" action="ppaction://hlinksldjump"/>
          </p:cNvPr>
          <p:cNvSpPr/>
          <p:nvPr/>
        </p:nvSpPr>
        <p:spPr>
          <a:xfrm>
            <a:off x="4114800" y="1447800"/>
            <a:ext cx="1143000" cy="1143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7" name="Oval 6">
            <a:hlinkClick r:id="rId7" action="ppaction://hlinksldjump"/>
          </p:cNvPr>
          <p:cNvSpPr/>
          <p:nvPr/>
        </p:nvSpPr>
        <p:spPr>
          <a:xfrm>
            <a:off x="5867400" y="1447800"/>
            <a:ext cx="1143000" cy="1143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14" name="Up Arrow Callout 13"/>
          <p:cNvSpPr/>
          <p:nvPr/>
        </p:nvSpPr>
        <p:spPr>
          <a:xfrm>
            <a:off x="2057400" y="5257800"/>
            <a:ext cx="4191000" cy="14478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err="1">
                <a:solidFill>
                  <a:srgbClr val="FFFFFF"/>
                </a:solidFill>
                <a:latin typeface="Calibri" pitchFamily="34" charset="0"/>
              </a:rPr>
              <a:t>Chọn</a:t>
            </a:r>
            <a:r>
              <a:rPr lang="en-US" sz="4400" b="1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Calibri" pitchFamily="34" charset="0"/>
              </a:rPr>
              <a:t>bóng</a:t>
            </a:r>
            <a:endParaRPr lang="en-US" sz="4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Oval 7">
            <a:hlinkClick r:id="rId8" action="ppaction://hlinksldjump"/>
          </p:cNvPr>
          <p:cNvSpPr/>
          <p:nvPr/>
        </p:nvSpPr>
        <p:spPr>
          <a:xfrm>
            <a:off x="7543800" y="1447800"/>
            <a:ext cx="1143000" cy="1143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9" name="Bevel 8">
            <a:hlinkClick r:id="rId9" action="ppaction://hlinksldjump"/>
          </p:cNvPr>
          <p:cNvSpPr/>
          <p:nvPr/>
        </p:nvSpPr>
        <p:spPr>
          <a:xfrm>
            <a:off x="7758546" y="5583382"/>
            <a:ext cx="942110" cy="720436"/>
          </a:xfrm>
          <a:prstGeom prst="bevel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051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2" animBg="1"/>
      <p:bldP spid="4" grpId="3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974725" y="8461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8131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405813" y="6530975"/>
            <a:ext cx="271462" cy="327025"/>
          </a:xfrm>
          <a:prstGeom prst="actionButtonBlank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48132" name="Picture 5" descr="15-5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1981200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 Box 12"/>
          <p:cNvSpPr txBox="1">
            <a:spLocks noChangeArrowheads="1"/>
          </p:cNvSpPr>
          <p:nvPr/>
        </p:nvSpPr>
        <p:spPr bwMode="auto">
          <a:xfrm>
            <a:off x="817418" y="1551710"/>
            <a:ext cx="554181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i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Hãy</a:t>
            </a:r>
            <a:r>
              <a:rPr lang="en-US" altLang="en-US" sz="3200" b="1" i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i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chọn</a:t>
            </a:r>
            <a:r>
              <a:rPr lang="en-US" altLang="en-US" sz="3200" b="1" i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i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câu</a:t>
            </a:r>
            <a:r>
              <a:rPr lang="en-US" altLang="en-US" sz="3200" b="1" i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i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trả</a:t>
            </a:r>
            <a:r>
              <a:rPr lang="en-US" altLang="en-US" sz="3200" b="1" i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i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lời</a:t>
            </a:r>
            <a:r>
              <a:rPr lang="en-US" altLang="en-US" sz="3200" b="1" i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i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đúng</a:t>
            </a:r>
            <a:endParaRPr lang="en-US" altLang="en-US" sz="3200" b="1" i="1" dirty="0" smtClean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2" name="AutoShape 86"/>
          <p:cNvSpPr>
            <a:spLocks noChangeArrowheads="1"/>
          </p:cNvSpPr>
          <p:nvPr/>
        </p:nvSpPr>
        <p:spPr bwMode="auto">
          <a:xfrm>
            <a:off x="2667000" y="5562600"/>
            <a:ext cx="3048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smtClean="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 smtClean="0">
                <a:solidFill>
                  <a:srgbClr val="0033CC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3" name="AutoShape 86"/>
          <p:cNvSpPr>
            <a:spLocks noChangeArrowheads="1"/>
          </p:cNvSpPr>
          <p:nvPr/>
        </p:nvSpPr>
        <p:spPr bwMode="auto">
          <a:xfrm>
            <a:off x="2667000" y="5638800"/>
            <a:ext cx="3048000" cy="1219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smtClean="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 smtClean="0">
                <a:solidFill>
                  <a:srgbClr val="0033CC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4" name="AutoShape 86"/>
          <p:cNvSpPr>
            <a:spLocks noChangeArrowheads="1"/>
          </p:cNvSpPr>
          <p:nvPr/>
        </p:nvSpPr>
        <p:spPr bwMode="auto">
          <a:xfrm>
            <a:off x="2514600" y="5562600"/>
            <a:ext cx="3429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smtClean="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 smtClean="0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5" name="AutoShape 86"/>
          <p:cNvSpPr>
            <a:spLocks noChangeArrowheads="1"/>
          </p:cNvSpPr>
          <p:nvPr/>
        </p:nvSpPr>
        <p:spPr bwMode="auto">
          <a:xfrm>
            <a:off x="2576513" y="5505450"/>
            <a:ext cx="3357562" cy="13811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smtClean="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 smtClean="0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6" name="AutoShape 86"/>
          <p:cNvSpPr>
            <a:spLocks noChangeArrowheads="1"/>
          </p:cNvSpPr>
          <p:nvPr/>
        </p:nvSpPr>
        <p:spPr bwMode="auto">
          <a:xfrm>
            <a:off x="2514600" y="5410200"/>
            <a:ext cx="3505200" cy="1447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smtClean="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 smtClean="0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7" name="AutoShape 86"/>
          <p:cNvSpPr>
            <a:spLocks noChangeArrowheads="1"/>
          </p:cNvSpPr>
          <p:nvPr/>
        </p:nvSpPr>
        <p:spPr bwMode="auto">
          <a:xfrm>
            <a:off x="2514600" y="5562600"/>
            <a:ext cx="3657600" cy="15240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smtClean="0">
                <a:solidFill>
                  <a:srgbClr val="0033CC"/>
                </a:solidFill>
                <a:latin typeface="Arial" panose="020B0604020202020204" pitchFamily="34" charset="0"/>
              </a:rPr>
              <a:t>     </a:t>
            </a:r>
            <a:r>
              <a:rPr lang="en-US" altLang="en-US" sz="4800" smtClean="0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48148" name="AutoShape 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324600"/>
            <a:ext cx="381000" cy="533400"/>
          </a:xfrm>
          <a:prstGeom prst="actionButtonHom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678872" y="2369127"/>
            <a:ext cx="8465128" cy="523220"/>
          </a:xfrm>
          <a:prstGeom prst="rect">
            <a:avLst/>
          </a:prstGeom>
          <a:gradFill rotWithShape="1">
            <a:gsLst>
              <a:gs pos="0">
                <a:srgbClr val="66FF66"/>
              </a:gs>
              <a:gs pos="50000">
                <a:sysClr val="window" lastClr="FFFFFF"/>
              </a:gs>
              <a:gs pos="100000">
                <a:srgbClr val="66FF66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Câu1. Đâu là biểu tượng chương trình Word?</a:t>
            </a:r>
          </a:p>
        </p:txBody>
      </p:sp>
      <p:pic>
        <p:nvPicPr>
          <p:cNvPr id="32" name="Picture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437" y="3248891"/>
            <a:ext cx="762000" cy="61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637" y="3248891"/>
            <a:ext cx="685800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837" y="3248891"/>
            <a:ext cx="7620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037" y="3248891"/>
            <a:ext cx="7620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1302326" y="402517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A)</a:t>
            </a:r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3158837" y="4025179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B)</a:t>
            </a:r>
          </a:p>
        </p:txBody>
      </p:sp>
      <p:sp>
        <p:nvSpPr>
          <p:cNvPr id="38" name="Rectangle 12"/>
          <p:cNvSpPr>
            <a:spLocks noChangeArrowheads="1"/>
          </p:cNvSpPr>
          <p:nvPr/>
        </p:nvSpPr>
        <p:spPr bwMode="auto">
          <a:xfrm>
            <a:off x="4987637" y="4010891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C)</a:t>
            </a:r>
          </a:p>
        </p:txBody>
      </p:sp>
      <p:sp>
        <p:nvSpPr>
          <p:cNvPr id="39" name="Rectangle 13"/>
          <p:cNvSpPr>
            <a:spLocks noChangeArrowheads="1"/>
          </p:cNvSpPr>
          <p:nvPr/>
        </p:nvSpPr>
        <p:spPr bwMode="auto">
          <a:xfrm>
            <a:off x="6740237" y="3948979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D)</a:t>
            </a:r>
          </a:p>
        </p:txBody>
      </p:sp>
      <p:pic>
        <p:nvPicPr>
          <p:cNvPr id="40" name="Picture 14" descr="BOOK0001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527" y="6400800"/>
            <a:ext cx="5238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1316181" y="4031673"/>
            <a:ext cx="554182" cy="581891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9851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 descr="cutecolorsanibear1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5150"/>
            <a:ext cx="12954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6" descr="15-5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20574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 Box 12"/>
          <p:cNvSpPr txBox="1">
            <a:spLocks noChangeArrowheads="1"/>
          </p:cNvSpPr>
          <p:nvPr/>
        </p:nvSpPr>
        <p:spPr bwMode="auto">
          <a:xfrm>
            <a:off x="1828800" y="16303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6"/>
              </a:buBlip>
            </a:pPr>
            <a:r>
              <a:rPr lang="en-US" altLang="en-US" sz="3200" b="1" i="1" smtClean="0">
                <a:solidFill>
                  <a:srgbClr val="0000FF"/>
                </a:solidFill>
                <a:latin typeface="Arial" panose="020B0604020202020204" pitchFamily="34" charset="0"/>
              </a:rPr>
              <a:t>Hãy chọn câu trả lời đúng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16013" y="1160463"/>
            <a:ext cx="8686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 sz="3200" b="1" smtClean="0">
              <a:solidFill>
                <a:srgbClr val="FFC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AutoShape 86"/>
          <p:cNvSpPr>
            <a:spLocks noChangeArrowheads="1"/>
          </p:cNvSpPr>
          <p:nvPr/>
        </p:nvSpPr>
        <p:spPr bwMode="auto">
          <a:xfrm>
            <a:off x="2667000" y="5562600"/>
            <a:ext cx="3048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smtClean="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 smtClean="0">
                <a:solidFill>
                  <a:srgbClr val="0033CC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3" name="AutoShape 86"/>
          <p:cNvSpPr>
            <a:spLocks noChangeArrowheads="1"/>
          </p:cNvSpPr>
          <p:nvPr/>
        </p:nvSpPr>
        <p:spPr bwMode="auto">
          <a:xfrm>
            <a:off x="2667000" y="5638800"/>
            <a:ext cx="3048000" cy="1219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smtClean="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 smtClean="0">
                <a:solidFill>
                  <a:srgbClr val="0033CC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4" name="AutoShape 86"/>
          <p:cNvSpPr>
            <a:spLocks noChangeArrowheads="1"/>
          </p:cNvSpPr>
          <p:nvPr/>
        </p:nvSpPr>
        <p:spPr bwMode="auto">
          <a:xfrm>
            <a:off x="2514600" y="5562600"/>
            <a:ext cx="3429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smtClean="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 smtClean="0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5" name="AutoShape 86"/>
          <p:cNvSpPr>
            <a:spLocks noChangeArrowheads="1"/>
          </p:cNvSpPr>
          <p:nvPr/>
        </p:nvSpPr>
        <p:spPr bwMode="auto">
          <a:xfrm>
            <a:off x="2576513" y="5505450"/>
            <a:ext cx="3357562" cy="13811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smtClean="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 smtClean="0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6" name="AutoShape 86"/>
          <p:cNvSpPr>
            <a:spLocks noChangeArrowheads="1"/>
          </p:cNvSpPr>
          <p:nvPr/>
        </p:nvSpPr>
        <p:spPr bwMode="auto">
          <a:xfrm>
            <a:off x="2514600" y="5410200"/>
            <a:ext cx="3505200" cy="1447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smtClean="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 smtClean="0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7" name="AutoShape 86"/>
          <p:cNvSpPr>
            <a:spLocks noChangeArrowheads="1"/>
          </p:cNvSpPr>
          <p:nvPr/>
        </p:nvSpPr>
        <p:spPr bwMode="auto">
          <a:xfrm>
            <a:off x="2495550" y="5405438"/>
            <a:ext cx="3657600" cy="15240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smtClean="0">
                <a:solidFill>
                  <a:srgbClr val="0033CC"/>
                </a:solidFill>
                <a:latin typeface="Arial" panose="020B0604020202020204" pitchFamily="34" charset="0"/>
              </a:rPr>
              <a:t>     </a:t>
            </a:r>
            <a:r>
              <a:rPr lang="en-US" altLang="en-US" sz="4800" smtClean="0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49164" name="Rectangle 21"/>
          <p:cNvSpPr>
            <a:spLocks noChangeArrowheads="1"/>
          </p:cNvSpPr>
          <p:nvPr/>
        </p:nvSpPr>
        <p:spPr bwMode="auto">
          <a:xfrm>
            <a:off x="457200" y="20574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u="sng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Câu</a:t>
            </a:r>
            <a:r>
              <a:rPr lang="en-US" altLang="en-US" b="1" u="sng" dirty="0" smtClean="0">
                <a:solidFill>
                  <a:srgbClr val="0000FF"/>
                </a:solidFill>
                <a:latin typeface="Arial" panose="020B0604020202020204" pitchFamily="34" charset="0"/>
              </a:rPr>
              <a:t> 2: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Đâu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là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nút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lệnh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đóng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cửa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sổ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soạn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thảo</a:t>
            </a:r>
            <a:r>
              <a:rPr lang="en-US" altLang="en-US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9165" name="Text Box 10"/>
          <p:cNvSpPr txBox="1">
            <a:spLocks noChangeArrowheads="1"/>
          </p:cNvSpPr>
          <p:nvPr/>
        </p:nvSpPr>
        <p:spPr bwMode="auto">
          <a:xfrm>
            <a:off x="1865313" y="3209925"/>
            <a:ext cx="39608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i="1" smtClean="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A. </a:t>
            </a:r>
          </a:p>
        </p:txBody>
      </p:sp>
      <p:sp>
        <p:nvSpPr>
          <p:cNvPr id="49166" name="Text Box 11"/>
          <p:cNvSpPr txBox="1">
            <a:spLocks noChangeArrowheads="1"/>
          </p:cNvSpPr>
          <p:nvPr/>
        </p:nvSpPr>
        <p:spPr bwMode="auto">
          <a:xfrm>
            <a:off x="1828800" y="4648200"/>
            <a:ext cx="39608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i="1" smtClean="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C. </a:t>
            </a:r>
          </a:p>
        </p:txBody>
      </p:sp>
      <p:sp>
        <p:nvSpPr>
          <p:cNvPr id="49169" name="TextBox 15"/>
          <p:cNvSpPr txBox="1">
            <a:spLocks noChangeArrowheads="1"/>
          </p:cNvSpPr>
          <p:nvPr/>
        </p:nvSpPr>
        <p:spPr bwMode="auto">
          <a:xfrm>
            <a:off x="1843088" y="3900488"/>
            <a:ext cx="6207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i="1" smtClean="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B.</a:t>
            </a:r>
          </a:p>
        </p:txBody>
      </p:sp>
      <p:sp>
        <p:nvSpPr>
          <p:cNvPr id="35" name="Oval 34"/>
          <p:cNvSpPr/>
          <p:nvPr/>
        </p:nvSpPr>
        <p:spPr>
          <a:xfrm>
            <a:off x="1781175" y="3846513"/>
            <a:ext cx="679450" cy="738187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320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171" name="AutoShape 2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9600" y="6477000"/>
            <a:ext cx="457200" cy="381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9173" name="AutoShape 2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324600"/>
            <a:ext cx="381000" cy="533400"/>
          </a:xfrm>
          <a:prstGeom prst="actionButtonHom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9174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405813" y="6530975"/>
            <a:ext cx="271462" cy="327025"/>
          </a:xfrm>
          <a:prstGeom prst="actionButtonBlank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65728" y="4045526"/>
            <a:ext cx="447675" cy="33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34513" y="3393497"/>
            <a:ext cx="472393" cy="30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97889" y="4737822"/>
            <a:ext cx="527202" cy="36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558748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324600"/>
            <a:ext cx="381000" cy="533400"/>
          </a:xfrm>
          <a:prstGeom prst="actionButtonHom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017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05800" y="6477000"/>
            <a:ext cx="381000" cy="381000"/>
          </a:xfrm>
          <a:prstGeom prst="actionButtonBlank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130052" name="Picture 4" descr="cutecolorsanibear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5150"/>
            <a:ext cx="12954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 Box 12"/>
          <p:cNvSpPr txBox="1">
            <a:spLocks noChangeArrowheads="1"/>
          </p:cNvSpPr>
          <p:nvPr/>
        </p:nvSpPr>
        <p:spPr bwMode="auto">
          <a:xfrm>
            <a:off x="588818" y="729811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Blip>
                <a:blip r:embed="rId6"/>
              </a:buBlip>
            </a:pPr>
            <a:r>
              <a:rPr lang="en-US" altLang="en-US" sz="3200" b="1" i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Hãy</a:t>
            </a:r>
            <a:r>
              <a:rPr lang="en-US" altLang="en-US" sz="3200" b="1" i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i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chọn</a:t>
            </a:r>
            <a:r>
              <a:rPr lang="en-US" altLang="en-US" sz="3200" b="1" i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i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câu</a:t>
            </a:r>
            <a:r>
              <a:rPr lang="en-US" altLang="en-US" sz="3200" b="1" i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i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trả</a:t>
            </a:r>
            <a:r>
              <a:rPr lang="en-US" altLang="en-US" sz="3200" b="1" i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i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lời</a:t>
            </a:r>
            <a:r>
              <a:rPr lang="en-US" altLang="en-US" sz="3200" b="1" i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i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đúng</a:t>
            </a:r>
            <a:endParaRPr lang="en-US" altLang="en-US" sz="3200" b="1" i="1" dirty="0" smtClean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16013" y="1160463"/>
            <a:ext cx="8686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altLang="en-US" sz="3200" b="1" smtClean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AutoShape 86"/>
          <p:cNvSpPr>
            <a:spLocks noChangeArrowheads="1"/>
          </p:cNvSpPr>
          <p:nvPr/>
        </p:nvSpPr>
        <p:spPr bwMode="auto">
          <a:xfrm>
            <a:off x="2667000" y="5562600"/>
            <a:ext cx="3048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smtClean="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 smtClean="0">
                <a:solidFill>
                  <a:srgbClr val="0033CC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3" name="AutoShape 86"/>
          <p:cNvSpPr>
            <a:spLocks noChangeArrowheads="1"/>
          </p:cNvSpPr>
          <p:nvPr/>
        </p:nvSpPr>
        <p:spPr bwMode="auto">
          <a:xfrm>
            <a:off x="2667000" y="5638800"/>
            <a:ext cx="3048000" cy="1219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smtClean="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 smtClean="0">
                <a:solidFill>
                  <a:srgbClr val="0033CC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4" name="AutoShape 86"/>
          <p:cNvSpPr>
            <a:spLocks noChangeArrowheads="1"/>
          </p:cNvSpPr>
          <p:nvPr/>
        </p:nvSpPr>
        <p:spPr bwMode="auto">
          <a:xfrm>
            <a:off x="2514600" y="5562600"/>
            <a:ext cx="3429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smtClean="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 smtClean="0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5" name="AutoShape 86"/>
          <p:cNvSpPr>
            <a:spLocks noChangeArrowheads="1"/>
          </p:cNvSpPr>
          <p:nvPr/>
        </p:nvSpPr>
        <p:spPr bwMode="auto">
          <a:xfrm>
            <a:off x="2576513" y="5505450"/>
            <a:ext cx="3357562" cy="13811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smtClean="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 smtClean="0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6" name="AutoShape 86"/>
          <p:cNvSpPr>
            <a:spLocks noChangeArrowheads="1"/>
          </p:cNvSpPr>
          <p:nvPr/>
        </p:nvSpPr>
        <p:spPr bwMode="auto">
          <a:xfrm>
            <a:off x="2514600" y="5410200"/>
            <a:ext cx="3505200" cy="1447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smtClean="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 smtClean="0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7" name="AutoShape 86"/>
          <p:cNvSpPr>
            <a:spLocks noChangeArrowheads="1"/>
          </p:cNvSpPr>
          <p:nvPr/>
        </p:nvSpPr>
        <p:spPr bwMode="auto">
          <a:xfrm>
            <a:off x="2495550" y="5405438"/>
            <a:ext cx="3657600" cy="15240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smtClean="0">
                <a:solidFill>
                  <a:srgbClr val="0033CC"/>
                </a:solidFill>
                <a:latin typeface="Arial" panose="020B0604020202020204" pitchFamily="34" charset="0"/>
              </a:rPr>
              <a:t>     </a:t>
            </a:r>
            <a:r>
              <a:rPr lang="en-US" altLang="en-US" sz="4800" smtClean="0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2022763" y="4558146"/>
            <a:ext cx="554182" cy="581891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" name="Rectangle 2"/>
          <p:cNvSpPr txBox="1">
            <a:spLocks/>
          </p:cNvSpPr>
          <p:nvPr/>
        </p:nvSpPr>
        <p:spPr bwMode="auto">
          <a:xfrm>
            <a:off x="517386" y="1422252"/>
            <a:ext cx="8839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Trong phần mềm soạn thảo Word em hãy chọn dạng đúng của con trỏ soạn thảo: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946563" y="3650673"/>
            <a:ext cx="1078483" cy="609600"/>
            <a:chOff x="1946563" y="3650673"/>
            <a:chExt cx="1078483" cy="609600"/>
          </a:xfrm>
        </p:grpSpPr>
        <p:pic>
          <p:nvPicPr>
            <p:cNvPr id="28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883" y="3650673"/>
              <a:ext cx="538163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 Box 12"/>
            <p:cNvSpPr txBox="1">
              <a:spLocks noChangeArrowheads="1"/>
            </p:cNvSpPr>
            <p:nvPr/>
          </p:nvSpPr>
          <p:spPr bwMode="auto">
            <a:xfrm>
              <a:off x="1946563" y="3726873"/>
              <a:ext cx="6858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B.</a:t>
              </a:r>
            </a:p>
          </p:txBody>
        </p:sp>
      </p:grpSp>
      <p:grpSp>
        <p:nvGrpSpPr>
          <p:cNvPr id="30" name="Group 13"/>
          <p:cNvGrpSpPr>
            <a:grpSpLocks/>
          </p:cNvGrpSpPr>
          <p:nvPr/>
        </p:nvGrpSpPr>
        <p:grpSpPr bwMode="auto">
          <a:xfrm>
            <a:off x="1960418" y="2784764"/>
            <a:ext cx="1066800" cy="681038"/>
            <a:chOff x="384" y="2106"/>
            <a:chExt cx="672" cy="429"/>
          </a:xfrm>
        </p:grpSpPr>
        <p:pic>
          <p:nvPicPr>
            <p:cNvPr id="31" name="Picture 1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" y="2106"/>
              <a:ext cx="360" cy="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 Box 15"/>
            <p:cNvSpPr txBox="1">
              <a:spLocks noChangeArrowheads="1"/>
            </p:cNvSpPr>
            <p:nvPr/>
          </p:nvSpPr>
          <p:spPr bwMode="auto">
            <a:xfrm>
              <a:off x="384" y="2208"/>
              <a:ext cx="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986537" y="4581091"/>
            <a:ext cx="882148" cy="519113"/>
            <a:chOff x="1986537" y="4581091"/>
            <a:chExt cx="882148" cy="519113"/>
          </a:xfrm>
        </p:grpSpPr>
        <p:sp>
          <p:nvSpPr>
            <p:cNvPr id="35" name="Text Box 18"/>
            <p:cNvSpPr txBox="1">
              <a:spLocks noChangeArrowheads="1"/>
            </p:cNvSpPr>
            <p:nvPr/>
          </p:nvSpPr>
          <p:spPr bwMode="auto">
            <a:xfrm>
              <a:off x="1986537" y="4581091"/>
              <a:ext cx="6858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C.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 rot="5400000">
              <a:off x="2639291" y="484216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01911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hat_rabb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364" y="256309"/>
            <a:ext cx="5943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6"/>
          <p:cNvSpPr txBox="1">
            <a:spLocks noChangeArrowheads="1"/>
          </p:cNvSpPr>
          <p:nvPr/>
        </p:nvSpPr>
        <p:spPr bwMode="auto">
          <a:xfrm>
            <a:off x="1884218" y="4959927"/>
            <a:ext cx="509847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dirty="0" err="1" smtClean="0">
                <a:solidFill>
                  <a:srgbClr val="990000"/>
                </a:solidFill>
              </a:rPr>
              <a:t>Chúc</a:t>
            </a:r>
            <a:r>
              <a:rPr lang="en-US" altLang="en-US" dirty="0" smtClean="0">
                <a:solidFill>
                  <a:srgbClr val="990000"/>
                </a:solidFill>
              </a:rPr>
              <a:t> </a:t>
            </a:r>
            <a:r>
              <a:rPr lang="en-US" altLang="en-US" dirty="0" err="1" smtClean="0">
                <a:solidFill>
                  <a:srgbClr val="990000"/>
                </a:solidFill>
              </a:rPr>
              <a:t>mừng</a:t>
            </a:r>
            <a:r>
              <a:rPr lang="en-US" altLang="en-US" dirty="0" smtClean="0">
                <a:solidFill>
                  <a:srgbClr val="990000"/>
                </a:solidFill>
              </a:rPr>
              <a:t> </a:t>
            </a:r>
            <a:r>
              <a:rPr lang="en-US" altLang="en-US" dirty="0" err="1" smtClean="0">
                <a:solidFill>
                  <a:srgbClr val="990000"/>
                </a:solidFill>
              </a:rPr>
              <a:t>bạn</a:t>
            </a:r>
            <a:r>
              <a:rPr lang="en-US" altLang="en-US" dirty="0" smtClean="0">
                <a:solidFill>
                  <a:srgbClr val="990000"/>
                </a:solidFill>
              </a:rPr>
              <a:t>, </a:t>
            </a:r>
            <a:r>
              <a:rPr lang="en-US" altLang="en-US" dirty="0" err="1" smtClean="0">
                <a:solidFill>
                  <a:srgbClr val="990000"/>
                </a:solidFill>
              </a:rPr>
              <a:t>bạn</a:t>
            </a:r>
            <a:r>
              <a:rPr lang="en-US" altLang="en-US" dirty="0" smtClean="0">
                <a:solidFill>
                  <a:srgbClr val="990000"/>
                </a:solidFill>
              </a:rPr>
              <a:t> </a:t>
            </a:r>
            <a:r>
              <a:rPr lang="en-US" altLang="en-US" dirty="0" err="1" smtClean="0">
                <a:solidFill>
                  <a:srgbClr val="990000"/>
                </a:solidFill>
              </a:rPr>
              <a:t>học</a:t>
            </a:r>
            <a:r>
              <a:rPr lang="en-US" altLang="en-US" dirty="0" smtClean="0">
                <a:solidFill>
                  <a:srgbClr val="990000"/>
                </a:solidFill>
              </a:rPr>
              <a:t> </a:t>
            </a:r>
            <a:r>
              <a:rPr lang="en-US" altLang="en-US" dirty="0" err="1" smtClean="0">
                <a:solidFill>
                  <a:srgbClr val="990000"/>
                </a:solidFill>
              </a:rPr>
              <a:t>rất</a:t>
            </a:r>
            <a:r>
              <a:rPr lang="en-US" altLang="en-US" dirty="0" smtClean="0">
                <a:solidFill>
                  <a:srgbClr val="990000"/>
                </a:solidFill>
              </a:rPr>
              <a:t> </a:t>
            </a:r>
            <a:r>
              <a:rPr lang="en-US" altLang="en-US" dirty="0" err="1" smtClean="0">
                <a:solidFill>
                  <a:srgbClr val="990000"/>
                </a:solidFill>
              </a:rPr>
              <a:t>tốt</a:t>
            </a:r>
            <a:r>
              <a:rPr lang="en-US" altLang="en-US" dirty="0" smtClean="0">
                <a:solidFill>
                  <a:srgbClr val="990000"/>
                </a:solidFill>
              </a:rPr>
              <a:t>.</a:t>
            </a:r>
            <a:endParaRPr lang="vi-VN" altLang="en-US" dirty="0" smtClean="0">
              <a:solidFill>
                <a:srgbClr val="990000"/>
              </a:solidFill>
            </a:endParaRPr>
          </a:p>
        </p:txBody>
      </p:sp>
      <p:sp>
        <p:nvSpPr>
          <p:cNvPr id="51204" name="AutoShap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146473" y="4862943"/>
            <a:ext cx="685800" cy="623455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1205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872538" y="5006974"/>
            <a:ext cx="271462" cy="327025"/>
          </a:xfrm>
          <a:prstGeom prst="actionButtonBlank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759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55182" y="173182"/>
            <a:ext cx="381000" cy="533400"/>
          </a:xfrm>
          <a:prstGeom prst="actionButtonHom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222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097982" y="325582"/>
            <a:ext cx="381000" cy="381000"/>
          </a:xfrm>
          <a:prstGeom prst="actionButtonBlank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130052" name="Picture 4" descr="cutecolorsanibear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5150"/>
            <a:ext cx="12954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6" descr="15-5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20574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Text Box 12"/>
          <p:cNvSpPr txBox="1">
            <a:spLocks noChangeArrowheads="1"/>
          </p:cNvSpPr>
          <p:nvPr/>
        </p:nvSpPr>
        <p:spPr bwMode="auto">
          <a:xfrm>
            <a:off x="477982" y="16303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Blip>
                <a:blip r:embed="rId7"/>
              </a:buBlip>
            </a:pPr>
            <a:r>
              <a:rPr lang="en-US" altLang="en-US" sz="3200" b="1" i="1" smtClean="0">
                <a:solidFill>
                  <a:srgbClr val="0000FF"/>
                </a:solidFill>
                <a:latin typeface="Arial" panose="020B0604020202020204" pitchFamily="34" charset="0"/>
              </a:rPr>
              <a:t>Hãy chọn câu trả lời đúng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16013" y="1160463"/>
            <a:ext cx="8686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altLang="en-US" sz="3200" b="1" smtClean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AutoShape 86"/>
          <p:cNvSpPr>
            <a:spLocks noChangeArrowheads="1"/>
          </p:cNvSpPr>
          <p:nvPr/>
        </p:nvSpPr>
        <p:spPr bwMode="auto">
          <a:xfrm>
            <a:off x="2667000" y="5562600"/>
            <a:ext cx="3048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smtClean="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 smtClean="0">
                <a:solidFill>
                  <a:srgbClr val="0033CC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3" name="AutoShape 86"/>
          <p:cNvSpPr>
            <a:spLocks noChangeArrowheads="1"/>
          </p:cNvSpPr>
          <p:nvPr/>
        </p:nvSpPr>
        <p:spPr bwMode="auto">
          <a:xfrm>
            <a:off x="2667000" y="5638800"/>
            <a:ext cx="3048000" cy="1219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smtClean="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 smtClean="0">
                <a:solidFill>
                  <a:srgbClr val="0033CC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4" name="AutoShape 86"/>
          <p:cNvSpPr>
            <a:spLocks noChangeArrowheads="1"/>
          </p:cNvSpPr>
          <p:nvPr/>
        </p:nvSpPr>
        <p:spPr bwMode="auto">
          <a:xfrm>
            <a:off x="2514600" y="5562600"/>
            <a:ext cx="3429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smtClean="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 smtClean="0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5" name="AutoShape 86"/>
          <p:cNvSpPr>
            <a:spLocks noChangeArrowheads="1"/>
          </p:cNvSpPr>
          <p:nvPr/>
        </p:nvSpPr>
        <p:spPr bwMode="auto">
          <a:xfrm>
            <a:off x="2576513" y="5505450"/>
            <a:ext cx="3357562" cy="13811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smtClean="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 smtClean="0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6" name="AutoShape 86"/>
          <p:cNvSpPr>
            <a:spLocks noChangeArrowheads="1"/>
          </p:cNvSpPr>
          <p:nvPr/>
        </p:nvSpPr>
        <p:spPr bwMode="auto">
          <a:xfrm>
            <a:off x="2514600" y="5410200"/>
            <a:ext cx="3505200" cy="1447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smtClean="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 smtClean="0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7" name="AutoShape 86"/>
          <p:cNvSpPr>
            <a:spLocks noChangeArrowheads="1"/>
          </p:cNvSpPr>
          <p:nvPr/>
        </p:nvSpPr>
        <p:spPr bwMode="auto">
          <a:xfrm>
            <a:off x="2495550" y="5405438"/>
            <a:ext cx="3657600" cy="15240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smtClean="0">
                <a:solidFill>
                  <a:srgbClr val="0033CC"/>
                </a:solidFill>
                <a:latin typeface="Arial" panose="020B0604020202020204" pitchFamily="34" charset="0"/>
              </a:rPr>
              <a:t>     </a:t>
            </a:r>
            <a:r>
              <a:rPr lang="en-US" altLang="en-US" sz="4800" smtClean="0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52238" name="Rectangle 21"/>
          <p:cNvSpPr>
            <a:spLocks noChangeArrowheads="1"/>
          </p:cNvSpPr>
          <p:nvPr/>
        </p:nvSpPr>
        <p:spPr bwMode="auto">
          <a:xfrm>
            <a:off x="263236" y="2050469"/>
            <a:ext cx="767541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 u="sng" dirty="0" err="1" smtClean="0">
                <a:solidFill>
                  <a:srgbClr val="FF0000"/>
                </a:solidFill>
              </a:rPr>
              <a:t>Câu</a:t>
            </a:r>
            <a:r>
              <a:rPr lang="en-US" altLang="en-US" b="1" u="sng" dirty="0" smtClean="0">
                <a:solidFill>
                  <a:srgbClr val="FF0000"/>
                </a:solidFill>
              </a:rPr>
              <a:t> 5: </a:t>
            </a:r>
            <a:r>
              <a:rPr lang="en-US" altLang="en-US" dirty="0" err="1" smtClean="0">
                <a:solidFill>
                  <a:srgbClr val="FF3300"/>
                </a:solidFill>
                <a:cs typeface="Times New Roman" panose="02020603050405020304" pitchFamily="18" charset="0"/>
              </a:rPr>
              <a:t>Để</a:t>
            </a:r>
            <a:r>
              <a:rPr lang="en-US" altLang="en-US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3300"/>
                </a:solidFill>
                <a:cs typeface="Times New Roman" panose="02020603050405020304" pitchFamily="18" charset="0"/>
              </a:rPr>
              <a:t>lưu</a:t>
            </a:r>
            <a:r>
              <a:rPr lang="en-US" altLang="en-US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33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3300"/>
                </a:solidFill>
                <a:cs typeface="Times New Roman" panose="02020603050405020304" pitchFamily="18" charset="0"/>
              </a:rPr>
              <a:t>vẽ</a:t>
            </a:r>
            <a:r>
              <a:rPr lang="en-US" altLang="en-US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3300"/>
                </a:solidFill>
                <a:cs typeface="Times New Roman" panose="02020603050405020304" pitchFamily="18" charset="0"/>
              </a:rPr>
              <a:t>em</a:t>
            </a:r>
            <a:r>
              <a:rPr lang="en-US" altLang="en-US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3300"/>
                </a:solidFill>
                <a:cs typeface="Times New Roman" panose="02020603050405020304" pitchFamily="18" charset="0"/>
              </a:rPr>
              <a:t>nhấn</a:t>
            </a:r>
            <a:r>
              <a:rPr lang="en-US" altLang="en-US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3300"/>
                </a:solidFill>
                <a:cs typeface="Times New Roman" panose="02020603050405020304" pitchFamily="18" charset="0"/>
              </a:rPr>
              <a:t>nút</a:t>
            </a:r>
            <a:r>
              <a:rPr lang="en-US" altLang="en-US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3300"/>
                </a:solidFill>
                <a:cs typeface="Times New Roman" panose="02020603050405020304" pitchFamily="18" charset="0"/>
              </a:rPr>
              <a:t>lệnh</a:t>
            </a:r>
            <a:r>
              <a:rPr lang="en-US" altLang="en-US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dirty="0" err="1" smtClean="0">
                <a:solidFill>
                  <a:srgbClr val="FF3300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3300"/>
                </a:solidFill>
                <a:cs typeface="Times New Roman" panose="02020603050405020304" pitchFamily="18" charset="0"/>
              </a:rPr>
              <a:t>sau</a:t>
            </a:r>
            <a:r>
              <a:rPr lang="en-US" altLang="en-US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3300"/>
                </a:solidFill>
                <a:cs typeface="Times New Roman" panose="02020603050405020304" pitchFamily="18" charset="0"/>
              </a:rPr>
              <a:t>đây</a:t>
            </a:r>
            <a:endParaRPr lang="en-US" altLang="en-US" dirty="0" smtClean="0">
              <a:solidFill>
                <a:srgbClr val="FF3300"/>
              </a:solidFill>
              <a:cs typeface="Times New Roman" panose="02020603050405020304" pitchFamily="18" charset="0"/>
            </a:endParaRPr>
          </a:p>
        </p:txBody>
      </p:sp>
      <p:sp>
        <p:nvSpPr>
          <p:cNvPr id="52239" name="Rectangle 22"/>
          <p:cNvSpPr>
            <a:spLocks noChangeArrowheads="1"/>
          </p:cNvSpPr>
          <p:nvPr/>
        </p:nvSpPr>
        <p:spPr bwMode="auto">
          <a:xfrm>
            <a:off x="1295400" y="32766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en-US" sz="3200" b="1" smtClean="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A.</a:t>
            </a:r>
            <a:r>
              <a:rPr lang="nl-NL" altLang="en-US" sz="3200" b="1" smtClean="0">
                <a:solidFill>
                  <a:srgbClr val="FFC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en-US" sz="3200" b="1" smtClean="0">
              <a:solidFill>
                <a:srgbClr val="FFC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240" name="Rectangle 23"/>
          <p:cNvSpPr>
            <a:spLocks noChangeArrowheads="1"/>
          </p:cNvSpPr>
          <p:nvPr/>
        </p:nvSpPr>
        <p:spPr bwMode="auto">
          <a:xfrm>
            <a:off x="1295400" y="41148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en-US" sz="3200" b="1" smtClean="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B.</a:t>
            </a:r>
            <a:endParaRPr lang="en-US" altLang="en-US" sz="3200" b="1" smtClean="0">
              <a:solidFill>
                <a:srgbClr val="0000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241" name="Rectangle 24"/>
          <p:cNvSpPr>
            <a:spLocks noChangeArrowheads="1"/>
          </p:cNvSpPr>
          <p:nvPr/>
        </p:nvSpPr>
        <p:spPr bwMode="auto">
          <a:xfrm>
            <a:off x="1295400" y="4800600"/>
            <a:ext cx="2667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en-US" sz="3200" b="1" smtClean="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C.</a:t>
            </a:r>
            <a:endParaRPr lang="en-US" altLang="en-US" sz="3200" b="1" smtClean="0">
              <a:solidFill>
                <a:srgbClr val="0000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2242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00400"/>
            <a:ext cx="53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3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114800"/>
            <a:ext cx="5937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4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876800"/>
            <a:ext cx="5381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1295400" y="4876800"/>
            <a:ext cx="533400" cy="4572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4601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8"/>
          <p:cNvSpPr>
            <a:spLocks noChangeArrowheads="1"/>
          </p:cNvSpPr>
          <p:nvPr/>
        </p:nvSpPr>
        <p:spPr bwMode="auto">
          <a:xfrm>
            <a:off x="2992580" y="896409"/>
            <a:ext cx="411231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8" name="Plaque 7"/>
          <p:cNvSpPr>
            <a:spLocks noChangeArrowheads="1"/>
          </p:cNvSpPr>
          <p:nvPr/>
        </p:nvSpPr>
        <p:spPr bwMode="auto">
          <a:xfrm>
            <a:off x="1690266" y="1443664"/>
            <a:ext cx="8035636" cy="2767013"/>
          </a:xfrm>
          <a:prstGeom prst="plaque">
            <a:avLst>
              <a:gd name="adj" fmla="val 16667"/>
            </a:avLst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* Về nhà em xem lại nội dung bài học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* Em hãy gõ lại một bài thơ e thuộc không dấu cho bố mẹ, ông bà cùng xem nhé.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 dirty="0" smtClean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13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ml00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83" y="1725358"/>
            <a:ext cx="5418161" cy="374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4275" y="556280"/>
            <a:ext cx="7751928" cy="1640951"/>
          </a:xfrm>
          <a:prstGeom prst="rect">
            <a:avLst/>
          </a:prstGeom>
          <a:noFill/>
        </p:spPr>
        <p:txBody>
          <a:bodyPr wrap="none">
            <a:prstTxWarp prst="textChevron">
              <a:avLst>
                <a:gd name="adj" fmla="val 45743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Kính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chúc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thầy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cô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giáo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mạnh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khỏe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8172" y="4833158"/>
            <a:ext cx="7246961" cy="1640951"/>
          </a:xfrm>
          <a:prstGeom prst="rect">
            <a:avLst/>
          </a:prstGeom>
          <a:noFill/>
        </p:spPr>
        <p:txBody>
          <a:bodyPr wrap="none">
            <a:prstTxWarp prst="textChevron">
              <a:avLst>
                <a:gd name="adj" fmla="val 0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Chúc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chăm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ngoan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học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tốt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350147074"/>
      </p:ext>
    </p:extLst>
  </p:cSld>
  <p:clrMapOvr>
    <a:masterClrMapping/>
  </p:clrMapOvr>
  <p:transition spd="slow">
    <p:checker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078182" y="2084133"/>
            <a:ext cx="4876800" cy="923925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50000">
                <a:srgbClr val="CC9900">
                  <a:gamma/>
                  <a:tint val="0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127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600" b="1">
                <a:solidFill>
                  <a:srgbClr val="3366CC"/>
                </a:solidFill>
                <a:latin typeface=".VnTime" pitchFamily="34" charset="0"/>
              </a:defRPr>
            </a:lvl1pPr>
            <a:lvl2pPr marL="742950" indent="-285750">
              <a:defRPr sz="2600" b="1">
                <a:solidFill>
                  <a:srgbClr val="3366CC"/>
                </a:solidFill>
                <a:latin typeface=".VnTime" pitchFamily="34" charset="0"/>
              </a:defRPr>
            </a:lvl2pPr>
            <a:lvl3pPr marL="1143000" indent="-228600">
              <a:defRPr sz="2600" b="1">
                <a:solidFill>
                  <a:srgbClr val="3366CC"/>
                </a:solidFill>
                <a:latin typeface=".VnTime" pitchFamily="34" charset="0"/>
              </a:defRPr>
            </a:lvl3pPr>
            <a:lvl4pPr marL="1600200" indent="-228600">
              <a:defRPr sz="2600" b="1">
                <a:solidFill>
                  <a:srgbClr val="3366CC"/>
                </a:solidFill>
                <a:latin typeface=".VnTime" pitchFamily="34" charset="0"/>
              </a:defRPr>
            </a:lvl4pPr>
            <a:lvl5pPr marL="2057400" indent="-228600">
              <a:defRPr sz="2600" b="1">
                <a:solidFill>
                  <a:srgbClr val="3366CC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>
                <a:solidFill>
                  <a:srgbClr val="3366CC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>
                <a:solidFill>
                  <a:srgbClr val="3366CC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>
                <a:solidFill>
                  <a:srgbClr val="3366CC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>
                <a:solidFill>
                  <a:srgbClr val="3366CC"/>
                </a:solidFill>
                <a:latin typeface=".VnTime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Khởi</a:t>
            </a:r>
            <a:r>
              <a:rPr kumimoji="0" lang="en-US" altLang="en-US" sz="5400" b="0" i="0" u="none" strike="noStrike" kern="0" cap="none" spc="0" normalizeH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5400" b="0" i="0" u="none" strike="noStrike" kern="0" cap="none" spc="0" normalizeH="0" noProof="0" dirty="0" err="1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động</a:t>
            </a:r>
            <a:endParaRPr kumimoji="0" lang="en-US" altLang="en-US" sz="5400" b="0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88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01953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43800" y="5434015"/>
            <a:ext cx="1244600" cy="127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04800" y="2464191"/>
            <a:ext cx="3810000" cy="1600200"/>
          </a:xfrm>
          <a:prstGeom prst="wedgeEllipseCallout">
            <a:avLst>
              <a:gd name="adj1" fmla="val -4973"/>
              <a:gd name="adj2" fmla="val 86238"/>
            </a:avLst>
          </a:prstGeom>
          <a:blipFill>
            <a:blip r:embed="rId4"/>
            <a:tile tx="0" ty="0" sx="100000" sy="100000" flip="none" algn="tl"/>
          </a:blip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 đã soạn thảo văn bản bao giờ chưa?</a:t>
            </a:r>
          </a:p>
        </p:txBody>
      </p:sp>
      <p:pic>
        <p:nvPicPr>
          <p:cNvPr id="6" name="Picture 4" descr="chu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95802"/>
            <a:ext cx="2286000" cy="2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AG00029_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029200"/>
            <a:ext cx="14541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5638800" y="6019800"/>
            <a:ext cx="1295400" cy="0"/>
          </a:xfrm>
          <a:prstGeom prst="line">
            <a:avLst/>
          </a:prstGeom>
          <a:noFill/>
          <a:ln w="57150">
            <a:solidFill>
              <a:sysClr val="windowText" lastClr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600" b="1" i="0" u="none" strike="noStrike" kern="0" cap="none" spc="0" normalizeH="0" baseline="0" noProof="0" smtClean="0">
              <a:ln>
                <a:noFill/>
              </a:ln>
              <a:solidFill>
                <a:srgbClr val="3366CC"/>
              </a:solidFill>
              <a:effectLst/>
              <a:uLnTx/>
              <a:uFillTx/>
              <a:latin typeface=".VnTime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689475" y="2300026"/>
            <a:ext cx="4098925" cy="261610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lang="en-US" altLang="en-US" sz="2800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 ngày các em viết bài trên lớp, làm bài tập, viết thư... là các em đã soạn thảo rồi đấy!.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V="1">
            <a:off x="4114800" y="3149991"/>
            <a:ext cx="457200" cy="76200"/>
          </a:xfrm>
          <a:prstGeom prst="line">
            <a:avLst/>
          </a:prstGeom>
          <a:noFill/>
          <a:ln w="57150">
            <a:solidFill>
              <a:srgbClr val="D34817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600" b="1" i="0" u="none" strike="noStrike" kern="0" cap="none" spc="0" normalizeH="0" baseline="0" noProof="0" smtClean="0">
              <a:ln>
                <a:noFill/>
              </a:ln>
              <a:solidFill>
                <a:srgbClr val="3366CC"/>
              </a:solidFill>
              <a:effectLst/>
              <a:uLnTx/>
              <a:uFillTx/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6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3616" y="2590802"/>
            <a:ext cx="571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CC00CC"/>
                </a:solidFill>
              </a:rPr>
              <a:t>A. HOẠT ĐỘNG CƠ BẢN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73616" y="3200400"/>
            <a:ext cx="441325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00FF"/>
                </a:solidFill>
              </a:rPr>
              <a:t>1) Giới thiệu phần mềm</a:t>
            </a:r>
            <a:r>
              <a:rPr lang="en-US" altLang="en-US" sz="2500" b="1" dirty="0">
                <a:solidFill>
                  <a:srgbClr val="FF0000"/>
                </a:solidFill>
              </a:rPr>
              <a:t> Word</a:t>
            </a:r>
          </a:p>
        </p:txBody>
      </p:sp>
      <p:sp>
        <p:nvSpPr>
          <p:cNvPr id="10" name="Rectangle 61"/>
          <p:cNvSpPr>
            <a:spLocks noChangeArrowheads="1"/>
          </p:cNvSpPr>
          <p:nvPr/>
        </p:nvSpPr>
        <p:spPr bwMode="auto">
          <a:xfrm>
            <a:off x="177698" y="1219200"/>
            <a:ext cx="8915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0000"/>
                </a:solidFill>
              </a:rPr>
              <a:t>CHỦ ĐỀ 3: SOẠN THẢO VĂN BẢN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0000"/>
                </a:solidFill>
              </a:rPr>
              <a:t>BÀI 1:BƯỚC ĐẦU SOẠN THẢO VĂN BẢN(Tiết 1) </a:t>
            </a:r>
          </a:p>
        </p:txBody>
      </p:sp>
      <p:sp>
        <p:nvSpPr>
          <p:cNvPr id="11" name="Rectangle 61"/>
          <p:cNvSpPr>
            <a:spLocks noChangeArrowheads="1"/>
          </p:cNvSpPr>
          <p:nvPr/>
        </p:nvSpPr>
        <p:spPr bwMode="auto">
          <a:xfrm>
            <a:off x="146050" y="762002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u="sng">
                <a:solidFill>
                  <a:srgbClr val="FF0000"/>
                </a:solidFill>
              </a:rPr>
              <a:t>TIN HỌC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81000" y="3733800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500" dirty="0">
                <a:solidFill>
                  <a:srgbClr val="000000"/>
                </a:solidFill>
                <a:cs typeface="Times New Roman" panose="02020603050405020304" pitchFamily="18" charset="0"/>
              </a:rPr>
              <a:t>a)</a:t>
            </a:r>
            <a:r>
              <a:rPr lang="en-US" altLang="en-US" sz="25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Word</a:t>
            </a:r>
            <a:r>
              <a:rPr lang="en-US" altLang="en-US" sz="25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  <a:r>
              <a:rPr lang="en-US" altLang="en-US" sz="25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00" dirty="0">
                <a:solidFill>
                  <a:srgbClr val="000000"/>
                </a:solidFill>
                <a:cs typeface="Times New Roman" panose="02020603050405020304" pitchFamily="18" charset="0"/>
              </a:rPr>
              <a:t>là phần mềm giúp em soạn thảo văn bản trên máy tính.</a:t>
            </a:r>
          </a:p>
        </p:txBody>
      </p:sp>
    </p:spTree>
    <p:extLst>
      <p:ext uri="{BB962C8B-B14F-4D97-AF65-F5344CB8AC3E}">
        <p14:creationId xmlns:p14="http://schemas.microsoft.com/office/powerpoint/2010/main" val="230221961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803" y="842442"/>
            <a:ext cx="5312216" cy="379779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3796" name="TextBox 6"/>
          <p:cNvSpPr txBox="1">
            <a:spLocks noChangeArrowheads="1"/>
          </p:cNvSpPr>
          <p:nvPr/>
        </p:nvSpPr>
        <p:spPr bwMode="auto">
          <a:xfrm>
            <a:off x="4281986" y="3044584"/>
            <a:ext cx="320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/>
                </a:solidFill>
              </a:rPr>
              <a:t>Phần mềm Word</a:t>
            </a:r>
          </a:p>
        </p:txBody>
      </p:sp>
      <p:cxnSp>
        <p:nvCxnSpPr>
          <p:cNvPr id="33797" name="Straight Arrow Connector 10"/>
          <p:cNvCxnSpPr>
            <a:cxnSpLocks noChangeShapeType="1"/>
          </p:cNvCxnSpPr>
          <p:nvPr/>
        </p:nvCxnSpPr>
        <p:spPr bwMode="auto">
          <a:xfrm flipH="1" flipV="1">
            <a:off x="3569334" y="3240640"/>
            <a:ext cx="685800" cy="6588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2621435" y="2950596"/>
            <a:ext cx="831449" cy="523220"/>
          </a:xfrm>
          <a:prstGeom prst="rect">
            <a:avLst/>
          </a:prstGeom>
          <a:noFill/>
          <a:ln w="38100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4051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80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64" y="265616"/>
            <a:ext cx="8229600" cy="6267734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962151" y="4458695"/>
            <a:ext cx="2362200" cy="609600"/>
          </a:xfrm>
          <a:prstGeom prst="wedgeRoundRectCallout">
            <a:avLst>
              <a:gd name="adj1" fmla="val -43680"/>
              <a:gd name="adj2" fmla="val -168594"/>
              <a:gd name="adj3" fmla="val 16667"/>
            </a:avLst>
          </a:prstGeom>
          <a:blipFill>
            <a:blip r:embed="rId3">
              <a:duotone>
                <a:srgbClr val="956251">
                  <a:tint val="30000"/>
                  <a:satMod val="300000"/>
                </a:srgbClr>
                <a:srgbClr val="956251">
                  <a:tint val="40000"/>
                  <a:satMod val="200000"/>
                </a:srgbClr>
              </a:duotone>
            </a:blip>
            <a:tile tx="0" ty="0" sx="70000" sy="70000" flip="none" algn="ctr"/>
          </a:blipFill>
          <a:ln w="9525" cap="flat" cmpd="sng" algn="ctr">
            <a:solidFill>
              <a:srgbClr val="956251">
                <a:shade val="60000"/>
                <a:satMod val="110000"/>
              </a:srgbClr>
            </a:solidFill>
            <a:prstDash val="solid"/>
          </a:ln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600" b="1" kern="0" dirty="0" smtClean="0">
                <a:solidFill>
                  <a:prstClr val="black"/>
                </a:solidFill>
                <a:latin typeface="Perpetua"/>
              </a:rPr>
              <a:t>Con trỏ</a:t>
            </a:r>
            <a:endParaRPr lang="en-US" sz="2600" b="1" kern="0" dirty="0">
              <a:solidFill>
                <a:prstClr val="black"/>
              </a:solidFill>
              <a:latin typeface="Perpetua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32264" y="848840"/>
            <a:ext cx="7925936" cy="1116437"/>
          </a:xfrm>
          <a:prstGeom prst="rect">
            <a:avLst/>
          </a:prstGeom>
          <a:noFill/>
          <a:ln w="38100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141226" y="5067640"/>
            <a:ext cx="2886784" cy="609600"/>
          </a:xfrm>
          <a:prstGeom prst="wedgeRoundRectCallout">
            <a:avLst>
              <a:gd name="adj1" fmla="val -34436"/>
              <a:gd name="adj2" fmla="val -182027"/>
              <a:gd name="adj3" fmla="val 16667"/>
            </a:avLst>
          </a:prstGeom>
          <a:blipFill>
            <a:blip r:embed="rId3">
              <a:duotone>
                <a:srgbClr val="956251">
                  <a:tint val="30000"/>
                  <a:satMod val="300000"/>
                </a:srgbClr>
                <a:srgbClr val="956251">
                  <a:tint val="40000"/>
                  <a:satMod val="200000"/>
                </a:srgbClr>
              </a:duotone>
            </a:blip>
            <a:tile tx="0" ty="0" sx="70000" sy="70000" flip="none" algn="ctr"/>
          </a:blipFill>
          <a:ln w="9525" cap="flat" cmpd="sng" algn="ctr">
            <a:solidFill>
              <a:srgbClr val="956251">
                <a:shade val="60000"/>
                <a:satMod val="110000"/>
              </a:srgbClr>
            </a:solidFill>
            <a:prstDash val="solid"/>
          </a:ln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Vùng</a:t>
            </a:r>
            <a:r>
              <a:rPr kumimoji="0" lang="en-US" sz="2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 soạn thảo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5563454" y="2664019"/>
            <a:ext cx="2362200" cy="609600"/>
          </a:xfrm>
          <a:prstGeom prst="wedgeRoundRectCallout">
            <a:avLst>
              <a:gd name="adj1" fmla="val -34436"/>
              <a:gd name="adj2" fmla="val -182027"/>
              <a:gd name="adj3" fmla="val 16667"/>
            </a:avLst>
          </a:prstGeom>
          <a:blipFill>
            <a:blip r:embed="rId3">
              <a:duotone>
                <a:srgbClr val="956251">
                  <a:tint val="30000"/>
                  <a:satMod val="300000"/>
                </a:srgbClr>
                <a:srgbClr val="956251">
                  <a:tint val="40000"/>
                  <a:satMod val="200000"/>
                </a:srgbClr>
              </a:duotone>
            </a:blip>
            <a:tile tx="0" ty="0" sx="70000" sy="70000" flip="none" algn="ctr"/>
          </a:blipFill>
          <a:ln w="9525" cap="flat" cmpd="sng" algn="ctr">
            <a:solidFill>
              <a:srgbClr val="956251">
                <a:shade val="60000"/>
                <a:satMod val="110000"/>
              </a:srgbClr>
            </a:solidFill>
            <a:prstDash val="solid"/>
          </a:ln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Bảng</a:t>
            </a:r>
            <a:r>
              <a:rPr kumimoji="0" lang="en-US" sz="2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 chọn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24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6"/>
          <p:cNvSpPr txBox="1">
            <a:spLocks noChangeArrowheads="1"/>
          </p:cNvSpPr>
          <p:nvPr/>
        </p:nvSpPr>
        <p:spPr bwMode="auto">
          <a:xfrm>
            <a:off x="304800" y="2590802"/>
            <a:ext cx="571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CC00CC"/>
                </a:solidFill>
              </a:rPr>
              <a:t>A. HOẠT ĐỘNG CƠ BẢN</a:t>
            </a:r>
          </a:p>
        </p:txBody>
      </p:sp>
      <p:sp>
        <p:nvSpPr>
          <p:cNvPr id="34819" name="TextBox 8"/>
          <p:cNvSpPr txBox="1">
            <a:spLocks noChangeArrowheads="1"/>
          </p:cNvSpPr>
          <p:nvPr/>
        </p:nvSpPr>
        <p:spPr bwMode="auto">
          <a:xfrm>
            <a:off x="269276" y="3144705"/>
            <a:ext cx="441325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00FF"/>
                </a:solidFill>
              </a:rPr>
              <a:t>1) Giới thiệu phần mềm</a:t>
            </a:r>
            <a:r>
              <a:rPr lang="en-US" altLang="en-US" sz="2500" b="1" dirty="0">
                <a:solidFill>
                  <a:srgbClr val="FF0000"/>
                </a:solidFill>
              </a:rPr>
              <a:t> Word</a:t>
            </a:r>
          </a:p>
        </p:txBody>
      </p:sp>
      <p:sp>
        <p:nvSpPr>
          <p:cNvPr id="13" name="Rectangle 61"/>
          <p:cNvSpPr>
            <a:spLocks noChangeArrowheads="1"/>
          </p:cNvSpPr>
          <p:nvPr/>
        </p:nvSpPr>
        <p:spPr bwMode="auto">
          <a:xfrm>
            <a:off x="228600" y="1066800"/>
            <a:ext cx="8915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0000"/>
                </a:solidFill>
              </a:rPr>
              <a:t>CHỦ ĐỀ 3: SOẠN THẢO VĂN BẢN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0000"/>
                </a:solidFill>
              </a:rPr>
              <a:t>BÀI 1:BƯỚC ĐẦU SOẠN THẢO VĂN BẢN(Tiết 1) </a:t>
            </a:r>
          </a:p>
        </p:txBody>
      </p:sp>
      <p:sp>
        <p:nvSpPr>
          <p:cNvPr id="14" name="Rectangle 61"/>
          <p:cNvSpPr>
            <a:spLocks noChangeArrowheads="1"/>
          </p:cNvSpPr>
          <p:nvPr/>
        </p:nvSpPr>
        <p:spPr bwMode="auto">
          <a:xfrm>
            <a:off x="0" y="609602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u="sng" dirty="0">
                <a:solidFill>
                  <a:srgbClr val="FF0000"/>
                </a:solidFill>
              </a:rPr>
              <a:t>TIN HỌC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3643951"/>
            <a:ext cx="8229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Khi gõ phím, kí tự hoặc chữ cái xuất hiện tại vị trí con trỏ, đồng thời con trỏ dịch chuyển về phía bên phải kí tự đó.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74117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m_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78" y="3048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911832" y="569267"/>
            <a:ext cx="50485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CC00CC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 dirty="0" smtClean="0">
                <a:solidFill>
                  <a:srgbClr val="CC00CC"/>
                </a:solidFill>
                <a:latin typeface="Times New Roman" panose="02020603050405020304" pitchFamily="18" charset="0"/>
              </a:rPr>
              <a:t>HOẠT </a:t>
            </a:r>
            <a:r>
              <a:rPr lang="en-US" altLang="en-US" sz="28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ĐỘNG </a:t>
            </a:r>
            <a:r>
              <a:rPr lang="en-US" altLang="en-US" sz="2800" b="1" dirty="0" smtClean="0">
                <a:solidFill>
                  <a:srgbClr val="CC00CC"/>
                </a:solidFill>
                <a:latin typeface="Times New Roman" panose="02020603050405020304" pitchFamily="18" charset="0"/>
              </a:rPr>
              <a:t>NHÓM ĐÔI</a:t>
            </a:r>
            <a:endParaRPr lang="en-US" altLang="en-US" sz="2800" b="1" dirty="0">
              <a:solidFill>
                <a:srgbClr val="CC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19869" y="1255123"/>
            <a:ext cx="5977719" cy="374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alt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 đổi với bạn rồi thực hiện gõ nội dung sau vào trang soạn thảo: </a:t>
            </a:r>
          </a:p>
          <a:p>
            <a:pPr lvl="0"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alt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 so 1</a:t>
            </a:r>
          </a:p>
          <a:p>
            <a:pPr lvl="0"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mai xinh xinh.</a:t>
            </a:r>
          </a:p>
          <a:p>
            <a:pPr lvl="0"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lan lung linh.</a:t>
            </a:r>
          </a:p>
          <a:p>
            <a:pPr lvl="0"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 bay xa xa.</a:t>
            </a:r>
          </a:p>
          <a:p>
            <a:pPr lvl="0"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 ve trong veo.</a:t>
            </a:r>
          </a:p>
        </p:txBody>
      </p:sp>
      <p:pic>
        <p:nvPicPr>
          <p:cNvPr id="7" name="Picture 11" descr="w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96000"/>
            <a:ext cx="685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V.A – Hope Yo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7280563" y="367145"/>
            <a:ext cx="519546" cy="51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0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91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xplosion 2 10"/>
          <p:cNvSpPr/>
          <p:nvPr/>
        </p:nvSpPr>
        <p:spPr>
          <a:xfrm>
            <a:off x="464487" y="1514226"/>
            <a:ext cx="2333767" cy="1514901"/>
          </a:xfrm>
          <a:prstGeom prst="irregularSeal2">
            <a:avLst/>
          </a:prstGeom>
          <a:solidFill>
            <a:srgbClr val="D34817"/>
          </a:solidFill>
          <a:ln w="12700" cap="flat" cmpd="sng" algn="ctr">
            <a:solidFill>
              <a:srgbClr val="D3481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prstClr val="white"/>
                </a:solidFill>
                <a:latin typeface="Perpetua"/>
              </a:rPr>
              <a:t>Lưu 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ý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839" y="3024814"/>
            <a:ext cx="4294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Có 2 cách xóa kí tự: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87" y="3482691"/>
            <a:ext cx="8447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1: Nhấn phím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Delete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(Xóa kí tự bên phải con trỏ)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87" y="4190072"/>
            <a:ext cx="865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2: Nhấn phím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Backspace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 kí tự bên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trỏ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w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235" y="6096000"/>
            <a:ext cx="685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1444" y="4812901"/>
            <a:ext cx="8392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Để gõ chữ hoa, em nhấn phím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 thời gõ chữ.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1444" y="5454764"/>
            <a:ext cx="8718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Khi muốn chuyển sang một đoạn mới em nhấn phím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99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75&quot;/&gt;&lt;/object&gt;&lt;object type=&quot;3&quot; unique_id=&quot;10006&quot;&gt;&lt;property id=&quot;20148&quot; value=&quot;5&quot;/&gt;&lt;property id=&quot;20300&quot; value=&quot;Slide 3&quot;/&gt;&lt;property id=&quot;20307&quot; value=&quot;274&quot;/&gt;&lt;/object&gt;&lt;object type=&quot;3&quot; unique_id=&quot;10007&quot;&gt;&lt;property id=&quot;20148&quot; value=&quot;5&quot;/&gt;&lt;property id=&quot;20300&quot; value=&quot;Slide 4&quot;/&gt;&lt;property id=&quot;20307&quot; value=&quot;260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76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78&quot;/&gt;&lt;/object&gt;&lt;object type=&quot;3&quot; unique_id=&quot;10012&quot;&gt;&lt;property id=&quot;20148&quot; value=&quot;5&quot;/&gt;&lt;property id=&quot;20300&quot; value=&quot;Slide 9&quot;/&gt;&lt;property id=&quot;20307&quot; value=&quot;279&quot;/&gt;&lt;/object&gt;&lt;object type=&quot;3&quot; unique_id=&quot;10013&quot;&gt;&lt;property id=&quot;20148&quot; value=&quot;5&quot;/&gt;&lt;property id=&quot;20300&quot; value=&quot;Slide 10&quot;/&gt;&lt;property id=&quot;20307&quot; value=&quot;292&quot;/&gt;&lt;/object&gt;&lt;object type=&quot;3&quot; unique_id=&quot;10014&quot;&gt;&lt;property id=&quot;20148&quot; value=&quot;5&quot;/&gt;&lt;property id=&quot;20300&quot; value=&quot;Slide 11 - &amp;quot;Trò chơi: Bí Mật trong quả bóng&amp;#x0D;&amp;#x0A;&amp;quot;&quot;/&gt;&lt;property id=&quot;20307&quot; value=&quot;284&quot;/&gt;&lt;/object&gt;&lt;object type=&quot;3&quot; unique_id=&quot;10015&quot;&gt;&lt;property id=&quot;20148&quot; value=&quot;5&quot;/&gt;&lt;property id=&quot;20300&quot; value=&quot;Slide 12&quot;/&gt;&lt;property id=&quot;20307&quot; value=&quot;285&quot;/&gt;&lt;/object&gt;&lt;object type=&quot;3&quot; unique_id=&quot;10016&quot;&gt;&lt;property id=&quot;20148&quot; value=&quot;5&quot;/&gt;&lt;property id=&quot;20300&quot; value=&quot;Slide 13&quot;/&gt;&lt;property id=&quot;20307&quot; value=&quot;286&quot;/&gt;&lt;/object&gt;&lt;object type=&quot;3&quot; unique_id=&quot;10017&quot;&gt;&lt;property id=&quot;20148&quot; value=&quot;5&quot;/&gt;&lt;property id=&quot;20300&quot; value=&quot;Slide 14&quot;/&gt;&lt;property id=&quot;20307&quot; value=&quot;287&quot;/&gt;&lt;/object&gt;&lt;object type=&quot;3&quot; unique_id=&quot;10018&quot;&gt;&lt;property id=&quot;20148&quot; value=&quot;5&quot;/&gt;&lt;property id=&quot;20300&quot; value=&quot;Slide 15&quot;/&gt;&lt;property id=&quot;20307&quot; value=&quot;288&quot;/&gt;&lt;/object&gt;&lt;object type=&quot;3&quot; unique_id=&quot;10019&quot;&gt;&lt;property id=&quot;20148&quot; value=&quot;5&quot;/&gt;&lt;property id=&quot;20300&quot; value=&quot;Slide 16&quot;/&gt;&lt;property id=&quot;20307&quot; value=&quot;289&quot;/&gt;&lt;/object&gt;&lt;object type=&quot;3&quot; unique_id=&quot;10020&quot;&gt;&lt;property id=&quot;20148&quot; value=&quot;5&quot;/&gt;&lt;property id=&quot;20300&quot; value=&quot;Slide 17&quot;/&gt;&lt;property id=&quot;20307&quot; value=&quot;290&quot;/&gt;&lt;/object&gt;&lt;object type=&quot;3&quot; unique_id=&quot;10021&quot;&gt;&lt;property id=&quot;20148&quot; value=&quot;5&quot;/&gt;&lt;property id=&quot;20300&quot; value=&quot;Slide 18&quot;/&gt;&lt;property id=&quot;20307&quot; value=&quot;25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eme15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heme15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566</Words>
  <Application>Microsoft Office PowerPoint</Application>
  <PresentationFormat>On-screen Show (4:3)</PresentationFormat>
  <Paragraphs>101</Paragraphs>
  <Slides>18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Default Design</vt:lpstr>
      <vt:lpstr>1_Default Design</vt:lpstr>
      <vt:lpstr>Theme15</vt:lpstr>
      <vt:lpstr>1_Theme15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Bí Mật trong quả bóng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MTC</cp:lastModifiedBy>
  <cp:revision>91</cp:revision>
  <dcterms:created xsi:type="dcterms:W3CDTF">2017-12-11T03:19:02Z</dcterms:created>
  <dcterms:modified xsi:type="dcterms:W3CDTF">2018-11-09T07:23:28Z</dcterms:modified>
</cp:coreProperties>
</file>