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C63C0-D9FE-4411-B60E-4DECC8BF3E84}" type="datetimeFigureOut">
              <a:rPr lang="en-US" smtClean="0"/>
              <a:t>8/5/2019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B724E-2A59-435F-A944-7EDE53633A69}" type="slidenum">
              <a:rPr lang="en-US" smtClean="0"/>
              <a:t>‹#›</a:t>
            </a:fld>
            <a:endParaRPr lang="en-US"/>
          </a:p>
        </p:txBody>
      </p:sp>
    </p:spTree>
    <p:extLst>
      <p:ext uri="{BB962C8B-B14F-4D97-AF65-F5344CB8AC3E}">
        <p14:creationId xmlns:p14="http://schemas.microsoft.com/office/powerpoint/2010/main" val="41010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71B7D31-6A9E-42F0-B3ED-C8FA5303387C}" type="slidenum">
              <a:rPr lang="en-US" altLang="en-US" sz="1200">
                <a:cs typeface="Arial" charset="0"/>
              </a:rPr>
              <a:pPr algn="r" eaLnBrk="1" hangingPunct="1"/>
              <a:t>3</a:t>
            </a:fld>
            <a:endParaRPr lang="en-US" altLang="en-US" sz="1200">
              <a:cs typeface="Arial"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47401-3D8C-4664-95FB-5CB53E52E4A1}"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291429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47401-3D8C-4664-95FB-5CB53E52E4A1}"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20699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47401-3D8C-4664-95FB-5CB53E52E4A1}"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230676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47401-3D8C-4664-95FB-5CB53E52E4A1}"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368702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47401-3D8C-4664-95FB-5CB53E52E4A1}"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170371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47401-3D8C-4664-95FB-5CB53E52E4A1}"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422216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47401-3D8C-4664-95FB-5CB53E52E4A1}"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5816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47401-3D8C-4664-95FB-5CB53E52E4A1}"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14042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47401-3D8C-4664-95FB-5CB53E52E4A1}"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145170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47401-3D8C-4664-95FB-5CB53E52E4A1}"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335474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47401-3D8C-4664-95FB-5CB53E52E4A1}"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ECA-423D-443E-8D1B-DFD007833B29}" type="slidenum">
              <a:rPr lang="en-US" smtClean="0"/>
              <a:t>‹#›</a:t>
            </a:fld>
            <a:endParaRPr lang="en-US"/>
          </a:p>
        </p:txBody>
      </p:sp>
    </p:spTree>
    <p:extLst>
      <p:ext uri="{BB962C8B-B14F-4D97-AF65-F5344CB8AC3E}">
        <p14:creationId xmlns:p14="http://schemas.microsoft.com/office/powerpoint/2010/main" val="124104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47401-3D8C-4664-95FB-5CB53E52E4A1}" type="datetimeFigureOut">
              <a:rPr lang="en-US" smtClean="0"/>
              <a:t>8/5/2019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5ECA-423D-443E-8D1B-DFD007833B29}" type="slidenum">
              <a:rPr lang="en-US" smtClean="0"/>
              <a:t>‹#›</a:t>
            </a:fld>
            <a:endParaRPr lang="en-US"/>
          </a:p>
        </p:txBody>
      </p:sp>
    </p:spTree>
    <p:extLst>
      <p:ext uri="{BB962C8B-B14F-4D97-AF65-F5344CB8AC3E}">
        <p14:creationId xmlns:p14="http://schemas.microsoft.com/office/powerpoint/2010/main" val="43367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a367.yahoofs.com/lifestory/bJuNzVWBERjlGm9__DOT__gQGaWDhFpBkFan3UyaA-_2/blog/20100409090032992.jpg?lb_____DnEBS44_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890282"/>
            <a:ext cx="10363200" cy="110799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Chào</a:t>
            </a:r>
            <a:r>
              <a:rPr lang="en-US" sz="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66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mừng</a:t>
            </a:r>
            <a:r>
              <a:rPr lang="en-US" sz="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66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quý</a:t>
            </a:r>
            <a:r>
              <a:rPr lang="en-US" sz="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66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thầy</a:t>
            </a:r>
            <a:r>
              <a:rPr lang="en-US" sz="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66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cô</a:t>
            </a:r>
            <a:r>
              <a:rPr lang="en-US" sz="6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p:txBody>
      </p:sp>
      <p:sp>
        <p:nvSpPr>
          <p:cNvPr id="2052" name="TextBox 7"/>
          <p:cNvSpPr txBox="1">
            <a:spLocks noChangeArrowheads="1"/>
          </p:cNvSpPr>
          <p:nvPr/>
        </p:nvSpPr>
        <p:spPr bwMode="auto">
          <a:xfrm>
            <a:off x="3810000" y="2362200"/>
            <a:ext cx="1676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a:latin typeface="Times New Roman" pitchFamily="18" charset="0"/>
                <a:cs typeface="Times New Roman" pitchFamily="18" charset="0"/>
              </a:rPr>
              <a:t>Môn</a:t>
            </a:r>
          </a:p>
        </p:txBody>
      </p:sp>
      <p:sp>
        <p:nvSpPr>
          <p:cNvPr id="2053" name="TextBox 8"/>
          <p:cNvSpPr txBox="1">
            <a:spLocks noChangeArrowheads="1"/>
          </p:cNvSpPr>
          <p:nvPr/>
        </p:nvSpPr>
        <p:spPr bwMode="auto">
          <a:xfrm>
            <a:off x="838200" y="57404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a:latin typeface="Times New Roman" pitchFamily="18" charset="0"/>
                <a:cs typeface="Times New Roman" pitchFamily="18" charset="0"/>
              </a:rPr>
              <a:t>Người thực hiện: Chu Thị Lệ Quyên</a:t>
            </a:r>
          </a:p>
        </p:txBody>
      </p:sp>
      <p:sp>
        <p:nvSpPr>
          <p:cNvPr id="10" name="TextBox 9"/>
          <p:cNvSpPr txBox="1"/>
          <p:nvPr/>
        </p:nvSpPr>
        <p:spPr>
          <a:xfrm>
            <a:off x="2362200" y="3131641"/>
            <a:ext cx="4038600" cy="1600200"/>
          </a:xfrm>
          <a:prstGeom prst="rect">
            <a:avLst/>
          </a:prstGeom>
          <a:noFill/>
        </p:spPr>
        <p:txBody>
          <a:bodyPr>
            <a:prstTxWarp prst="textChevron">
              <a:avLst>
                <a:gd name="adj" fmla="val 1374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600" b="1" dirty="0">
                <a:ln w="11430"/>
                <a:solidFill>
                  <a:srgbClr val="FFFF00"/>
                </a:solidFill>
                <a:effectLst>
                  <a:outerShdw blurRad="50800" dist="39000" dir="5460000" algn="tl">
                    <a:srgbClr val="000000">
                      <a:alpha val="38000"/>
                    </a:srgbClr>
                  </a:outerShdw>
                </a:effectLst>
              </a:rPr>
              <a:t>TẬP ĐỌC </a:t>
            </a:r>
          </a:p>
        </p:txBody>
      </p:sp>
      <p:sp>
        <p:nvSpPr>
          <p:cNvPr id="2055" name="TextBox 10"/>
          <p:cNvSpPr txBox="1">
            <a:spLocks noChangeArrowheads="1"/>
          </p:cNvSpPr>
          <p:nvPr/>
        </p:nvSpPr>
        <p:spPr bwMode="auto">
          <a:xfrm>
            <a:off x="304800" y="4445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Times New Roman" pitchFamily="18" charset="0"/>
                <a:cs typeface="Times New Roman" pitchFamily="18" charset="0"/>
              </a:rPr>
              <a:t>Trường Tiểu học Thạch Bàn A</a:t>
            </a:r>
          </a:p>
        </p:txBody>
      </p:sp>
      <p:cxnSp>
        <p:nvCxnSpPr>
          <p:cNvPr id="12" name="Straight Connector 11"/>
          <p:cNvCxnSpPr/>
          <p:nvPr/>
        </p:nvCxnSpPr>
        <p:spPr>
          <a:xfrm>
            <a:off x="685800" y="568325"/>
            <a:ext cx="3695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650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6000" fill="hold"/>
                                        <p:tgtEl>
                                          <p:spTgt spid="7"/>
                                        </p:tgtEl>
                                        <p:attrNameLst>
                                          <p:attrName>ppt_x</p:attrName>
                                        </p:attrNameLst>
                                      </p:cBhvr>
                                      <p:tavLst>
                                        <p:tav tm="0">
                                          <p:val>
                                            <p:strVal val="1+#ppt_w/2"/>
                                          </p:val>
                                        </p:tav>
                                        <p:tav tm="100000">
                                          <p:val>
                                            <p:strVal val="#ppt_x"/>
                                          </p:val>
                                        </p:tav>
                                      </p:tavLst>
                                    </p:anim>
                                    <p:anim calcmode="lin" valueType="num">
                                      <p:cBhvr additive="base">
                                        <p:cTn id="8" dur="60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0"/>
                            </p:stCondLst>
                            <p:childTnLst>
                              <p:par>
                                <p:cTn id="10" presetID="26" presetClass="emph" presetSubtype="0" repeatCount="indefinite" fill="hold" nodeType="afterEffect">
                                  <p:stCondLst>
                                    <p:cond delay="0"/>
                                  </p:stCondLst>
                                  <p:childTnLst>
                                    <p:animEffect transition="out" filter="fade">
                                      <p:cBhvr>
                                        <p:cTn id="11" dur="3000" tmFilter="0, 0; .2, .5; .8, .5; 1, 0"/>
                                        <p:tgtEl>
                                          <p:spTgt spid="10"/>
                                        </p:tgtEl>
                                      </p:cBhvr>
                                    </p:animEffect>
                                    <p:animScale>
                                      <p:cBhvr>
                                        <p:cTn id="12" dur="1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92163" y="2033588"/>
            <a:ext cx="6659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a:latin typeface="Times New Roman" pitchFamily="18" charset="0"/>
                <a:cs typeface="Times New Roman" pitchFamily="18" charset="0"/>
              </a:rPr>
              <a:t>Đặt một câu với từ </a:t>
            </a:r>
            <a:r>
              <a:rPr lang="en-US" altLang="en-US" sz="3600" b="1" i="1">
                <a:solidFill>
                  <a:srgbClr val="FF0000"/>
                </a:solidFill>
                <a:latin typeface="Times New Roman" pitchFamily="18" charset="0"/>
                <a:cs typeface="Times New Roman" pitchFamily="18" charset="0"/>
              </a:rPr>
              <a:t>“phiên dịch”</a:t>
            </a:r>
          </a:p>
        </p:txBody>
      </p:sp>
      <p:sp>
        <p:nvSpPr>
          <p:cNvPr id="10244" name="Action Button: Home 3">
            <a:hlinkClick r:id="rId3" action="ppaction://hlinksldjump" highlightClick="1"/>
          </p:cNvPr>
          <p:cNvSpPr>
            <a:spLocks noChangeArrowheads="1"/>
          </p:cNvSpPr>
          <p:nvPr/>
        </p:nvSpPr>
        <p:spPr bwMode="auto">
          <a:xfrm>
            <a:off x="7812088" y="6129338"/>
            <a:ext cx="900112" cy="539750"/>
          </a:xfrm>
          <a:prstGeom prst="actionButtonHom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245" name="Rectangle 4"/>
          <p:cNvSpPr>
            <a:spLocks noChangeArrowheads="1"/>
          </p:cNvSpPr>
          <p:nvPr/>
        </p:nvSpPr>
        <p:spPr bwMode="auto">
          <a:xfrm>
            <a:off x="2463800" y="188913"/>
            <a:ext cx="4087813" cy="900112"/>
          </a:xfrm>
          <a:prstGeom prst="rect">
            <a:avLst/>
          </a:prstGeom>
          <a:solidFill>
            <a:srgbClr val="FFCCFF"/>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Phiên dịch</a:t>
            </a:r>
          </a:p>
        </p:txBody>
      </p:sp>
    </p:spTree>
    <p:extLst>
      <p:ext uri="{BB962C8B-B14F-4D97-AF65-F5344CB8AC3E}">
        <p14:creationId xmlns:p14="http://schemas.microsoft.com/office/powerpoint/2010/main" val="1299859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92163" y="2033588"/>
            <a:ext cx="7019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a:latin typeface="Times New Roman" pitchFamily="18" charset="0"/>
                <a:cs typeface="Times New Roman" pitchFamily="18" charset="0"/>
              </a:rPr>
              <a:t>Đặt một câu với từ </a:t>
            </a:r>
            <a:r>
              <a:rPr lang="en-US" altLang="en-US" sz="3600" b="1" i="1">
                <a:solidFill>
                  <a:srgbClr val="FF0000"/>
                </a:solidFill>
                <a:latin typeface="Times New Roman" pitchFamily="18" charset="0"/>
                <a:cs typeface="Times New Roman" pitchFamily="18" charset="0"/>
              </a:rPr>
              <a:t>“đồng nghiệp”</a:t>
            </a:r>
          </a:p>
        </p:txBody>
      </p:sp>
      <p:sp>
        <p:nvSpPr>
          <p:cNvPr id="11268" name="Rectangle 4"/>
          <p:cNvSpPr>
            <a:spLocks noChangeArrowheads="1"/>
          </p:cNvSpPr>
          <p:nvPr/>
        </p:nvSpPr>
        <p:spPr bwMode="auto">
          <a:xfrm>
            <a:off x="2463800" y="188913"/>
            <a:ext cx="4087813" cy="900112"/>
          </a:xfrm>
          <a:prstGeom prst="rect">
            <a:avLst/>
          </a:prstGeom>
          <a:solidFill>
            <a:srgbClr val="FFCCFF"/>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Đồng nghiệp</a:t>
            </a:r>
          </a:p>
        </p:txBody>
      </p:sp>
    </p:spTree>
    <p:extLst>
      <p:ext uri="{BB962C8B-B14F-4D97-AF65-F5344CB8AC3E}">
        <p14:creationId xmlns:p14="http://schemas.microsoft.com/office/powerpoint/2010/main" val="207560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9" descr="Shingle"/>
          <p:cNvSpPr>
            <a:spLocks noChangeArrowheads="1"/>
          </p:cNvSpPr>
          <p:nvPr/>
        </p:nvSpPr>
        <p:spPr bwMode="auto">
          <a:xfrm>
            <a:off x="971550" y="881063"/>
            <a:ext cx="66754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200" b="1" i="1">
                <a:solidFill>
                  <a:srgbClr val="FF0000"/>
                </a:solidFill>
                <a:latin typeface="Times New Roman" pitchFamily="18" charset="0"/>
                <a:cs typeface="Times New Roman" pitchFamily="18" charset="0"/>
              </a:rPr>
              <a:t> Anh Thuỷ gặp anh A-lếch-xây ở đâu?</a:t>
            </a:r>
          </a:p>
        </p:txBody>
      </p:sp>
      <p:sp>
        <p:nvSpPr>
          <p:cNvPr id="363530" name="Rectangle 10" descr="Shingle"/>
          <p:cNvSpPr>
            <a:spLocks noChangeArrowheads="1"/>
          </p:cNvSpPr>
          <p:nvPr/>
        </p:nvSpPr>
        <p:spPr bwMode="auto">
          <a:xfrm>
            <a:off x="431800" y="1989138"/>
            <a:ext cx="810101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200" b="1">
                <a:latin typeface="Times New Roman" pitchFamily="18" charset="0"/>
                <a:cs typeface="Times New Roman" pitchFamily="18" charset="0"/>
              </a:rPr>
              <a:t> 	Anh Thuỷ gặp anh A-lếch-xây ở một công trường xây dựng.</a:t>
            </a:r>
          </a:p>
        </p:txBody>
      </p:sp>
      <p:sp>
        <p:nvSpPr>
          <p:cNvPr id="2" name="TextBox 1"/>
          <p:cNvSpPr txBox="1">
            <a:spLocks noChangeArrowheads="1"/>
          </p:cNvSpPr>
          <p:nvPr/>
        </p:nvSpPr>
        <p:spPr bwMode="auto">
          <a:xfrm>
            <a:off x="1150938" y="3563938"/>
            <a:ext cx="70215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i="1">
                <a:solidFill>
                  <a:srgbClr val="FF0000"/>
                </a:solidFill>
                <a:latin typeface="Times New Roman" pitchFamily="18" charset="0"/>
                <a:cs typeface="Times New Roman" pitchFamily="18" charset="0"/>
              </a:rPr>
              <a:t>Ý chính đoạn 1 là gì?</a:t>
            </a:r>
          </a:p>
        </p:txBody>
      </p:sp>
    </p:spTree>
    <p:extLst>
      <p:ext uri="{BB962C8B-B14F-4D97-AF65-F5344CB8AC3E}">
        <p14:creationId xmlns:p14="http://schemas.microsoft.com/office/powerpoint/2010/main" val="4010610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3530"/>
                                        </p:tgtEl>
                                        <p:attrNameLst>
                                          <p:attrName>style.visibility</p:attrName>
                                        </p:attrNameLst>
                                      </p:cBhvr>
                                      <p:to>
                                        <p:strVal val="visible"/>
                                      </p:to>
                                    </p:set>
                                    <p:animEffect transition="in" filter="fade">
                                      <p:cBhvr>
                                        <p:cTn id="14" dur="1000"/>
                                        <p:tgtEl>
                                          <p:spTgt spid="363530"/>
                                        </p:tgtEl>
                                      </p:cBhvr>
                                    </p:animEffect>
                                    <p:anim calcmode="lin" valueType="num">
                                      <p:cBhvr>
                                        <p:cTn id="15" dur="1000" fill="hold"/>
                                        <p:tgtEl>
                                          <p:spTgt spid="363530"/>
                                        </p:tgtEl>
                                        <p:attrNameLst>
                                          <p:attrName>ppt_x</p:attrName>
                                        </p:attrNameLst>
                                      </p:cBhvr>
                                      <p:tavLst>
                                        <p:tav tm="0">
                                          <p:val>
                                            <p:strVal val="#ppt_x"/>
                                          </p:val>
                                        </p:tav>
                                        <p:tav tm="100000">
                                          <p:val>
                                            <p:strVal val="#ppt_x"/>
                                          </p:val>
                                        </p:tav>
                                      </p:tavLst>
                                    </p:anim>
                                    <p:anim calcmode="lin" valueType="num">
                                      <p:cBhvr>
                                        <p:cTn id="16" dur="1000" fill="hold"/>
                                        <p:tgtEl>
                                          <p:spTgt spid="36353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36353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88925" y="908050"/>
            <a:ext cx="8243888" cy="1077913"/>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GB" altLang="en-US" sz="3200" b="1" i="1">
                <a:solidFill>
                  <a:srgbClr val="FF0000"/>
                </a:solidFill>
                <a:latin typeface="Times New Roman" pitchFamily="18" charset="0"/>
                <a:cs typeface="Times New Roman" pitchFamily="18" charset="0"/>
              </a:rPr>
              <a:t>	- Dáng vẻ của A-lếch-xây có gì đặc biệt khiến anh Thuỷ chú ý?</a:t>
            </a:r>
          </a:p>
        </p:txBody>
      </p:sp>
      <p:sp>
        <p:nvSpPr>
          <p:cNvPr id="364550" name="Text Box 6"/>
          <p:cNvSpPr txBox="1">
            <a:spLocks noChangeArrowheads="1"/>
          </p:cNvSpPr>
          <p:nvPr/>
        </p:nvSpPr>
        <p:spPr bwMode="auto">
          <a:xfrm>
            <a:off x="288925" y="2493963"/>
            <a:ext cx="8243888" cy="2555875"/>
          </a:xfrm>
          <a:prstGeom prst="rect">
            <a:avLst/>
          </a:prstGeom>
          <a:noFill/>
          <a:ln>
            <a:noFill/>
          </a:ln>
          <a:effectLst/>
          <a:extLst>
            <a:ext uri="{909E8E84-426E-40DD-AFC4-6F175D3DCCD1}">
              <a14:hiddenFill xmlns:a14="http://schemas.microsoft.com/office/drawing/2010/main">
                <a:solidFill>
                  <a:srgbClr val="D600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GB" altLang="en-US" sz="3200" b="1">
                <a:latin typeface="Times New Roman" pitchFamily="18" charset="0"/>
                <a:cs typeface="Times New Roman" pitchFamily="18" charset="0"/>
              </a:rPr>
              <a:t>	Đó là một người rất đặc biệt với vóc người cao lớn; mái tóc vàng óng ửng lên như một mảng nắng; thân hình chắc, khoẻ trong bộ quần áo xanh công nhân; khuôn mặt to, chất phác.</a:t>
            </a:r>
          </a:p>
        </p:txBody>
      </p:sp>
      <p:sp>
        <p:nvSpPr>
          <p:cNvPr id="13316" name="Text Box 7"/>
          <p:cNvSpPr txBox="1">
            <a:spLocks noChangeArrowheads="1"/>
          </p:cNvSpPr>
          <p:nvPr/>
        </p:nvSpPr>
        <p:spPr bwMode="auto">
          <a:xfrm>
            <a:off x="1692275" y="188913"/>
            <a:ext cx="4140200" cy="523875"/>
          </a:xfrm>
          <a:prstGeom prst="rect">
            <a:avLst/>
          </a:prstGeom>
          <a:noFill/>
          <a:ln>
            <a:noFill/>
          </a:ln>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solidFill>
                  <a:srgbClr val="0066FF"/>
                </a:solidFill>
                <a:latin typeface="Times New Roman" pitchFamily="18" charset="0"/>
                <a:cs typeface="Times New Roman" pitchFamily="18" charset="0"/>
              </a:rPr>
              <a:t>Thảo luận nhóm đôi:</a:t>
            </a:r>
          </a:p>
        </p:txBody>
      </p:sp>
      <p:sp>
        <p:nvSpPr>
          <p:cNvPr id="2" name="TextBox 1"/>
          <p:cNvSpPr txBox="1">
            <a:spLocks noChangeArrowheads="1"/>
          </p:cNvSpPr>
          <p:nvPr/>
        </p:nvSpPr>
        <p:spPr bwMode="auto">
          <a:xfrm>
            <a:off x="1296988" y="5408613"/>
            <a:ext cx="6940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i="1">
                <a:solidFill>
                  <a:srgbClr val="FF0000"/>
                </a:solidFill>
                <a:latin typeface="Times New Roman" pitchFamily="18" charset="0"/>
                <a:cs typeface="Times New Roman" pitchFamily="18" charset="0"/>
              </a:rPr>
              <a:t>- Đoạn 2 cho chúng ta biết nội dung gì?</a:t>
            </a:r>
          </a:p>
        </p:txBody>
      </p:sp>
    </p:spTree>
    <p:extLst>
      <p:ext uri="{BB962C8B-B14F-4D97-AF65-F5344CB8AC3E}">
        <p14:creationId xmlns:p14="http://schemas.microsoft.com/office/powerpoint/2010/main" val="3494421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4550"/>
                                        </p:tgtEl>
                                        <p:attrNameLst>
                                          <p:attrName>style.visibility</p:attrName>
                                        </p:attrNameLst>
                                      </p:cBhvr>
                                      <p:to>
                                        <p:strVal val="visible"/>
                                      </p:to>
                                    </p:set>
                                    <p:animEffect transition="in" filter="slide(fromBottom)">
                                      <p:cBhvr>
                                        <p:cTn id="7" dur="500"/>
                                        <p:tgtEl>
                                          <p:spTgt spid="364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31800" y="1089025"/>
            <a:ext cx="648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a:latin typeface="Times New Roman" pitchFamily="18" charset="0"/>
                <a:cs typeface="Times New Roman" pitchFamily="18" charset="0"/>
              </a:rPr>
              <a:t>- </a:t>
            </a:r>
            <a:r>
              <a:rPr lang="en-US" altLang="en-US" sz="3200" b="1">
                <a:solidFill>
                  <a:srgbClr val="FF0000"/>
                </a:solidFill>
                <a:latin typeface="Times New Roman" pitchFamily="18" charset="0"/>
                <a:cs typeface="Times New Roman" pitchFamily="18" charset="0"/>
              </a:rPr>
              <a:t>“Chuyên gia” </a:t>
            </a:r>
            <a:r>
              <a:rPr lang="en-US" altLang="en-US" sz="3200" b="1">
                <a:latin typeface="Times New Roman" pitchFamily="18" charset="0"/>
                <a:cs typeface="Times New Roman" pitchFamily="18" charset="0"/>
              </a:rPr>
              <a:t>có nghĩa là gì?</a:t>
            </a:r>
          </a:p>
        </p:txBody>
      </p:sp>
      <p:sp>
        <p:nvSpPr>
          <p:cNvPr id="6" name="TextBox 5"/>
          <p:cNvSpPr txBox="1">
            <a:spLocks noChangeArrowheads="1"/>
          </p:cNvSpPr>
          <p:nvPr/>
        </p:nvSpPr>
        <p:spPr bwMode="auto">
          <a:xfrm>
            <a:off x="431800" y="2528888"/>
            <a:ext cx="8461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a:latin typeface="Times New Roman" pitchFamily="18" charset="0"/>
                <a:cs typeface="Times New Roman" pitchFamily="18" charset="0"/>
              </a:rPr>
              <a:t>- </a:t>
            </a:r>
            <a:r>
              <a:rPr lang="en-US" altLang="en-US" sz="3200" b="1">
                <a:solidFill>
                  <a:srgbClr val="FF0000"/>
                </a:solidFill>
                <a:latin typeface="Times New Roman" pitchFamily="18" charset="0"/>
                <a:cs typeface="Times New Roman" pitchFamily="18" charset="0"/>
              </a:rPr>
              <a:t>“Chuyên gia máy xúc ”</a:t>
            </a:r>
            <a:r>
              <a:rPr lang="en-US" altLang="en-US" sz="3200" b="1">
                <a:latin typeface="Times New Roman" pitchFamily="18" charset="0"/>
                <a:cs typeface="Times New Roman" pitchFamily="18" charset="0"/>
              </a:rPr>
              <a:t> có nghĩa là gì?</a:t>
            </a:r>
          </a:p>
        </p:txBody>
      </p:sp>
      <p:sp>
        <p:nvSpPr>
          <p:cNvPr id="8" name="Rectangle 7"/>
          <p:cNvSpPr>
            <a:spLocks noChangeArrowheads="1"/>
          </p:cNvSpPr>
          <p:nvPr/>
        </p:nvSpPr>
        <p:spPr bwMode="auto">
          <a:xfrm>
            <a:off x="1781175" y="3789363"/>
            <a:ext cx="5670550" cy="900112"/>
          </a:xfrm>
          <a:prstGeom prst="rect">
            <a:avLst/>
          </a:prstGeom>
          <a:solidFill>
            <a:srgbClr val="FFFF00"/>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a:latin typeface="Times New Roman" pitchFamily="18" charset="0"/>
                <a:cs typeface="Times New Roman" pitchFamily="18" charset="0"/>
              </a:rPr>
              <a:t>- Đoạn 3 nói lên điều gì?</a:t>
            </a:r>
          </a:p>
        </p:txBody>
      </p:sp>
    </p:spTree>
    <p:extLst>
      <p:ext uri="{BB962C8B-B14F-4D97-AF65-F5344CB8AC3E}">
        <p14:creationId xmlns:p14="http://schemas.microsoft.com/office/powerpoint/2010/main" val="1219674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1" descr="Shingle"/>
          <p:cNvSpPr txBox="1">
            <a:spLocks noChangeArrowheads="1"/>
          </p:cNvSpPr>
          <p:nvPr/>
        </p:nvSpPr>
        <p:spPr bwMode="auto">
          <a:xfrm>
            <a:off x="250825" y="330200"/>
            <a:ext cx="8101013"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GB" altLang="en-US" sz="3200" b="1" i="1">
                <a:solidFill>
                  <a:srgbClr val="FF0000"/>
                </a:solidFill>
                <a:latin typeface="Times New Roman" pitchFamily="18" charset="0"/>
                <a:cs typeface="Times New Roman" pitchFamily="18" charset="0"/>
              </a:rPr>
              <a:t>	- Cuộc gặp gỡ giữa hai người bạn đồng nghiệp diễn ra như thế nào?</a:t>
            </a:r>
            <a:endParaRPr lang="en-US" altLang="en-US" sz="3200" b="1" i="1">
              <a:solidFill>
                <a:srgbClr val="FF0000"/>
              </a:solidFill>
              <a:latin typeface="Times New Roman" pitchFamily="18" charset="0"/>
              <a:cs typeface="Times New Roman" pitchFamily="18" charset="0"/>
            </a:endParaRPr>
          </a:p>
        </p:txBody>
      </p:sp>
      <p:sp>
        <p:nvSpPr>
          <p:cNvPr id="365580" name="Rectangle 12" descr="Shingle"/>
          <p:cNvSpPr>
            <a:spLocks noChangeArrowheads="1"/>
          </p:cNvSpPr>
          <p:nvPr/>
        </p:nvSpPr>
        <p:spPr bwMode="auto">
          <a:xfrm>
            <a:off x="250825" y="1449388"/>
            <a:ext cx="846137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GB" altLang="en-US" sz="3200" b="1">
                <a:latin typeface="Times New Roman" pitchFamily="18" charset="0"/>
                <a:cs typeface="Times New Roman" pitchFamily="18" charset="0"/>
              </a:rPr>
              <a:t> 	Cuộc gặp gỡ giữa hai người bạn đồng nghiệp diễn ra thân mật như những người bạn lâu ngày gặp lại nhau, không có sự cách biệt giữa một chuyên gia và một công nhân hay 2 người ở hai nước khác nhau.</a:t>
            </a:r>
          </a:p>
        </p:txBody>
      </p:sp>
      <p:sp>
        <p:nvSpPr>
          <p:cNvPr id="6" name="Rectangle 5"/>
          <p:cNvSpPr>
            <a:spLocks noChangeArrowheads="1"/>
          </p:cNvSpPr>
          <p:nvPr/>
        </p:nvSpPr>
        <p:spPr bwMode="auto">
          <a:xfrm>
            <a:off x="1781175" y="4719638"/>
            <a:ext cx="5670550" cy="900112"/>
          </a:xfrm>
          <a:prstGeom prst="rect">
            <a:avLst/>
          </a:prstGeom>
          <a:solidFill>
            <a:srgbClr val="FFFF00"/>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a:latin typeface="Times New Roman" pitchFamily="18" charset="0"/>
                <a:cs typeface="Times New Roman" pitchFamily="18" charset="0"/>
              </a:rPr>
              <a:t>- Đoạn 4 cho ta biết điều gì?</a:t>
            </a:r>
          </a:p>
        </p:txBody>
      </p:sp>
    </p:spTree>
    <p:extLst>
      <p:ext uri="{BB962C8B-B14F-4D97-AF65-F5344CB8AC3E}">
        <p14:creationId xmlns:p14="http://schemas.microsoft.com/office/powerpoint/2010/main" val="3348506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5580"/>
                                        </p:tgtEl>
                                        <p:attrNameLst>
                                          <p:attrName>style.visibility</p:attrName>
                                        </p:attrNameLst>
                                      </p:cBhvr>
                                      <p:to>
                                        <p:strVal val="visible"/>
                                      </p:to>
                                    </p:set>
                                    <p:animEffect transition="in" filter="checkerboard(across)">
                                      <p:cBhvr>
                                        <p:cTn id="7" dur="500"/>
                                        <p:tgtEl>
                                          <p:spTgt spid="365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80"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7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6"/>
          <p:cNvSpPr txBox="1">
            <a:spLocks noChangeArrowheads="1"/>
          </p:cNvSpPr>
          <p:nvPr/>
        </p:nvSpPr>
        <p:spPr bwMode="auto">
          <a:xfrm>
            <a:off x="777875" y="1808163"/>
            <a:ext cx="75612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a:solidFill>
                  <a:srgbClr val="FF0000"/>
                </a:solidFill>
                <a:latin typeface="Times New Roman" pitchFamily="18" charset="0"/>
                <a:cs typeface="Times New Roman" pitchFamily="18" charset="0"/>
              </a:rPr>
              <a:t>Chi tiết nào trong bài làm em nhớ nhất? Vì sao?</a:t>
            </a:r>
          </a:p>
        </p:txBody>
      </p:sp>
    </p:spTree>
    <p:extLst>
      <p:ext uri="{BB962C8B-B14F-4D97-AF65-F5344CB8AC3E}">
        <p14:creationId xmlns:p14="http://schemas.microsoft.com/office/powerpoint/2010/main" val="4009506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792163" y="301625"/>
            <a:ext cx="7680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a:solidFill>
                  <a:srgbClr val="FF0000"/>
                </a:solidFill>
                <a:latin typeface="Times New Roman" pitchFamily="18" charset="0"/>
                <a:cs typeface="Times New Roman" pitchFamily="18" charset="0"/>
              </a:rPr>
              <a:t>Nội dung bài tập đọc nói lên điều gì?</a:t>
            </a:r>
          </a:p>
        </p:txBody>
      </p:sp>
      <p:sp>
        <p:nvSpPr>
          <p:cNvPr id="12292" name="Horizontal Scroll 4"/>
          <p:cNvSpPr>
            <a:spLocks noChangeArrowheads="1"/>
          </p:cNvSpPr>
          <p:nvPr/>
        </p:nvSpPr>
        <p:spPr bwMode="auto">
          <a:xfrm>
            <a:off x="371475" y="1449388"/>
            <a:ext cx="8280400" cy="4491037"/>
          </a:xfrm>
          <a:prstGeom prst="horizontalScroll">
            <a:avLst>
              <a:gd name="adj" fmla="val 12500"/>
            </a:avLst>
          </a:prstGeom>
          <a:blipFill dpi="0" rotWithShape="1">
            <a:blip r:embed="rId2"/>
            <a:srcRect/>
            <a:tile tx="0" ty="0" sx="100000" sy="100000" flip="none" algn="tl"/>
          </a:blip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200" b="1">
                <a:latin typeface="Times New Roman" pitchFamily="18" charset="0"/>
                <a:cs typeface="Times New Roman" pitchFamily="18" charset="0"/>
              </a:rPr>
              <a:t>	Kể về tình cảm chân thành của một chuyên gia nước bạn với một công nhân Việt Nam, qua đó thể hiện tình hữu nghị với các dân tộc.</a:t>
            </a:r>
          </a:p>
        </p:txBody>
      </p:sp>
    </p:spTree>
    <p:extLst>
      <p:ext uri="{BB962C8B-B14F-4D97-AF65-F5344CB8AC3E}">
        <p14:creationId xmlns:p14="http://schemas.microsoft.com/office/powerpoint/2010/main" val="1025762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250825" y="908050"/>
            <a:ext cx="8461375" cy="5478463"/>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GB" altLang="en-US" sz="2800" b="1">
                <a:latin typeface="Times New Roman" pitchFamily="18" charset="0"/>
                <a:cs typeface="Times New Roman" pitchFamily="18" charset="0"/>
              </a:rPr>
              <a:t>       A-lếch-xây nhìn tôi bằng đôi mắt sâu và xanh, mỉm cười, hỏi:</a:t>
            </a:r>
          </a:p>
          <a:p>
            <a:pPr algn="just" eaLnBrk="1" hangingPunct="1">
              <a:spcBef>
                <a:spcPct val="50000"/>
              </a:spcBef>
            </a:pPr>
            <a:r>
              <a:rPr lang="en-GB" altLang="en-US" sz="2800" b="1">
                <a:latin typeface="Times New Roman" pitchFamily="18" charset="0"/>
                <a:cs typeface="Times New Roman" pitchFamily="18" charset="0"/>
              </a:rPr>
              <a:t>    - Đồng chí lái máy xúc bao nhiêu năm rồi?</a:t>
            </a:r>
          </a:p>
          <a:p>
            <a:pPr algn="just" eaLnBrk="1" hangingPunct="1">
              <a:spcBef>
                <a:spcPct val="50000"/>
              </a:spcBef>
            </a:pPr>
            <a:r>
              <a:rPr lang="en-GB" altLang="en-US" sz="2800" b="1">
                <a:latin typeface="Times New Roman" pitchFamily="18" charset="0"/>
                <a:cs typeface="Times New Roman" pitchFamily="18" charset="0"/>
              </a:rPr>
              <a:t>    - Tính đến nay là năm thứ mười một. – Tôi đáp.</a:t>
            </a:r>
          </a:p>
          <a:p>
            <a:pPr algn="just" eaLnBrk="1" hangingPunct="1">
              <a:spcBef>
                <a:spcPct val="50000"/>
              </a:spcBef>
            </a:pPr>
            <a:r>
              <a:rPr lang="en-GB" altLang="en-US" sz="2800" b="1">
                <a:latin typeface="Times New Roman" pitchFamily="18" charset="0"/>
                <a:cs typeface="Times New Roman" pitchFamily="18" charset="0"/>
              </a:rPr>
              <a:t>    Thế là A-lếch-xây đưa bàn tay vừa to vừa chắc ra nắm lấy bàn tay đầy dầu mỡ của tôi lắc mạnh và nói:</a:t>
            </a:r>
          </a:p>
          <a:p>
            <a:pPr algn="just" eaLnBrk="1" hangingPunct="1">
              <a:spcBef>
                <a:spcPct val="50000"/>
              </a:spcBef>
            </a:pPr>
            <a:r>
              <a:rPr lang="en-GB" altLang="en-US" sz="2800" b="1">
                <a:latin typeface="Times New Roman" pitchFamily="18" charset="0"/>
                <a:cs typeface="Times New Roman" pitchFamily="18" charset="0"/>
              </a:rPr>
              <a:t>    - Chúng mình là bạn đồng nghiệp đấy, đồng chí Thuỷ ạ!</a:t>
            </a:r>
          </a:p>
          <a:p>
            <a:pPr algn="just" eaLnBrk="1" hangingPunct="1">
              <a:spcBef>
                <a:spcPct val="50000"/>
              </a:spcBef>
            </a:pPr>
            <a:r>
              <a:rPr lang="en-GB" altLang="en-US" sz="2800" b="1">
                <a:latin typeface="Times New Roman" pitchFamily="18" charset="0"/>
                <a:cs typeface="Times New Roman" pitchFamily="18" charset="0"/>
              </a:rPr>
              <a:t>        Cuộc tiếp xúc thân mật ấy đã mở đầu cho tình bạn thắm thiết giữa tôi và A-lếch-xây.</a:t>
            </a:r>
          </a:p>
        </p:txBody>
      </p:sp>
      <p:sp>
        <p:nvSpPr>
          <p:cNvPr id="18435" name="Rectangle 1"/>
          <p:cNvSpPr>
            <a:spLocks noChangeArrowheads="1"/>
          </p:cNvSpPr>
          <p:nvPr/>
        </p:nvSpPr>
        <p:spPr bwMode="auto">
          <a:xfrm>
            <a:off x="2019300" y="188913"/>
            <a:ext cx="405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3200" b="1">
                <a:solidFill>
                  <a:srgbClr val="FF0000"/>
                </a:solidFill>
                <a:latin typeface="Times New Roman" pitchFamily="18" charset="0"/>
                <a:cs typeface="Times New Roman" pitchFamily="18" charset="0"/>
              </a:rPr>
              <a:t>Đọc diễn cảm đoạn 4:</a:t>
            </a:r>
            <a:r>
              <a:rPr lang="en-GB" altLang="en-US" sz="28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2433234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431800" y="728663"/>
            <a:ext cx="7740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3200" b="1">
                <a:solidFill>
                  <a:srgbClr val="FF0000"/>
                </a:solidFill>
                <a:latin typeface="Times New Roman" pitchFamily="18" charset="0"/>
                <a:cs typeface="Times New Roman" pitchFamily="18" charset="0"/>
              </a:rPr>
              <a:t>Hướng dẫn đọc diễn cảm đoạn 4:</a:t>
            </a:r>
          </a:p>
        </p:txBody>
      </p:sp>
      <p:sp>
        <p:nvSpPr>
          <p:cNvPr id="19459" name="Text Box 6"/>
          <p:cNvSpPr txBox="1">
            <a:spLocks noChangeArrowheads="1"/>
          </p:cNvSpPr>
          <p:nvPr/>
        </p:nvSpPr>
        <p:spPr bwMode="auto">
          <a:xfrm>
            <a:off x="431800" y="2101850"/>
            <a:ext cx="8461375"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n-US" sz="3200" b="1">
                <a:latin typeface="Times New Roman" pitchFamily="18" charset="0"/>
                <a:cs typeface="Times New Roman" pitchFamily="18" charset="0"/>
              </a:rPr>
              <a:t>+ Đọc với giọng nhẹ nhàng, nhấn giọng vào các từ ngữ thể hiện cảm xúc về tình bạn, tình hữu nghị giữa các nhân vật.</a:t>
            </a:r>
          </a:p>
          <a:p>
            <a:pPr algn="just" eaLnBrk="1" hangingPunct="1"/>
            <a:endParaRPr lang="en-GB" altLang="en-US" b="1">
              <a:latin typeface="Times New Roman" pitchFamily="18" charset="0"/>
              <a:cs typeface="Times New Roman" pitchFamily="18" charset="0"/>
            </a:endParaRPr>
          </a:p>
          <a:p>
            <a:pPr algn="just" eaLnBrk="1" hangingPunct="1"/>
            <a:r>
              <a:rPr lang="en-GB" altLang="en-US" sz="3200" b="1">
                <a:latin typeface="Times New Roman" pitchFamily="18" charset="0"/>
                <a:cs typeface="Times New Roman" pitchFamily="18" charset="0"/>
              </a:rPr>
              <a:t>+ Đọc đúng giọng của từng nhân vật.</a:t>
            </a:r>
          </a:p>
        </p:txBody>
      </p:sp>
    </p:spTree>
    <p:extLst>
      <p:ext uri="{BB962C8B-B14F-4D97-AF65-F5344CB8AC3E}">
        <p14:creationId xmlns:p14="http://schemas.microsoft.com/office/powerpoint/2010/main" val="35797355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2" name="Text Box 6"/>
          <p:cNvSpPr txBox="1">
            <a:spLocks noChangeArrowheads="1"/>
          </p:cNvSpPr>
          <p:nvPr/>
        </p:nvSpPr>
        <p:spPr bwMode="auto">
          <a:xfrm>
            <a:off x="792163" y="2484438"/>
            <a:ext cx="73802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200" b="1">
                <a:latin typeface="Times New Roman" pitchFamily="18" charset="0"/>
                <a:cs typeface="Times New Roman" pitchFamily="18" charset="0"/>
              </a:rPr>
              <a:t>- Bài thơ muốn nói lên điều gì?</a:t>
            </a:r>
          </a:p>
        </p:txBody>
      </p:sp>
      <p:sp>
        <p:nvSpPr>
          <p:cNvPr id="357383" name="Text Box 7"/>
          <p:cNvSpPr txBox="1">
            <a:spLocks noChangeArrowheads="1"/>
          </p:cNvSpPr>
          <p:nvPr/>
        </p:nvSpPr>
        <p:spPr bwMode="auto">
          <a:xfrm>
            <a:off x="2089150" y="188913"/>
            <a:ext cx="55435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4000" b="1">
                <a:solidFill>
                  <a:srgbClr val="0000CC"/>
                </a:solidFill>
                <a:latin typeface="Times New Roman" pitchFamily="18" charset="0"/>
                <a:cs typeface="Times New Roman" pitchFamily="18" charset="0"/>
              </a:rPr>
              <a:t>Ôn bài cũ:</a:t>
            </a:r>
          </a:p>
        </p:txBody>
      </p:sp>
      <p:sp>
        <p:nvSpPr>
          <p:cNvPr id="3077" name="Horizontal Scroll 1"/>
          <p:cNvSpPr>
            <a:spLocks noChangeArrowheads="1"/>
          </p:cNvSpPr>
          <p:nvPr/>
        </p:nvSpPr>
        <p:spPr bwMode="auto">
          <a:xfrm>
            <a:off x="792163" y="3027363"/>
            <a:ext cx="7673975" cy="3641725"/>
          </a:xfrm>
          <a:prstGeom prst="horizontalScroll">
            <a:avLst>
              <a:gd name="adj" fmla="val 12500"/>
            </a:avLst>
          </a:prstGeom>
          <a:solidFill>
            <a:srgbClr val="FFCCFF"/>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GB" altLang="en-US" sz="3600" b="1">
                <a:latin typeface="Times New Roman" pitchFamily="18" charset="0"/>
                <a:cs typeface="Times New Roman" pitchFamily="18" charset="0"/>
              </a:rPr>
              <a:t>	Bài thơ kêu gọi đoàn kết đấu tranh bảo vệ cuộc sống bình yên và quyền bình đẳng giữa các dân tộc trên thế giới.</a:t>
            </a:r>
          </a:p>
        </p:txBody>
      </p:sp>
      <p:sp>
        <p:nvSpPr>
          <p:cNvPr id="2" name="Rectangle 1"/>
          <p:cNvSpPr>
            <a:spLocks noChangeArrowheads="1"/>
          </p:cNvSpPr>
          <p:nvPr/>
        </p:nvSpPr>
        <p:spPr bwMode="auto">
          <a:xfrm>
            <a:off x="792163" y="863600"/>
            <a:ext cx="5359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200" b="1">
                <a:latin typeface="Times New Roman" pitchFamily="18" charset="0"/>
                <a:cs typeface="Times New Roman" pitchFamily="18" charset="0"/>
              </a:rPr>
              <a:t>- Đọc bài “Bài ca về trái đất”.</a:t>
            </a:r>
          </a:p>
        </p:txBody>
      </p:sp>
      <p:sp>
        <p:nvSpPr>
          <p:cNvPr id="6" name="Rectangle 5"/>
          <p:cNvSpPr>
            <a:spLocks noChangeArrowheads="1"/>
          </p:cNvSpPr>
          <p:nvPr/>
        </p:nvSpPr>
        <p:spPr bwMode="auto">
          <a:xfrm>
            <a:off x="792163" y="1449388"/>
            <a:ext cx="75596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200" b="1">
                <a:latin typeface="Times New Roman" pitchFamily="18" charset="0"/>
                <a:cs typeface="Times New Roman" pitchFamily="18" charset="0"/>
              </a:rPr>
              <a:t>- Chúng ta phải làm gì để giữ bình yên cho trái đất?.</a:t>
            </a:r>
          </a:p>
        </p:txBody>
      </p:sp>
    </p:spTree>
    <p:extLst>
      <p:ext uri="{BB962C8B-B14F-4D97-AF65-F5344CB8AC3E}">
        <p14:creationId xmlns:p14="http://schemas.microsoft.com/office/powerpoint/2010/main" val="1805933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7383"/>
                                        </p:tgtEl>
                                        <p:attrNameLst>
                                          <p:attrName>style.visibility</p:attrName>
                                        </p:attrNameLst>
                                      </p:cBhvr>
                                      <p:to>
                                        <p:strVal val="visible"/>
                                      </p:to>
                                    </p:set>
                                    <p:animEffect transition="in" filter="fade">
                                      <p:cBhvr>
                                        <p:cTn id="7" dur="1000"/>
                                        <p:tgtEl>
                                          <p:spTgt spid="357383"/>
                                        </p:tgtEl>
                                      </p:cBhvr>
                                    </p:animEffect>
                                    <p:anim calcmode="lin" valueType="num">
                                      <p:cBhvr>
                                        <p:cTn id="8" dur="1000" fill="hold"/>
                                        <p:tgtEl>
                                          <p:spTgt spid="357383"/>
                                        </p:tgtEl>
                                        <p:attrNameLst>
                                          <p:attrName>ppt_x</p:attrName>
                                        </p:attrNameLst>
                                      </p:cBhvr>
                                      <p:tavLst>
                                        <p:tav tm="0">
                                          <p:val>
                                            <p:strVal val="#ppt_x"/>
                                          </p:val>
                                        </p:tav>
                                        <p:tav tm="100000">
                                          <p:val>
                                            <p:strVal val="#ppt_x"/>
                                          </p:val>
                                        </p:tav>
                                      </p:tavLst>
                                    </p:anim>
                                    <p:anim calcmode="lin" valueType="num">
                                      <p:cBhvr>
                                        <p:cTn id="9" dur="1000" fill="hold"/>
                                        <p:tgtEl>
                                          <p:spTgt spid="35738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7382"/>
                                        </p:tgtEl>
                                        <p:attrNameLst>
                                          <p:attrName>style.visibility</p:attrName>
                                        </p:attrNameLst>
                                      </p:cBhvr>
                                      <p:to>
                                        <p:strVal val="visible"/>
                                      </p:to>
                                    </p:set>
                                    <p:animEffect transition="in" filter="wipe(down)">
                                      <p:cBhvr>
                                        <p:cTn id="24" dur="500"/>
                                        <p:tgtEl>
                                          <p:spTgt spid="3573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wipe(down)">
                                      <p:cBhvr>
                                        <p:cTn id="2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2" grpId="0"/>
      <p:bldP spid="357383" grpId="0"/>
      <p:bldP spid="3077" grpId="0" animBg="1"/>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0825" y="908050"/>
            <a:ext cx="8461375" cy="5478463"/>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GB" altLang="en-US" sz="2800" b="1">
                <a:latin typeface="Times New Roman" pitchFamily="18" charset="0"/>
                <a:cs typeface="Times New Roman" pitchFamily="18" charset="0"/>
              </a:rPr>
              <a:t>       A-lếch-xây nhìn tôi bằng đôi </a:t>
            </a:r>
            <a:r>
              <a:rPr lang="en-GB" altLang="en-US" sz="2800" b="1">
                <a:solidFill>
                  <a:srgbClr val="FF0000"/>
                </a:solidFill>
                <a:latin typeface="Times New Roman" pitchFamily="18" charset="0"/>
                <a:cs typeface="Times New Roman" pitchFamily="18" charset="0"/>
              </a:rPr>
              <a:t>mắt sâu và xanh</a:t>
            </a:r>
            <a:r>
              <a:rPr lang="en-GB" altLang="en-US" sz="2800" b="1">
                <a:latin typeface="Times New Roman" pitchFamily="18" charset="0"/>
                <a:cs typeface="Times New Roman" pitchFamily="18" charset="0"/>
              </a:rPr>
              <a:t>, </a:t>
            </a:r>
            <a:r>
              <a:rPr lang="en-GB" altLang="en-US" sz="2800" b="1">
                <a:solidFill>
                  <a:srgbClr val="FF0000"/>
                </a:solidFill>
                <a:latin typeface="Times New Roman" pitchFamily="18" charset="0"/>
                <a:cs typeface="Times New Roman" pitchFamily="18" charset="0"/>
              </a:rPr>
              <a:t>mỉm cười</a:t>
            </a:r>
            <a:r>
              <a:rPr lang="en-GB" altLang="en-US" sz="2800" b="1">
                <a:latin typeface="Times New Roman" pitchFamily="18" charset="0"/>
                <a:cs typeface="Times New Roman" pitchFamily="18" charset="0"/>
              </a:rPr>
              <a:t>, hỏi:</a:t>
            </a:r>
          </a:p>
          <a:p>
            <a:pPr algn="just" eaLnBrk="1" hangingPunct="1">
              <a:spcBef>
                <a:spcPct val="50000"/>
              </a:spcBef>
            </a:pPr>
            <a:r>
              <a:rPr lang="en-GB" altLang="en-US" sz="2800" b="1">
                <a:latin typeface="Times New Roman" pitchFamily="18" charset="0"/>
                <a:cs typeface="Times New Roman" pitchFamily="18" charset="0"/>
              </a:rPr>
              <a:t>    - Đồng chí lái máy xúc </a:t>
            </a:r>
            <a:r>
              <a:rPr lang="en-GB" altLang="en-US" sz="2800" b="1">
                <a:solidFill>
                  <a:srgbClr val="FF0000"/>
                </a:solidFill>
                <a:latin typeface="Times New Roman" pitchFamily="18" charset="0"/>
                <a:cs typeface="Times New Roman" pitchFamily="18" charset="0"/>
              </a:rPr>
              <a:t>bao nhiêu năm rồi</a:t>
            </a:r>
            <a:r>
              <a:rPr lang="en-GB" altLang="en-US" sz="2800" b="1">
                <a:latin typeface="Times New Roman" pitchFamily="18" charset="0"/>
                <a:cs typeface="Times New Roman" pitchFamily="18" charset="0"/>
              </a:rPr>
              <a:t>?</a:t>
            </a:r>
          </a:p>
          <a:p>
            <a:pPr algn="just" eaLnBrk="1" hangingPunct="1">
              <a:spcBef>
                <a:spcPct val="50000"/>
              </a:spcBef>
            </a:pPr>
            <a:r>
              <a:rPr lang="en-GB" altLang="en-US" sz="2800" b="1">
                <a:latin typeface="Times New Roman" pitchFamily="18" charset="0"/>
                <a:cs typeface="Times New Roman" pitchFamily="18" charset="0"/>
              </a:rPr>
              <a:t>    - Tính đến nay là năm thứ </a:t>
            </a:r>
            <a:r>
              <a:rPr lang="en-GB" altLang="en-US" sz="2800" b="1">
                <a:solidFill>
                  <a:srgbClr val="FF0000"/>
                </a:solidFill>
                <a:latin typeface="Times New Roman" pitchFamily="18" charset="0"/>
                <a:cs typeface="Times New Roman" pitchFamily="18" charset="0"/>
              </a:rPr>
              <a:t>mười một</a:t>
            </a:r>
            <a:r>
              <a:rPr lang="en-GB" altLang="en-US" sz="2800" b="1">
                <a:latin typeface="Times New Roman" pitchFamily="18" charset="0"/>
                <a:cs typeface="Times New Roman" pitchFamily="18" charset="0"/>
              </a:rPr>
              <a:t>. – Tôi đáp.</a:t>
            </a:r>
          </a:p>
          <a:p>
            <a:pPr algn="just" eaLnBrk="1" hangingPunct="1">
              <a:spcBef>
                <a:spcPct val="50000"/>
              </a:spcBef>
            </a:pPr>
            <a:r>
              <a:rPr lang="en-GB" altLang="en-US" sz="2800" b="1">
                <a:latin typeface="Times New Roman" pitchFamily="18" charset="0"/>
                <a:cs typeface="Times New Roman" pitchFamily="18" charset="0"/>
              </a:rPr>
              <a:t>    Thế là A-lếch-xây đưa bàn tay </a:t>
            </a:r>
            <a:r>
              <a:rPr lang="en-GB" altLang="en-US" sz="2800" b="1">
                <a:solidFill>
                  <a:srgbClr val="FF0000"/>
                </a:solidFill>
                <a:latin typeface="Times New Roman" pitchFamily="18" charset="0"/>
                <a:cs typeface="Times New Roman" pitchFamily="18" charset="0"/>
              </a:rPr>
              <a:t>vừa to vừa chắc </a:t>
            </a:r>
            <a:r>
              <a:rPr lang="en-GB" altLang="en-US" sz="2800" b="1">
                <a:latin typeface="Times New Roman" pitchFamily="18" charset="0"/>
                <a:cs typeface="Times New Roman" pitchFamily="18" charset="0"/>
              </a:rPr>
              <a:t>ra </a:t>
            </a:r>
            <a:r>
              <a:rPr lang="en-GB" altLang="en-US" sz="2800" b="1">
                <a:solidFill>
                  <a:srgbClr val="FF0000"/>
                </a:solidFill>
                <a:latin typeface="Times New Roman" pitchFamily="18" charset="0"/>
                <a:cs typeface="Times New Roman" pitchFamily="18" charset="0"/>
              </a:rPr>
              <a:t>nắm lấy </a:t>
            </a:r>
            <a:r>
              <a:rPr lang="en-GB" altLang="en-US" sz="2800" b="1">
                <a:latin typeface="Times New Roman" pitchFamily="18" charset="0"/>
                <a:cs typeface="Times New Roman" pitchFamily="18" charset="0"/>
              </a:rPr>
              <a:t>bàn tay </a:t>
            </a:r>
            <a:r>
              <a:rPr lang="en-GB" altLang="en-US" sz="2800" b="1">
                <a:solidFill>
                  <a:srgbClr val="FF0000"/>
                </a:solidFill>
                <a:latin typeface="Times New Roman" pitchFamily="18" charset="0"/>
                <a:cs typeface="Times New Roman" pitchFamily="18" charset="0"/>
              </a:rPr>
              <a:t>đầy </a:t>
            </a:r>
            <a:r>
              <a:rPr lang="en-GB" altLang="en-US" sz="2800" b="1">
                <a:latin typeface="Times New Roman" pitchFamily="18" charset="0"/>
                <a:cs typeface="Times New Roman" pitchFamily="18" charset="0"/>
              </a:rPr>
              <a:t>dầu mỡ của tôi </a:t>
            </a:r>
            <a:r>
              <a:rPr lang="en-GB" altLang="en-US" sz="2800" b="1">
                <a:solidFill>
                  <a:srgbClr val="FF0000"/>
                </a:solidFill>
                <a:latin typeface="Times New Roman" pitchFamily="18" charset="0"/>
                <a:cs typeface="Times New Roman" pitchFamily="18" charset="0"/>
              </a:rPr>
              <a:t>lắc mạnh </a:t>
            </a:r>
            <a:r>
              <a:rPr lang="en-GB" altLang="en-US" sz="2800" b="1">
                <a:latin typeface="Times New Roman" pitchFamily="18" charset="0"/>
                <a:cs typeface="Times New Roman" pitchFamily="18" charset="0"/>
              </a:rPr>
              <a:t>và nói:</a:t>
            </a:r>
          </a:p>
          <a:p>
            <a:pPr algn="just" eaLnBrk="1" hangingPunct="1">
              <a:spcBef>
                <a:spcPct val="50000"/>
              </a:spcBef>
            </a:pPr>
            <a:r>
              <a:rPr lang="en-GB" altLang="en-US" sz="2800" b="1">
                <a:latin typeface="Times New Roman" pitchFamily="18" charset="0"/>
                <a:cs typeface="Times New Roman" pitchFamily="18" charset="0"/>
              </a:rPr>
              <a:t>    - Chúng mình là </a:t>
            </a:r>
            <a:r>
              <a:rPr lang="en-GB" altLang="en-US" sz="2800" b="1">
                <a:solidFill>
                  <a:srgbClr val="FF0000"/>
                </a:solidFill>
                <a:latin typeface="Times New Roman" pitchFamily="18" charset="0"/>
                <a:cs typeface="Times New Roman" pitchFamily="18" charset="0"/>
              </a:rPr>
              <a:t>bạn</a:t>
            </a:r>
            <a:r>
              <a:rPr lang="en-GB" altLang="en-US" sz="2800" b="1">
                <a:latin typeface="Times New Roman" pitchFamily="18" charset="0"/>
                <a:cs typeface="Times New Roman" pitchFamily="18" charset="0"/>
              </a:rPr>
              <a:t> đồng nghiệp đấy, </a:t>
            </a:r>
            <a:r>
              <a:rPr lang="en-GB" altLang="en-US" sz="2800" b="1">
                <a:solidFill>
                  <a:srgbClr val="FF0000"/>
                </a:solidFill>
                <a:latin typeface="Times New Roman" pitchFamily="18" charset="0"/>
                <a:cs typeface="Times New Roman" pitchFamily="18" charset="0"/>
              </a:rPr>
              <a:t>đồng chí </a:t>
            </a:r>
            <a:r>
              <a:rPr lang="en-GB" altLang="en-US" sz="2800" b="1">
                <a:latin typeface="Times New Roman" pitchFamily="18" charset="0"/>
                <a:cs typeface="Times New Roman" pitchFamily="18" charset="0"/>
              </a:rPr>
              <a:t>Thuỷ ạ!</a:t>
            </a:r>
          </a:p>
          <a:p>
            <a:pPr algn="just" eaLnBrk="1" hangingPunct="1">
              <a:spcBef>
                <a:spcPct val="50000"/>
              </a:spcBef>
            </a:pPr>
            <a:r>
              <a:rPr lang="en-GB" altLang="en-US" sz="2800" b="1">
                <a:latin typeface="Times New Roman" pitchFamily="18" charset="0"/>
                <a:cs typeface="Times New Roman" pitchFamily="18" charset="0"/>
              </a:rPr>
              <a:t>        Cuộc tiếp xúc </a:t>
            </a:r>
            <a:r>
              <a:rPr lang="en-GB" altLang="en-US" sz="2800" b="1">
                <a:solidFill>
                  <a:srgbClr val="FF0000"/>
                </a:solidFill>
                <a:latin typeface="Times New Roman" pitchFamily="18" charset="0"/>
                <a:cs typeface="Times New Roman" pitchFamily="18" charset="0"/>
              </a:rPr>
              <a:t>thân mật </a:t>
            </a:r>
            <a:r>
              <a:rPr lang="en-GB" altLang="en-US" sz="2800" b="1">
                <a:latin typeface="Times New Roman" pitchFamily="18" charset="0"/>
                <a:cs typeface="Times New Roman" pitchFamily="18" charset="0"/>
              </a:rPr>
              <a:t>ấy đã </a:t>
            </a:r>
            <a:r>
              <a:rPr lang="en-GB" altLang="en-US" sz="2800" b="1">
                <a:solidFill>
                  <a:srgbClr val="FF0000"/>
                </a:solidFill>
                <a:latin typeface="Times New Roman" pitchFamily="18" charset="0"/>
                <a:cs typeface="Times New Roman" pitchFamily="18" charset="0"/>
              </a:rPr>
              <a:t>mở đầu </a:t>
            </a:r>
            <a:r>
              <a:rPr lang="en-GB" altLang="en-US" sz="2800" b="1">
                <a:latin typeface="Times New Roman" pitchFamily="18" charset="0"/>
                <a:cs typeface="Times New Roman" pitchFamily="18" charset="0"/>
              </a:rPr>
              <a:t>cho </a:t>
            </a:r>
            <a:r>
              <a:rPr lang="en-GB" altLang="en-US" sz="2800" b="1">
                <a:solidFill>
                  <a:srgbClr val="FF0000"/>
                </a:solidFill>
                <a:latin typeface="Times New Roman" pitchFamily="18" charset="0"/>
                <a:cs typeface="Times New Roman" pitchFamily="18" charset="0"/>
              </a:rPr>
              <a:t>tình bạn </a:t>
            </a:r>
            <a:r>
              <a:rPr lang="en-GB" altLang="en-US" sz="2800" b="1">
                <a:latin typeface="Times New Roman" pitchFamily="18" charset="0"/>
                <a:cs typeface="Times New Roman" pitchFamily="18" charset="0"/>
              </a:rPr>
              <a:t>thắm thiết giữa tôi và A-lếch-xây.</a:t>
            </a:r>
          </a:p>
        </p:txBody>
      </p:sp>
      <p:sp>
        <p:nvSpPr>
          <p:cNvPr id="20483" name="Rectangle 1"/>
          <p:cNvSpPr>
            <a:spLocks noChangeArrowheads="1"/>
          </p:cNvSpPr>
          <p:nvPr/>
        </p:nvSpPr>
        <p:spPr bwMode="auto">
          <a:xfrm>
            <a:off x="2019300" y="368300"/>
            <a:ext cx="405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3200" b="1">
                <a:solidFill>
                  <a:srgbClr val="FF0000"/>
                </a:solidFill>
                <a:latin typeface="Times New Roman" pitchFamily="18" charset="0"/>
                <a:cs typeface="Times New Roman" pitchFamily="18" charset="0"/>
              </a:rPr>
              <a:t>Đọc diễn cảm đoạn 4:</a:t>
            </a:r>
            <a:r>
              <a:rPr lang="en-GB" altLang="en-US" sz="28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561453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1" name="Picture 3" descr="75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1198563"/>
            <a:ext cx="72723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2" name="Text Box 4"/>
          <p:cNvSpPr txBox="1">
            <a:spLocks noChangeArrowheads="1"/>
          </p:cNvSpPr>
          <p:nvPr/>
        </p:nvSpPr>
        <p:spPr bwMode="auto">
          <a:xfrm>
            <a:off x="3203575" y="6129338"/>
            <a:ext cx="3832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a:solidFill>
                  <a:srgbClr val="990000"/>
                </a:solidFill>
                <a:latin typeface="Times New Roman" pitchFamily="18" charset="0"/>
                <a:cs typeface="Times New Roman" pitchFamily="18" charset="0"/>
              </a:rPr>
              <a:t>Cầu Thăng Long</a:t>
            </a:r>
          </a:p>
        </p:txBody>
      </p:sp>
      <p:sp>
        <p:nvSpPr>
          <p:cNvPr id="21508" name="Text Box 5"/>
          <p:cNvSpPr txBox="1">
            <a:spLocks noChangeArrowheads="1"/>
          </p:cNvSpPr>
          <p:nvPr/>
        </p:nvSpPr>
        <p:spPr bwMode="auto">
          <a:xfrm>
            <a:off x="-323850" y="188913"/>
            <a:ext cx="97917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b="1">
                <a:solidFill>
                  <a:srgbClr val="0000CC"/>
                </a:solidFill>
                <a:latin typeface="Times New Roman" pitchFamily="18" charset="0"/>
                <a:cs typeface="Times New Roman" pitchFamily="18" charset="0"/>
              </a:rPr>
              <a:t>Một số công trình do chuyên gia nước ngoài </a:t>
            </a:r>
          </a:p>
          <a:p>
            <a:pPr algn="ctr" eaLnBrk="1" hangingPunct="1"/>
            <a:r>
              <a:rPr lang="en-GB" altLang="en-US" sz="2800" b="1">
                <a:solidFill>
                  <a:srgbClr val="0000CC"/>
                </a:solidFill>
                <a:latin typeface="Times New Roman" pitchFamily="18" charset="0"/>
                <a:cs typeface="Times New Roman" pitchFamily="18" charset="0"/>
              </a:rPr>
              <a:t>hỗ trợ xây dựng</a:t>
            </a:r>
          </a:p>
        </p:txBody>
      </p:sp>
      <p:pic>
        <p:nvPicPr>
          <p:cNvPr id="370694" name="Picture 6" descr="DSC014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176338"/>
            <a:ext cx="7272338"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5" name="Text Box 7"/>
          <p:cNvSpPr txBox="1">
            <a:spLocks noChangeArrowheads="1"/>
          </p:cNvSpPr>
          <p:nvPr/>
        </p:nvSpPr>
        <p:spPr bwMode="auto">
          <a:xfrm>
            <a:off x="2339975" y="6129338"/>
            <a:ext cx="5276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a:solidFill>
                  <a:srgbClr val="0000CC"/>
                </a:solidFill>
                <a:latin typeface="Times New Roman" pitchFamily="18" charset="0"/>
                <a:cs typeface="Times New Roman" pitchFamily="18" charset="0"/>
              </a:rPr>
              <a:t>Nhà máy Thuỷ điện Hoà Bình</a:t>
            </a:r>
          </a:p>
        </p:txBody>
      </p:sp>
      <p:pic>
        <p:nvPicPr>
          <p:cNvPr id="370696" name="Picture 8" descr="cau mi thua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1195388"/>
            <a:ext cx="72739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7" name="Text Box 9"/>
          <p:cNvSpPr txBox="1">
            <a:spLocks noChangeArrowheads="1"/>
          </p:cNvSpPr>
          <p:nvPr/>
        </p:nvSpPr>
        <p:spPr bwMode="auto">
          <a:xfrm>
            <a:off x="3276600" y="6129338"/>
            <a:ext cx="2470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a:solidFill>
                  <a:srgbClr val="CC0000"/>
                </a:solidFill>
                <a:latin typeface="Times New Roman" pitchFamily="18" charset="0"/>
                <a:cs typeface="Times New Roman" pitchFamily="18" charset="0"/>
              </a:rPr>
              <a:t>Cầu Mĩ Thuận</a:t>
            </a:r>
          </a:p>
        </p:txBody>
      </p:sp>
      <p:pic>
        <p:nvPicPr>
          <p:cNvPr id="370698" name="Picture 10" descr="Cau-Can-T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038" y="1184275"/>
            <a:ext cx="72739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9" name="Text Box 11"/>
          <p:cNvSpPr txBox="1">
            <a:spLocks noChangeArrowheads="1"/>
          </p:cNvSpPr>
          <p:nvPr/>
        </p:nvSpPr>
        <p:spPr bwMode="auto">
          <a:xfrm>
            <a:off x="3276600" y="6129338"/>
            <a:ext cx="22971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a:solidFill>
                  <a:srgbClr val="990099"/>
                </a:solidFill>
                <a:latin typeface="Times New Roman" pitchFamily="18" charset="0"/>
                <a:cs typeface="Times New Roman" pitchFamily="18" charset="0"/>
              </a:rPr>
              <a:t>Cầu Cần Thơ</a:t>
            </a:r>
          </a:p>
        </p:txBody>
      </p:sp>
      <p:pic>
        <p:nvPicPr>
          <p:cNvPr id="370700" name="Picture 12" descr="600px-Cua_chinh_SV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625" y="1184275"/>
            <a:ext cx="7272338"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701" name="Text Box 13"/>
          <p:cNvSpPr txBox="1">
            <a:spLocks noChangeArrowheads="1"/>
          </p:cNvSpPr>
          <p:nvPr/>
        </p:nvSpPr>
        <p:spPr bwMode="auto">
          <a:xfrm>
            <a:off x="2268538" y="6202363"/>
            <a:ext cx="53641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b="1">
                <a:solidFill>
                  <a:srgbClr val="FF3399"/>
                </a:solidFill>
                <a:latin typeface="Times New Roman" pitchFamily="18" charset="0"/>
                <a:cs typeface="Times New Roman" pitchFamily="18" charset="0"/>
              </a:rPr>
              <a:t>Sân vận động quốc gia Mĩ Đình</a:t>
            </a:r>
          </a:p>
        </p:txBody>
      </p:sp>
      <p:pic>
        <p:nvPicPr>
          <p:cNvPr id="370702" name="Picture 14" descr="images1274724_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1211263"/>
            <a:ext cx="7288213"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69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370691"/>
                                        </p:tgtEl>
                                      </p:cBhvr>
                                    </p:animEffect>
                                    <p:set>
                                      <p:cBhvr>
                                        <p:cTn id="7" dur="1" fill="hold">
                                          <p:stCondLst>
                                            <p:cond delay="499"/>
                                          </p:stCondLst>
                                        </p:cTn>
                                        <p:tgtEl>
                                          <p:spTgt spid="370691"/>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370692"/>
                                        </p:tgtEl>
                                      </p:cBhvr>
                                    </p:animEffect>
                                    <p:set>
                                      <p:cBhvr>
                                        <p:cTn id="10" dur="1" fill="hold">
                                          <p:stCondLst>
                                            <p:cond delay="499"/>
                                          </p:stCondLst>
                                        </p:cTn>
                                        <p:tgtEl>
                                          <p:spTgt spid="37069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70694"/>
                                        </p:tgtEl>
                                        <p:attrNameLst>
                                          <p:attrName>style.visibility</p:attrName>
                                        </p:attrNameLst>
                                      </p:cBhvr>
                                      <p:to>
                                        <p:strVal val="visible"/>
                                      </p:to>
                                    </p:set>
                                    <p:animEffect transition="in" filter="diamond(in)">
                                      <p:cBhvr>
                                        <p:cTn id="15" dur="2000"/>
                                        <p:tgtEl>
                                          <p:spTgt spid="370694"/>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70695"/>
                                        </p:tgtEl>
                                        <p:attrNameLst>
                                          <p:attrName>style.visibility</p:attrName>
                                        </p:attrNameLst>
                                      </p:cBhvr>
                                      <p:to>
                                        <p:strVal val="visible"/>
                                      </p:to>
                                    </p:set>
                                    <p:animEffect transition="in" filter="diamond(in)">
                                      <p:cBhvr>
                                        <p:cTn id="18" dur="2000"/>
                                        <p:tgtEl>
                                          <p:spTgt spid="37069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nodeType="clickEffect">
                                  <p:stCondLst>
                                    <p:cond delay="0"/>
                                  </p:stCondLst>
                                  <p:childTnLst>
                                    <p:animEffect transition="out" filter="checkerboard(across)">
                                      <p:cBhvr>
                                        <p:cTn id="22" dur="500"/>
                                        <p:tgtEl>
                                          <p:spTgt spid="370694"/>
                                        </p:tgtEl>
                                      </p:cBhvr>
                                    </p:animEffect>
                                    <p:set>
                                      <p:cBhvr>
                                        <p:cTn id="23" dur="1" fill="hold">
                                          <p:stCondLst>
                                            <p:cond delay="499"/>
                                          </p:stCondLst>
                                        </p:cTn>
                                        <p:tgtEl>
                                          <p:spTgt spid="370694"/>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370695"/>
                                        </p:tgtEl>
                                      </p:cBhvr>
                                    </p:animEffect>
                                    <p:set>
                                      <p:cBhvr>
                                        <p:cTn id="26" dur="1" fill="hold">
                                          <p:stCondLst>
                                            <p:cond delay="499"/>
                                          </p:stCondLst>
                                        </p:cTn>
                                        <p:tgtEl>
                                          <p:spTgt spid="37069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370696"/>
                                        </p:tgtEl>
                                        <p:attrNameLst>
                                          <p:attrName>style.visibility</p:attrName>
                                        </p:attrNameLst>
                                      </p:cBhvr>
                                      <p:to>
                                        <p:strVal val="visible"/>
                                      </p:to>
                                    </p:set>
                                    <p:anim calcmode="lin" valueType="num">
                                      <p:cBhvr>
                                        <p:cTn id="31" dur="1000" fill="hold"/>
                                        <p:tgtEl>
                                          <p:spTgt spid="370696"/>
                                        </p:tgtEl>
                                        <p:attrNameLst>
                                          <p:attrName>ppt_w</p:attrName>
                                        </p:attrNameLst>
                                      </p:cBhvr>
                                      <p:tavLst>
                                        <p:tav tm="0">
                                          <p:val>
                                            <p:strVal val="#ppt_w*0.70"/>
                                          </p:val>
                                        </p:tav>
                                        <p:tav tm="100000">
                                          <p:val>
                                            <p:strVal val="#ppt_w"/>
                                          </p:val>
                                        </p:tav>
                                      </p:tavLst>
                                    </p:anim>
                                    <p:anim calcmode="lin" valueType="num">
                                      <p:cBhvr>
                                        <p:cTn id="32" dur="1000" fill="hold"/>
                                        <p:tgtEl>
                                          <p:spTgt spid="370696"/>
                                        </p:tgtEl>
                                        <p:attrNameLst>
                                          <p:attrName>ppt_h</p:attrName>
                                        </p:attrNameLst>
                                      </p:cBhvr>
                                      <p:tavLst>
                                        <p:tav tm="0">
                                          <p:val>
                                            <p:strVal val="#ppt_h"/>
                                          </p:val>
                                        </p:tav>
                                        <p:tav tm="100000">
                                          <p:val>
                                            <p:strVal val="#ppt_h"/>
                                          </p:val>
                                        </p:tav>
                                      </p:tavLst>
                                    </p:anim>
                                    <p:animEffect transition="in" filter="fade">
                                      <p:cBhvr>
                                        <p:cTn id="33" dur="1000"/>
                                        <p:tgtEl>
                                          <p:spTgt spid="37069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70697"/>
                                        </p:tgtEl>
                                        <p:attrNameLst>
                                          <p:attrName>style.visibility</p:attrName>
                                        </p:attrNameLst>
                                      </p:cBhvr>
                                      <p:to>
                                        <p:strVal val="visible"/>
                                      </p:to>
                                    </p:set>
                                    <p:anim calcmode="lin" valueType="num">
                                      <p:cBhvr>
                                        <p:cTn id="36" dur="1000" fill="hold"/>
                                        <p:tgtEl>
                                          <p:spTgt spid="370697"/>
                                        </p:tgtEl>
                                        <p:attrNameLst>
                                          <p:attrName>ppt_w</p:attrName>
                                        </p:attrNameLst>
                                      </p:cBhvr>
                                      <p:tavLst>
                                        <p:tav tm="0">
                                          <p:val>
                                            <p:strVal val="#ppt_w*0.70"/>
                                          </p:val>
                                        </p:tav>
                                        <p:tav tm="100000">
                                          <p:val>
                                            <p:strVal val="#ppt_w"/>
                                          </p:val>
                                        </p:tav>
                                      </p:tavLst>
                                    </p:anim>
                                    <p:anim calcmode="lin" valueType="num">
                                      <p:cBhvr>
                                        <p:cTn id="37" dur="1000" fill="hold"/>
                                        <p:tgtEl>
                                          <p:spTgt spid="370697"/>
                                        </p:tgtEl>
                                        <p:attrNameLst>
                                          <p:attrName>ppt_h</p:attrName>
                                        </p:attrNameLst>
                                      </p:cBhvr>
                                      <p:tavLst>
                                        <p:tav tm="0">
                                          <p:val>
                                            <p:strVal val="#ppt_h"/>
                                          </p:val>
                                        </p:tav>
                                        <p:tav tm="100000">
                                          <p:val>
                                            <p:strVal val="#ppt_h"/>
                                          </p:val>
                                        </p:tav>
                                      </p:tavLst>
                                    </p:anim>
                                    <p:animEffect transition="in" filter="fade">
                                      <p:cBhvr>
                                        <p:cTn id="38" dur="1000"/>
                                        <p:tgtEl>
                                          <p:spTgt spid="37069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500"/>
                                        <p:tgtEl>
                                          <p:spTgt spid="370696"/>
                                        </p:tgtEl>
                                      </p:cBhvr>
                                    </p:animEffect>
                                    <p:set>
                                      <p:cBhvr>
                                        <p:cTn id="43" dur="1" fill="hold">
                                          <p:stCondLst>
                                            <p:cond delay="499"/>
                                          </p:stCondLst>
                                        </p:cTn>
                                        <p:tgtEl>
                                          <p:spTgt spid="370696"/>
                                        </p:tgtEl>
                                        <p:attrNameLst>
                                          <p:attrName>style.visibility</p:attrName>
                                        </p:attrNameLst>
                                      </p:cBhvr>
                                      <p:to>
                                        <p:strVal val="hidden"/>
                                      </p:to>
                                    </p:set>
                                  </p:childTnLst>
                                </p:cTn>
                              </p:par>
                              <p:par>
                                <p:cTn id="44" presetID="8" presetClass="exit" presetSubtype="16" fill="hold" grpId="1" nodeType="withEffect">
                                  <p:stCondLst>
                                    <p:cond delay="0"/>
                                  </p:stCondLst>
                                  <p:childTnLst>
                                    <p:animEffect transition="out" filter="diamond(in)">
                                      <p:cBhvr>
                                        <p:cTn id="45" dur="500"/>
                                        <p:tgtEl>
                                          <p:spTgt spid="370697"/>
                                        </p:tgtEl>
                                      </p:cBhvr>
                                    </p:animEffect>
                                    <p:set>
                                      <p:cBhvr>
                                        <p:cTn id="46" dur="1" fill="hold">
                                          <p:stCondLst>
                                            <p:cond delay="499"/>
                                          </p:stCondLst>
                                        </p:cTn>
                                        <p:tgtEl>
                                          <p:spTgt spid="37069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8" presetClass="entr" presetSubtype="0" accel="100000" fill="hold" nodeType="clickEffect">
                                  <p:stCondLst>
                                    <p:cond delay="0"/>
                                  </p:stCondLst>
                                  <p:childTnLst>
                                    <p:set>
                                      <p:cBhvr>
                                        <p:cTn id="50" dur="1" fill="hold">
                                          <p:stCondLst>
                                            <p:cond delay="0"/>
                                          </p:stCondLst>
                                        </p:cTn>
                                        <p:tgtEl>
                                          <p:spTgt spid="370698"/>
                                        </p:tgtEl>
                                        <p:attrNameLst>
                                          <p:attrName>style.visibility</p:attrName>
                                        </p:attrNameLst>
                                      </p:cBhvr>
                                      <p:to>
                                        <p:strVal val="visible"/>
                                      </p:to>
                                    </p:set>
                                    <p:anim calcmode="lin" valueType="num">
                                      <p:cBhvr>
                                        <p:cTn id="51" dur="1000" fill="hold"/>
                                        <p:tgtEl>
                                          <p:spTgt spid="370698"/>
                                        </p:tgtEl>
                                        <p:attrNameLst>
                                          <p:attrName>ppt_w</p:attrName>
                                        </p:attrNameLst>
                                      </p:cBhvr>
                                      <p:tavLst>
                                        <p:tav tm="0">
                                          <p:val>
                                            <p:strVal val="#ppt_w*2.5"/>
                                          </p:val>
                                        </p:tav>
                                        <p:tav tm="100000">
                                          <p:val>
                                            <p:strVal val="#ppt_w"/>
                                          </p:val>
                                        </p:tav>
                                      </p:tavLst>
                                    </p:anim>
                                    <p:anim calcmode="lin" valueType="num">
                                      <p:cBhvr>
                                        <p:cTn id="52" dur="1000" fill="hold"/>
                                        <p:tgtEl>
                                          <p:spTgt spid="370698"/>
                                        </p:tgtEl>
                                        <p:attrNameLst>
                                          <p:attrName>ppt_h</p:attrName>
                                        </p:attrNameLst>
                                      </p:cBhvr>
                                      <p:tavLst>
                                        <p:tav tm="0">
                                          <p:val>
                                            <p:strVal val="#ppt_h*0.01"/>
                                          </p:val>
                                        </p:tav>
                                        <p:tav tm="100000">
                                          <p:val>
                                            <p:strVal val="#ppt_h"/>
                                          </p:val>
                                        </p:tav>
                                      </p:tavLst>
                                    </p:anim>
                                    <p:anim calcmode="lin" valueType="num">
                                      <p:cBhvr>
                                        <p:cTn id="53" dur="1000" fill="hold"/>
                                        <p:tgtEl>
                                          <p:spTgt spid="370698"/>
                                        </p:tgtEl>
                                        <p:attrNameLst>
                                          <p:attrName>ppt_x</p:attrName>
                                        </p:attrNameLst>
                                      </p:cBhvr>
                                      <p:tavLst>
                                        <p:tav tm="0">
                                          <p:val>
                                            <p:strVal val="#ppt_x"/>
                                          </p:val>
                                        </p:tav>
                                        <p:tav tm="100000">
                                          <p:val>
                                            <p:strVal val="#ppt_x"/>
                                          </p:val>
                                        </p:tav>
                                      </p:tavLst>
                                    </p:anim>
                                    <p:anim calcmode="lin" valueType="num">
                                      <p:cBhvr>
                                        <p:cTn id="54" dur="1000" fill="hold"/>
                                        <p:tgtEl>
                                          <p:spTgt spid="370698"/>
                                        </p:tgtEl>
                                        <p:attrNameLst>
                                          <p:attrName>ppt_y</p:attrName>
                                        </p:attrNameLst>
                                      </p:cBhvr>
                                      <p:tavLst>
                                        <p:tav tm="0">
                                          <p:val>
                                            <p:strVal val="#ppt_h+1"/>
                                          </p:val>
                                        </p:tav>
                                        <p:tav tm="100000">
                                          <p:val>
                                            <p:strVal val="#ppt_y"/>
                                          </p:val>
                                        </p:tav>
                                      </p:tavLst>
                                    </p:anim>
                                    <p:animEffect transition="in" filter="fade">
                                      <p:cBhvr>
                                        <p:cTn id="55" dur="1000"/>
                                        <p:tgtEl>
                                          <p:spTgt spid="370698"/>
                                        </p:tgtEl>
                                      </p:cBhvr>
                                    </p:animEffect>
                                  </p:childTnLst>
                                </p:cTn>
                              </p:par>
                              <p:par>
                                <p:cTn id="56" presetID="58" presetClass="entr" presetSubtype="0" accel="100000" fill="hold" grpId="0" nodeType="withEffect">
                                  <p:stCondLst>
                                    <p:cond delay="0"/>
                                  </p:stCondLst>
                                  <p:childTnLst>
                                    <p:set>
                                      <p:cBhvr>
                                        <p:cTn id="57" dur="1" fill="hold">
                                          <p:stCondLst>
                                            <p:cond delay="0"/>
                                          </p:stCondLst>
                                        </p:cTn>
                                        <p:tgtEl>
                                          <p:spTgt spid="370699"/>
                                        </p:tgtEl>
                                        <p:attrNameLst>
                                          <p:attrName>style.visibility</p:attrName>
                                        </p:attrNameLst>
                                      </p:cBhvr>
                                      <p:to>
                                        <p:strVal val="visible"/>
                                      </p:to>
                                    </p:set>
                                    <p:anim calcmode="lin" valueType="num">
                                      <p:cBhvr>
                                        <p:cTn id="58" dur="1000" fill="hold"/>
                                        <p:tgtEl>
                                          <p:spTgt spid="370699"/>
                                        </p:tgtEl>
                                        <p:attrNameLst>
                                          <p:attrName>ppt_w</p:attrName>
                                        </p:attrNameLst>
                                      </p:cBhvr>
                                      <p:tavLst>
                                        <p:tav tm="0">
                                          <p:val>
                                            <p:strVal val="#ppt_w*2.5"/>
                                          </p:val>
                                        </p:tav>
                                        <p:tav tm="100000">
                                          <p:val>
                                            <p:strVal val="#ppt_w"/>
                                          </p:val>
                                        </p:tav>
                                      </p:tavLst>
                                    </p:anim>
                                    <p:anim calcmode="lin" valueType="num">
                                      <p:cBhvr>
                                        <p:cTn id="59" dur="1000" fill="hold"/>
                                        <p:tgtEl>
                                          <p:spTgt spid="370699"/>
                                        </p:tgtEl>
                                        <p:attrNameLst>
                                          <p:attrName>ppt_h</p:attrName>
                                        </p:attrNameLst>
                                      </p:cBhvr>
                                      <p:tavLst>
                                        <p:tav tm="0">
                                          <p:val>
                                            <p:strVal val="#ppt_h*0.01"/>
                                          </p:val>
                                        </p:tav>
                                        <p:tav tm="100000">
                                          <p:val>
                                            <p:strVal val="#ppt_h"/>
                                          </p:val>
                                        </p:tav>
                                      </p:tavLst>
                                    </p:anim>
                                    <p:anim calcmode="lin" valueType="num">
                                      <p:cBhvr>
                                        <p:cTn id="60" dur="1000" fill="hold"/>
                                        <p:tgtEl>
                                          <p:spTgt spid="370699"/>
                                        </p:tgtEl>
                                        <p:attrNameLst>
                                          <p:attrName>ppt_x</p:attrName>
                                        </p:attrNameLst>
                                      </p:cBhvr>
                                      <p:tavLst>
                                        <p:tav tm="0">
                                          <p:val>
                                            <p:strVal val="#ppt_x"/>
                                          </p:val>
                                        </p:tav>
                                        <p:tav tm="100000">
                                          <p:val>
                                            <p:strVal val="#ppt_x"/>
                                          </p:val>
                                        </p:tav>
                                      </p:tavLst>
                                    </p:anim>
                                    <p:anim calcmode="lin" valueType="num">
                                      <p:cBhvr>
                                        <p:cTn id="61" dur="1000" fill="hold"/>
                                        <p:tgtEl>
                                          <p:spTgt spid="370699"/>
                                        </p:tgtEl>
                                        <p:attrNameLst>
                                          <p:attrName>ppt_y</p:attrName>
                                        </p:attrNameLst>
                                      </p:cBhvr>
                                      <p:tavLst>
                                        <p:tav tm="0">
                                          <p:val>
                                            <p:strVal val="#ppt_h+1"/>
                                          </p:val>
                                        </p:tav>
                                        <p:tav tm="100000">
                                          <p:val>
                                            <p:strVal val="#ppt_y"/>
                                          </p:val>
                                        </p:tav>
                                      </p:tavLst>
                                    </p:anim>
                                    <p:animEffect transition="in" filter="fade">
                                      <p:cBhvr>
                                        <p:cTn id="62" dur="1000"/>
                                        <p:tgtEl>
                                          <p:spTgt spid="37069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xit" presetSubtype="16" fill="hold" nodeType="clickEffect">
                                  <p:stCondLst>
                                    <p:cond delay="0"/>
                                  </p:stCondLst>
                                  <p:childTnLst>
                                    <p:animEffect transition="out" filter="box(in)">
                                      <p:cBhvr>
                                        <p:cTn id="66" dur="500"/>
                                        <p:tgtEl>
                                          <p:spTgt spid="370698"/>
                                        </p:tgtEl>
                                      </p:cBhvr>
                                    </p:animEffect>
                                    <p:set>
                                      <p:cBhvr>
                                        <p:cTn id="67" dur="1" fill="hold">
                                          <p:stCondLst>
                                            <p:cond delay="499"/>
                                          </p:stCondLst>
                                        </p:cTn>
                                        <p:tgtEl>
                                          <p:spTgt spid="370698"/>
                                        </p:tgtEl>
                                        <p:attrNameLst>
                                          <p:attrName>style.visibility</p:attrName>
                                        </p:attrNameLst>
                                      </p:cBhvr>
                                      <p:to>
                                        <p:strVal val="hidden"/>
                                      </p:to>
                                    </p:set>
                                  </p:childTnLst>
                                </p:cTn>
                              </p:par>
                              <p:par>
                                <p:cTn id="68" presetID="4" presetClass="exit" presetSubtype="16" fill="hold" grpId="1" nodeType="withEffect">
                                  <p:stCondLst>
                                    <p:cond delay="0"/>
                                  </p:stCondLst>
                                  <p:childTnLst>
                                    <p:animEffect transition="out" filter="box(in)">
                                      <p:cBhvr>
                                        <p:cTn id="69" dur="500"/>
                                        <p:tgtEl>
                                          <p:spTgt spid="370699"/>
                                        </p:tgtEl>
                                      </p:cBhvr>
                                    </p:animEffect>
                                    <p:set>
                                      <p:cBhvr>
                                        <p:cTn id="70" dur="1" fill="hold">
                                          <p:stCondLst>
                                            <p:cond delay="499"/>
                                          </p:stCondLst>
                                        </p:cTn>
                                        <p:tgtEl>
                                          <p:spTgt spid="370699"/>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3" presetClass="entr" presetSubtype="16" fill="hold" nodeType="clickEffect">
                                  <p:stCondLst>
                                    <p:cond delay="0"/>
                                  </p:stCondLst>
                                  <p:childTnLst>
                                    <p:set>
                                      <p:cBhvr>
                                        <p:cTn id="74" dur="1" fill="hold">
                                          <p:stCondLst>
                                            <p:cond delay="0"/>
                                          </p:stCondLst>
                                        </p:cTn>
                                        <p:tgtEl>
                                          <p:spTgt spid="370700"/>
                                        </p:tgtEl>
                                        <p:attrNameLst>
                                          <p:attrName>style.visibility</p:attrName>
                                        </p:attrNameLst>
                                      </p:cBhvr>
                                      <p:to>
                                        <p:strVal val="visible"/>
                                      </p:to>
                                    </p:set>
                                    <p:animEffect transition="in" filter="plus(in)">
                                      <p:cBhvr>
                                        <p:cTn id="75" dur="500"/>
                                        <p:tgtEl>
                                          <p:spTgt spid="370700"/>
                                        </p:tgtEl>
                                      </p:cBhvr>
                                    </p:animEffect>
                                  </p:childTnLst>
                                </p:cTn>
                              </p:par>
                              <p:par>
                                <p:cTn id="76" presetID="13" presetClass="entr" presetSubtype="16" fill="hold" grpId="0" nodeType="withEffect">
                                  <p:stCondLst>
                                    <p:cond delay="0"/>
                                  </p:stCondLst>
                                  <p:childTnLst>
                                    <p:set>
                                      <p:cBhvr>
                                        <p:cTn id="77" dur="1" fill="hold">
                                          <p:stCondLst>
                                            <p:cond delay="0"/>
                                          </p:stCondLst>
                                        </p:cTn>
                                        <p:tgtEl>
                                          <p:spTgt spid="370701"/>
                                        </p:tgtEl>
                                        <p:attrNameLst>
                                          <p:attrName>style.visibility</p:attrName>
                                        </p:attrNameLst>
                                      </p:cBhvr>
                                      <p:to>
                                        <p:strVal val="visible"/>
                                      </p:to>
                                    </p:set>
                                    <p:animEffect transition="in" filter="plus(in)">
                                      <p:cBhvr>
                                        <p:cTn id="78" dur="1000"/>
                                        <p:tgtEl>
                                          <p:spTgt spid="37070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xit" presetSubtype="4" fill="hold" nodeType="clickEffect">
                                  <p:stCondLst>
                                    <p:cond delay="0"/>
                                  </p:stCondLst>
                                  <p:childTnLst>
                                    <p:anim calcmode="lin" valueType="num">
                                      <p:cBhvr additive="base">
                                        <p:cTn id="82" dur="500"/>
                                        <p:tgtEl>
                                          <p:spTgt spid="370700"/>
                                        </p:tgtEl>
                                        <p:attrNameLst>
                                          <p:attrName>ppt_x</p:attrName>
                                        </p:attrNameLst>
                                      </p:cBhvr>
                                      <p:tavLst>
                                        <p:tav tm="0">
                                          <p:val>
                                            <p:strVal val="ppt_x"/>
                                          </p:val>
                                        </p:tav>
                                        <p:tav tm="100000">
                                          <p:val>
                                            <p:strVal val="ppt_x"/>
                                          </p:val>
                                        </p:tav>
                                      </p:tavLst>
                                    </p:anim>
                                    <p:anim calcmode="lin" valueType="num">
                                      <p:cBhvr additive="base">
                                        <p:cTn id="83" dur="500"/>
                                        <p:tgtEl>
                                          <p:spTgt spid="370700"/>
                                        </p:tgtEl>
                                        <p:attrNameLst>
                                          <p:attrName>ppt_y</p:attrName>
                                        </p:attrNameLst>
                                      </p:cBhvr>
                                      <p:tavLst>
                                        <p:tav tm="0">
                                          <p:val>
                                            <p:strVal val="ppt_y"/>
                                          </p:val>
                                        </p:tav>
                                        <p:tav tm="100000">
                                          <p:val>
                                            <p:strVal val="1+ppt_h/2"/>
                                          </p:val>
                                        </p:tav>
                                      </p:tavLst>
                                    </p:anim>
                                    <p:set>
                                      <p:cBhvr>
                                        <p:cTn id="84" dur="1" fill="hold">
                                          <p:stCondLst>
                                            <p:cond delay="499"/>
                                          </p:stCondLst>
                                        </p:cTn>
                                        <p:tgtEl>
                                          <p:spTgt spid="370700"/>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370701"/>
                                        </p:tgtEl>
                                        <p:attrNameLst>
                                          <p:attrName>ppt_x</p:attrName>
                                        </p:attrNameLst>
                                      </p:cBhvr>
                                      <p:tavLst>
                                        <p:tav tm="0">
                                          <p:val>
                                            <p:strVal val="ppt_x"/>
                                          </p:val>
                                        </p:tav>
                                        <p:tav tm="100000">
                                          <p:val>
                                            <p:strVal val="ppt_x"/>
                                          </p:val>
                                        </p:tav>
                                      </p:tavLst>
                                    </p:anim>
                                    <p:anim calcmode="lin" valueType="num">
                                      <p:cBhvr additive="base">
                                        <p:cTn id="87" dur="500"/>
                                        <p:tgtEl>
                                          <p:spTgt spid="370701"/>
                                        </p:tgtEl>
                                        <p:attrNameLst>
                                          <p:attrName>ppt_y</p:attrName>
                                        </p:attrNameLst>
                                      </p:cBhvr>
                                      <p:tavLst>
                                        <p:tav tm="0">
                                          <p:val>
                                            <p:strVal val="ppt_y"/>
                                          </p:val>
                                        </p:tav>
                                        <p:tav tm="100000">
                                          <p:val>
                                            <p:strVal val="1+ppt_h/2"/>
                                          </p:val>
                                        </p:tav>
                                      </p:tavLst>
                                    </p:anim>
                                    <p:set>
                                      <p:cBhvr>
                                        <p:cTn id="88" dur="1" fill="hold">
                                          <p:stCondLst>
                                            <p:cond delay="499"/>
                                          </p:stCondLst>
                                        </p:cTn>
                                        <p:tgtEl>
                                          <p:spTgt spid="370701"/>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8" presetClass="entr" presetSubtype="12" fill="hold" nodeType="clickEffect">
                                  <p:stCondLst>
                                    <p:cond delay="0"/>
                                  </p:stCondLst>
                                  <p:childTnLst>
                                    <p:set>
                                      <p:cBhvr>
                                        <p:cTn id="92" dur="1" fill="hold">
                                          <p:stCondLst>
                                            <p:cond delay="0"/>
                                          </p:stCondLst>
                                        </p:cTn>
                                        <p:tgtEl>
                                          <p:spTgt spid="370702"/>
                                        </p:tgtEl>
                                        <p:attrNameLst>
                                          <p:attrName>style.visibility</p:attrName>
                                        </p:attrNameLst>
                                      </p:cBhvr>
                                      <p:to>
                                        <p:strVal val="visible"/>
                                      </p:to>
                                    </p:set>
                                    <p:animEffect transition="in" filter="strips(downLeft)">
                                      <p:cBhvr>
                                        <p:cTn id="93" dur="1000"/>
                                        <p:tgtEl>
                                          <p:spTgt spid="370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p:bldP spid="370695" grpId="0"/>
      <p:bldP spid="370695" grpId="1"/>
      <p:bldP spid="370697" grpId="0"/>
      <p:bldP spid="370697" grpId="1"/>
      <p:bldP spid="370699" grpId="0"/>
      <p:bldP spid="370699" grpId="1"/>
      <p:bldP spid="370701" grpId="0"/>
      <p:bldP spid="37070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Horizontal Scroll 18"/>
          <p:cNvSpPr>
            <a:spLocks noChangeArrowheads="1"/>
          </p:cNvSpPr>
          <p:nvPr/>
        </p:nvSpPr>
        <p:spPr bwMode="auto">
          <a:xfrm>
            <a:off x="371475" y="1449388"/>
            <a:ext cx="8280400" cy="4491037"/>
          </a:xfrm>
          <a:prstGeom prst="horizontalScroll">
            <a:avLst>
              <a:gd name="adj" fmla="val 12500"/>
            </a:avLst>
          </a:prstGeom>
          <a:solidFill>
            <a:srgbClr val="FFFF00"/>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200" b="1">
                <a:latin typeface="Times New Roman" pitchFamily="18" charset="0"/>
                <a:cs typeface="Times New Roman" pitchFamily="18" charset="0"/>
              </a:rPr>
              <a:t>	Kể về tình cảm chân thành của một chuyên gia nước bạn với một công nhân Việt Nam, qua đó thể hiện tình hữu nghị với các dân tộc.</a:t>
            </a:r>
          </a:p>
        </p:txBody>
      </p:sp>
      <p:sp>
        <p:nvSpPr>
          <p:cNvPr id="22531" name="Right Arrow 1"/>
          <p:cNvSpPr>
            <a:spLocks noChangeArrowheads="1"/>
          </p:cNvSpPr>
          <p:nvPr/>
        </p:nvSpPr>
        <p:spPr bwMode="auto">
          <a:xfrm>
            <a:off x="490538" y="188913"/>
            <a:ext cx="4021137" cy="1260475"/>
          </a:xfrm>
          <a:prstGeom prst="rightArrow">
            <a:avLst>
              <a:gd name="adj1" fmla="val 79944"/>
              <a:gd name="adj2" fmla="val 59195"/>
            </a:avLst>
          </a:prstGeom>
          <a:solidFill>
            <a:srgbClr val="FF0000"/>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a:latin typeface="Times New Roman" pitchFamily="18" charset="0"/>
                <a:cs typeface="Times New Roman" pitchFamily="18" charset="0"/>
              </a:rPr>
              <a:t>Nội dung</a:t>
            </a:r>
          </a:p>
        </p:txBody>
      </p:sp>
    </p:spTree>
    <p:extLst>
      <p:ext uri="{BB962C8B-B14F-4D97-AF65-F5344CB8AC3E}">
        <p14:creationId xmlns:p14="http://schemas.microsoft.com/office/powerpoint/2010/main" val="11305711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287338" y="2349500"/>
            <a:ext cx="8424862" cy="15700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GB" altLang="en-US" sz="3200" b="1">
                <a:solidFill>
                  <a:srgbClr val="FF0000"/>
                </a:solidFill>
                <a:latin typeface="Times New Roman" pitchFamily="18" charset="0"/>
                <a:cs typeface="Times New Roman" pitchFamily="18" charset="0"/>
              </a:rPr>
              <a:t>* Dặn dò:</a:t>
            </a:r>
            <a:r>
              <a:rPr lang="en-GB" altLang="en-US" sz="3200" b="1">
                <a:solidFill>
                  <a:srgbClr val="0000FF"/>
                </a:solidFill>
                <a:latin typeface="Times New Roman" pitchFamily="18" charset="0"/>
                <a:cs typeface="Times New Roman" pitchFamily="18" charset="0"/>
              </a:rPr>
              <a:t> Đọc lại bài, tìm đọc các câu chuyện, các bài thơ, bài hát nói về tình hữu nghị giữa các dân tộc trên thế giới.</a:t>
            </a:r>
          </a:p>
        </p:txBody>
      </p:sp>
    </p:spTree>
    <p:extLst>
      <p:ext uri="{BB962C8B-B14F-4D97-AF65-F5344CB8AC3E}">
        <p14:creationId xmlns:p14="http://schemas.microsoft.com/office/powerpoint/2010/main" val="34888058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Anh Dong (2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0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Anh Dong (2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39688"/>
            <a:ext cx="1320800" cy="21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Anh Dong (2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52825" y="39688"/>
            <a:ext cx="13208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Anh Dong (2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39688"/>
            <a:ext cx="1320800" cy="21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descr="Anh Dong (2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0"/>
            <a:ext cx="1320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 descr="Anh Dong (2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4775" y="-39688"/>
            <a:ext cx="1320800" cy="21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4" descr="Anh Dong (2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07650" y="0"/>
            <a:ext cx="1320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12750" y="1122363"/>
            <a:ext cx="8516938" cy="4324350"/>
          </a:xfrm>
          <a:prstGeom prst="rect">
            <a:avLst/>
          </a:prstGeom>
          <a:noFill/>
        </p:spPr>
        <p:txBody>
          <a:bodyPr>
            <a:spAutoFit/>
          </a:bodyPr>
          <a:lstStyle/>
          <a:p>
            <a:pPr algn="ctr">
              <a:defRPr/>
            </a:pPr>
            <a:r>
              <a:rPr lang="en-US" sz="5500" b="1">
                <a:solidFill>
                  <a:srgbClr val="FF00FF"/>
                </a:solidFill>
                <a:latin typeface="Times New Roman" panose="02020603050405020304" pitchFamily="18" charset="0"/>
                <a:cs typeface="Times New Roman" panose="02020603050405020304" pitchFamily="18" charset="0"/>
              </a:rPr>
              <a:t>Chúc các thầy, cô luôn mạnh khỏe, hạnh phúc! Chúc các bạn học sinh chăm ngoan học giỏi!</a:t>
            </a:r>
            <a:endParaRPr lang="en-US" sz="5500" b="1" dirty="0">
              <a:solidFill>
                <a:srgbClr val="FF00FF"/>
              </a:solidFill>
              <a:latin typeface="Times New Roman" panose="02020603050405020304" pitchFamily="18" charset="0"/>
              <a:cs typeface="Times New Roman" panose="02020603050405020304" pitchFamily="18" charset="0"/>
            </a:endParaRPr>
          </a:p>
          <a:p>
            <a:pPr algn="ctr">
              <a:defRPr/>
            </a:pPr>
            <a:r>
              <a:rPr lang="vi-VN" sz="5500" b="1" kern="0" dirty="0">
                <a:solidFill>
                  <a:srgbClr val="FF0000"/>
                </a:solidFill>
                <a:latin typeface="Times New Roman" panose="02020603050405020304" pitchFamily="18" charset="0"/>
                <a:ea typeface="+mj-ea"/>
                <a:cs typeface="Times New Roman" panose="02020603050405020304" pitchFamily="18" charset="0"/>
              </a:rPr>
              <a:t>Xin trân trọng cảm ơn!</a:t>
            </a:r>
            <a:endParaRPr lang="vi-VN" sz="5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83024"/>
      </p:ext>
    </p:extLst>
  </p:cSld>
  <p:clrMapOvr>
    <a:masterClrMapping/>
  </p:clrMapOvr>
  <p:transition spd="slow"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8000" fill="hold"/>
                                        <p:tgtEl>
                                          <p:spTgt spid="12"/>
                                        </p:tgtEl>
                                        <p:attrNameLst>
                                          <p:attrName>ppt_w</p:attrName>
                                        </p:attrNameLst>
                                      </p:cBhvr>
                                      <p:tavLst>
                                        <p:tav tm="0">
                                          <p:val>
                                            <p:fltVal val="0"/>
                                          </p:val>
                                        </p:tav>
                                        <p:tav tm="100000">
                                          <p:val>
                                            <p:strVal val="#ppt_w"/>
                                          </p:val>
                                        </p:tav>
                                      </p:tavLst>
                                    </p:anim>
                                    <p:anim calcmode="lin" valueType="num">
                                      <p:cBhvr>
                                        <p:cTn id="8" dur="8000" fill="hold"/>
                                        <p:tgtEl>
                                          <p:spTgt spid="12"/>
                                        </p:tgtEl>
                                        <p:attrNameLst>
                                          <p:attrName>ppt_h</p:attrName>
                                        </p:attrNameLst>
                                      </p:cBhvr>
                                      <p:tavLst>
                                        <p:tav tm="0">
                                          <p:val>
                                            <p:fltVal val="0"/>
                                          </p:val>
                                        </p:tav>
                                        <p:tav tm="100000">
                                          <p:val>
                                            <p:strVal val="#ppt_h"/>
                                          </p:val>
                                        </p:tav>
                                      </p:tavLst>
                                    </p:anim>
                                    <p:animEffect transition="in" filter="fade">
                                      <p:cBhvr>
                                        <p:cTn id="9" dur="8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7"/>
          <p:cNvSpPr>
            <a:spLocks noChangeArrowheads="1" noChangeShapeType="1" noTextEdit="1"/>
          </p:cNvSpPr>
          <p:nvPr/>
        </p:nvSpPr>
        <p:spPr bwMode="auto">
          <a:xfrm>
            <a:off x="1511300" y="215900"/>
            <a:ext cx="6300788" cy="69215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latin typeface="Times New Roman"/>
                <a:cs typeface="Times New Roman"/>
              </a:rPr>
              <a:t>Một chuyên gia máy xúc</a:t>
            </a:r>
          </a:p>
        </p:txBody>
      </p:sp>
      <p:pic>
        <p:nvPicPr>
          <p:cNvPr id="4100" name="Picture 11" descr="Chuyen gia may x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644650"/>
            <a:ext cx="540067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2"/>
          <p:cNvSpPr txBox="1">
            <a:spLocks noChangeArrowheads="1"/>
          </p:cNvSpPr>
          <p:nvPr/>
        </p:nvSpPr>
        <p:spPr bwMode="auto">
          <a:xfrm>
            <a:off x="5292725" y="1120775"/>
            <a:ext cx="305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Times New Roman" pitchFamily="18" charset="0"/>
                <a:cs typeface="Times New Roman" pitchFamily="18" charset="0"/>
              </a:rPr>
              <a:t>Theo: </a:t>
            </a:r>
            <a:r>
              <a:rPr lang="en-US" altLang="en-US" sz="2800" b="1" i="1">
                <a:latin typeface="Times New Roman" pitchFamily="18" charset="0"/>
                <a:cs typeface="Times New Roman" pitchFamily="18" charset="0"/>
              </a:rPr>
              <a:t>Hồng Thủy</a:t>
            </a:r>
          </a:p>
        </p:txBody>
      </p:sp>
      <p:sp>
        <p:nvSpPr>
          <p:cNvPr id="4" name="Oval 3"/>
          <p:cNvSpPr>
            <a:spLocks noChangeArrowheads="1"/>
          </p:cNvSpPr>
          <p:nvPr/>
        </p:nvSpPr>
        <p:spPr bwMode="auto">
          <a:xfrm>
            <a:off x="2051050" y="1731963"/>
            <a:ext cx="3241675" cy="20574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6" name="Straight Arrow Connector 5"/>
          <p:cNvCxnSpPr>
            <a:cxnSpLocks noChangeShapeType="1"/>
          </p:cNvCxnSpPr>
          <p:nvPr/>
        </p:nvCxnSpPr>
        <p:spPr bwMode="auto">
          <a:xfrm>
            <a:off x="1511300" y="1611313"/>
            <a:ext cx="1260475" cy="825500"/>
          </a:xfrm>
          <a:prstGeom prst="straightConnector1">
            <a:avLst/>
          </a:prstGeom>
          <a:noFill/>
          <a:ln w="381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a:spLocks noChangeArrowheads="1"/>
          </p:cNvSpPr>
          <p:nvPr/>
        </p:nvSpPr>
        <p:spPr bwMode="auto">
          <a:xfrm>
            <a:off x="431800" y="1089025"/>
            <a:ext cx="1619250" cy="522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Máy xúc</a:t>
            </a:r>
          </a:p>
        </p:txBody>
      </p:sp>
    </p:spTree>
    <p:extLst>
      <p:ext uri="{BB962C8B-B14F-4D97-AF65-F5344CB8AC3E}">
        <p14:creationId xmlns:p14="http://schemas.microsoft.com/office/powerpoint/2010/main" val="3179917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xit" presetSubtype="21" fill="hold" grpId="1" nodeType="clickEffect">
                                  <p:stCondLst>
                                    <p:cond delay="0"/>
                                  </p:stCondLst>
                                  <p:childTnLst>
                                    <p:animEffect transition="out" filter="barn(inVertic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6" presetClass="exit" presetSubtype="21" fill="hold" nodeType="withEffect">
                                  <p:stCondLst>
                                    <p:cond delay="0"/>
                                  </p:stCondLst>
                                  <p:childTnLst>
                                    <p:animEffect transition="out" filter="barn(inVertic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wipe(down)">
                                      <p:cBhvr>
                                        <p:cTn id="31" dur="500"/>
                                        <p:tgtEl>
                                          <p:spTgt spid="409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101"/>
                                        </p:tgtEl>
                                        <p:attrNameLst>
                                          <p:attrName>style.visibility</p:attrName>
                                        </p:attrNameLst>
                                      </p:cBhvr>
                                      <p:to>
                                        <p:strVal val="visible"/>
                                      </p:to>
                                    </p:set>
                                    <p:animEffect transition="in" filter="wipe(down)">
                                      <p:cBhvr>
                                        <p:cTn id="34"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1" grpId="0"/>
      <p:bldP spid="4" grpId="0" animBg="1"/>
      <p:bldP spid="4"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058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5800" y="496888"/>
            <a:ext cx="80772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3100" b="1">
                <a:latin typeface="Times New Roman" pitchFamily="18" charset="0"/>
                <a:cs typeface="Times New Roman" pitchFamily="18" charset="0"/>
              </a:rPr>
              <a:t>Bài văn gồm 4 đoạn:</a:t>
            </a:r>
          </a:p>
        </p:txBody>
      </p:sp>
      <p:sp>
        <p:nvSpPr>
          <p:cNvPr id="4" name="Horizontal Scroll 3"/>
          <p:cNvSpPr/>
          <p:nvPr/>
        </p:nvSpPr>
        <p:spPr>
          <a:xfrm>
            <a:off x="533400" y="1066800"/>
            <a:ext cx="8001000" cy="1295400"/>
          </a:xfrm>
          <a:prstGeom prst="horizontalScroll">
            <a:avLst>
              <a:gd name="adj" fmla="val 1463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GB" sz="2800" b="1" dirty="0" err="1">
                <a:solidFill>
                  <a:srgbClr val="FF0000"/>
                </a:solidFill>
                <a:latin typeface="Times New Roman" pitchFamily="18" charset="0"/>
                <a:cs typeface="Times New Roman" pitchFamily="18" charset="0"/>
              </a:rPr>
              <a:t>Đoạn</a:t>
            </a:r>
            <a:r>
              <a:rPr lang="en-GB" sz="2800" b="1" dirty="0">
                <a:solidFill>
                  <a:srgbClr val="FF0000"/>
                </a:solidFill>
                <a:latin typeface="Times New Roman" pitchFamily="18" charset="0"/>
                <a:cs typeface="Times New Roman" pitchFamily="18" charset="0"/>
              </a:rPr>
              <a:t> 1: </a:t>
            </a:r>
            <a:r>
              <a:rPr lang="en-GB" sz="2800" b="1" dirty="0" err="1">
                <a:solidFill>
                  <a:srgbClr val="FF0000"/>
                </a:solidFill>
                <a:latin typeface="Times New Roman" pitchFamily="18" charset="0"/>
                <a:cs typeface="Times New Roman" pitchFamily="18" charset="0"/>
              </a:rPr>
              <a:t>Từ</a:t>
            </a: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đầu</a:t>
            </a: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đến</a:t>
            </a:r>
            <a:r>
              <a:rPr lang="en-GB" sz="2800" b="1" dirty="0">
                <a:solidFill>
                  <a:srgbClr val="FF0000"/>
                </a:solidFill>
                <a:latin typeface="Times New Roman" pitchFamily="18" charset="0"/>
                <a:cs typeface="Times New Roman" pitchFamily="18" charset="0"/>
              </a:rPr>
              <a:t> </a:t>
            </a:r>
            <a:r>
              <a:rPr lang="en-GB" sz="2800" b="1">
                <a:solidFill>
                  <a:srgbClr val="FF0000"/>
                </a:solidFill>
                <a:latin typeface="Times New Roman" pitchFamily="18" charset="0"/>
                <a:cs typeface="Times New Roman" pitchFamily="18" charset="0"/>
              </a:rPr>
              <a:t>“… êm dịu”.</a:t>
            </a:r>
            <a:endParaRPr lang="en-GB" sz="2800" b="1" dirty="0">
              <a:solidFill>
                <a:srgbClr val="FF0000"/>
              </a:solidFill>
              <a:latin typeface="Times New Roman" pitchFamily="18" charset="0"/>
              <a:cs typeface="Times New Roman" pitchFamily="18" charset="0"/>
            </a:endParaRPr>
          </a:p>
        </p:txBody>
      </p:sp>
      <p:sp>
        <p:nvSpPr>
          <p:cNvPr id="5" name="Horizontal Scroll 4"/>
          <p:cNvSpPr/>
          <p:nvPr/>
        </p:nvSpPr>
        <p:spPr>
          <a:xfrm>
            <a:off x="533400" y="2362200"/>
            <a:ext cx="8001000" cy="1295400"/>
          </a:xfrm>
          <a:prstGeom prst="horizontalScroll">
            <a:avLst>
              <a:gd name="adj" fmla="val 1463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GB" sz="2800" b="1" dirty="0" err="1">
                <a:solidFill>
                  <a:srgbClr val="FF0000"/>
                </a:solidFill>
                <a:latin typeface="Times New Roman" pitchFamily="18" charset="0"/>
                <a:cs typeface="Times New Roman" pitchFamily="18" charset="0"/>
              </a:rPr>
              <a:t>Đoạn</a:t>
            </a:r>
            <a:r>
              <a:rPr lang="en-GB" sz="2800" b="1" dirty="0">
                <a:solidFill>
                  <a:srgbClr val="FF0000"/>
                </a:solidFill>
                <a:latin typeface="Times New Roman" pitchFamily="18" charset="0"/>
                <a:cs typeface="Times New Roman" pitchFamily="18" charset="0"/>
              </a:rPr>
              <a:t> 2: </a:t>
            </a:r>
            <a:r>
              <a:rPr lang="en-GB" sz="2800" b="1" err="1">
                <a:solidFill>
                  <a:srgbClr val="FF0000"/>
                </a:solidFill>
                <a:latin typeface="Times New Roman" pitchFamily="18" charset="0"/>
                <a:cs typeface="Times New Roman" pitchFamily="18" charset="0"/>
              </a:rPr>
              <a:t>Tiếp</a:t>
            </a:r>
            <a:r>
              <a:rPr lang="en-GB" sz="2800" b="1">
                <a:solidFill>
                  <a:srgbClr val="FF0000"/>
                </a:solidFill>
                <a:latin typeface="Times New Roman" pitchFamily="18" charset="0"/>
                <a:cs typeface="Times New Roman" pitchFamily="18" charset="0"/>
              </a:rPr>
              <a:t> theo đến “… thân mật”.</a:t>
            </a:r>
            <a:endParaRPr lang="en-GB" sz="2800" b="1" dirty="0">
              <a:solidFill>
                <a:srgbClr val="FF0000"/>
              </a:solidFill>
              <a:latin typeface="Times New Roman" pitchFamily="18" charset="0"/>
              <a:cs typeface="Times New Roman" pitchFamily="18" charset="0"/>
            </a:endParaRPr>
          </a:p>
        </p:txBody>
      </p:sp>
      <p:sp>
        <p:nvSpPr>
          <p:cNvPr id="6" name="Horizontal Scroll 5"/>
          <p:cNvSpPr/>
          <p:nvPr/>
        </p:nvSpPr>
        <p:spPr>
          <a:xfrm>
            <a:off x="533400" y="3733800"/>
            <a:ext cx="8001000" cy="1295400"/>
          </a:xfrm>
          <a:prstGeom prst="horizontalScroll">
            <a:avLst>
              <a:gd name="adj" fmla="val 1463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GB" sz="2800" b="1" dirty="0" err="1">
                <a:solidFill>
                  <a:schemeClr val="bg1"/>
                </a:solidFill>
                <a:latin typeface="Times New Roman" pitchFamily="18" charset="0"/>
                <a:cs typeface="Times New Roman" pitchFamily="18" charset="0"/>
              </a:rPr>
              <a:t>Đoạn</a:t>
            </a:r>
            <a:r>
              <a:rPr lang="en-GB" sz="2800" b="1" dirty="0">
                <a:solidFill>
                  <a:schemeClr val="bg1"/>
                </a:solidFill>
                <a:latin typeface="Times New Roman" pitchFamily="18" charset="0"/>
                <a:cs typeface="Times New Roman" pitchFamily="18" charset="0"/>
              </a:rPr>
              <a:t> 3: </a:t>
            </a:r>
            <a:r>
              <a:rPr lang="en-GB" sz="2800" b="1" err="1">
                <a:solidFill>
                  <a:schemeClr val="bg1"/>
                </a:solidFill>
                <a:latin typeface="Times New Roman" pitchFamily="18" charset="0"/>
                <a:cs typeface="Times New Roman" pitchFamily="18" charset="0"/>
              </a:rPr>
              <a:t>Tiếp</a:t>
            </a:r>
            <a:r>
              <a:rPr lang="en-GB" sz="2800" b="1">
                <a:solidFill>
                  <a:schemeClr val="bg1"/>
                </a:solidFill>
                <a:latin typeface="Times New Roman" pitchFamily="18" charset="0"/>
                <a:cs typeface="Times New Roman" pitchFamily="18" charset="0"/>
              </a:rPr>
              <a:t> theo đến “… máy xúc”.</a:t>
            </a:r>
            <a:endParaRPr lang="en-GB" sz="2800" b="1" dirty="0">
              <a:solidFill>
                <a:schemeClr val="bg1"/>
              </a:solidFill>
              <a:latin typeface="Times New Roman" pitchFamily="18" charset="0"/>
              <a:cs typeface="Times New Roman" pitchFamily="18" charset="0"/>
            </a:endParaRPr>
          </a:p>
        </p:txBody>
      </p:sp>
      <p:sp>
        <p:nvSpPr>
          <p:cNvPr id="7" name="Horizontal Scroll 6"/>
          <p:cNvSpPr/>
          <p:nvPr/>
        </p:nvSpPr>
        <p:spPr>
          <a:xfrm>
            <a:off x="533400" y="5029200"/>
            <a:ext cx="8001000" cy="1295400"/>
          </a:xfrm>
          <a:prstGeom prst="horizontalScroll">
            <a:avLst>
              <a:gd name="adj" fmla="val 1463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GB" sz="2800" b="1" dirty="0" err="1">
                <a:solidFill>
                  <a:schemeClr val="bg1"/>
                </a:solidFill>
                <a:latin typeface="Times New Roman" pitchFamily="18" charset="0"/>
                <a:cs typeface="Times New Roman" pitchFamily="18" charset="0"/>
              </a:rPr>
              <a:t>Đoạn</a:t>
            </a:r>
            <a:r>
              <a:rPr lang="en-GB" sz="2800" b="1" dirty="0">
                <a:solidFill>
                  <a:schemeClr val="bg1"/>
                </a:solidFill>
                <a:latin typeface="Times New Roman" pitchFamily="18" charset="0"/>
                <a:cs typeface="Times New Roman" pitchFamily="18" charset="0"/>
              </a:rPr>
              <a:t> 4: </a:t>
            </a:r>
            <a:r>
              <a:rPr lang="en-GB" sz="2800" b="1" dirty="0" err="1">
                <a:solidFill>
                  <a:schemeClr val="bg1"/>
                </a:solidFill>
                <a:latin typeface="Times New Roman" pitchFamily="18" charset="0"/>
                <a:cs typeface="Times New Roman" pitchFamily="18" charset="0"/>
              </a:rPr>
              <a:t>Còn</a:t>
            </a:r>
            <a:r>
              <a:rPr lang="en-GB" sz="2800" b="1" dirty="0">
                <a:solidFill>
                  <a:schemeClr val="bg1"/>
                </a:solidFill>
                <a:latin typeface="Times New Roman" pitchFamily="18" charset="0"/>
                <a:cs typeface="Times New Roman" pitchFamily="18" charset="0"/>
              </a:rPr>
              <a:t> </a:t>
            </a:r>
            <a:r>
              <a:rPr lang="en-GB" sz="2800" b="1" dirty="0" err="1">
                <a:solidFill>
                  <a:schemeClr val="bg1"/>
                </a:solidFill>
                <a:latin typeface="Times New Roman" pitchFamily="18" charset="0"/>
                <a:cs typeface="Times New Roman" pitchFamily="18" charset="0"/>
              </a:rPr>
              <a:t>lại</a:t>
            </a:r>
            <a:r>
              <a:rPr lang="en-GB" sz="2800" b="1" dirty="0">
                <a:solidFill>
                  <a:schemeClr val="bg1"/>
                </a:solidFill>
                <a:latin typeface="Times New Roman" pitchFamily="18" charset="0"/>
                <a:cs typeface="Times New Roman" pitchFamily="18" charset="0"/>
              </a:rPr>
              <a:t>.</a:t>
            </a:r>
          </a:p>
        </p:txBody>
      </p:sp>
      <p:sp>
        <p:nvSpPr>
          <p:cNvPr id="5128" name="Action Button: Home 7">
            <a:hlinkClick r:id="rId3" action="ppaction://hlinksldjump" highlightClick="1"/>
          </p:cNvPr>
          <p:cNvSpPr>
            <a:spLocks noChangeArrowheads="1"/>
          </p:cNvSpPr>
          <p:nvPr/>
        </p:nvSpPr>
        <p:spPr bwMode="auto">
          <a:xfrm>
            <a:off x="7993063" y="1714500"/>
            <a:ext cx="541337" cy="454025"/>
          </a:xfrm>
          <a:prstGeom prst="actionButtonHom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9" name="Action Button: Home 8">
            <a:hlinkClick r:id="rId4" action="ppaction://hlinksldjump" highlightClick="1"/>
          </p:cNvPr>
          <p:cNvSpPr>
            <a:spLocks noChangeArrowheads="1"/>
          </p:cNvSpPr>
          <p:nvPr/>
        </p:nvSpPr>
        <p:spPr bwMode="auto">
          <a:xfrm>
            <a:off x="7993063" y="3009900"/>
            <a:ext cx="541337" cy="419100"/>
          </a:xfrm>
          <a:prstGeom prst="actionButtonHom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30" name="Action Button: Home 9">
            <a:hlinkClick r:id="rId5" action="ppaction://hlinksldjump" highlightClick="1"/>
          </p:cNvPr>
          <p:cNvSpPr>
            <a:spLocks noChangeArrowheads="1"/>
          </p:cNvSpPr>
          <p:nvPr/>
        </p:nvSpPr>
        <p:spPr bwMode="auto">
          <a:xfrm>
            <a:off x="7993063" y="4329113"/>
            <a:ext cx="541337" cy="487362"/>
          </a:xfrm>
          <a:prstGeom prst="actionButtonHom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31" name="Action Button: Home 10">
            <a:hlinkClick r:id="rId6" action="ppaction://hlinksldjump" highlightClick="1"/>
          </p:cNvPr>
          <p:cNvSpPr>
            <a:spLocks noChangeArrowheads="1"/>
          </p:cNvSpPr>
          <p:nvPr/>
        </p:nvSpPr>
        <p:spPr bwMode="auto">
          <a:xfrm>
            <a:off x="7993063" y="5676900"/>
            <a:ext cx="541337" cy="452438"/>
          </a:xfrm>
          <a:prstGeom prst="actionButtonHom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1429676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100_0017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39608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100_0014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188913"/>
            <a:ext cx="403225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TDSL%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789363"/>
            <a:ext cx="39608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TDS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3789363"/>
            <a:ext cx="403225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
          <p:cNvSpPr txBox="1">
            <a:spLocks noChangeArrowheads="1"/>
          </p:cNvSpPr>
          <p:nvPr/>
        </p:nvSpPr>
        <p:spPr bwMode="auto">
          <a:xfrm>
            <a:off x="3311525" y="3068638"/>
            <a:ext cx="3060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a:latin typeface="Times New Roman" pitchFamily="18" charset="0"/>
                <a:cs typeface="Times New Roman" pitchFamily="18" charset="0"/>
              </a:rPr>
              <a:t>Công trường</a:t>
            </a:r>
          </a:p>
        </p:txBody>
      </p:sp>
    </p:spTree>
    <p:extLst>
      <p:ext uri="{BB962C8B-B14F-4D97-AF65-F5344CB8AC3E}">
        <p14:creationId xmlns:p14="http://schemas.microsoft.com/office/powerpoint/2010/main" val="242609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p:tgtEl>
                                          <p:spTgt spid="6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wipe(down)">
                                      <p:cBhvr>
                                        <p:cTn id="2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88913"/>
            <a:ext cx="43211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3608388"/>
            <a:ext cx="43211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2200" y="3608388"/>
            <a:ext cx="41703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loud Callout 5"/>
          <p:cNvSpPr>
            <a:spLocks noChangeArrowheads="1"/>
          </p:cNvSpPr>
          <p:nvPr/>
        </p:nvSpPr>
        <p:spPr bwMode="auto">
          <a:xfrm>
            <a:off x="4932363" y="590550"/>
            <a:ext cx="4140200" cy="2160588"/>
          </a:xfrm>
          <a:prstGeom prst="cloudCallout">
            <a:avLst>
              <a:gd name="adj1" fmla="val 37907"/>
              <a:gd name="adj2" fmla="val 57796"/>
            </a:avLst>
          </a:prstGeom>
          <a:solidFill>
            <a:srgbClr val="FFCCFF"/>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a:latin typeface="Times New Roman" pitchFamily="18" charset="0"/>
                <a:cs typeface="Times New Roman" pitchFamily="18" charset="0"/>
              </a:rPr>
              <a:t>Hòa sắc</a:t>
            </a:r>
          </a:p>
        </p:txBody>
      </p:sp>
      <p:sp>
        <p:nvSpPr>
          <p:cNvPr id="7174" name="Action Button: Home 1">
            <a:hlinkClick r:id="rId5" action="ppaction://hlinksldjump" highlightClick="1"/>
          </p:cNvPr>
          <p:cNvSpPr>
            <a:spLocks noChangeArrowheads="1"/>
          </p:cNvSpPr>
          <p:nvPr/>
        </p:nvSpPr>
        <p:spPr bwMode="auto">
          <a:xfrm>
            <a:off x="8351838" y="6129338"/>
            <a:ext cx="541337" cy="466725"/>
          </a:xfrm>
          <a:prstGeom prst="actionButtonHom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1435361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ipe(down)">
                                      <p:cBhvr>
                                        <p:cTn id="1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429000"/>
            <a:ext cx="37973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127000"/>
            <a:ext cx="3779837"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75" y="3429000"/>
            <a:ext cx="396081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Cloud Callout 7"/>
          <p:cNvSpPr>
            <a:spLocks noChangeArrowheads="1"/>
          </p:cNvSpPr>
          <p:nvPr/>
        </p:nvSpPr>
        <p:spPr bwMode="auto">
          <a:xfrm>
            <a:off x="117475" y="549275"/>
            <a:ext cx="4321175" cy="1619250"/>
          </a:xfrm>
          <a:prstGeom prst="cloudCallout">
            <a:avLst>
              <a:gd name="adj1" fmla="val -20833"/>
              <a:gd name="adj2" fmla="val 62500"/>
            </a:avLst>
          </a:prstGeom>
          <a:solidFill>
            <a:srgbClr val="FFFF00"/>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latin typeface="Times New Roman" pitchFamily="18" charset="0"/>
                <a:cs typeface="Times New Roman" pitchFamily="18" charset="0"/>
              </a:rPr>
              <a:t>Điểm tâm</a:t>
            </a:r>
          </a:p>
        </p:txBody>
      </p:sp>
    </p:spTree>
    <p:extLst>
      <p:ext uri="{BB962C8B-B14F-4D97-AF65-F5344CB8AC3E}">
        <p14:creationId xmlns:p14="http://schemas.microsoft.com/office/powerpoint/2010/main" val="1368862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down)">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down)">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00063" y="1411288"/>
            <a:ext cx="7921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600">
                <a:latin typeface="Times New Roman" pitchFamily="18" charset="0"/>
                <a:cs typeface="Times New Roman" pitchFamily="18" charset="0"/>
              </a:rPr>
              <a:t>Tìm từ đồng nghĩa với từ </a:t>
            </a:r>
            <a:r>
              <a:rPr lang="en-US" altLang="en-US" sz="3600" b="1" i="1">
                <a:solidFill>
                  <a:srgbClr val="FF0000"/>
                </a:solidFill>
                <a:latin typeface="Times New Roman" pitchFamily="18" charset="0"/>
                <a:cs typeface="Times New Roman" pitchFamily="18" charset="0"/>
              </a:rPr>
              <a:t>“chất phác”</a:t>
            </a:r>
          </a:p>
        </p:txBody>
      </p:sp>
      <p:sp>
        <p:nvSpPr>
          <p:cNvPr id="4" name="TextBox 3"/>
          <p:cNvSpPr txBox="1">
            <a:spLocks noChangeArrowheads="1"/>
          </p:cNvSpPr>
          <p:nvPr/>
        </p:nvSpPr>
        <p:spPr bwMode="auto">
          <a:xfrm>
            <a:off x="500063" y="2708275"/>
            <a:ext cx="8212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600">
                <a:latin typeface="Times New Roman" pitchFamily="18" charset="0"/>
                <a:cs typeface="Times New Roman" pitchFamily="18" charset="0"/>
              </a:rPr>
              <a:t>Tìm từ trái nghĩa với từ </a:t>
            </a:r>
            <a:r>
              <a:rPr lang="en-US" altLang="en-US" sz="3600" b="1" i="1">
                <a:solidFill>
                  <a:srgbClr val="FF0000"/>
                </a:solidFill>
                <a:latin typeface="Times New Roman" pitchFamily="18" charset="0"/>
                <a:cs typeface="Times New Roman" pitchFamily="18" charset="0"/>
              </a:rPr>
              <a:t>“chất phác”</a:t>
            </a:r>
          </a:p>
        </p:txBody>
      </p:sp>
      <p:sp>
        <p:nvSpPr>
          <p:cNvPr id="9221" name="Action Button: Home 6">
            <a:hlinkClick r:id="rId3" action="ppaction://hlinksldjump" highlightClick="1"/>
          </p:cNvPr>
          <p:cNvSpPr>
            <a:spLocks noChangeArrowheads="1"/>
          </p:cNvSpPr>
          <p:nvPr/>
        </p:nvSpPr>
        <p:spPr bwMode="auto">
          <a:xfrm>
            <a:off x="8172450" y="6308725"/>
            <a:ext cx="720725" cy="549275"/>
          </a:xfrm>
          <a:prstGeom prst="actionButtonHome">
            <a:avLst/>
          </a:prstGeom>
          <a:solidFill>
            <a:schemeClr val="accent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7"/>
          <p:cNvSpPr txBox="1">
            <a:spLocks noChangeArrowheads="1"/>
          </p:cNvSpPr>
          <p:nvPr/>
        </p:nvSpPr>
        <p:spPr bwMode="auto">
          <a:xfrm>
            <a:off x="658813" y="2028825"/>
            <a:ext cx="563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200" b="1">
                <a:solidFill>
                  <a:srgbClr val="0066FF"/>
                </a:solidFill>
                <a:latin typeface="Times New Roman" pitchFamily="18" charset="0"/>
                <a:cs typeface="Times New Roman" pitchFamily="18" charset="0"/>
              </a:rPr>
              <a:t>Thật thà,</a:t>
            </a:r>
          </a:p>
        </p:txBody>
      </p:sp>
      <p:sp>
        <p:nvSpPr>
          <p:cNvPr id="9" name="TextBox 8"/>
          <p:cNvSpPr txBox="1">
            <a:spLocks noChangeArrowheads="1"/>
          </p:cNvSpPr>
          <p:nvPr/>
        </p:nvSpPr>
        <p:spPr bwMode="auto">
          <a:xfrm>
            <a:off x="4876800" y="2028825"/>
            <a:ext cx="563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a:solidFill>
                  <a:srgbClr val="0066FF"/>
                </a:solidFill>
                <a:latin typeface="Times New Roman" pitchFamily="18" charset="0"/>
                <a:cs typeface="Times New Roman" pitchFamily="18" charset="0"/>
              </a:rPr>
              <a:t>mộc mạc,……</a:t>
            </a:r>
          </a:p>
        </p:txBody>
      </p:sp>
      <p:sp>
        <p:nvSpPr>
          <p:cNvPr id="10" name="TextBox 9"/>
          <p:cNvSpPr txBox="1">
            <a:spLocks noChangeArrowheads="1"/>
          </p:cNvSpPr>
          <p:nvPr/>
        </p:nvSpPr>
        <p:spPr bwMode="auto">
          <a:xfrm>
            <a:off x="2716213" y="2052638"/>
            <a:ext cx="563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200" b="1">
                <a:solidFill>
                  <a:srgbClr val="0066FF"/>
                </a:solidFill>
                <a:latin typeface="Times New Roman" pitchFamily="18" charset="0"/>
                <a:cs typeface="Times New Roman" pitchFamily="18" charset="0"/>
              </a:rPr>
              <a:t>chân chất,</a:t>
            </a:r>
          </a:p>
        </p:txBody>
      </p:sp>
      <p:sp>
        <p:nvSpPr>
          <p:cNvPr id="11" name="TextBox 10"/>
          <p:cNvSpPr txBox="1">
            <a:spLocks noChangeArrowheads="1"/>
          </p:cNvSpPr>
          <p:nvPr/>
        </p:nvSpPr>
        <p:spPr bwMode="auto">
          <a:xfrm>
            <a:off x="766763" y="3438525"/>
            <a:ext cx="563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200" b="1">
                <a:solidFill>
                  <a:srgbClr val="0066FF"/>
                </a:solidFill>
                <a:latin typeface="Times New Roman" pitchFamily="18" charset="0"/>
                <a:cs typeface="Times New Roman" pitchFamily="18" charset="0"/>
              </a:rPr>
              <a:t>Giả dối,</a:t>
            </a:r>
          </a:p>
        </p:txBody>
      </p:sp>
      <p:sp>
        <p:nvSpPr>
          <p:cNvPr id="12" name="TextBox 11"/>
          <p:cNvSpPr txBox="1">
            <a:spLocks noChangeArrowheads="1"/>
          </p:cNvSpPr>
          <p:nvPr/>
        </p:nvSpPr>
        <p:spPr bwMode="auto">
          <a:xfrm>
            <a:off x="4211638" y="343852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200" b="1">
                <a:solidFill>
                  <a:srgbClr val="0066FF"/>
                </a:solidFill>
                <a:latin typeface="Times New Roman" pitchFamily="18" charset="0"/>
                <a:cs typeface="Times New Roman" pitchFamily="18" charset="0"/>
              </a:rPr>
              <a:t>lươn lẹo,…..</a:t>
            </a:r>
          </a:p>
        </p:txBody>
      </p:sp>
      <p:sp>
        <p:nvSpPr>
          <p:cNvPr id="13" name="TextBox 12"/>
          <p:cNvSpPr txBox="1">
            <a:spLocks noChangeArrowheads="1"/>
          </p:cNvSpPr>
          <p:nvPr/>
        </p:nvSpPr>
        <p:spPr bwMode="auto">
          <a:xfrm>
            <a:off x="2463800" y="3460750"/>
            <a:ext cx="199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3200" b="1">
                <a:solidFill>
                  <a:srgbClr val="0066FF"/>
                </a:solidFill>
                <a:latin typeface="Times New Roman" pitchFamily="18" charset="0"/>
                <a:cs typeface="Times New Roman" pitchFamily="18" charset="0"/>
              </a:rPr>
              <a:t>dối trá,</a:t>
            </a:r>
          </a:p>
        </p:txBody>
      </p:sp>
      <p:sp>
        <p:nvSpPr>
          <p:cNvPr id="9228" name="Rectangle 14"/>
          <p:cNvSpPr>
            <a:spLocks noChangeArrowheads="1"/>
          </p:cNvSpPr>
          <p:nvPr/>
        </p:nvSpPr>
        <p:spPr bwMode="auto">
          <a:xfrm>
            <a:off x="2463800" y="188913"/>
            <a:ext cx="4087813" cy="900112"/>
          </a:xfrm>
          <a:prstGeom prst="rect">
            <a:avLst/>
          </a:prstGeom>
          <a:solidFill>
            <a:srgbClr val="FFCCFF"/>
          </a:solidFill>
          <a:ln w="19050" algn="ctr">
            <a:solidFill>
              <a:schemeClr val="tx1"/>
            </a:solidFill>
            <a:round/>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Chất phác</a:t>
            </a:r>
          </a:p>
        </p:txBody>
      </p:sp>
    </p:spTree>
    <p:extLst>
      <p:ext uri="{BB962C8B-B14F-4D97-AF65-F5344CB8AC3E}">
        <p14:creationId xmlns:p14="http://schemas.microsoft.com/office/powerpoint/2010/main" val="1020752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On-screen Show (4:3)</PresentationFormat>
  <Paragraphs>81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cp:revision>
  <dcterms:created xsi:type="dcterms:W3CDTF">2019-08-04T17:18:20Z</dcterms:created>
  <dcterms:modified xsi:type="dcterms:W3CDTF">2019-08-04T17:19:11Z</dcterms:modified>
</cp:coreProperties>
</file>