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259" r:id="rId3"/>
    <p:sldId id="261" r:id="rId4"/>
    <p:sldId id="257" r:id="rId5"/>
    <p:sldId id="263" r:id="rId6"/>
    <p:sldId id="265" r:id="rId7"/>
    <p:sldId id="266" r:id="rId8"/>
    <p:sldId id="267" r:id="rId9"/>
    <p:sldId id="269" r:id="rId10"/>
    <p:sldId id="271" r:id="rId11"/>
    <p:sldId id="272" r:id="rId12"/>
    <p:sldId id="274" r:id="rId13"/>
    <p:sldId id="275" r:id="rId14"/>
    <p:sldId id="277" r:id="rId15"/>
    <p:sldId id="279" r:id="rId16"/>
    <p:sldId id="280" r:id="rId17"/>
    <p:sldId id="282" r:id="rId18"/>
    <p:sldId id="284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84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CD5AB-17C6-44A3-9997-6CD3EEB288BA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47DF2-D106-4502-B9DC-3C5934B0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A89753F-3A72-42FA-8387-7726F5B02179}" type="datetime1">
              <a:rPr lang="en-US" smtClean="0"/>
              <a:pPr>
                <a:defRPr/>
              </a:pPr>
              <a:t>8/9/2019</a:t>
            </a:fld>
            <a:endParaRPr lang="en-US" smtClean="0"/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0B008B-2BB2-4EF7-A6FE-9ABCB99C153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584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07744A-5FFB-4D97-81BC-EAA2947C5A1B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66750"/>
            <a:ext cx="4645025" cy="34845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3563"/>
            <a:ext cx="5048250" cy="4078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19E3D6E-8BC6-4C4B-89C6-E3DCDDCE3EA5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0246-0C12-4AD2-A917-A1CCA4BE60F2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303-F38F-4B84-B9CD-1C36E334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8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0246-0C12-4AD2-A917-A1CCA4BE60F2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303-F38F-4B84-B9CD-1C36E334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1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0246-0C12-4AD2-A917-A1CCA4BE60F2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303-F38F-4B84-B9CD-1C36E334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60F17-D3A3-4115-8BD9-6F178461B7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362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813A3-1773-4860-8173-3A1EA9D13B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43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0246-0C12-4AD2-A917-A1CCA4BE60F2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303-F38F-4B84-B9CD-1C36E334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2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0246-0C12-4AD2-A917-A1CCA4BE60F2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303-F38F-4B84-B9CD-1C36E334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8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0246-0C12-4AD2-A917-A1CCA4BE60F2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303-F38F-4B84-B9CD-1C36E334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4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0246-0C12-4AD2-A917-A1CCA4BE60F2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303-F38F-4B84-B9CD-1C36E334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2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0246-0C12-4AD2-A917-A1CCA4BE60F2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303-F38F-4B84-B9CD-1C36E334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7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0246-0C12-4AD2-A917-A1CCA4BE60F2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303-F38F-4B84-B9CD-1C36E334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1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0246-0C12-4AD2-A917-A1CCA4BE60F2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303-F38F-4B84-B9CD-1C36E334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3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0246-0C12-4AD2-A917-A1CCA4BE60F2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303-F38F-4B84-B9CD-1C36E334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0246-0C12-4AD2-A917-A1CCA4BE60F2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DB303-F38F-4B84-B9CD-1C36E3345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t\Desktop\hai\ChauYeuBa.wav" TargetMode="External"/><Relationship Id="rId6" Type="http://schemas.openxmlformats.org/officeDocument/2006/relationships/image" Target="../media/image3.wmf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4903A-9AE0-4B4C-856C-826214AD871F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3075" name="Picture 2" descr="Frames PPT 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Theme23751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08137" y="4808537"/>
            <a:ext cx="3657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70037" y="1570037"/>
            <a:ext cx="35814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56400" y="449580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5000" y="3352800"/>
            <a:ext cx="67818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16675"/>
            <a:ext cx="4114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16675"/>
            <a:ext cx="4149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114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J00991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114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9" name="ChauYeuBa.wav">
            <a:hlinkClick r:id="" action="ppaction://media"/>
          </p:cNvPr>
          <p:cNvPicPr preferRelativeResize="0"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0"/>
            <a:ext cx="10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7" descr="hoa h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08588"/>
            <a:ext cx="1905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 descr="hoa h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4613"/>
            <a:ext cx="182880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8" descr="Cay c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11604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5" name="AutoShape 25"/>
          <p:cNvSpPr>
            <a:spLocks noChangeArrowheads="1"/>
          </p:cNvSpPr>
          <p:nvPr/>
        </p:nvSpPr>
        <p:spPr bwMode="auto">
          <a:xfrm>
            <a:off x="1447800" y="5105400"/>
            <a:ext cx="838200" cy="457200"/>
          </a:xfrm>
          <a:prstGeom prst="star5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91" name="Picture 27" descr="887822uivpqeloz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334963"/>
            <a:ext cx="5048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8" descr="887822uivpqeloz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37147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9" descr="sun14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3350"/>
            <a:ext cx="15875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7" name="WordArt 29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7724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9190"/>
                <a:gd name="adj2" fmla="val 0"/>
              </a:avLst>
            </a:prstTxWarp>
          </a:bodyPr>
          <a:lstStyle/>
          <a:p>
            <a:endParaRPr lang="en-US" sz="4000" kern="10" dirty="0"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VNI-Times"/>
            </a:endParaRPr>
          </a:p>
          <a:p>
            <a:r>
              <a:rPr lang="en-US" sz="40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 </a:t>
            </a:r>
          </a:p>
        </p:txBody>
      </p:sp>
      <p:sp>
        <p:nvSpPr>
          <p:cNvPr id="3095" name="Text Box 25"/>
          <p:cNvSpPr txBox="1">
            <a:spLocks noChangeArrowheads="1"/>
          </p:cNvSpPr>
          <p:nvPr/>
        </p:nvSpPr>
        <p:spPr bwMode="auto">
          <a:xfrm>
            <a:off x="830263" y="2443163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</a:rPr>
              <a:t>TỰ NHIÊN XÃ HỘI- LỚP 2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97851" y="4239280"/>
            <a:ext cx="41936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GV :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 THU HUYỀN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3010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59"/>
                </p:tgtEl>
              </p:cMediaNode>
            </p:audio>
          </p:childTnLst>
        </p:cTn>
      </p:par>
    </p:tnLst>
    <p:bldLst>
      <p:bldP spid="71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209800" y="1219200"/>
            <a:ext cx="6096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       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962400" y="1219200"/>
            <a:ext cx="6096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       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5638800" y="1066800"/>
            <a:ext cx="528638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3      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5486400" y="25908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    </a:t>
            </a: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7772400" y="2667000"/>
            <a:ext cx="8334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6       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7924800" y="3886200"/>
            <a:ext cx="533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7       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8077200" y="4876800"/>
            <a:ext cx="6858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8       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5257800" y="4572000"/>
            <a:ext cx="99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9       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2667000" y="4814888"/>
            <a:ext cx="838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10      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1524000" y="5181600"/>
            <a:ext cx="98107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         11</a:t>
            </a:r>
            <a:r>
              <a:rPr lang="en-US">
                <a:solidFill>
                  <a:schemeClr val="bg1"/>
                </a:solidFill>
              </a:rPr>
              <a:t>       </a:t>
            </a:r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2438400" y="3352800"/>
            <a:ext cx="98107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         12</a:t>
            </a:r>
            <a:r>
              <a:rPr lang="en-US">
                <a:solidFill>
                  <a:schemeClr val="bg1"/>
                </a:solidFill>
              </a:rPr>
              <a:t>       </a:t>
            </a:r>
          </a:p>
        </p:txBody>
      </p:sp>
      <p:sp>
        <p:nvSpPr>
          <p:cNvPr id="24590" name="Rectangle 14"/>
          <p:cNvSpPr txBox="1">
            <a:spLocks noChangeArrowheads="1"/>
          </p:cNvSpPr>
          <p:nvPr/>
        </p:nvSpPr>
        <p:spPr bwMode="auto">
          <a:xfrm>
            <a:off x="609600" y="320675"/>
            <a:ext cx="746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b="1" dirty="0">
                <a:cs typeface="Times New Roman" pitchFamily="18" charset="0"/>
                <a:sym typeface="Wingdings"/>
              </a:rPr>
              <a:t> </a:t>
            </a:r>
            <a:r>
              <a:rPr lang="en-US" sz="2800" b="1" dirty="0" err="1">
                <a:cs typeface="Times New Roman" pitchFamily="18" charset="0"/>
              </a:rPr>
              <a:t>Kể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tên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những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đồ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dùng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có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trong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tranh</a:t>
            </a:r>
            <a:r>
              <a:rPr lang="en-US" sz="2800" b="1" dirty="0">
                <a:cs typeface="Times New Roman" pitchFamily="18" charset="0"/>
              </a:rPr>
              <a:t>? 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b="1" dirty="0">
                <a:cs typeface="Times New Roman" pitchFamily="18" charset="0"/>
                <a:sym typeface="Wingdings"/>
              </a:rPr>
              <a:t></a:t>
            </a:r>
            <a:r>
              <a:rPr lang="en-US" sz="2800" b="1" dirty="0" err="1">
                <a:cs typeface="Times New Roman" pitchFamily="18" charset="0"/>
              </a:rPr>
              <a:t>Chúng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được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dùng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để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làm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gì</a:t>
            </a:r>
            <a:r>
              <a:rPr lang="en-US" sz="2800" b="1" dirty="0">
                <a:cs typeface="Times New Roman" pitchFamily="18" charset="0"/>
              </a:rPr>
              <a:t>?</a:t>
            </a:r>
          </a:p>
        </p:txBody>
      </p:sp>
      <p:sp>
        <p:nvSpPr>
          <p:cNvPr id="24591" name="Text Box 4"/>
          <p:cNvSpPr txBox="1">
            <a:spLocks noChangeArrowheads="1"/>
          </p:cNvSpPr>
          <p:nvPr/>
        </p:nvSpPr>
        <p:spPr bwMode="auto">
          <a:xfrm>
            <a:off x="2200275" y="1219200"/>
            <a:ext cx="6096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       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       </a:t>
            </a:r>
          </a:p>
        </p:txBody>
      </p:sp>
      <p:pic>
        <p:nvPicPr>
          <p:cNvPr id="245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63157"/>
            <a:ext cx="8496300" cy="520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1128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11350"/>
            <a:ext cx="9144000" cy="68693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350" y="76200"/>
            <a:ext cx="86868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800" b="1" dirty="0"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b="1" dirty="0">
              <a:cs typeface="Times New Roman" pitchFamily="18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495800" cy="437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448675" y="2633663"/>
            <a:ext cx="1588" cy="35687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21463" y="2622550"/>
            <a:ext cx="0" cy="35623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19650" y="3222625"/>
            <a:ext cx="3644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9650" y="3810000"/>
            <a:ext cx="3644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19650" y="4451350"/>
            <a:ext cx="3644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9650" y="4997450"/>
            <a:ext cx="3644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6950" y="5597525"/>
            <a:ext cx="36433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6950" y="6199188"/>
            <a:ext cx="36433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xtBox 13"/>
          <p:cNvSpPr txBox="1">
            <a:spLocks noChangeArrowheads="1"/>
          </p:cNvSpPr>
          <p:nvPr/>
        </p:nvSpPr>
        <p:spPr bwMode="auto">
          <a:xfrm>
            <a:off x="4954588" y="2757488"/>
            <a:ext cx="1719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dùng</a:t>
            </a: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5614" name="TextBox 14"/>
          <p:cNvSpPr txBox="1">
            <a:spLocks noChangeArrowheads="1"/>
          </p:cNvSpPr>
          <p:nvPr/>
        </p:nvSpPr>
        <p:spPr bwMode="auto">
          <a:xfrm>
            <a:off x="6946900" y="2751138"/>
            <a:ext cx="155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Lợi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ích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803775" y="2620963"/>
            <a:ext cx="0" cy="35671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54588" y="3316288"/>
            <a:ext cx="141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 dirty="0">
                <a:cs typeface="Times New Roman" pitchFamily="18" charset="0"/>
              </a:rPr>
              <a:t>- </a:t>
            </a:r>
            <a:r>
              <a:rPr lang="en-US" sz="2000" b="1" dirty="0" err="1">
                <a:cs typeface="Times New Roman" pitchFamily="18" charset="0"/>
              </a:rPr>
              <a:t>Nồi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cơm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46863" y="3316288"/>
            <a:ext cx="1951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>
                <a:cs typeface="Times New Roman" pitchFamily="18" charset="0"/>
              </a:rPr>
              <a:t>- Nấu cơm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54588" y="3944938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>
                <a:cs typeface="Times New Roman" pitchFamily="18" charset="0"/>
              </a:rPr>
              <a:t>- Tivi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83388" y="3944938"/>
            <a:ext cx="141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>
                <a:cs typeface="Times New Roman" pitchFamily="18" charset="0"/>
              </a:rPr>
              <a:t>- Giải trí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54588" y="4503738"/>
            <a:ext cx="141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>
                <a:cs typeface="Times New Roman" pitchFamily="18" charset="0"/>
              </a:rPr>
              <a:t>- Quạt máy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783388" y="4503738"/>
            <a:ext cx="141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>
                <a:cs typeface="Times New Roman" pitchFamily="18" charset="0"/>
              </a:rPr>
              <a:t>- Làm mát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54588" y="5092700"/>
            <a:ext cx="141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>
                <a:cs typeface="Times New Roman" pitchFamily="18" charset="0"/>
              </a:rPr>
              <a:t>- Lọ hoa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83388" y="5080000"/>
            <a:ext cx="1528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1">
                <a:cs typeface="Times New Roman" pitchFamily="18" charset="0"/>
              </a:rPr>
              <a:t>- Cắm hoa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54588" y="5745163"/>
            <a:ext cx="1268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latin typeface="Tekton"/>
              </a:rPr>
              <a:t>………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783388" y="5745163"/>
            <a:ext cx="1227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latin typeface="Tekton"/>
              </a:rPr>
              <a:t>………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803775" y="2633663"/>
            <a:ext cx="3644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7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nhung-hinh-nen-powerpoint-cho-giao-an-cua-cac-thay-co-1484918567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5125" y="214313"/>
            <a:ext cx="36195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10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64327" y="1572171"/>
            <a:ext cx="6662623" cy="3649662"/>
            <a:chOff x="2057400" y="1295400"/>
            <a:chExt cx="6144419" cy="3276600"/>
          </a:xfrm>
        </p:grpSpPr>
        <p:sp>
          <p:nvSpPr>
            <p:cNvPr id="4" name="Oval Callout 3"/>
            <p:cNvSpPr/>
            <p:nvPr/>
          </p:nvSpPr>
          <p:spPr>
            <a:xfrm>
              <a:off x="2057400" y="1295400"/>
              <a:ext cx="6144419" cy="3276600"/>
            </a:xfrm>
            <a:prstGeom prst="wedgeEllipseCallout">
              <a:avLst>
                <a:gd name="adj1" fmla="val -40008"/>
                <a:gd name="adj2" fmla="val 55313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34419" y="1885027"/>
              <a:ext cx="58674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khoa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, ở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74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60"/>
          <p:cNvSpPr txBox="1">
            <a:spLocks noChangeArrowheads="1"/>
          </p:cNvSpPr>
          <p:nvPr/>
        </p:nvSpPr>
        <p:spPr bwMode="auto">
          <a:xfrm>
            <a:off x="2063750" y="3581400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Bàn</a:t>
            </a:r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2057400" y="4267200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Ghế</a:t>
            </a:r>
          </a:p>
        </p:txBody>
      </p:sp>
      <p:sp>
        <p:nvSpPr>
          <p:cNvPr id="66" name="Text Box 62"/>
          <p:cNvSpPr txBox="1">
            <a:spLocks noChangeArrowheads="1"/>
          </p:cNvSpPr>
          <p:nvPr/>
        </p:nvSpPr>
        <p:spPr bwMode="auto">
          <a:xfrm>
            <a:off x="1981200" y="4876800"/>
            <a:ext cx="118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Giường</a:t>
            </a:r>
          </a:p>
        </p:txBody>
      </p: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2209800" y="5622925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Tủ</a:t>
            </a:r>
          </a:p>
        </p:txBody>
      </p:sp>
      <p:sp>
        <p:nvSpPr>
          <p:cNvPr id="68" name="Text Box 64"/>
          <p:cNvSpPr txBox="1">
            <a:spLocks noChangeArrowheads="1"/>
          </p:cNvSpPr>
          <p:nvPr/>
        </p:nvSpPr>
        <p:spPr bwMode="auto">
          <a:xfrm>
            <a:off x="4078288" y="358140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Rổ</a:t>
            </a: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3849688" y="5624513"/>
            <a:ext cx="1331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Ca, gáo</a:t>
            </a:r>
          </a:p>
        </p:txBody>
      </p:sp>
      <p:sp>
        <p:nvSpPr>
          <p:cNvPr id="70" name="Text Box 66"/>
          <p:cNvSpPr txBox="1">
            <a:spLocks noChangeArrowheads="1"/>
          </p:cNvSpPr>
          <p:nvPr/>
        </p:nvSpPr>
        <p:spPr bwMode="auto">
          <a:xfrm>
            <a:off x="3759200" y="4114800"/>
            <a:ext cx="1331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Thau, chậu</a:t>
            </a:r>
          </a:p>
        </p:txBody>
      </p:sp>
      <p:sp>
        <p:nvSpPr>
          <p:cNvPr id="72" name="Rectangle 68"/>
          <p:cNvSpPr>
            <a:spLocks noChangeArrowheads="1"/>
          </p:cNvSpPr>
          <p:nvPr/>
        </p:nvSpPr>
        <p:spPr bwMode="auto">
          <a:xfrm>
            <a:off x="4078288" y="4876800"/>
            <a:ext cx="50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Xô</a:t>
            </a:r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5729288" y="3581400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Phích</a:t>
            </a:r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5653088" y="4267200"/>
            <a:ext cx="1017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Lọ hoa</a:t>
            </a:r>
          </a:p>
        </p:txBody>
      </p:sp>
      <p:sp>
        <p:nvSpPr>
          <p:cNvPr id="81" name="Rectangle 78"/>
          <p:cNvSpPr>
            <a:spLocks noChangeArrowheads="1"/>
          </p:cNvSpPr>
          <p:nvPr/>
        </p:nvSpPr>
        <p:spPr bwMode="auto">
          <a:xfrm>
            <a:off x="5576888" y="4876800"/>
            <a:ext cx="1357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Bóng đèn</a:t>
            </a: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5653088" y="5562600"/>
            <a:ext cx="110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Chai, lọ</a:t>
            </a:r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7391400" y="3581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Quạt</a:t>
            </a: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7239000" y="42672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Nồi cơm điện</a:t>
            </a: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7435850" y="4860925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Bàn là</a:t>
            </a:r>
          </a:p>
        </p:txBody>
      </p:sp>
      <p:sp>
        <p:nvSpPr>
          <p:cNvPr id="86" name="Rectangle 83"/>
          <p:cNvSpPr txBox="1">
            <a:spLocks noChangeArrowheads="1"/>
          </p:cNvSpPr>
          <p:nvPr/>
        </p:nvSpPr>
        <p:spPr>
          <a:xfrm>
            <a:off x="356393" y="228600"/>
            <a:ext cx="8137525" cy="7620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200" b="1" dirty="0">
                <a:latin typeface="Times New Roman" pitchFamily="18" charset="0"/>
              </a:rPr>
              <a:t>NHỮNG ĐỒ DÙNG TRONG GIA ĐÌNH</a:t>
            </a:r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>
            <a:off x="7550150" y="5622925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Máy tính</a:t>
            </a:r>
          </a:p>
        </p:txBody>
      </p:sp>
      <p:graphicFrame>
        <p:nvGraphicFramePr>
          <p:cNvPr id="12459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74549"/>
              </p:ext>
            </p:extLst>
          </p:nvPr>
        </p:nvGraphicFramePr>
        <p:xfrm>
          <a:off x="38100" y="1295400"/>
          <a:ext cx="8991600" cy="5347337"/>
        </p:xfrm>
        <a:graphic>
          <a:graphicData uri="http://schemas.openxmlformats.org/drawingml/2006/table">
            <a:tbl>
              <a:tblPr/>
              <a:tblGrid>
                <a:gridCol w="1798638"/>
                <a:gridCol w="1797050"/>
                <a:gridCol w="1800225"/>
                <a:gridCol w="1797050"/>
                <a:gridCol w="1798637"/>
              </a:tblGrid>
              <a:tr h="211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ĐỒ GỖ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ĐỒ NHỰA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ĐỒ SỨ, ĐỒ THUỶ TINH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ĐỒ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52" name="Text Box 164"/>
          <p:cNvSpPr txBox="1">
            <a:spLocks noChangeArrowheads="1"/>
          </p:cNvSpPr>
          <p:nvPr/>
        </p:nvSpPr>
        <p:spPr bwMode="auto">
          <a:xfrm>
            <a:off x="4114800" y="6172200"/>
            <a:ext cx="685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…</a:t>
            </a:r>
          </a:p>
        </p:txBody>
      </p:sp>
      <p:sp>
        <p:nvSpPr>
          <p:cNvPr id="12453" name="Text Box 165"/>
          <p:cNvSpPr txBox="1">
            <a:spLocks noChangeArrowheads="1"/>
          </p:cNvSpPr>
          <p:nvPr/>
        </p:nvSpPr>
        <p:spPr bwMode="auto">
          <a:xfrm>
            <a:off x="2209800" y="6172200"/>
            <a:ext cx="685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…</a:t>
            </a:r>
          </a:p>
        </p:txBody>
      </p:sp>
      <p:sp>
        <p:nvSpPr>
          <p:cNvPr id="12454" name="Text Box 166"/>
          <p:cNvSpPr txBox="1">
            <a:spLocks noChangeArrowheads="1"/>
          </p:cNvSpPr>
          <p:nvPr/>
        </p:nvSpPr>
        <p:spPr bwMode="auto">
          <a:xfrm>
            <a:off x="5943600" y="6172200"/>
            <a:ext cx="685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…</a:t>
            </a:r>
          </a:p>
        </p:txBody>
      </p:sp>
      <p:sp>
        <p:nvSpPr>
          <p:cNvPr id="12455" name="Text Box 167"/>
          <p:cNvSpPr txBox="1">
            <a:spLocks noChangeArrowheads="1"/>
          </p:cNvSpPr>
          <p:nvPr/>
        </p:nvSpPr>
        <p:spPr bwMode="auto">
          <a:xfrm>
            <a:off x="7772400" y="6172200"/>
            <a:ext cx="685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54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92" grpId="0"/>
      <p:bldP spid="12452" grpId="0"/>
      <p:bldP spid="12453" grpId="0"/>
      <p:bldP spid="12454" grpId="0"/>
      <p:bldP spid="124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533400" y="3505200"/>
            <a:ext cx="8202612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120000"/>
              <a:buFont typeface="Wingdings 2" pitchFamily="18" charset="2"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Tuỳ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vào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cầu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và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điều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kiện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kinh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tế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nên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đồ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dùng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của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mỗi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gia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đình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cũng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sự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khác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biệt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.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546894" y="1676400"/>
            <a:ext cx="8229600" cy="17543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Mỗi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gia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đình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đều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những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đồ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dùng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thiết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yếu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phục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vụ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cho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cầu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cuộc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sống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509044" y="418237"/>
            <a:ext cx="4305300" cy="990600"/>
          </a:xfrm>
          <a:prstGeom prst="wedgeRoundRectCallout">
            <a:avLst>
              <a:gd name="adj1" fmla="val -7037"/>
              <a:gd name="adj2" fmla="val 50801"/>
              <a:gd name="adj3" fmla="val 16667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4286" y="952587"/>
            <a:ext cx="85087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664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191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419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228600" y="3962400"/>
            <a:ext cx="9906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28600" y="6324600"/>
            <a:ext cx="762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8153400" y="6096000"/>
            <a:ext cx="9906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228600" y="152400"/>
            <a:ext cx="713898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00"/>
                    </a:gs>
                    <a:gs pos="100000">
                      <a:srgbClr val="0000CC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 anchor="ctr"/>
          <a:lstStyle/>
          <a:p>
            <a:pPr eaLnBrk="1" hangingPunct="1">
              <a:spcBef>
                <a:spcPct val="20000"/>
              </a:spcBef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kumimoji="1"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99" grpId="0"/>
      <p:bldP spid="20500" grpId="0"/>
      <p:bldP spid="205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7" y="228600"/>
            <a:ext cx="7848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657600" y="5745163"/>
            <a:ext cx="2286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Lau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bµn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057400" y="6265613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066800" y="5029200"/>
            <a:ext cx="1066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883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2400"/>
            <a:ext cx="807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3200400" y="5595332"/>
            <a:ext cx="2514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Röa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Êm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chÐn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57300" y="6114444"/>
            <a:ext cx="6553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447800" y="5257800"/>
            <a:ext cx="914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052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9" grpId="0"/>
      <p:bldP spid="225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8" y="304800"/>
            <a:ext cx="79248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2550988" y="5747072"/>
            <a:ext cx="4343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CÊt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thøc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¨n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vµo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tñ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l¹nh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63557" y="6188861"/>
            <a:ext cx="6781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B¶o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qu¶n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thøc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¨n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ngon</a:t>
            </a: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162800" y="5257800"/>
            <a:ext cx="6096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428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7" grpId="0"/>
      <p:bldP spid="9" grpId="0"/>
      <p:bldP spid="235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8" y="609600"/>
            <a:ext cx="188017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70425"/>
            <a:ext cx="20097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971800" y="609600"/>
            <a:ext cx="5638800" cy="2514599"/>
          </a:xfrm>
          <a:prstGeom prst="wedgeEllipseCallout">
            <a:avLst>
              <a:gd name="adj1" fmla="val -61844"/>
              <a:gd name="adj2" fmla="val 5282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Muốn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sử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đồ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dùng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sứ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thuỷ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tinh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bền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đẹp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ta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cần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lưu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ý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điều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gì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?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971800" y="3810000"/>
            <a:ext cx="5534346" cy="25090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nhung-hinh-nen-powerpoint-cho-giao-an-cua-cac-thay-co-1484918567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0900" y="214313"/>
            <a:ext cx="36195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10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37581" y="1524000"/>
            <a:ext cx="6220619" cy="3276600"/>
            <a:chOff x="2237581" y="1524000"/>
            <a:chExt cx="6220619" cy="3276600"/>
          </a:xfrm>
        </p:grpSpPr>
        <p:sp>
          <p:nvSpPr>
            <p:cNvPr id="4" name="Oval Callout 3"/>
            <p:cNvSpPr/>
            <p:nvPr/>
          </p:nvSpPr>
          <p:spPr>
            <a:xfrm>
              <a:off x="2237581" y="1524000"/>
              <a:ext cx="6144419" cy="3276600"/>
            </a:xfrm>
            <a:prstGeom prst="wedgeEllipseCallout">
              <a:avLst>
                <a:gd name="adj1" fmla="val -47078"/>
                <a:gd name="adj2" fmla="val 69738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0800" y="2877606"/>
              <a:ext cx="5867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ai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4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09006" y="1524000"/>
            <a:ext cx="6172994" cy="3276600"/>
            <a:chOff x="2237581" y="1524000"/>
            <a:chExt cx="6172994" cy="3276600"/>
          </a:xfrm>
        </p:grpSpPr>
        <p:sp>
          <p:nvSpPr>
            <p:cNvPr id="9" name="Oval Callout 8"/>
            <p:cNvSpPr/>
            <p:nvPr/>
          </p:nvSpPr>
          <p:spPr>
            <a:xfrm>
              <a:off x="2237581" y="1524000"/>
              <a:ext cx="6144419" cy="3276600"/>
            </a:xfrm>
            <a:prstGeom prst="wedgeEllipseCallout">
              <a:avLst>
                <a:gd name="adj1" fmla="val -47078"/>
                <a:gd name="adj2" fmla="val 69738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43175" y="2262053"/>
              <a:ext cx="5867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đỡ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989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772400" cy="838200"/>
          </a:xfrm>
        </p:spPr>
        <p:txBody>
          <a:bodyPr wrap="none"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Khi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sử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đồ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dùng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ta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</a:b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chú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ý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gì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?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876800"/>
            <a:ext cx="8229600" cy="1066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13" y="1524000"/>
            <a:ext cx="262143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2844229" cy="217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2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1219200"/>
            <a:ext cx="6049962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Đối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với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ghế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giường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tủ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ta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giữ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gìn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thế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nào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?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3124200"/>
            <a:ext cx="6253162" cy="21780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b="1" dirty="0">
                <a:solidFill>
                  <a:srgbClr val="FF253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Đối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với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bàn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ghế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giường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tủ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ta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phải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thường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xuyên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lau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chùi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bụi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bẩn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.</a:t>
            </a:r>
          </a:p>
        </p:txBody>
      </p:sp>
      <p:pic>
        <p:nvPicPr>
          <p:cNvPr id="23556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085975" cy="35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4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" y="0"/>
            <a:ext cx="9138007" cy="6858000"/>
          </a:xfrm>
          <a:prstGeom prst="rect">
            <a:avLst/>
          </a:prstGeom>
        </p:spPr>
      </p:pic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269695" y="1709738"/>
            <a:ext cx="8610600" cy="2246769"/>
          </a:xfrm>
          <a:prstGeom prst="rect">
            <a:avLst/>
          </a:prstGeom>
          <a:solidFill>
            <a:srgbClr val="75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     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Khi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sö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dông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c¸c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®å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dïng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gia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®×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nh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chóng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ta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ph¶i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biÕt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c¸ch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b¶o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qu¶n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lau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chïi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xuyªn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xÕp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®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Æt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ng¨n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n¾p. §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èi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víi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®å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dïng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dÔ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vì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dÔ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g·y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hay ®å ®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iÖn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khi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sö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dông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chóng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ta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cÇn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chó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ý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nhÑ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nhµng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cÈn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thËn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, ®¶m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b¶o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an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toµn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.</a:t>
            </a:r>
          </a:p>
        </p:txBody>
      </p:sp>
      <p:sp>
        <p:nvSpPr>
          <p:cNvPr id="175116" name="AutoShape 12"/>
          <p:cNvSpPr>
            <a:spLocks noChangeArrowheads="1"/>
          </p:cNvSpPr>
          <p:nvPr/>
        </p:nvSpPr>
        <p:spPr bwMode="auto">
          <a:xfrm>
            <a:off x="609600" y="4284324"/>
            <a:ext cx="5715000" cy="1811676"/>
          </a:xfrm>
          <a:prstGeom prst="wedgeRoundRectCallout">
            <a:avLst>
              <a:gd name="adj1" fmla="val -40972"/>
              <a:gd name="adj2" fmla="val 3073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/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Chú ý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̀̀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̉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tránh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giật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tắt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hết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̀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̉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kiệm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06" name="Rectangle 6"/>
          <p:cNvSpPr>
            <a:spLocks noChangeArrowheads="1" noChangeShapeType="1"/>
          </p:cNvSpPr>
          <p:nvPr/>
        </p:nvSpPr>
        <p:spPr bwMode="auto">
          <a:xfrm>
            <a:off x="3021806" y="990600"/>
            <a:ext cx="34051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7F997F"/>
                    </a:gs>
                    <a:gs pos="100000">
                      <a:srgbClr val="FFFF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428750" y="221180"/>
            <a:ext cx="6591300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TRONG GIA ĐÌNH</a:t>
            </a:r>
          </a:p>
        </p:txBody>
      </p:sp>
    </p:spTree>
    <p:extLst>
      <p:ext uri="{BB962C8B-B14F-4D97-AF65-F5344CB8AC3E}">
        <p14:creationId xmlns:p14="http://schemas.microsoft.com/office/powerpoint/2010/main" val="42258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nimBg="1"/>
      <p:bldP spid="175116" grpId="0" animBg="1"/>
      <p:bldP spid="1536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6" name="AutoShape 12"/>
          <p:cNvSpPr>
            <a:spLocks noChangeArrowheads="1"/>
          </p:cNvSpPr>
          <p:nvPr/>
        </p:nvSpPr>
        <p:spPr bwMode="auto">
          <a:xfrm>
            <a:off x="1790700" y="609600"/>
            <a:ext cx="5257800" cy="990600"/>
          </a:xfrm>
          <a:prstGeom prst="wedgeRoundRectCallout">
            <a:avLst>
              <a:gd name="adj1" fmla="val -7037"/>
              <a:gd name="adj2" fmla="val 50801"/>
              <a:gd name="adj3" fmla="val 16667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13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52725"/>
            <a:ext cx="2057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228600" y="4800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Nồi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điện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3276600" y="4876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Quạt điện</a:t>
            </a:r>
          </a:p>
        </p:txBody>
      </p:sp>
      <p:pic>
        <p:nvPicPr>
          <p:cNvPr id="829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6934200" y="487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TỦ</a:t>
            </a:r>
          </a:p>
        </p:txBody>
      </p:sp>
    </p:spTree>
    <p:extLst>
      <p:ext uri="{BB962C8B-B14F-4D97-AF65-F5344CB8AC3E}">
        <p14:creationId xmlns:p14="http://schemas.microsoft.com/office/powerpoint/2010/main" val="4332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6" grpId="0" animBg="1" autoUpdateAnimBg="0"/>
      <p:bldP spid="829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6" y="152400"/>
            <a:ext cx="9150485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7669" y="762000"/>
            <a:ext cx="6096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53649" y="2399488"/>
            <a:ext cx="6553200" cy="2308324"/>
            <a:chOff x="1453649" y="2399488"/>
            <a:chExt cx="6553200" cy="2308324"/>
          </a:xfrm>
        </p:grpSpPr>
        <p:sp>
          <p:nvSpPr>
            <p:cNvPr id="2" name="TextBox 1"/>
            <p:cNvSpPr txBox="1"/>
            <p:nvPr/>
          </p:nvSpPr>
          <p:spPr>
            <a:xfrm>
              <a:off x="1453649" y="2438399"/>
              <a:ext cx="6553200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endPara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90800" y="2399488"/>
              <a:ext cx="4419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 DÙNG TRONG GIA ĐÌNH</a:t>
              </a:r>
            </a:p>
            <a:p>
              <a:endPara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64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85725" y="152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0" y="14478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6172" name="Group 28"/>
          <p:cNvGrpSpPr>
            <a:grpSpLocks/>
          </p:cNvGrpSpPr>
          <p:nvPr/>
        </p:nvGrpSpPr>
        <p:grpSpPr bwMode="auto">
          <a:xfrm>
            <a:off x="304800" y="2336800"/>
            <a:ext cx="3886200" cy="1854200"/>
            <a:chOff x="192" y="1472"/>
            <a:chExt cx="2448" cy="1168"/>
          </a:xfrm>
        </p:grpSpPr>
        <p:sp>
          <p:nvSpPr>
            <p:cNvPr id="6146" name="Rectangle 4"/>
            <p:cNvSpPr>
              <a:spLocks noChangeArrowheads="1"/>
            </p:cNvSpPr>
            <p:nvPr/>
          </p:nvSpPr>
          <p:spPr bwMode="auto">
            <a:xfrm>
              <a:off x="2400" y="1760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116767" name="Picture 31" descr="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72"/>
              <a:ext cx="2448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34"/>
            <p:cNvSpPr txBox="1">
              <a:spLocks noChangeArrowheads="1"/>
            </p:cNvSpPr>
            <p:nvPr/>
          </p:nvSpPr>
          <p:spPr bwMode="auto">
            <a:xfrm>
              <a:off x="2304" y="2330"/>
              <a:ext cx="28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-1621" y="749840"/>
            <a:ext cx="92202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SGK/T26?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73" name="Group 29"/>
          <p:cNvGrpSpPr>
            <a:grpSpLocks/>
          </p:cNvGrpSpPr>
          <p:nvPr/>
        </p:nvGrpSpPr>
        <p:grpSpPr bwMode="auto">
          <a:xfrm>
            <a:off x="381000" y="4572000"/>
            <a:ext cx="3886200" cy="1914525"/>
            <a:chOff x="240" y="2880"/>
            <a:chExt cx="2448" cy="1206"/>
          </a:xfrm>
        </p:grpSpPr>
        <p:pic>
          <p:nvPicPr>
            <p:cNvPr id="116768" name="Picture 32" descr="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880"/>
              <a:ext cx="2448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34"/>
            <p:cNvSpPr txBox="1">
              <a:spLocks noChangeArrowheads="1"/>
            </p:cNvSpPr>
            <p:nvPr/>
          </p:nvSpPr>
          <p:spPr bwMode="auto">
            <a:xfrm>
              <a:off x="240" y="3792"/>
              <a:ext cx="28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4419600" y="2209800"/>
            <a:ext cx="4724400" cy="4495800"/>
            <a:chOff x="2784" y="1392"/>
            <a:chExt cx="2976" cy="2832"/>
          </a:xfrm>
        </p:grpSpPr>
        <p:pic>
          <p:nvPicPr>
            <p:cNvPr id="116769" name="Picture 33" descr="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392"/>
              <a:ext cx="2976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70" name="Text Box 34"/>
            <p:cNvSpPr txBox="1">
              <a:spLocks noChangeArrowheads="1"/>
            </p:cNvSpPr>
            <p:nvPr/>
          </p:nvSpPr>
          <p:spPr bwMode="auto">
            <a:xfrm>
              <a:off x="4224" y="3930"/>
              <a:ext cx="28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6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40" grpId="0"/>
      <p:bldP spid="542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5313" y="228600"/>
            <a:ext cx="8229600" cy="87471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195" name="Picture 14" descr="1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338820" cy="5105400"/>
          </a:xfrm>
          <a:prstGeom prst="rect">
            <a:avLst/>
          </a:prstGeom>
          <a:noFill/>
          <a:ln w="57150">
            <a:pattFill prst="solidDmnd">
              <a:fgClr>
                <a:srgbClr val="00FF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465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2"/>
            <a:ext cx="9144000" cy="68814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038" y="184150"/>
            <a:ext cx="8624887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algn="ctr">
              <a:defRPr/>
            </a:pPr>
            <a:endParaRPr lang="en-US" sz="32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03775" y="2633663"/>
            <a:ext cx="3644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03775" y="2633663"/>
            <a:ext cx="0" cy="35687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48675" y="2633663"/>
            <a:ext cx="1588" cy="35687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21463" y="2622550"/>
            <a:ext cx="0" cy="35623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19650" y="3222625"/>
            <a:ext cx="3644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19650" y="3810000"/>
            <a:ext cx="3644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19650" y="4451350"/>
            <a:ext cx="3644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19650" y="4997450"/>
            <a:ext cx="3644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6950" y="5597525"/>
            <a:ext cx="36433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06950" y="6199188"/>
            <a:ext cx="36433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TextBox 23"/>
          <p:cNvSpPr txBox="1">
            <a:spLocks noChangeArrowheads="1"/>
          </p:cNvSpPr>
          <p:nvPr/>
        </p:nvSpPr>
        <p:spPr bwMode="auto">
          <a:xfrm>
            <a:off x="4954588" y="2757488"/>
            <a:ext cx="1719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dùng</a:t>
            </a: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520" name="TextBox 22"/>
          <p:cNvSpPr txBox="1">
            <a:spLocks noChangeArrowheads="1"/>
          </p:cNvSpPr>
          <p:nvPr/>
        </p:nvSpPr>
        <p:spPr bwMode="auto">
          <a:xfrm>
            <a:off x="6946900" y="2751138"/>
            <a:ext cx="155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Lợi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ích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803775" y="2620963"/>
            <a:ext cx="0" cy="35671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4588" y="3316288"/>
            <a:ext cx="1761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cs typeface="Times New Roman" pitchFamily="18" charset="0"/>
              </a:rPr>
              <a:t>- </a:t>
            </a:r>
            <a:r>
              <a:rPr lang="en-US" sz="2400" b="1" dirty="0" err="1">
                <a:cs typeface="Times New Roman" pitchFamily="18" charset="0"/>
              </a:rPr>
              <a:t>Giá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sách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46863" y="3316288"/>
            <a:ext cx="2420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cs typeface="Times New Roman" pitchFamily="18" charset="0"/>
              </a:rPr>
              <a:t>- </a:t>
            </a:r>
            <a:r>
              <a:rPr lang="en-US" sz="2000" b="1" dirty="0" err="1">
                <a:cs typeface="Times New Roman" pitchFamily="18" charset="0"/>
              </a:rPr>
              <a:t>Đựng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sách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vở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54588" y="3944938"/>
            <a:ext cx="1879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cs typeface="Times New Roman" pitchFamily="18" charset="0"/>
              </a:rPr>
              <a:t>- </a:t>
            </a:r>
            <a:r>
              <a:rPr lang="en-US" sz="2400" b="1" dirty="0" err="1">
                <a:cs typeface="Times New Roman" pitchFamily="18" charset="0"/>
              </a:rPr>
              <a:t>Bàn</a:t>
            </a:r>
            <a:r>
              <a:rPr lang="en-US" sz="2400" b="1" dirty="0"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83388" y="3944938"/>
            <a:ext cx="1761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cs typeface="Times New Roman" pitchFamily="18" charset="0"/>
              </a:rPr>
              <a:t>- Làm việc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54588" y="4503738"/>
            <a:ext cx="1761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cs typeface="Times New Roman" pitchFamily="18" charset="0"/>
              </a:rPr>
              <a:t>- </a:t>
            </a:r>
            <a:r>
              <a:rPr lang="en-US" sz="2400" b="1" dirty="0" err="1">
                <a:cs typeface="Times New Roman" pitchFamily="18" charset="0"/>
              </a:rPr>
              <a:t>Áo</a:t>
            </a:r>
            <a:r>
              <a:rPr lang="en-US" sz="2400" b="1" dirty="0"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83388" y="4518025"/>
            <a:ext cx="1761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cs typeface="Times New Roman" pitchFamily="18" charset="0"/>
              </a:rPr>
              <a:t>- Mặc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54588" y="5119688"/>
            <a:ext cx="1761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cs typeface="Times New Roman" pitchFamily="18" charset="0"/>
              </a:rPr>
              <a:t>- Ghế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83388" y="5119688"/>
            <a:ext cx="1522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cs typeface="Times New Roman" pitchFamily="18" charset="0"/>
              </a:rPr>
              <a:t>- Ngồi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54588" y="5759450"/>
            <a:ext cx="1268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……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783388" y="5745163"/>
            <a:ext cx="1227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………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8" y="2057400"/>
            <a:ext cx="4271000" cy="405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1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6" descr="trang26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7971" r="11572" b="16667"/>
          <a:stretch>
            <a:fillRect/>
          </a:stretch>
        </p:blipFill>
        <p:spPr bwMode="auto">
          <a:xfrm>
            <a:off x="304800" y="1371600"/>
            <a:ext cx="8305800" cy="5272087"/>
          </a:xfrm>
          <a:prstGeom prst="rect">
            <a:avLst/>
          </a:prstGeom>
          <a:noFill/>
          <a:ln w="76200" cmpd="tri">
            <a:pattFill prst="pct80">
              <a:fgClr>
                <a:srgbClr val="CC0099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54"/>
          <p:cNvSpPr txBox="1">
            <a:spLocks noChangeArrowheads="1"/>
          </p:cNvSpPr>
          <p:nvPr/>
        </p:nvSpPr>
        <p:spPr bwMode="auto">
          <a:xfrm>
            <a:off x="2209800" y="1676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990600" y="152400"/>
            <a:ext cx="7467600" cy="1066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4034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26"/>
            <a:ext cx="9144000" cy="6880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4338" y="131763"/>
            <a:ext cx="8189912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2400" b="1" dirty="0"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algn="ctr"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                                                                            </a:t>
            </a:r>
            <a:endParaRPr lang="en-US" sz="2400" b="1" dirty="0">
              <a:solidFill>
                <a:schemeClr val="tx2"/>
              </a:solidFill>
              <a:ea typeface="Times New Roman"/>
              <a:cs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                                     </a:t>
            </a:r>
            <a:endParaRPr lang="en-US" sz="2400" b="1" dirty="0">
              <a:solidFill>
                <a:schemeClr val="bg1">
                  <a:lumMod val="50000"/>
                </a:schemeClr>
              </a:solidFill>
              <a:ea typeface="Times New Roman"/>
              <a:cs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03775" y="2428875"/>
            <a:ext cx="37560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3775" y="2443163"/>
            <a:ext cx="15875" cy="3835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59800" y="2428875"/>
            <a:ext cx="0" cy="38385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9650" y="3086100"/>
            <a:ext cx="37401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819650" y="3657600"/>
            <a:ext cx="37401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9650" y="4383088"/>
            <a:ext cx="37401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19650" y="4983163"/>
            <a:ext cx="37401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6950" y="5584825"/>
            <a:ext cx="374967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06950" y="6267450"/>
            <a:ext cx="37528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19875" y="2428875"/>
            <a:ext cx="14288" cy="38385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TextBox 26"/>
          <p:cNvSpPr txBox="1">
            <a:spLocks noChangeArrowheads="1"/>
          </p:cNvSpPr>
          <p:nvPr/>
        </p:nvSpPr>
        <p:spPr bwMode="auto">
          <a:xfrm>
            <a:off x="4954588" y="2538413"/>
            <a:ext cx="167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dùng</a:t>
            </a: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3568" name="TextBox 27"/>
          <p:cNvSpPr txBox="1">
            <a:spLocks noChangeArrowheads="1"/>
          </p:cNvSpPr>
          <p:nvPr/>
        </p:nvSpPr>
        <p:spPr bwMode="auto">
          <a:xfrm>
            <a:off x="6946900" y="2546350"/>
            <a:ext cx="155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Lợi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itchFamily="18" charset="0"/>
              </a:rPr>
              <a:t>ích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54588" y="315277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cs typeface="Times New Roman" pitchFamily="18" charset="0"/>
              </a:rPr>
              <a:t>- Bàn ghế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04025" y="3116263"/>
            <a:ext cx="1458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cs typeface="Times New Roman" pitchFamily="18" charset="0"/>
              </a:rPr>
              <a:t>- Ngồi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81575" y="3740150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cs typeface="Times New Roman" pitchFamily="18" charset="0"/>
              </a:rPr>
              <a:t>- Tủ lạnh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619875" y="3671888"/>
            <a:ext cx="2060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cs typeface="Times New Roman" pitchFamily="18" charset="0"/>
              </a:rPr>
              <a:t>- Bảo quản thức ăn</a:t>
            </a:r>
          </a:p>
        </p:txBody>
      </p:sp>
      <p:sp>
        <p:nvSpPr>
          <p:cNvPr id="4109" name="TextBox 4108"/>
          <p:cNvSpPr txBox="1">
            <a:spLocks noChangeArrowheads="1"/>
          </p:cNvSpPr>
          <p:nvPr/>
        </p:nvSpPr>
        <p:spPr bwMode="auto">
          <a:xfrm>
            <a:off x="4954588" y="4489450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cs typeface="Times New Roman" pitchFamily="18" charset="0"/>
              </a:rPr>
              <a:t>- Lồng bàn</a:t>
            </a:r>
          </a:p>
        </p:txBody>
      </p:sp>
      <p:sp>
        <p:nvSpPr>
          <p:cNvPr id="4110" name="TextBox 4109"/>
          <p:cNvSpPr txBox="1">
            <a:spLocks noChangeArrowheads="1"/>
          </p:cNvSpPr>
          <p:nvPr/>
        </p:nvSpPr>
        <p:spPr bwMode="auto">
          <a:xfrm>
            <a:off x="6659563" y="446246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cs typeface="Times New Roman" pitchFamily="18" charset="0"/>
              </a:rPr>
              <a:t>- Đậy thức ăn</a:t>
            </a:r>
          </a:p>
        </p:txBody>
      </p:sp>
      <p:sp>
        <p:nvSpPr>
          <p:cNvPr id="4111" name="TextBox 4110"/>
          <p:cNvSpPr txBox="1">
            <a:spLocks noChangeArrowheads="1"/>
          </p:cNvSpPr>
          <p:nvPr/>
        </p:nvSpPr>
        <p:spPr bwMode="auto">
          <a:xfrm>
            <a:off x="4954588" y="5118100"/>
            <a:ext cx="1855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cs typeface="Times New Roman" pitchFamily="18" charset="0"/>
              </a:rPr>
              <a:t>- Bếp ga, nồi</a:t>
            </a:r>
          </a:p>
        </p:txBody>
      </p:sp>
      <p:sp>
        <p:nvSpPr>
          <p:cNvPr id="4112" name="TextBox 4111"/>
          <p:cNvSpPr txBox="1">
            <a:spLocks noChangeArrowheads="1"/>
          </p:cNvSpPr>
          <p:nvPr/>
        </p:nvSpPr>
        <p:spPr bwMode="auto">
          <a:xfrm>
            <a:off x="6659563" y="5097463"/>
            <a:ext cx="1747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cs typeface="Times New Roman" pitchFamily="18" charset="0"/>
              </a:rPr>
              <a:t>- </a:t>
            </a:r>
            <a:r>
              <a:rPr lang="en-US" sz="2000" b="1">
                <a:cs typeface="Times New Roman" pitchFamily="18" charset="0"/>
              </a:rPr>
              <a:t>Nấu thức ăn</a:t>
            </a:r>
          </a:p>
        </p:txBody>
      </p:sp>
      <p:sp>
        <p:nvSpPr>
          <p:cNvPr id="4113" name="TextBox 4112"/>
          <p:cNvSpPr txBox="1">
            <a:spLocks noChangeArrowheads="1"/>
          </p:cNvSpPr>
          <p:nvPr/>
        </p:nvSpPr>
        <p:spPr bwMode="auto">
          <a:xfrm>
            <a:off x="4981575" y="5705475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cs typeface="Times New Roman" pitchFamily="18" charset="0"/>
              </a:rPr>
              <a:t>……..</a:t>
            </a:r>
          </a:p>
        </p:txBody>
      </p:sp>
      <p:sp>
        <p:nvSpPr>
          <p:cNvPr id="4114" name="TextBox 4113"/>
          <p:cNvSpPr txBox="1">
            <a:spLocks noChangeArrowheads="1"/>
          </p:cNvSpPr>
          <p:nvPr/>
        </p:nvSpPr>
        <p:spPr bwMode="auto">
          <a:xfrm>
            <a:off x="6810375" y="5699125"/>
            <a:ext cx="1541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cs typeface="Times New Roman" pitchFamily="18" charset="0"/>
              </a:rPr>
              <a:t>……..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2057400"/>
            <a:ext cx="4480171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4109" grpId="0"/>
      <p:bldP spid="4110" grpId="0"/>
      <p:bldP spid="4111" grpId="0"/>
      <p:bldP spid="4112" grpId="0"/>
      <p:bldP spid="4113" grpId="0"/>
      <p:bldP spid="41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740</Words>
  <Application>Microsoft Office PowerPoint</Application>
  <PresentationFormat>On-screen Show (4:3)</PresentationFormat>
  <Paragraphs>192</Paragraphs>
  <Slides>22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sử dụng những đồ dùng bằng điện, ta phải  chú ý điều gì?</vt:lpstr>
      <vt:lpstr>    Đối với bàn, ghế, giường tủ   ta phải giữ gìn như thế nào?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2019-07-19T07:30:21Z</dcterms:created>
  <dcterms:modified xsi:type="dcterms:W3CDTF">2019-08-10T02:00:40Z</dcterms:modified>
</cp:coreProperties>
</file>