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313" r:id="rId3"/>
    <p:sldId id="257" r:id="rId4"/>
    <p:sldId id="259" r:id="rId5"/>
    <p:sldId id="316" r:id="rId6"/>
    <p:sldId id="301" r:id="rId7"/>
    <p:sldId id="303" r:id="rId8"/>
    <p:sldId id="318" r:id="rId9"/>
    <p:sldId id="305" r:id="rId10"/>
    <p:sldId id="260" r:id="rId11"/>
    <p:sldId id="261" r:id="rId12"/>
    <p:sldId id="262" r:id="rId13"/>
    <p:sldId id="263" r:id="rId14"/>
    <p:sldId id="283" r:id="rId15"/>
    <p:sldId id="265" r:id="rId16"/>
    <p:sldId id="309" r:id="rId17"/>
    <p:sldId id="310" r:id="rId18"/>
    <p:sldId id="312" r:id="rId19"/>
    <p:sldId id="273" r:id="rId20"/>
    <p:sldId id="27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a:srgbClr val="3333FF"/>
    <a:srgbClr val="CCECFF"/>
    <a:srgbClr val="FF33CC"/>
    <a:srgbClr val="99FF99"/>
    <a:srgbClr val="FF99FF"/>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924F97-6CC1-41D4-927C-B7458BA5D3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E8E936-F3F8-44B7-97C1-9381A136073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F161F4-7E1E-46B4-B0F5-D599455371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FD196F-ABD6-4951-B936-C8337235716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745986-DAB2-414E-ADDB-5859E2FA80B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F4F5A1-18DC-4A58-88F2-C80F4EB609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AC19150-A804-4818-BAE6-298A2C3871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0425D1-2EAA-4482-86EE-ACFDCCAE7A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C68414E-B27E-4AA7-A4BD-174B566FD4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32935F-36B8-459C-976F-A804DE6ABB1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9E7FD3-1216-4998-8E17-2A03E0BC70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FF99"/>
            </a:gs>
            <a:gs pos="100000">
              <a:srgbClr val="FFFF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4B096187-5D5B-4E45-BFCF-D6337F69259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4.wav"/><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6.wav"/><Relationship Id="rId1" Type="http://schemas.openxmlformats.org/officeDocument/2006/relationships/slideLayout" Target="../slideLayouts/slideLayout7.xml"/><Relationship Id="rId5" Type="http://schemas.openxmlformats.org/officeDocument/2006/relationships/image" Target="../media/image13.gif"/><Relationship Id="rId4" Type="http://schemas.openxmlformats.org/officeDocument/2006/relationships/image" Target="../media/image12.gif"/></Relationships>
</file>

<file path=ppt/slides/_rels/slide14.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4.wav"/><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xml"/><Relationship Id="rId1" Type="http://schemas.openxmlformats.org/officeDocument/2006/relationships/audio" Target="file:///D:\ThanhHung-Daoduc4(cuoi)\Ob-La-Di,%20Ob-La-Da.mp3" TargetMode="Externa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5" y="609600"/>
            <a:ext cx="9448800" cy="3352800"/>
          </a:xfrm>
        </p:spPr>
        <p:txBody>
          <a:bodyPr/>
          <a:lstStyle/>
          <a:p>
            <a:r>
              <a:rPr lang="en-US" sz="4400" dirty="0" err="1" smtClean="0"/>
              <a:t>Trường</a:t>
            </a:r>
            <a:r>
              <a:rPr lang="en-US" sz="4400" dirty="0" smtClean="0"/>
              <a:t> </a:t>
            </a:r>
            <a:r>
              <a:rPr lang="en-US" sz="4400" dirty="0" err="1" smtClean="0"/>
              <a:t>Tiểu</a:t>
            </a:r>
            <a:r>
              <a:rPr lang="en-US" sz="4400" dirty="0" smtClean="0"/>
              <a:t> </a:t>
            </a:r>
            <a:r>
              <a:rPr lang="en-US" sz="4400" dirty="0" err="1" smtClean="0"/>
              <a:t>học</a:t>
            </a:r>
            <a:r>
              <a:rPr lang="en-US" sz="4400" dirty="0" smtClean="0"/>
              <a:t> </a:t>
            </a:r>
            <a:r>
              <a:rPr lang="en-US" sz="4400" dirty="0" err="1" smtClean="0"/>
              <a:t>Thạch</a:t>
            </a:r>
            <a:r>
              <a:rPr lang="en-US" sz="4400" dirty="0" smtClean="0"/>
              <a:t> </a:t>
            </a:r>
            <a:r>
              <a:rPr lang="en-US" sz="4400" dirty="0" err="1" smtClean="0"/>
              <a:t>Bàn</a:t>
            </a:r>
            <a:r>
              <a:rPr lang="en-US" sz="4400" dirty="0" smtClean="0"/>
              <a:t> A</a:t>
            </a:r>
            <a:r>
              <a:rPr lang="en-US" sz="4400" dirty="0" smtClean="0"/>
              <a:t/>
            </a:r>
            <a:br>
              <a:rPr lang="en-US" sz="4400" dirty="0" smtClean="0"/>
            </a:br>
            <a:r>
              <a:rPr lang="en-US" dirty="0" smtClean="0"/>
              <a:t/>
            </a:r>
            <a:br>
              <a:rPr lang="en-US" dirty="0" smtClean="0"/>
            </a:br>
            <a:r>
              <a:rPr lang="en-US" dirty="0" err="1" smtClean="0">
                <a:solidFill>
                  <a:srgbClr val="FF0000"/>
                </a:solidFill>
              </a:rPr>
              <a:t>Môn</a:t>
            </a:r>
            <a:r>
              <a:rPr lang="en-US" dirty="0" smtClean="0">
                <a:solidFill>
                  <a:srgbClr val="FF0000"/>
                </a:solidFill>
              </a:rPr>
              <a:t> </a:t>
            </a:r>
            <a:r>
              <a:rPr lang="en-US" dirty="0" err="1" smtClean="0">
                <a:solidFill>
                  <a:srgbClr val="FF0000"/>
                </a:solidFill>
              </a:rPr>
              <a:t>Đạo</a:t>
            </a:r>
            <a:r>
              <a:rPr lang="en-US" dirty="0" smtClean="0">
                <a:solidFill>
                  <a:srgbClr val="FF0000"/>
                </a:solidFill>
              </a:rPr>
              <a:t> </a:t>
            </a:r>
            <a:r>
              <a:rPr lang="en-US" dirty="0" err="1" smtClean="0">
                <a:solidFill>
                  <a:srgbClr val="FF0000"/>
                </a:solidFill>
              </a:rPr>
              <a:t>đức</a:t>
            </a:r>
            <a:r>
              <a:rPr lang="en-US" dirty="0" smtClean="0">
                <a:solidFill>
                  <a:srgbClr val="FF0000"/>
                </a:solidFill>
              </a:rPr>
              <a:t> 4</a:t>
            </a:r>
            <a:endParaRPr lang="en-US"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292725"/>
            <a:ext cx="2857500" cy="142875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172200" y="5370512"/>
            <a:ext cx="2857500" cy="1428750"/>
          </a:xfrm>
          <a:prstGeom prst="rect">
            <a:avLst/>
          </a:prstGeom>
        </p:spPr>
      </p:pic>
    </p:spTree>
    <p:extLst>
      <p:ext uri="{BB962C8B-B14F-4D97-AF65-F5344CB8AC3E}">
        <p14:creationId xmlns:p14="http://schemas.microsoft.com/office/powerpoint/2010/main" xmlns="" val="254224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381000" y="228600"/>
            <a:ext cx="990600" cy="609600"/>
          </a:xfrm>
        </p:spPr>
        <p:txBody>
          <a:bodyPr/>
          <a:lstStyle/>
          <a:p>
            <a:pPr eaLnBrk="1" hangingPunct="1"/>
            <a:r>
              <a:rPr lang="en-US" sz="2800" b="1" u="sng" smtClean="0">
                <a:solidFill>
                  <a:srgbClr val="FF6600"/>
                </a:solidFill>
              </a:rPr>
              <a:t>Bài</a:t>
            </a:r>
            <a:r>
              <a:rPr lang="en-US" sz="2800" b="1" smtClean="0">
                <a:solidFill>
                  <a:srgbClr val="FF6600"/>
                </a:solidFill>
              </a:rPr>
              <a:t>:</a:t>
            </a:r>
          </a:p>
        </p:txBody>
      </p:sp>
      <p:sp>
        <p:nvSpPr>
          <p:cNvPr id="40963" name="Rectangle 3"/>
          <p:cNvSpPr>
            <a:spLocks noGrp="1" noChangeArrowheads="1"/>
          </p:cNvSpPr>
          <p:nvPr>
            <p:ph type="body" idx="4294967295"/>
          </p:nvPr>
        </p:nvSpPr>
        <p:spPr>
          <a:xfrm>
            <a:off x="609600" y="2286000"/>
            <a:ext cx="7467600" cy="762000"/>
          </a:xfrm>
          <a:solidFill>
            <a:schemeClr val="bg1"/>
          </a:solidFill>
        </p:spPr>
        <p:txBody>
          <a:bodyPr/>
          <a:lstStyle/>
          <a:p>
            <a:pPr eaLnBrk="1" hangingPunct="1"/>
            <a:r>
              <a:rPr lang="en-US" sz="2800" b="1" u="sng" smtClean="0">
                <a:solidFill>
                  <a:srgbClr val="0066FF"/>
                </a:solidFill>
              </a:rPr>
              <a:t>Trò ch</a:t>
            </a:r>
            <a:r>
              <a:rPr lang="vi-VN" sz="2800" b="1" u="sng" smtClean="0">
                <a:solidFill>
                  <a:srgbClr val="0066FF"/>
                </a:solidFill>
              </a:rPr>
              <a:t>ơ</a:t>
            </a:r>
            <a:r>
              <a:rPr lang="en-US" sz="2800" b="1" u="sng" smtClean="0">
                <a:solidFill>
                  <a:srgbClr val="0066FF"/>
                </a:solidFill>
              </a:rPr>
              <a:t>i 1</a:t>
            </a:r>
            <a:r>
              <a:rPr lang="en-US" sz="2800" smtClean="0">
                <a:solidFill>
                  <a:srgbClr val="0066FF"/>
                </a:solidFill>
              </a:rPr>
              <a:t>:</a:t>
            </a:r>
            <a:r>
              <a:rPr lang="en-US" sz="2800" smtClean="0">
                <a:solidFill>
                  <a:srgbClr val="006600"/>
                </a:solidFill>
              </a:rPr>
              <a:t> </a:t>
            </a:r>
            <a:r>
              <a:rPr lang="en-US" sz="2800" b="1" smtClean="0">
                <a:solidFill>
                  <a:srgbClr val="FF9933"/>
                </a:solidFill>
              </a:rPr>
              <a:t>Bạn chọn thế nào ?</a:t>
            </a:r>
          </a:p>
        </p:txBody>
      </p:sp>
      <p:sp>
        <p:nvSpPr>
          <p:cNvPr id="6148" name="WordArt 4"/>
          <p:cNvSpPr>
            <a:spLocks noChangeArrowheads="1" noChangeShapeType="1" noTextEdit="1"/>
          </p:cNvSpPr>
          <p:nvPr/>
        </p:nvSpPr>
        <p:spPr bwMode="auto">
          <a:xfrm>
            <a:off x="1828800" y="609600"/>
            <a:ext cx="6172200" cy="1266825"/>
          </a:xfrm>
          <a:prstGeom prst="rect">
            <a:avLst/>
          </a:prstGeom>
        </p:spPr>
        <p:txBody>
          <a:bodyPr wrap="none" fromWordArt="1">
            <a:prstTxWarp prst="textPlain">
              <a:avLst>
                <a:gd name="adj" fmla="val 50000"/>
              </a:avLst>
            </a:prstTxWarp>
          </a:bodyPr>
          <a:lstStyle/>
          <a:p>
            <a:pPr algn="ctr"/>
            <a:r>
              <a:rPr lang="vi-VN" sz="3600" b="1" kern="10">
                <a:ln w="9525">
                  <a:noFill/>
                  <a:round/>
                  <a:headEnd/>
                  <a:tailEnd/>
                </a:ln>
                <a:gradFill rotWithShape="1">
                  <a:gsLst>
                    <a:gs pos="0">
                      <a:srgbClr val="006600"/>
                    </a:gs>
                    <a:gs pos="50000">
                      <a:srgbClr val="FF0000"/>
                    </a:gs>
                    <a:gs pos="100000">
                      <a:srgbClr val="006600"/>
                    </a:gs>
                  </a:gsLst>
                  <a:lin ang="5400000" scaled="1"/>
                </a:gradFill>
                <a:effectLst>
                  <a:outerShdw dist="35921" dir="2700000" algn="ctr" rotWithShape="0">
                    <a:srgbClr val="C0C0C0">
                      <a:alpha val="79999"/>
                    </a:srgbClr>
                  </a:outerShdw>
                </a:effectLst>
                <a:latin typeface="Arial"/>
                <a:cs typeface="Arial"/>
              </a:rPr>
              <a:t>Vượt khó trong học tập</a:t>
            </a:r>
            <a:endParaRPr lang="en-US" sz="3600" b="1" kern="10">
              <a:ln w="9525">
                <a:noFill/>
                <a:round/>
                <a:headEnd/>
                <a:tailEnd/>
              </a:ln>
              <a:gradFill rotWithShape="1">
                <a:gsLst>
                  <a:gs pos="0">
                    <a:srgbClr val="006600"/>
                  </a:gs>
                  <a:gs pos="50000">
                    <a:srgbClr val="FF0000"/>
                  </a:gs>
                  <a:gs pos="100000">
                    <a:srgbClr val="006600"/>
                  </a:gs>
                </a:gsLst>
                <a:lin ang="5400000" scaled="1"/>
              </a:gradFill>
              <a:effectLst>
                <a:outerShdw dist="35921" dir="2700000" algn="ctr" rotWithShape="0">
                  <a:srgbClr val="C0C0C0">
                    <a:alpha val="79999"/>
                  </a:srgbClr>
                </a:outerShdw>
              </a:effectLst>
              <a:latin typeface="Arial"/>
              <a:cs typeface="Arial"/>
            </a:endParaRPr>
          </a:p>
        </p:txBody>
      </p:sp>
      <p:sp>
        <p:nvSpPr>
          <p:cNvPr id="2" name="Rectangle 3"/>
          <p:cNvSpPr>
            <a:spLocks noChangeArrowheads="1"/>
          </p:cNvSpPr>
          <p:nvPr/>
        </p:nvSpPr>
        <p:spPr bwMode="auto">
          <a:xfrm>
            <a:off x="609600" y="3276600"/>
            <a:ext cx="7467600" cy="685800"/>
          </a:xfrm>
          <a:prstGeom prst="rect">
            <a:avLst/>
          </a:prstGeom>
          <a:solidFill>
            <a:schemeClr val="bg1"/>
          </a:solidFill>
          <a:ln w="9525">
            <a:noFill/>
            <a:miter lim="800000"/>
            <a:headEnd/>
            <a:tailEnd/>
          </a:ln>
        </p:spPr>
        <p:txBody>
          <a:bodyPr/>
          <a:lstStyle/>
          <a:p>
            <a:pPr marL="342900" indent="-342900">
              <a:spcBef>
                <a:spcPct val="20000"/>
              </a:spcBef>
              <a:buFontTx/>
              <a:buChar char="•"/>
            </a:pPr>
            <a:r>
              <a:rPr lang="en-US" sz="2800" b="1" u="sng">
                <a:solidFill>
                  <a:srgbClr val="0066FF"/>
                </a:solidFill>
              </a:rPr>
              <a:t>Trò ch</a:t>
            </a:r>
            <a:r>
              <a:rPr lang="vi-VN" sz="2800" b="1" u="sng">
                <a:solidFill>
                  <a:srgbClr val="0066FF"/>
                </a:solidFill>
              </a:rPr>
              <a:t>ơ</a:t>
            </a:r>
            <a:r>
              <a:rPr lang="en-US" sz="2800" b="1" u="sng">
                <a:solidFill>
                  <a:srgbClr val="0066FF"/>
                </a:solidFill>
              </a:rPr>
              <a:t>i 2</a:t>
            </a:r>
            <a:r>
              <a:rPr lang="en-US" sz="2800" b="1">
                <a:solidFill>
                  <a:srgbClr val="0066FF"/>
                </a:solidFill>
              </a:rPr>
              <a:t>:</a:t>
            </a:r>
            <a:r>
              <a:rPr lang="en-US" sz="2800">
                <a:solidFill>
                  <a:srgbClr val="FFFF00"/>
                </a:solidFill>
              </a:rPr>
              <a:t> </a:t>
            </a:r>
            <a:r>
              <a:rPr lang="en-US" sz="2800" b="1">
                <a:solidFill>
                  <a:srgbClr val="FF9933"/>
                </a:solidFill>
              </a:rPr>
              <a:t>Bạn xử lý ra sao ?</a:t>
            </a:r>
          </a:p>
        </p:txBody>
      </p:sp>
      <p:pic>
        <p:nvPicPr>
          <p:cNvPr id="10246" name="Picture 7" descr="31"/>
          <p:cNvPicPr>
            <a:picLocks noChangeAspect="1" noChangeArrowheads="1"/>
          </p:cNvPicPr>
          <p:nvPr/>
        </p:nvPicPr>
        <p:blipFill>
          <a:blip r:embed="rId4"/>
          <a:srcRect/>
          <a:stretch>
            <a:fillRect/>
          </a:stretch>
        </p:blipFill>
        <p:spPr bwMode="auto">
          <a:xfrm>
            <a:off x="3657600" y="5438775"/>
            <a:ext cx="1762125" cy="1419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par>
                          <p:cTn id="8" fill="hold" nodeType="afterGroup">
                            <p:stCondLst>
                              <p:cond delay="500"/>
                            </p:stCondLst>
                            <p:childTnLst>
                              <p:par>
                                <p:cTn id="9" presetID="31" presetClass="entr" presetSubtype="0" fill="hold" grpId="0" nodeType="afterEffect">
                                  <p:stCondLst>
                                    <p:cond delay="0"/>
                                  </p:stCondLst>
                                  <p:iterate type="lt">
                                    <p:tmPct val="5000"/>
                                  </p:iterate>
                                  <p:childTnLst>
                                    <p:set>
                                      <p:cBhvr>
                                        <p:cTn id="10" dur="1" fill="hold">
                                          <p:stCondLst>
                                            <p:cond delay="0"/>
                                          </p:stCondLst>
                                        </p:cTn>
                                        <p:tgtEl>
                                          <p:spTgt spid="6148"/>
                                        </p:tgtEl>
                                        <p:attrNameLst>
                                          <p:attrName>style.visibility</p:attrName>
                                        </p:attrNameLst>
                                      </p:cBhvr>
                                      <p:to>
                                        <p:strVal val="visible"/>
                                      </p:to>
                                    </p:set>
                                    <p:anim calcmode="lin" valueType="num">
                                      <p:cBhvr>
                                        <p:cTn id="11" dur="1000" fill="hold"/>
                                        <p:tgtEl>
                                          <p:spTgt spid="6148"/>
                                        </p:tgtEl>
                                        <p:attrNameLst>
                                          <p:attrName>ppt_w</p:attrName>
                                        </p:attrNameLst>
                                      </p:cBhvr>
                                      <p:tavLst>
                                        <p:tav tm="0">
                                          <p:val>
                                            <p:fltVal val="0"/>
                                          </p:val>
                                        </p:tav>
                                        <p:tav tm="100000">
                                          <p:val>
                                            <p:strVal val="#ppt_w"/>
                                          </p:val>
                                        </p:tav>
                                      </p:tavLst>
                                    </p:anim>
                                    <p:anim calcmode="lin" valueType="num">
                                      <p:cBhvr>
                                        <p:cTn id="12" dur="1000" fill="hold"/>
                                        <p:tgtEl>
                                          <p:spTgt spid="6148"/>
                                        </p:tgtEl>
                                        <p:attrNameLst>
                                          <p:attrName>ppt_h</p:attrName>
                                        </p:attrNameLst>
                                      </p:cBhvr>
                                      <p:tavLst>
                                        <p:tav tm="0">
                                          <p:val>
                                            <p:fltVal val="0"/>
                                          </p:val>
                                        </p:tav>
                                        <p:tav tm="100000">
                                          <p:val>
                                            <p:strVal val="#ppt_h"/>
                                          </p:val>
                                        </p:tav>
                                      </p:tavLst>
                                    </p:anim>
                                    <p:anim calcmode="lin" valueType="num">
                                      <p:cBhvr>
                                        <p:cTn id="13" dur="1000" fill="hold"/>
                                        <p:tgtEl>
                                          <p:spTgt spid="6148"/>
                                        </p:tgtEl>
                                        <p:attrNameLst>
                                          <p:attrName>style.rotation</p:attrName>
                                        </p:attrNameLst>
                                      </p:cBhvr>
                                      <p:tavLst>
                                        <p:tav tm="0">
                                          <p:val>
                                            <p:fltVal val="90"/>
                                          </p:val>
                                        </p:tav>
                                        <p:tav tm="100000">
                                          <p:val>
                                            <p:fltVal val="0"/>
                                          </p:val>
                                        </p:tav>
                                      </p:tavLst>
                                    </p:anim>
                                    <p:animEffect transition="in" filter="fade">
                                      <p:cBhvr>
                                        <p:cTn id="14" dur="1000"/>
                                        <p:tgtEl>
                                          <p:spTgt spid="6148"/>
                                        </p:tgtEl>
                                      </p:cBhvr>
                                    </p:animEffect>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5" fill="hold" nodeType="afterGroup">
                            <p:stCondLst>
                              <p:cond delay="2350"/>
                            </p:stCondLst>
                            <p:childTnLst>
                              <p:par>
                                <p:cTn id="16" presetID="22" presetClass="entr" presetSubtype="8" fill="hold" nodeType="afterEffect">
                                  <p:stCondLst>
                                    <p:cond delay="0"/>
                                  </p:stCondLst>
                                  <p:iterate type="wd">
                                    <p:tmPct val="10000"/>
                                  </p:iterate>
                                  <p:childTnLst>
                                    <p:set>
                                      <p:cBhvr>
                                        <p:cTn id="17" dur="1" fill="hold">
                                          <p:stCondLst>
                                            <p:cond delay="0"/>
                                          </p:stCondLst>
                                        </p:cTn>
                                        <p:tgtEl>
                                          <p:spTgt spid="40963">
                                            <p:txEl>
                                              <p:pRg st="0" end="0"/>
                                            </p:txEl>
                                          </p:spTgt>
                                        </p:tgtEl>
                                        <p:attrNameLst>
                                          <p:attrName>style.visibility</p:attrName>
                                        </p:attrNameLst>
                                      </p:cBhvr>
                                      <p:to>
                                        <p:strVal val="visible"/>
                                      </p:to>
                                    </p:set>
                                    <p:animEffect transition="in" filter="wipe(left)">
                                      <p:cBhvr>
                                        <p:cTn id="18" dur="500"/>
                                        <p:tgtEl>
                                          <p:spTgt spid="40963">
                                            <p:txEl>
                                              <p:pRg st="0" end="0"/>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3" name="push.wav"/>
                                        </p:tgtEl>
                                      </p:cMediaNode>
                                    </p:audio>
                                  </p:subTnLst>
                                </p:cTn>
                              </p:par>
                            </p:childTnLst>
                          </p:cTn>
                        </p:par>
                        <p:par>
                          <p:cTn id="19" fill="hold" nodeType="afterGroup">
                            <p:stCondLst>
                              <p:cond delay="3350"/>
                            </p:stCondLst>
                            <p:childTnLst>
                              <p:par>
                                <p:cTn id="20" presetID="22" presetClass="entr" presetSubtype="8" fill="hold" nodeType="afterEffect">
                                  <p:stCondLst>
                                    <p:cond delay="0"/>
                                  </p:stCondLst>
                                  <p:iterate type="wd">
                                    <p:tmPct val="10000"/>
                                  </p:iterate>
                                  <p:childTnLst>
                                    <p:set>
                                      <p:cBhvr>
                                        <p:cTn id="21" dur="1" fill="hold">
                                          <p:stCondLst>
                                            <p:cond delay="0"/>
                                          </p:stCondLst>
                                        </p:cTn>
                                        <p:tgtEl>
                                          <p:spTgt spid="2">
                                            <p:txEl>
                                              <p:pRg st="0" end="0"/>
                                            </p:txEl>
                                          </p:spTgt>
                                        </p:tgtEl>
                                        <p:attrNameLst>
                                          <p:attrName>style.visibility</p:attrName>
                                        </p:attrNameLst>
                                      </p:cBhvr>
                                      <p:to>
                                        <p:strVal val="visible"/>
                                      </p:to>
                                    </p:set>
                                    <p:animEffect transition="in" filter="wipe(left)">
                                      <p:cBhvr>
                                        <p:cTn id="22" dur="500"/>
                                        <p:tgtEl>
                                          <p:spTgt spid="2">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pu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4"/>
          <p:cNvSpPr>
            <a:spLocks noChangeArrowheads="1" noChangeShapeType="1" noTextEdit="1"/>
          </p:cNvSpPr>
          <p:nvPr/>
        </p:nvSpPr>
        <p:spPr bwMode="auto">
          <a:xfrm>
            <a:off x="533400" y="457200"/>
            <a:ext cx="2286000" cy="4572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defRPr/>
            </a:pPr>
            <a:r>
              <a:rPr lang="en-US" sz="2000" b="1" kern="10">
                <a:ln w="9525">
                  <a:round/>
                  <a:headEnd/>
                  <a:tailEnd/>
                </a:ln>
                <a:gradFill rotWithShape="1">
                  <a:gsLst>
                    <a:gs pos="0">
                      <a:schemeClr val="bg1"/>
                    </a:gs>
                    <a:gs pos="50000">
                      <a:srgbClr val="008000"/>
                    </a:gs>
                    <a:gs pos="100000">
                      <a:schemeClr val="bg1"/>
                    </a:gs>
                  </a:gsLst>
                  <a:lin ang="2700000" scaled="1"/>
                </a:gradFill>
                <a:latin typeface="Arial"/>
              </a:rPr>
              <a:t>            </a:t>
            </a:r>
          </a:p>
        </p:txBody>
      </p:sp>
      <p:sp>
        <p:nvSpPr>
          <p:cNvPr id="7178" name="WordArt 10"/>
          <p:cNvSpPr>
            <a:spLocks noChangeArrowheads="1" noChangeShapeType="1" noTextEdit="1"/>
          </p:cNvSpPr>
          <p:nvPr/>
        </p:nvSpPr>
        <p:spPr bwMode="auto">
          <a:xfrm>
            <a:off x="1600200" y="1371600"/>
            <a:ext cx="6858000" cy="1143000"/>
          </a:xfrm>
          <a:prstGeom prst="rect">
            <a:avLst/>
          </a:prstGeom>
        </p:spPr>
        <p:txBody>
          <a:bodyPr wrap="none" fromWordArt="1">
            <a:prstTxWarp prst="textPlain">
              <a:avLst>
                <a:gd name="adj" fmla="val 50000"/>
              </a:avLst>
            </a:prstTxWarp>
          </a:bodyPr>
          <a:lstStyle/>
          <a:p>
            <a:pPr algn="ctr"/>
            <a:r>
              <a:rPr lang="en-US" sz="3200" kern="10">
                <a:ln w="9525">
                  <a:noFill/>
                  <a:round/>
                  <a:headEnd/>
                  <a:tailEnd/>
                </a:ln>
                <a:gradFill rotWithShape="1">
                  <a:gsLst>
                    <a:gs pos="0">
                      <a:srgbClr val="FF9900"/>
                    </a:gs>
                    <a:gs pos="100000">
                      <a:srgbClr val="00002E"/>
                    </a:gs>
                  </a:gsLst>
                  <a:lin ang="5400000" scaled="1"/>
                </a:gradFill>
                <a:effectLst>
                  <a:outerShdw dist="35921" dir="2700000" sy="50000" kx="2115830" algn="bl" rotWithShape="0">
                    <a:srgbClr val="C0C0C0">
                      <a:alpha val="79999"/>
                    </a:srgbClr>
                  </a:outerShdw>
                </a:effectLst>
                <a:latin typeface="Arial"/>
                <a:cs typeface="Arial"/>
              </a:rPr>
              <a:t>"Bạn chọn thế nào ?"</a:t>
            </a:r>
          </a:p>
        </p:txBody>
      </p:sp>
      <p:sp>
        <p:nvSpPr>
          <p:cNvPr id="11268" name="Text Box 4"/>
          <p:cNvSpPr txBox="1">
            <a:spLocks noChangeArrowheads="1"/>
          </p:cNvSpPr>
          <p:nvPr/>
        </p:nvSpPr>
        <p:spPr bwMode="auto">
          <a:xfrm rot="10800000">
            <a:off x="381000" y="3062288"/>
            <a:ext cx="8385175" cy="338137"/>
          </a:xfrm>
          <a:prstGeom prst="rect">
            <a:avLst/>
          </a:prstGeom>
          <a:noFill/>
          <a:ln w="9525">
            <a:noFill/>
            <a:miter lim="800000"/>
            <a:headEnd/>
            <a:tailEnd/>
          </a:ln>
        </p:spPr>
        <p:txBody>
          <a:bodyPr rot="10800000">
            <a:spAutoFit/>
          </a:bodyPr>
          <a:lstStyle/>
          <a:p>
            <a:pPr eaLnBrk="0" hangingPunct="0">
              <a:spcBef>
                <a:spcPct val="50000"/>
              </a:spcBef>
            </a:pPr>
            <a:endParaRPr lang="en-SG" sz="1600"/>
          </a:p>
        </p:txBody>
      </p:sp>
      <p:sp>
        <p:nvSpPr>
          <p:cNvPr id="7173" name="Text Box 5"/>
          <p:cNvSpPr txBox="1">
            <a:spLocks noChangeArrowheads="1"/>
          </p:cNvSpPr>
          <p:nvPr/>
        </p:nvSpPr>
        <p:spPr bwMode="auto">
          <a:xfrm>
            <a:off x="228600" y="3124200"/>
            <a:ext cx="8610600" cy="1292225"/>
          </a:xfrm>
          <a:prstGeom prst="rect">
            <a:avLst/>
          </a:prstGeom>
          <a:noFill/>
          <a:ln w="9525">
            <a:noFill/>
            <a:miter lim="800000"/>
            <a:headEnd/>
            <a:tailEnd/>
          </a:ln>
        </p:spPr>
        <p:txBody>
          <a:bodyPr>
            <a:spAutoFit/>
          </a:bodyPr>
          <a:lstStyle/>
          <a:p>
            <a:pPr eaLnBrk="0" hangingPunct="0">
              <a:spcBef>
                <a:spcPct val="50000"/>
              </a:spcBef>
            </a:pPr>
            <a:r>
              <a:rPr lang="en-US" sz="3600" b="1">
                <a:solidFill>
                  <a:srgbClr val="0000FF"/>
                </a:solidFill>
              </a:rPr>
              <a:t>Trong các ý kiến sau, em chọn ý nào ?</a:t>
            </a:r>
            <a:r>
              <a:rPr lang="en-US" sz="3600">
                <a:solidFill>
                  <a:srgbClr val="0000FF"/>
                </a:solidFill>
              </a:rPr>
              <a:t> </a:t>
            </a:r>
          </a:p>
          <a:p>
            <a:pPr algn="ctr" eaLnBrk="0" hangingPunct="0">
              <a:spcBef>
                <a:spcPct val="50000"/>
              </a:spcBef>
            </a:pPr>
            <a:r>
              <a:rPr lang="en-US" sz="2800">
                <a:solidFill>
                  <a:srgbClr val="0000FF"/>
                </a:solidFill>
              </a:rPr>
              <a:t>(Nếu </a:t>
            </a:r>
            <a:r>
              <a:rPr lang="vi-VN" sz="2800">
                <a:solidFill>
                  <a:srgbClr val="0000FF"/>
                </a:solidFill>
              </a:rPr>
              <a:t>đ</a:t>
            </a:r>
            <a:r>
              <a:rPr lang="en-US" sz="2800">
                <a:solidFill>
                  <a:srgbClr val="0000FF"/>
                </a:solidFill>
              </a:rPr>
              <a:t>úng chọn </a:t>
            </a:r>
            <a:r>
              <a:rPr lang="en-US" sz="2800" b="1">
                <a:solidFill>
                  <a:srgbClr val="FF0066"/>
                </a:solidFill>
              </a:rPr>
              <a:t>Đ</a:t>
            </a:r>
            <a:r>
              <a:rPr lang="en-US" sz="2800">
                <a:solidFill>
                  <a:srgbClr val="0000FF"/>
                </a:solidFill>
              </a:rPr>
              <a:t>, nếu sai</a:t>
            </a:r>
            <a:r>
              <a:rPr lang="en-US" sz="2800">
                <a:solidFill>
                  <a:srgbClr val="FF3300"/>
                </a:solidFill>
              </a:rPr>
              <a:t> </a:t>
            </a:r>
            <a:r>
              <a:rPr lang="en-US" sz="2800">
                <a:solidFill>
                  <a:srgbClr val="0000FF"/>
                </a:solidFill>
              </a:rPr>
              <a:t>chọn </a:t>
            </a:r>
            <a:r>
              <a:rPr lang="en-US" sz="2800" b="1">
                <a:solidFill>
                  <a:srgbClr val="FF0066"/>
                </a:solidFill>
              </a:rPr>
              <a:t>S</a:t>
            </a:r>
            <a:r>
              <a:rPr lang="en-US" sz="2800">
                <a:solidFill>
                  <a:srgbClr val="0000FF"/>
                </a:solidFill>
              </a:rPr>
              <a:t>.)</a:t>
            </a:r>
          </a:p>
        </p:txBody>
      </p:sp>
      <p:pic>
        <p:nvPicPr>
          <p:cNvPr id="11270" name="Picture 6" descr="Fairy7b"/>
          <p:cNvPicPr>
            <a:picLocks noChangeAspect="1" noChangeArrowheads="1"/>
          </p:cNvPicPr>
          <p:nvPr/>
        </p:nvPicPr>
        <p:blipFill>
          <a:blip r:embed="rId4"/>
          <a:srcRect/>
          <a:stretch>
            <a:fillRect/>
          </a:stretch>
        </p:blipFill>
        <p:spPr bwMode="auto">
          <a:xfrm>
            <a:off x="3733800" y="5233988"/>
            <a:ext cx="1652588" cy="16240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1" presetClass="entr" presetSubtype="0" fill="hold" grpId="0" nodeType="clickEffect">
                                  <p:stCondLst>
                                    <p:cond delay="0"/>
                                  </p:stCondLst>
                                  <p:iterate type="lt">
                                    <p:tmPct val="5000"/>
                                  </p:iterate>
                                  <p:childTnLst>
                                    <p:set>
                                      <p:cBhvr>
                                        <p:cTn id="10" dur="1" fill="hold">
                                          <p:stCondLst>
                                            <p:cond delay="0"/>
                                          </p:stCondLst>
                                        </p:cTn>
                                        <p:tgtEl>
                                          <p:spTgt spid="7178"/>
                                        </p:tgtEl>
                                        <p:attrNameLst>
                                          <p:attrName>style.visibility</p:attrName>
                                        </p:attrNameLst>
                                      </p:cBhvr>
                                      <p:to>
                                        <p:strVal val="visible"/>
                                      </p:to>
                                    </p:set>
                                    <p:anim calcmode="lin" valueType="num">
                                      <p:cBhvr>
                                        <p:cTn id="11" dur="1000" fill="hold"/>
                                        <p:tgtEl>
                                          <p:spTgt spid="7178"/>
                                        </p:tgtEl>
                                        <p:attrNameLst>
                                          <p:attrName>ppt_w</p:attrName>
                                        </p:attrNameLst>
                                      </p:cBhvr>
                                      <p:tavLst>
                                        <p:tav tm="0">
                                          <p:val>
                                            <p:fltVal val="0"/>
                                          </p:val>
                                        </p:tav>
                                        <p:tav tm="100000">
                                          <p:val>
                                            <p:strVal val="#ppt_w"/>
                                          </p:val>
                                        </p:tav>
                                      </p:tavLst>
                                    </p:anim>
                                    <p:anim calcmode="lin" valueType="num">
                                      <p:cBhvr>
                                        <p:cTn id="12" dur="1000" fill="hold"/>
                                        <p:tgtEl>
                                          <p:spTgt spid="7178"/>
                                        </p:tgtEl>
                                        <p:attrNameLst>
                                          <p:attrName>ppt_h</p:attrName>
                                        </p:attrNameLst>
                                      </p:cBhvr>
                                      <p:tavLst>
                                        <p:tav tm="0">
                                          <p:val>
                                            <p:fltVal val="0"/>
                                          </p:val>
                                        </p:tav>
                                        <p:tav tm="100000">
                                          <p:val>
                                            <p:strVal val="#ppt_h"/>
                                          </p:val>
                                        </p:tav>
                                      </p:tavLst>
                                    </p:anim>
                                    <p:anim calcmode="lin" valueType="num">
                                      <p:cBhvr>
                                        <p:cTn id="13" dur="1000" fill="hold"/>
                                        <p:tgtEl>
                                          <p:spTgt spid="7178"/>
                                        </p:tgtEl>
                                        <p:attrNameLst>
                                          <p:attrName>style.rotation</p:attrName>
                                        </p:attrNameLst>
                                      </p:cBhvr>
                                      <p:tavLst>
                                        <p:tav tm="0">
                                          <p:val>
                                            <p:fltVal val="90"/>
                                          </p:val>
                                        </p:tav>
                                        <p:tav tm="100000">
                                          <p:val>
                                            <p:fltVal val="0"/>
                                          </p:val>
                                        </p:tav>
                                      </p:tavLst>
                                    </p:anim>
                                    <p:animEffect transition="in" filter="fade">
                                      <p:cBhvr>
                                        <p:cTn id="14" dur="1000"/>
                                        <p:tgtEl>
                                          <p:spTgt spid="7178"/>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7173"/>
                                        </p:tgtEl>
                                        <p:attrNameLst>
                                          <p:attrName>style.visibility</p:attrName>
                                        </p:attrNameLst>
                                      </p:cBhvr>
                                      <p:to>
                                        <p:strVal val="visible"/>
                                      </p:to>
                                    </p:set>
                                    <p:anim calcmode="discrete" valueType="clr">
                                      <p:cBhvr override="childStyle">
                                        <p:cTn id="19" dur="80"/>
                                        <p:tgtEl>
                                          <p:spTgt spid="717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7173"/>
                                        </p:tgtEl>
                                        <p:attrNameLst>
                                          <p:attrName>fillcolor</p:attrName>
                                        </p:attrNameLst>
                                      </p:cBhvr>
                                      <p:tavLst>
                                        <p:tav tm="0">
                                          <p:val>
                                            <p:clrVal>
                                              <a:schemeClr val="accent2"/>
                                            </p:clrVal>
                                          </p:val>
                                        </p:tav>
                                        <p:tav tm="50000">
                                          <p:val>
                                            <p:clrVal>
                                              <a:schemeClr val="hlink"/>
                                            </p:clrVal>
                                          </p:val>
                                        </p:tav>
                                      </p:tavLst>
                                    </p:anim>
                                    <p:set>
                                      <p:cBhvr>
                                        <p:cTn id="21" dur="80"/>
                                        <p:tgtEl>
                                          <p:spTgt spid="7173"/>
                                        </p:tgtEl>
                                        <p:attrNameLst>
                                          <p:attrName>fill.type</p:attrName>
                                        </p:attrNameLst>
                                      </p:cBhvr>
                                      <p:to>
                                        <p:strVal val="solid"/>
                                      </p:to>
                                    </p:set>
                                  </p:childTnLst>
                                  <p:subTnLst>
                                    <p:audio>
                                      <p:cMediaNode>
                                        <p:cTn display="0" masterRel="sameClick">
                                          <p:stCondLst>
                                            <p:cond evt="begin" delay="0">
                                              <p:tn val="17"/>
                                            </p:cond>
                                          </p:stCondLst>
                                          <p:endCondLst>
                                            <p:cond evt="onStopAudio" delay="0">
                                              <p:tgtEl>
                                                <p:sldTgt/>
                                              </p:tgtEl>
                                            </p:cond>
                                          </p:endCondLst>
                                        </p:cTn>
                                        <p:tgtEl>
                                          <p:sndTgt r:embed="rId3" name="breez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animBg="1"/>
      <p:bldP spid="717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914400" y="1600200"/>
            <a:ext cx="8229600" cy="3725863"/>
          </a:xfrm>
          <a:prstGeom prst="rect">
            <a:avLst/>
          </a:prstGeom>
          <a:noFill/>
          <a:ln w="9525">
            <a:noFill/>
            <a:miter lim="800000"/>
            <a:headEnd/>
            <a:tailEnd/>
          </a:ln>
        </p:spPr>
        <p:txBody>
          <a:bodyPr>
            <a:spAutoFit/>
          </a:bodyPr>
          <a:lstStyle/>
          <a:p>
            <a:pPr marL="342900" indent="-342900" eaLnBrk="0" hangingPunct="0">
              <a:spcBef>
                <a:spcPct val="50000"/>
              </a:spcBef>
              <a:buFontTx/>
              <a:buAutoNum type="alphaLcParenR"/>
            </a:pPr>
            <a:r>
              <a:rPr lang="en-US" sz="2800">
                <a:solidFill>
                  <a:srgbClr val="A50021"/>
                </a:solidFill>
              </a:rPr>
              <a:t>Tự suy nghĩ, cố gắng </a:t>
            </a:r>
            <a:r>
              <a:rPr lang="en-US" sz="2800">
                <a:solidFill>
                  <a:srgbClr val="A50021"/>
                </a:solidFill>
                <a:latin typeface="Times New Roman" pitchFamily="18" charset="0"/>
              </a:rPr>
              <a:t>làm bằng được.</a:t>
            </a:r>
          </a:p>
          <a:p>
            <a:pPr marL="342900" indent="-342900" eaLnBrk="0" hangingPunct="0">
              <a:spcBef>
                <a:spcPct val="50000"/>
              </a:spcBef>
              <a:buFontTx/>
              <a:buAutoNum type="alphaLcParenR"/>
            </a:pPr>
            <a:r>
              <a:rPr lang="en-US" sz="2800">
                <a:solidFill>
                  <a:srgbClr val="A50021"/>
                </a:solidFill>
                <a:latin typeface="Times New Roman" pitchFamily="18" charset="0"/>
              </a:rPr>
              <a:t> Nhờ bạn giảng giải để tự làm.</a:t>
            </a:r>
          </a:p>
          <a:p>
            <a:pPr marL="342900" indent="-342900" eaLnBrk="0" hangingPunct="0">
              <a:spcBef>
                <a:spcPct val="50000"/>
              </a:spcBef>
              <a:buFontTx/>
              <a:buAutoNum type="alphaLcParenR"/>
            </a:pPr>
            <a:r>
              <a:rPr lang="en-US" sz="2800">
                <a:solidFill>
                  <a:srgbClr val="A50021"/>
                </a:solidFill>
                <a:latin typeface="Times New Roman" pitchFamily="18" charset="0"/>
              </a:rPr>
              <a:t>Chép luôn bài của bạn.</a:t>
            </a:r>
          </a:p>
          <a:p>
            <a:pPr marL="342900" indent="-342900" eaLnBrk="0" hangingPunct="0">
              <a:spcBef>
                <a:spcPct val="50000"/>
              </a:spcBef>
              <a:buFontTx/>
              <a:buAutoNum type="alphaLcParenR"/>
            </a:pPr>
            <a:r>
              <a:rPr lang="en-US" sz="2800">
                <a:solidFill>
                  <a:srgbClr val="A50021"/>
                </a:solidFill>
                <a:latin typeface="Times New Roman" pitchFamily="18" charset="0"/>
              </a:rPr>
              <a:t> Nhờ người khác làm bài hộ.</a:t>
            </a:r>
          </a:p>
          <a:p>
            <a:pPr marL="342900" indent="-342900" eaLnBrk="0" hangingPunct="0">
              <a:spcBef>
                <a:spcPct val="50000"/>
              </a:spcBef>
              <a:buFontTx/>
              <a:buAutoNum type="alphaLcParenR"/>
            </a:pPr>
            <a:r>
              <a:rPr lang="en-US" sz="2800">
                <a:solidFill>
                  <a:srgbClr val="A50021"/>
                </a:solidFill>
                <a:latin typeface="Times New Roman" pitchFamily="18" charset="0"/>
              </a:rPr>
              <a:t>Hỏi thầy giáo, cô giáo hoặc người lớn.</a:t>
            </a:r>
          </a:p>
          <a:p>
            <a:pPr marL="342900" indent="-342900" eaLnBrk="0" hangingPunct="0">
              <a:spcBef>
                <a:spcPct val="50000"/>
              </a:spcBef>
              <a:buFontTx/>
              <a:buAutoNum type="alphaLcParenR"/>
            </a:pPr>
            <a:r>
              <a:rPr lang="en-US" sz="2800">
                <a:solidFill>
                  <a:srgbClr val="A50021"/>
                </a:solidFill>
                <a:latin typeface="Times New Roman" pitchFamily="18" charset="0"/>
              </a:rPr>
              <a:t> Bỏ không làm.</a:t>
            </a:r>
          </a:p>
        </p:txBody>
      </p:sp>
      <p:grpSp>
        <p:nvGrpSpPr>
          <p:cNvPr id="2" name="Group 28"/>
          <p:cNvGrpSpPr>
            <a:grpSpLocks/>
          </p:cNvGrpSpPr>
          <p:nvPr/>
        </p:nvGrpSpPr>
        <p:grpSpPr bwMode="auto">
          <a:xfrm>
            <a:off x="381000" y="3581400"/>
            <a:ext cx="533400" cy="533400"/>
            <a:chOff x="192" y="984"/>
            <a:chExt cx="336" cy="336"/>
          </a:xfrm>
        </p:grpSpPr>
        <p:sp>
          <p:nvSpPr>
            <p:cNvPr id="12324" name="Oval 7"/>
            <p:cNvSpPr>
              <a:spLocks noChangeArrowheads="1"/>
            </p:cNvSpPr>
            <p:nvPr/>
          </p:nvSpPr>
          <p:spPr bwMode="auto">
            <a:xfrm>
              <a:off x="192" y="984"/>
              <a:ext cx="336" cy="336"/>
            </a:xfrm>
            <a:prstGeom prst="ellipse">
              <a:avLst/>
            </a:prstGeom>
            <a:noFill/>
            <a:ln w="38100">
              <a:solidFill>
                <a:srgbClr val="0000CC"/>
              </a:solidFill>
              <a:round/>
              <a:headEnd/>
              <a:tailEnd/>
            </a:ln>
          </p:spPr>
          <p:txBody>
            <a:bodyPr wrap="none" anchor="ctr"/>
            <a:lstStyle/>
            <a:p>
              <a:endParaRPr lang="en-US"/>
            </a:p>
          </p:txBody>
        </p:sp>
        <p:sp>
          <p:nvSpPr>
            <p:cNvPr id="12325" name="WordArt 17"/>
            <p:cNvSpPr>
              <a:spLocks noChangeArrowheads="1" noChangeShapeType="1" noTextEdit="1"/>
            </p:cNvSpPr>
            <p:nvPr/>
          </p:nvSpPr>
          <p:spPr bwMode="auto">
            <a:xfrm>
              <a:off x="288" y="1056"/>
              <a:ext cx="153" cy="213"/>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S</a:t>
              </a:r>
            </a:p>
          </p:txBody>
        </p:sp>
      </p:grpSp>
      <p:grpSp>
        <p:nvGrpSpPr>
          <p:cNvPr id="3" name="Group 27"/>
          <p:cNvGrpSpPr>
            <a:grpSpLocks/>
          </p:cNvGrpSpPr>
          <p:nvPr/>
        </p:nvGrpSpPr>
        <p:grpSpPr bwMode="auto">
          <a:xfrm>
            <a:off x="381000" y="4800600"/>
            <a:ext cx="533400" cy="533400"/>
            <a:chOff x="192" y="2256"/>
            <a:chExt cx="336" cy="336"/>
          </a:xfrm>
        </p:grpSpPr>
        <p:sp>
          <p:nvSpPr>
            <p:cNvPr id="12322" name="Oval 8"/>
            <p:cNvSpPr>
              <a:spLocks noChangeArrowheads="1"/>
            </p:cNvSpPr>
            <p:nvPr/>
          </p:nvSpPr>
          <p:spPr bwMode="auto">
            <a:xfrm>
              <a:off x="192" y="2256"/>
              <a:ext cx="336" cy="336"/>
            </a:xfrm>
            <a:prstGeom prst="ellipse">
              <a:avLst/>
            </a:prstGeom>
            <a:noFill/>
            <a:ln w="38100">
              <a:solidFill>
                <a:srgbClr val="0000CC"/>
              </a:solidFill>
              <a:round/>
              <a:headEnd/>
              <a:tailEnd/>
            </a:ln>
          </p:spPr>
          <p:txBody>
            <a:bodyPr wrap="none" anchor="ctr"/>
            <a:lstStyle/>
            <a:p>
              <a:endParaRPr lang="en-US"/>
            </a:p>
          </p:txBody>
        </p:sp>
        <p:sp>
          <p:nvSpPr>
            <p:cNvPr id="12323" name="WordArt 18"/>
            <p:cNvSpPr>
              <a:spLocks noChangeArrowheads="1" noChangeShapeType="1" noTextEdit="1"/>
            </p:cNvSpPr>
            <p:nvPr/>
          </p:nvSpPr>
          <p:spPr bwMode="auto">
            <a:xfrm>
              <a:off x="288" y="2304"/>
              <a:ext cx="153" cy="213"/>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S</a:t>
              </a:r>
            </a:p>
          </p:txBody>
        </p:sp>
      </p:grpSp>
      <p:grpSp>
        <p:nvGrpSpPr>
          <p:cNvPr id="4" name="Group 26"/>
          <p:cNvGrpSpPr>
            <a:grpSpLocks/>
          </p:cNvGrpSpPr>
          <p:nvPr/>
        </p:nvGrpSpPr>
        <p:grpSpPr bwMode="auto">
          <a:xfrm>
            <a:off x="381000" y="1600200"/>
            <a:ext cx="533400" cy="533400"/>
            <a:chOff x="192" y="2832"/>
            <a:chExt cx="336" cy="336"/>
          </a:xfrm>
        </p:grpSpPr>
        <p:sp>
          <p:nvSpPr>
            <p:cNvPr id="12320" name="Oval 9"/>
            <p:cNvSpPr>
              <a:spLocks noChangeArrowheads="1"/>
            </p:cNvSpPr>
            <p:nvPr/>
          </p:nvSpPr>
          <p:spPr bwMode="auto">
            <a:xfrm>
              <a:off x="192" y="2832"/>
              <a:ext cx="336" cy="336"/>
            </a:xfrm>
            <a:prstGeom prst="ellipse">
              <a:avLst/>
            </a:prstGeom>
            <a:noFill/>
            <a:ln w="38100">
              <a:solidFill>
                <a:srgbClr val="0000CC"/>
              </a:solidFill>
              <a:round/>
              <a:headEnd/>
              <a:tailEnd/>
            </a:ln>
          </p:spPr>
          <p:txBody>
            <a:bodyPr wrap="none" anchor="ctr"/>
            <a:lstStyle/>
            <a:p>
              <a:endParaRPr lang="en-US"/>
            </a:p>
          </p:txBody>
        </p:sp>
        <p:sp>
          <p:nvSpPr>
            <p:cNvPr id="12321" name="WordArt 19"/>
            <p:cNvSpPr>
              <a:spLocks noChangeArrowheads="1" noChangeShapeType="1" noTextEdit="1"/>
            </p:cNvSpPr>
            <p:nvPr/>
          </p:nvSpPr>
          <p:spPr bwMode="auto">
            <a:xfrm>
              <a:off x="288" y="2904"/>
              <a:ext cx="153" cy="213"/>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Đ</a:t>
              </a:r>
            </a:p>
          </p:txBody>
        </p:sp>
      </p:grpSp>
      <p:grpSp>
        <p:nvGrpSpPr>
          <p:cNvPr id="12294" name="Group 34"/>
          <p:cNvGrpSpPr>
            <a:grpSpLocks/>
          </p:cNvGrpSpPr>
          <p:nvPr/>
        </p:nvGrpSpPr>
        <p:grpSpPr bwMode="auto">
          <a:xfrm>
            <a:off x="0" y="0"/>
            <a:ext cx="9144000" cy="457200"/>
            <a:chOff x="0" y="0"/>
            <a:chExt cx="5760" cy="288"/>
          </a:xfrm>
        </p:grpSpPr>
        <p:pic>
          <p:nvPicPr>
            <p:cNvPr id="12317" name="Picture 31" descr="eivyrule"/>
            <p:cNvPicPr>
              <a:picLocks noChangeAspect="1" noChangeArrowheads="1"/>
            </p:cNvPicPr>
            <p:nvPr/>
          </p:nvPicPr>
          <p:blipFill>
            <a:blip r:embed="rId2"/>
            <a:srcRect/>
            <a:stretch>
              <a:fillRect/>
            </a:stretch>
          </p:blipFill>
          <p:spPr bwMode="auto">
            <a:xfrm>
              <a:off x="0" y="0"/>
              <a:ext cx="2580" cy="288"/>
            </a:xfrm>
            <a:prstGeom prst="rect">
              <a:avLst/>
            </a:prstGeom>
            <a:noFill/>
            <a:ln w="9525">
              <a:noFill/>
              <a:miter lim="800000"/>
              <a:headEnd/>
              <a:tailEnd/>
            </a:ln>
          </p:spPr>
        </p:pic>
        <p:pic>
          <p:nvPicPr>
            <p:cNvPr id="12318" name="Picture 32" descr="eivyrule"/>
            <p:cNvPicPr>
              <a:picLocks noChangeAspect="1" noChangeArrowheads="1"/>
            </p:cNvPicPr>
            <p:nvPr/>
          </p:nvPicPr>
          <p:blipFill>
            <a:blip r:embed="rId2"/>
            <a:srcRect/>
            <a:stretch>
              <a:fillRect/>
            </a:stretch>
          </p:blipFill>
          <p:spPr bwMode="auto">
            <a:xfrm>
              <a:off x="1584" y="0"/>
              <a:ext cx="2580" cy="288"/>
            </a:xfrm>
            <a:prstGeom prst="rect">
              <a:avLst/>
            </a:prstGeom>
            <a:noFill/>
            <a:ln w="9525">
              <a:noFill/>
              <a:miter lim="800000"/>
              <a:headEnd/>
              <a:tailEnd/>
            </a:ln>
          </p:spPr>
        </p:pic>
        <p:pic>
          <p:nvPicPr>
            <p:cNvPr id="12319" name="Picture 33" descr="eivyrule"/>
            <p:cNvPicPr>
              <a:picLocks noChangeAspect="1" noChangeArrowheads="1"/>
            </p:cNvPicPr>
            <p:nvPr/>
          </p:nvPicPr>
          <p:blipFill>
            <a:blip r:embed="rId2"/>
            <a:srcRect/>
            <a:stretch>
              <a:fillRect/>
            </a:stretch>
          </p:blipFill>
          <p:spPr bwMode="auto">
            <a:xfrm>
              <a:off x="3180" y="0"/>
              <a:ext cx="2580" cy="288"/>
            </a:xfrm>
            <a:prstGeom prst="rect">
              <a:avLst/>
            </a:prstGeom>
            <a:noFill/>
            <a:ln w="9525">
              <a:noFill/>
              <a:miter lim="800000"/>
              <a:headEnd/>
              <a:tailEnd/>
            </a:ln>
          </p:spPr>
        </p:pic>
      </p:grpSp>
      <p:grpSp>
        <p:nvGrpSpPr>
          <p:cNvPr id="12295" name="Group 35"/>
          <p:cNvGrpSpPr>
            <a:grpSpLocks/>
          </p:cNvGrpSpPr>
          <p:nvPr/>
        </p:nvGrpSpPr>
        <p:grpSpPr bwMode="auto">
          <a:xfrm>
            <a:off x="0" y="6400800"/>
            <a:ext cx="9144000" cy="457200"/>
            <a:chOff x="0" y="0"/>
            <a:chExt cx="5760" cy="288"/>
          </a:xfrm>
        </p:grpSpPr>
        <p:pic>
          <p:nvPicPr>
            <p:cNvPr id="12314" name="Picture 36" descr="eivyrule"/>
            <p:cNvPicPr>
              <a:picLocks noChangeAspect="1" noChangeArrowheads="1"/>
            </p:cNvPicPr>
            <p:nvPr/>
          </p:nvPicPr>
          <p:blipFill>
            <a:blip r:embed="rId2"/>
            <a:srcRect/>
            <a:stretch>
              <a:fillRect/>
            </a:stretch>
          </p:blipFill>
          <p:spPr bwMode="auto">
            <a:xfrm>
              <a:off x="0" y="0"/>
              <a:ext cx="2580" cy="288"/>
            </a:xfrm>
            <a:prstGeom prst="rect">
              <a:avLst/>
            </a:prstGeom>
            <a:noFill/>
            <a:ln w="9525">
              <a:noFill/>
              <a:miter lim="800000"/>
              <a:headEnd/>
              <a:tailEnd/>
            </a:ln>
          </p:spPr>
        </p:pic>
        <p:pic>
          <p:nvPicPr>
            <p:cNvPr id="12315" name="Picture 37" descr="eivyrule"/>
            <p:cNvPicPr>
              <a:picLocks noChangeAspect="1" noChangeArrowheads="1"/>
            </p:cNvPicPr>
            <p:nvPr/>
          </p:nvPicPr>
          <p:blipFill>
            <a:blip r:embed="rId2"/>
            <a:srcRect/>
            <a:stretch>
              <a:fillRect/>
            </a:stretch>
          </p:blipFill>
          <p:spPr bwMode="auto">
            <a:xfrm>
              <a:off x="1584" y="0"/>
              <a:ext cx="2580" cy="288"/>
            </a:xfrm>
            <a:prstGeom prst="rect">
              <a:avLst/>
            </a:prstGeom>
            <a:noFill/>
            <a:ln w="9525">
              <a:noFill/>
              <a:miter lim="800000"/>
              <a:headEnd/>
              <a:tailEnd/>
            </a:ln>
          </p:spPr>
        </p:pic>
        <p:pic>
          <p:nvPicPr>
            <p:cNvPr id="12316" name="Picture 38" descr="eivyrule"/>
            <p:cNvPicPr>
              <a:picLocks noChangeAspect="1" noChangeArrowheads="1"/>
            </p:cNvPicPr>
            <p:nvPr/>
          </p:nvPicPr>
          <p:blipFill>
            <a:blip r:embed="rId2"/>
            <a:srcRect/>
            <a:stretch>
              <a:fillRect/>
            </a:stretch>
          </p:blipFill>
          <p:spPr bwMode="auto">
            <a:xfrm>
              <a:off x="3180" y="0"/>
              <a:ext cx="2580" cy="288"/>
            </a:xfrm>
            <a:prstGeom prst="rect">
              <a:avLst/>
            </a:prstGeom>
            <a:noFill/>
            <a:ln w="9525">
              <a:noFill/>
              <a:miter lim="800000"/>
              <a:headEnd/>
              <a:tailEnd/>
            </a:ln>
          </p:spPr>
        </p:pic>
      </p:grpSp>
      <p:grpSp>
        <p:nvGrpSpPr>
          <p:cNvPr id="12296" name="Group 39"/>
          <p:cNvGrpSpPr>
            <a:grpSpLocks/>
          </p:cNvGrpSpPr>
          <p:nvPr/>
        </p:nvGrpSpPr>
        <p:grpSpPr bwMode="auto">
          <a:xfrm>
            <a:off x="0" y="0"/>
            <a:ext cx="9144000" cy="457200"/>
            <a:chOff x="0" y="0"/>
            <a:chExt cx="5760" cy="288"/>
          </a:xfrm>
        </p:grpSpPr>
        <p:pic>
          <p:nvPicPr>
            <p:cNvPr id="12311" name="Picture 40" descr="eivyrule"/>
            <p:cNvPicPr>
              <a:picLocks noChangeAspect="1" noChangeArrowheads="1"/>
            </p:cNvPicPr>
            <p:nvPr/>
          </p:nvPicPr>
          <p:blipFill>
            <a:blip r:embed="rId2"/>
            <a:srcRect/>
            <a:stretch>
              <a:fillRect/>
            </a:stretch>
          </p:blipFill>
          <p:spPr bwMode="auto">
            <a:xfrm>
              <a:off x="0" y="0"/>
              <a:ext cx="2580" cy="288"/>
            </a:xfrm>
            <a:prstGeom prst="rect">
              <a:avLst/>
            </a:prstGeom>
            <a:noFill/>
            <a:ln w="9525">
              <a:noFill/>
              <a:miter lim="800000"/>
              <a:headEnd/>
              <a:tailEnd/>
            </a:ln>
          </p:spPr>
        </p:pic>
        <p:pic>
          <p:nvPicPr>
            <p:cNvPr id="12312" name="Picture 41" descr="eivyrule"/>
            <p:cNvPicPr>
              <a:picLocks noChangeAspect="1" noChangeArrowheads="1"/>
            </p:cNvPicPr>
            <p:nvPr/>
          </p:nvPicPr>
          <p:blipFill>
            <a:blip r:embed="rId2"/>
            <a:srcRect/>
            <a:stretch>
              <a:fillRect/>
            </a:stretch>
          </p:blipFill>
          <p:spPr bwMode="auto">
            <a:xfrm>
              <a:off x="1584" y="0"/>
              <a:ext cx="2580" cy="288"/>
            </a:xfrm>
            <a:prstGeom prst="rect">
              <a:avLst/>
            </a:prstGeom>
            <a:noFill/>
            <a:ln w="9525">
              <a:noFill/>
              <a:miter lim="800000"/>
              <a:headEnd/>
              <a:tailEnd/>
            </a:ln>
          </p:spPr>
        </p:pic>
        <p:pic>
          <p:nvPicPr>
            <p:cNvPr id="12313" name="Picture 42" descr="eivyrule"/>
            <p:cNvPicPr>
              <a:picLocks noChangeAspect="1" noChangeArrowheads="1"/>
            </p:cNvPicPr>
            <p:nvPr/>
          </p:nvPicPr>
          <p:blipFill>
            <a:blip r:embed="rId2"/>
            <a:srcRect/>
            <a:stretch>
              <a:fillRect/>
            </a:stretch>
          </p:blipFill>
          <p:spPr bwMode="auto">
            <a:xfrm>
              <a:off x="3180" y="0"/>
              <a:ext cx="2580" cy="288"/>
            </a:xfrm>
            <a:prstGeom prst="rect">
              <a:avLst/>
            </a:prstGeom>
            <a:noFill/>
            <a:ln w="9525">
              <a:noFill/>
              <a:miter lim="800000"/>
              <a:headEnd/>
              <a:tailEnd/>
            </a:ln>
          </p:spPr>
        </p:pic>
      </p:grpSp>
      <p:grpSp>
        <p:nvGrpSpPr>
          <p:cNvPr id="12297" name="Group 43"/>
          <p:cNvGrpSpPr>
            <a:grpSpLocks/>
          </p:cNvGrpSpPr>
          <p:nvPr/>
        </p:nvGrpSpPr>
        <p:grpSpPr bwMode="auto">
          <a:xfrm>
            <a:off x="0" y="6400800"/>
            <a:ext cx="9144000" cy="457200"/>
            <a:chOff x="0" y="0"/>
            <a:chExt cx="5760" cy="288"/>
          </a:xfrm>
        </p:grpSpPr>
        <p:pic>
          <p:nvPicPr>
            <p:cNvPr id="12308" name="Picture 44" descr="eivyrule"/>
            <p:cNvPicPr>
              <a:picLocks noChangeAspect="1" noChangeArrowheads="1"/>
            </p:cNvPicPr>
            <p:nvPr/>
          </p:nvPicPr>
          <p:blipFill>
            <a:blip r:embed="rId2"/>
            <a:srcRect/>
            <a:stretch>
              <a:fillRect/>
            </a:stretch>
          </p:blipFill>
          <p:spPr bwMode="auto">
            <a:xfrm>
              <a:off x="0" y="0"/>
              <a:ext cx="2580" cy="288"/>
            </a:xfrm>
            <a:prstGeom prst="rect">
              <a:avLst/>
            </a:prstGeom>
            <a:noFill/>
            <a:ln w="9525">
              <a:noFill/>
              <a:miter lim="800000"/>
              <a:headEnd/>
              <a:tailEnd/>
            </a:ln>
          </p:spPr>
        </p:pic>
        <p:pic>
          <p:nvPicPr>
            <p:cNvPr id="12309" name="Picture 45" descr="eivyrule"/>
            <p:cNvPicPr>
              <a:picLocks noChangeAspect="1" noChangeArrowheads="1"/>
            </p:cNvPicPr>
            <p:nvPr/>
          </p:nvPicPr>
          <p:blipFill>
            <a:blip r:embed="rId2"/>
            <a:srcRect/>
            <a:stretch>
              <a:fillRect/>
            </a:stretch>
          </p:blipFill>
          <p:spPr bwMode="auto">
            <a:xfrm>
              <a:off x="1584" y="0"/>
              <a:ext cx="2580" cy="288"/>
            </a:xfrm>
            <a:prstGeom prst="rect">
              <a:avLst/>
            </a:prstGeom>
            <a:noFill/>
            <a:ln w="9525">
              <a:noFill/>
              <a:miter lim="800000"/>
              <a:headEnd/>
              <a:tailEnd/>
            </a:ln>
          </p:spPr>
        </p:pic>
        <p:pic>
          <p:nvPicPr>
            <p:cNvPr id="12310" name="Picture 46" descr="eivyrule"/>
            <p:cNvPicPr>
              <a:picLocks noChangeAspect="1" noChangeArrowheads="1"/>
            </p:cNvPicPr>
            <p:nvPr/>
          </p:nvPicPr>
          <p:blipFill>
            <a:blip r:embed="rId2"/>
            <a:srcRect/>
            <a:stretch>
              <a:fillRect/>
            </a:stretch>
          </p:blipFill>
          <p:spPr bwMode="auto">
            <a:xfrm>
              <a:off x="3180" y="0"/>
              <a:ext cx="2580" cy="288"/>
            </a:xfrm>
            <a:prstGeom prst="rect">
              <a:avLst/>
            </a:prstGeom>
            <a:noFill/>
            <a:ln w="9525">
              <a:noFill/>
              <a:miter lim="800000"/>
              <a:headEnd/>
              <a:tailEnd/>
            </a:ln>
          </p:spPr>
        </p:pic>
      </p:grpSp>
      <p:grpSp>
        <p:nvGrpSpPr>
          <p:cNvPr id="9" name="Group 47"/>
          <p:cNvGrpSpPr>
            <a:grpSpLocks/>
          </p:cNvGrpSpPr>
          <p:nvPr/>
        </p:nvGrpSpPr>
        <p:grpSpPr bwMode="auto">
          <a:xfrm>
            <a:off x="381000" y="2895600"/>
            <a:ext cx="533400" cy="533400"/>
            <a:chOff x="192" y="2256"/>
            <a:chExt cx="336" cy="336"/>
          </a:xfrm>
        </p:grpSpPr>
        <p:sp>
          <p:nvSpPr>
            <p:cNvPr id="12306" name="Oval 48"/>
            <p:cNvSpPr>
              <a:spLocks noChangeArrowheads="1"/>
            </p:cNvSpPr>
            <p:nvPr/>
          </p:nvSpPr>
          <p:spPr bwMode="auto">
            <a:xfrm>
              <a:off x="192" y="2256"/>
              <a:ext cx="336" cy="336"/>
            </a:xfrm>
            <a:prstGeom prst="ellipse">
              <a:avLst/>
            </a:prstGeom>
            <a:noFill/>
            <a:ln w="38100">
              <a:solidFill>
                <a:srgbClr val="0000CC"/>
              </a:solidFill>
              <a:round/>
              <a:headEnd/>
              <a:tailEnd/>
            </a:ln>
          </p:spPr>
          <p:txBody>
            <a:bodyPr wrap="none" anchor="ctr"/>
            <a:lstStyle/>
            <a:p>
              <a:endParaRPr lang="en-US"/>
            </a:p>
          </p:txBody>
        </p:sp>
        <p:sp>
          <p:nvSpPr>
            <p:cNvPr id="12307" name="WordArt 49"/>
            <p:cNvSpPr>
              <a:spLocks noChangeArrowheads="1" noChangeShapeType="1" noTextEdit="1"/>
            </p:cNvSpPr>
            <p:nvPr/>
          </p:nvSpPr>
          <p:spPr bwMode="auto">
            <a:xfrm>
              <a:off x="288" y="2304"/>
              <a:ext cx="153" cy="213"/>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S</a:t>
              </a:r>
            </a:p>
          </p:txBody>
        </p:sp>
      </p:grpSp>
      <p:sp>
        <p:nvSpPr>
          <p:cNvPr id="8242" name="Text Box 50"/>
          <p:cNvSpPr txBox="1">
            <a:spLocks noChangeArrowheads="1"/>
          </p:cNvSpPr>
          <p:nvPr/>
        </p:nvSpPr>
        <p:spPr bwMode="auto">
          <a:xfrm>
            <a:off x="0" y="457200"/>
            <a:ext cx="8961438" cy="946150"/>
          </a:xfrm>
          <a:prstGeom prst="rect">
            <a:avLst/>
          </a:prstGeom>
          <a:noFill/>
          <a:ln w="9525">
            <a:noFill/>
            <a:miter lim="800000"/>
            <a:headEnd/>
            <a:tailEnd/>
          </a:ln>
        </p:spPr>
        <p:txBody>
          <a:bodyPr wrap="none">
            <a:spAutoFit/>
          </a:bodyPr>
          <a:lstStyle/>
          <a:p>
            <a:pPr marL="342900" indent="-342900">
              <a:buFontTx/>
              <a:buAutoNum type="arabicPeriod"/>
            </a:pPr>
            <a:r>
              <a:rPr lang="en-US" sz="2800"/>
              <a:t>Khi gặp một bài tập khó, em sẽ chọn những cách làm</a:t>
            </a:r>
          </a:p>
          <a:p>
            <a:pPr marL="342900" indent="-342900"/>
            <a:r>
              <a:rPr lang="en-US" sz="2800"/>
              <a:t> nào dưới đây ? Vì sao ?</a:t>
            </a:r>
          </a:p>
        </p:txBody>
      </p:sp>
      <p:grpSp>
        <p:nvGrpSpPr>
          <p:cNvPr id="10" name="Group 51"/>
          <p:cNvGrpSpPr>
            <a:grpSpLocks/>
          </p:cNvGrpSpPr>
          <p:nvPr/>
        </p:nvGrpSpPr>
        <p:grpSpPr bwMode="auto">
          <a:xfrm>
            <a:off x="381000" y="2286000"/>
            <a:ext cx="533400" cy="533400"/>
            <a:chOff x="192" y="2832"/>
            <a:chExt cx="336" cy="336"/>
          </a:xfrm>
        </p:grpSpPr>
        <p:sp>
          <p:nvSpPr>
            <p:cNvPr id="12304" name="Oval 52"/>
            <p:cNvSpPr>
              <a:spLocks noChangeArrowheads="1"/>
            </p:cNvSpPr>
            <p:nvPr/>
          </p:nvSpPr>
          <p:spPr bwMode="auto">
            <a:xfrm>
              <a:off x="192" y="2832"/>
              <a:ext cx="336" cy="336"/>
            </a:xfrm>
            <a:prstGeom prst="ellipse">
              <a:avLst/>
            </a:prstGeom>
            <a:noFill/>
            <a:ln w="38100">
              <a:solidFill>
                <a:srgbClr val="0000CC"/>
              </a:solidFill>
              <a:round/>
              <a:headEnd/>
              <a:tailEnd/>
            </a:ln>
          </p:spPr>
          <p:txBody>
            <a:bodyPr wrap="none" anchor="ctr"/>
            <a:lstStyle/>
            <a:p>
              <a:endParaRPr lang="en-US"/>
            </a:p>
          </p:txBody>
        </p:sp>
        <p:sp>
          <p:nvSpPr>
            <p:cNvPr id="12305" name="WordArt 53"/>
            <p:cNvSpPr>
              <a:spLocks noChangeArrowheads="1" noChangeShapeType="1" noTextEdit="1"/>
            </p:cNvSpPr>
            <p:nvPr/>
          </p:nvSpPr>
          <p:spPr bwMode="auto">
            <a:xfrm>
              <a:off x="288" y="2904"/>
              <a:ext cx="153" cy="213"/>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Đ</a:t>
              </a:r>
            </a:p>
          </p:txBody>
        </p:sp>
      </p:grpSp>
      <p:grpSp>
        <p:nvGrpSpPr>
          <p:cNvPr id="11" name="Group 54"/>
          <p:cNvGrpSpPr>
            <a:grpSpLocks/>
          </p:cNvGrpSpPr>
          <p:nvPr/>
        </p:nvGrpSpPr>
        <p:grpSpPr bwMode="auto">
          <a:xfrm>
            <a:off x="381000" y="4191000"/>
            <a:ext cx="533400" cy="533400"/>
            <a:chOff x="192" y="2832"/>
            <a:chExt cx="336" cy="336"/>
          </a:xfrm>
        </p:grpSpPr>
        <p:sp>
          <p:nvSpPr>
            <p:cNvPr id="12302" name="Oval 55"/>
            <p:cNvSpPr>
              <a:spLocks noChangeArrowheads="1"/>
            </p:cNvSpPr>
            <p:nvPr/>
          </p:nvSpPr>
          <p:spPr bwMode="auto">
            <a:xfrm>
              <a:off x="192" y="2832"/>
              <a:ext cx="336" cy="336"/>
            </a:xfrm>
            <a:prstGeom prst="ellipse">
              <a:avLst/>
            </a:prstGeom>
            <a:noFill/>
            <a:ln w="38100">
              <a:solidFill>
                <a:srgbClr val="0000CC"/>
              </a:solidFill>
              <a:round/>
              <a:headEnd/>
              <a:tailEnd/>
            </a:ln>
          </p:spPr>
          <p:txBody>
            <a:bodyPr wrap="none" anchor="ctr"/>
            <a:lstStyle/>
            <a:p>
              <a:endParaRPr lang="en-US"/>
            </a:p>
          </p:txBody>
        </p:sp>
        <p:sp>
          <p:nvSpPr>
            <p:cNvPr id="12303" name="WordArt 56"/>
            <p:cNvSpPr>
              <a:spLocks noChangeArrowheads="1" noChangeShapeType="1" noTextEdit="1"/>
            </p:cNvSpPr>
            <p:nvPr/>
          </p:nvSpPr>
          <p:spPr bwMode="auto">
            <a:xfrm>
              <a:off x="288" y="2904"/>
              <a:ext cx="153" cy="213"/>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Đ</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8196"/>
                                        </p:tgtEl>
                                        <p:attrNameLst>
                                          <p:attrName>style.visibility</p:attrName>
                                        </p:attrNameLst>
                                      </p:cBhvr>
                                      <p:to>
                                        <p:strVal val="visible"/>
                                      </p:to>
                                    </p:set>
                                    <p:animEffect transition="in" filter="blinds(horizontal)">
                                      <p:cBhvr>
                                        <p:cTn id="11" dur="500"/>
                                        <p:tgtEl>
                                          <p:spTgt spid="819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ppt_x"/>
                                          </p:val>
                                        </p:tav>
                                        <p:tav tm="100000">
                                          <p:val>
                                            <p:strVal val="#ppt_x"/>
                                          </p:val>
                                        </p:tav>
                                      </p:tavLst>
                                    </p:anim>
                                    <p:anim calcmode="lin" valueType="num">
                                      <p:cBhvr additive="base">
                                        <p:cTn id="3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ppt_x"/>
                                          </p:val>
                                        </p:tav>
                                        <p:tav tm="100000">
                                          <p:val>
                                            <p:strVal val="#ppt_x"/>
                                          </p:val>
                                        </p:tav>
                                      </p:tavLst>
                                    </p:anim>
                                    <p:anim calcmode="lin" valueType="num">
                                      <p:cBhvr additive="base">
                                        <p:cTn id="4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nodeType="clickEffect">
                                  <p:stCondLst>
                                    <p:cond delay="0"/>
                                  </p:stCondLst>
                                  <p:childTnLst>
                                    <p:set>
                                      <p:cBhvr>
                                        <p:cTn id="45" dur="1" fill="hold">
                                          <p:stCondLst>
                                            <p:cond delay="0"/>
                                          </p:stCondLst>
                                        </p:cTn>
                                        <p:tgtEl>
                                          <p:spTgt spid="3"/>
                                        </p:tgtEl>
                                        <p:attrNameLst>
                                          <p:attrName>style.visibility</p:attrName>
                                        </p:attrNameLst>
                                      </p:cBhvr>
                                      <p:to>
                                        <p:strVal val="visible"/>
                                      </p:to>
                                    </p:set>
                                    <p:anim calcmode="lin" valueType="num">
                                      <p:cBhvr additive="base">
                                        <p:cTn id="46" dur="500" fill="hold"/>
                                        <p:tgtEl>
                                          <p:spTgt spid="3"/>
                                        </p:tgtEl>
                                        <p:attrNameLst>
                                          <p:attrName>ppt_x</p:attrName>
                                        </p:attrNameLst>
                                      </p:cBhvr>
                                      <p:tavLst>
                                        <p:tav tm="0">
                                          <p:val>
                                            <p:strVal val="#ppt_x"/>
                                          </p:val>
                                        </p:tav>
                                        <p:tav tm="100000">
                                          <p:val>
                                            <p:strVal val="#ppt_x"/>
                                          </p:val>
                                        </p:tav>
                                      </p:tavLst>
                                    </p:anim>
                                    <p:anim calcmode="lin" valueType="num">
                                      <p:cBhvr additive="base">
                                        <p:cTn id="4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24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2" name="Picture 2" descr="birthd_0010"/>
          <p:cNvPicPr>
            <a:picLocks noChangeAspect="1" noChangeArrowheads="1"/>
          </p:cNvPicPr>
          <p:nvPr/>
        </p:nvPicPr>
        <p:blipFill>
          <a:blip r:embed="rId3"/>
          <a:srcRect/>
          <a:stretch>
            <a:fillRect/>
          </a:stretch>
        </p:blipFill>
        <p:spPr bwMode="auto">
          <a:xfrm>
            <a:off x="152400" y="1143000"/>
            <a:ext cx="2057400" cy="2971800"/>
          </a:xfrm>
          <a:prstGeom prst="rect">
            <a:avLst/>
          </a:prstGeom>
          <a:noFill/>
          <a:ln w="9525">
            <a:noFill/>
            <a:miter lim="800000"/>
            <a:headEnd/>
            <a:tailEnd/>
          </a:ln>
        </p:spPr>
      </p:pic>
      <p:pic>
        <p:nvPicPr>
          <p:cNvPr id="13315" name="Picture 3" descr="disney-babies-piglet-christmas-1"/>
          <p:cNvPicPr>
            <a:picLocks noChangeAspect="1" noChangeArrowheads="1" noCrop="1"/>
          </p:cNvPicPr>
          <p:nvPr/>
        </p:nvPicPr>
        <p:blipFill>
          <a:blip r:embed="rId4"/>
          <a:srcRect/>
          <a:stretch>
            <a:fillRect/>
          </a:stretch>
        </p:blipFill>
        <p:spPr bwMode="auto">
          <a:xfrm flipH="1">
            <a:off x="-104775" y="2133600"/>
            <a:ext cx="2924175" cy="3810000"/>
          </a:xfrm>
          <a:prstGeom prst="rect">
            <a:avLst/>
          </a:prstGeom>
          <a:noFill/>
          <a:ln w="9525">
            <a:noFill/>
            <a:miter lim="800000"/>
            <a:headEnd/>
            <a:tailEnd/>
          </a:ln>
        </p:spPr>
      </p:pic>
      <p:sp>
        <p:nvSpPr>
          <p:cNvPr id="117764" name="WordArt 4"/>
          <p:cNvSpPr>
            <a:spLocks noChangeArrowheads="1" noChangeShapeType="1" noTextEdit="1"/>
          </p:cNvSpPr>
          <p:nvPr/>
        </p:nvSpPr>
        <p:spPr bwMode="auto">
          <a:xfrm rot="-961653">
            <a:off x="2362200" y="1828800"/>
            <a:ext cx="6713538" cy="2274888"/>
          </a:xfrm>
          <a:prstGeom prst="rect">
            <a:avLst/>
          </a:prstGeom>
        </p:spPr>
        <p:txBody>
          <a:bodyPr wrap="none" fromWordArt="1">
            <a:prstTxWarp prst="textCurveUp">
              <a:avLst>
                <a:gd name="adj" fmla="val 40356"/>
              </a:avLst>
            </a:prstTxWarp>
          </a:bodyPr>
          <a:lstStyle/>
          <a:p>
            <a:pPr algn="ctr"/>
            <a:r>
              <a:rPr lang="en-US" sz="3600" b="1" kern="10">
                <a:ln w="12700">
                  <a:solidFill>
                    <a:schemeClr val="tx1"/>
                  </a:solid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3660000" scaled="1"/>
                </a:gradFill>
                <a:effectLst>
                  <a:outerShdw dist="45791" dir="2021404" algn="ctr" rotWithShape="0">
                    <a:srgbClr val="808080">
                      <a:alpha val="79999"/>
                    </a:srgbClr>
                  </a:outerShdw>
                </a:effectLst>
                <a:latin typeface="Arial"/>
                <a:cs typeface="Arial"/>
              </a:rPr>
              <a:t>Chúc mừng chiến thắng!</a:t>
            </a:r>
          </a:p>
        </p:txBody>
      </p:sp>
      <p:pic>
        <p:nvPicPr>
          <p:cNvPr id="13317" name="Picture 5" descr="3d butterfly"/>
          <p:cNvPicPr>
            <a:picLocks noChangeAspect="1" noChangeArrowheads="1" noCrop="1"/>
          </p:cNvPicPr>
          <p:nvPr/>
        </p:nvPicPr>
        <p:blipFill>
          <a:blip r:embed="rId5"/>
          <a:srcRect/>
          <a:stretch>
            <a:fillRect/>
          </a:stretch>
        </p:blipFill>
        <p:spPr bwMode="auto">
          <a:xfrm rot="222916">
            <a:off x="4953000" y="4343400"/>
            <a:ext cx="838200" cy="488950"/>
          </a:xfrm>
          <a:prstGeom prst="rect">
            <a:avLst/>
          </a:prstGeom>
          <a:noFill/>
          <a:ln w="9525">
            <a:noFill/>
            <a:miter lim="800000"/>
            <a:headEnd/>
            <a:tailEnd/>
          </a:ln>
        </p:spPr>
      </p:pic>
      <p:pic>
        <p:nvPicPr>
          <p:cNvPr id="13318" name="Picture 6" descr="3d butterfly"/>
          <p:cNvPicPr>
            <a:picLocks noChangeAspect="1" noChangeArrowheads="1" noCrop="1"/>
          </p:cNvPicPr>
          <p:nvPr/>
        </p:nvPicPr>
        <p:blipFill>
          <a:blip r:embed="rId5"/>
          <a:srcRect/>
          <a:stretch>
            <a:fillRect/>
          </a:stretch>
        </p:blipFill>
        <p:spPr bwMode="auto">
          <a:xfrm rot="222916">
            <a:off x="4114800" y="990600"/>
            <a:ext cx="838200" cy="488950"/>
          </a:xfrm>
          <a:prstGeom prst="rect">
            <a:avLst/>
          </a:prstGeom>
          <a:noFill/>
          <a:ln w="9525">
            <a:noFill/>
            <a:miter lim="800000"/>
            <a:headEnd/>
            <a:tailEnd/>
          </a:ln>
        </p:spPr>
      </p:pic>
      <p:pic>
        <p:nvPicPr>
          <p:cNvPr id="13319" name="Picture 7" descr="3d butterfly"/>
          <p:cNvPicPr>
            <a:picLocks noChangeAspect="1" noChangeArrowheads="1" noCrop="1"/>
          </p:cNvPicPr>
          <p:nvPr/>
        </p:nvPicPr>
        <p:blipFill>
          <a:blip r:embed="rId5"/>
          <a:srcRect/>
          <a:stretch>
            <a:fillRect/>
          </a:stretch>
        </p:blipFill>
        <p:spPr bwMode="auto">
          <a:xfrm rot="222916">
            <a:off x="8305800" y="685800"/>
            <a:ext cx="838200" cy="488950"/>
          </a:xfrm>
          <a:prstGeom prst="rect">
            <a:avLst/>
          </a:prstGeom>
          <a:noFill/>
          <a:ln w="9525">
            <a:noFill/>
            <a:miter lim="800000"/>
            <a:headEnd/>
            <a:tailEnd/>
          </a:ln>
        </p:spPr>
      </p:pic>
      <p:pic>
        <p:nvPicPr>
          <p:cNvPr id="13320" name="Picture 8" descr="3d butterfly"/>
          <p:cNvPicPr>
            <a:picLocks noChangeAspect="1" noChangeArrowheads="1" noCrop="1"/>
          </p:cNvPicPr>
          <p:nvPr/>
        </p:nvPicPr>
        <p:blipFill>
          <a:blip r:embed="rId5"/>
          <a:srcRect/>
          <a:stretch>
            <a:fillRect/>
          </a:stretch>
        </p:blipFill>
        <p:spPr bwMode="auto">
          <a:xfrm rot="222916">
            <a:off x="2895600" y="2133600"/>
            <a:ext cx="838200" cy="488950"/>
          </a:xfrm>
          <a:prstGeom prst="rect">
            <a:avLst/>
          </a:prstGeom>
          <a:noFill/>
          <a:ln w="9525">
            <a:noFill/>
            <a:miter lim="800000"/>
            <a:headEnd/>
            <a:tailEnd/>
          </a:ln>
        </p:spPr>
      </p:pic>
      <p:pic>
        <p:nvPicPr>
          <p:cNvPr id="13321" name="Picture 9" descr="3d butterfly"/>
          <p:cNvPicPr>
            <a:picLocks noChangeAspect="1" noChangeArrowheads="1" noCrop="1"/>
          </p:cNvPicPr>
          <p:nvPr/>
        </p:nvPicPr>
        <p:blipFill>
          <a:blip r:embed="rId5"/>
          <a:srcRect/>
          <a:stretch>
            <a:fillRect/>
          </a:stretch>
        </p:blipFill>
        <p:spPr bwMode="auto">
          <a:xfrm rot="222916">
            <a:off x="7620000" y="4191000"/>
            <a:ext cx="838200" cy="488950"/>
          </a:xfrm>
          <a:prstGeom prst="rect">
            <a:avLst/>
          </a:prstGeom>
          <a:noFill/>
          <a:ln w="9525">
            <a:noFill/>
            <a:miter lim="800000"/>
            <a:headEnd/>
            <a:tailEnd/>
          </a:ln>
        </p:spPr>
      </p:pic>
      <p:pic>
        <p:nvPicPr>
          <p:cNvPr id="13322" name="Picture 10" descr="3d butterfly"/>
          <p:cNvPicPr>
            <a:picLocks noChangeAspect="1" noChangeArrowheads="1" noCrop="1"/>
          </p:cNvPicPr>
          <p:nvPr/>
        </p:nvPicPr>
        <p:blipFill>
          <a:blip r:embed="rId5"/>
          <a:srcRect/>
          <a:stretch>
            <a:fillRect/>
          </a:stretch>
        </p:blipFill>
        <p:spPr bwMode="auto">
          <a:xfrm rot="222916">
            <a:off x="4724400" y="2209800"/>
            <a:ext cx="838200" cy="488950"/>
          </a:xfrm>
          <a:prstGeom prst="rect">
            <a:avLst/>
          </a:prstGeom>
          <a:noFill/>
          <a:ln w="9525">
            <a:noFill/>
            <a:miter lim="800000"/>
            <a:headEnd/>
            <a:tailEnd/>
          </a:ln>
        </p:spPr>
      </p:pic>
      <p:pic>
        <p:nvPicPr>
          <p:cNvPr id="13323" name="Picture 11" descr="3d butterfly"/>
          <p:cNvPicPr>
            <a:picLocks noChangeAspect="1" noChangeArrowheads="1" noCrop="1"/>
          </p:cNvPicPr>
          <p:nvPr/>
        </p:nvPicPr>
        <p:blipFill>
          <a:blip r:embed="rId5"/>
          <a:srcRect/>
          <a:stretch>
            <a:fillRect/>
          </a:stretch>
        </p:blipFill>
        <p:spPr bwMode="auto">
          <a:xfrm rot="222916">
            <a:off x="6248400" y="609600"/>
            <a:ext cx="838200" cy="488950"/>
          </a:xfrm>
          <a:prstGeom prst="rect">
            <a:avLst/>
          </a:prstGeom>
          <a:noFill/>
          <a:ln w="9525">
            <a:noFill/>
            <a:miter lim="800000"/>
            <a:headEnd/>
            <a:tailEnd/>
          </a:ln>
        </p:spPr>
      </p:pic>
      <p:pic>
        <p:nvPicPr>
          <p:cNvPr id="13324" name="Picture 12" descr="3d butterfly"/>
          <p:cNvPicPr>
            <a:picLocks noChangeAspect="1" noChangeArrowheads="1" noCrop="1"/>
          </p:cNvPicPr>
          <p:nvPr/>
        </p:nvPicPr>
        <p:blipFill>
          <a:blip r:embed="rId5"/>
          <a:srcRect/>
          <a:stretch>
            <a:fillRect/>
          </a:stretch>
        </p:blipFill>
        <p:spPr bwMode="auto">
          <a:xfrm rot="222916">
            <a:off x="3124200" y="5257800"/>
            <a:ext cx="838200" cy="488950"/>
          </a:xfrm>
          <a:prstGeom prst="rect">
            <a:avLst/>
          </a:prstGeom>
          <a:noFill/>
          <a:ln w="9525">
            <a:noFill/>
            <a:miter lim="800000"/>
            <a:headEnd/>
            <a:tailEnd/>
          </a:ln>
        </p:spPr>
      </p:pic>
      <p:pic>
        <p:nvPicPr>
          <p:cNvPr id="13325" name="Picture 13" descr="3d butterfly"/>
          <p:cNvPicPr>
            <a:picLocks noChangeAspect="1" noChangeArrowheads="1" noCrop="1"/>
          </p:cNvPicPr>
          <p:nvPr/>
        </p:nvPicPr>
        <p:blipFill>
          <a:blip r:embed="rId5"/>
          <a:srcRect/>
          <a:stretch>
            <a:fillRect/>
          </a:stretch>
        </p:blipFill>
        <p:spPr bwMode="auto">
          <a:xfrm rot="222916">
            <a:off x="6477000" y="5334000"/>
            <a:ext cx="838200" cy="488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mph" presetSubtype="10" repeatCount="3000" fill="hold" nodeType="withEffect">
                                  <p:stCondLst>
                                    <p:cond delay="0"/>
                                  </p:stCondLst>
                                  <p:childTnLst>
                                    <p:animClr clrSpc="hsl" dir="ccw">
                                      <p:cBhvr>
                                        <p:cTn id="6" dur="1000" fill="hold"/>
                                        <p:tgtEl>
                                          <p:spTgt spid="117764"/>
                                        </p:tgtEl>
                                        <p:attrNameLst>
                                          <p:attrName>stroke.color</p:attrName>
                                        </p:attrNameLst>
                                      </p:cBhvr>
                                      <p:to>
                                        <a:srgbClr val="FA3716"/>
                                      </p:to>
                                    </p:animClr>
                                    <p:set>
                                      <p:cBhvr>
                                        <p:cTn id="7" dur="1000" fill="hold"/>
                                        <p:tgtEl>
                                          <p:spTgt spid="117764"/>
                                        </p:tgtEl>
                                        <p:attrNameLst>
                                          <p:attrName>stroke.on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star trek.wav"/>
                                        </p:tgtEl>
                                      </p:cMediaNode>
                                    </p:audio>
                                  </p:subTnLst>
                                </p:cTn>
                              </p:par>
                              <p:par>
                                <p:cTn id="8" presetID="0" presetClass="path" presetSubtype="0" repeatCount="indefinite" accel="50000" decel="50000" fill="hold" nodeType="withEffect">
                                  <p:stCondLst>
                                    <p:cond delay="0"/>
                                  </p:stCondLst>
                                  <p:childTnLst>
                                    <p:animMotion origin="layout" path="M 0.02049 0.03635 C 0.01979 0.01875 0.02014 0.00093 0.0184 -0.01643 C 0.01719 -0.0287 -0.00017 -0.03564 -0.0066 -0.04143 C -0.01562 -0.04051 -0.02483 -0.04166 -0.03368 -0.03865 C -0.03646 -0.03773 -0.03976 -0.03426 -0.03993 -0.03032 C -0.04167 -0.00439 -0.04288 0.04098 -0.02326 0.05857 C -0.00868 0.05764 0.00642 0.06111 0.02049 0.05579 C 0.02535 0.05394 0.02882 0.03912 0.02882 0.03936 C 0.02813 0.02061 0.02917 0.00186 0.02674 -0.01643 C 0.02622 -0.02037 0.02274 -0.02222 0.02049 -0.02477 C 0.01337 -0.03264 0.00208 -0.0375 -0.0066 -0.04143 C -0.0217 -0.03935 -0.03108 -0.04375 -0.03576 -0.02477 C -0.03507 -0.00625 -0.03611 0.0125 -0.03368 0.03079 C -0.03247 0.03982 -0.01493 0.0419 -0.01493 0.04213 C 0.02292 0.0382 0.00799 0.04723 0.02049 0.02246 C 0.01875 -0.00301 0.02188 -0.00949 0.00799 -0.02199 C -0.02604 -0.01828 -0.0191 -0.02523 -0.0191 0.01968 L 0.01424 0.00857 L -0.00451 0.01135 L -0.0191 -0.01643 L 0.02465 0.00579 L 0.02049 0.03635 Z " pathEditMode="relative" rAng="0" ptsTypes="ffffffffffffffffAAAAAf">
                                      <p:cBhvr>
                                        <p:cTn id="9" dur="2000" fill="hold"/>
                                        <p:tgtEl>
                                          <p:spTgt spid="117762"/>
                                        </p:tgtEl>
                                        <p:attrNameLst>
                                          <p:attrName>ppt_x</p:attrName>
                                          <p:attrName>ppt_y</p:attrName>
                                        </p:attrNameLst>
                                      </p:cBhvr>
                                      <p:rCtr x="-2700" y="-28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4"/>
          <p:cNvSpPr>
            <a:spLocks noChangeArrowheads="1" noChangeShapeType="1" noTextEdit="1"/>
          </p:cNvSpPr>
          <p:nvPr/>
        </p:nvSpPr>
        <p:spPr bwMode="auto">
          <a:xfrm>
            <a:off x="533400" y="457200"/>
            <a:ext cx="1600200" cy="78105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2400" b="1" kern="10">
                <a:ln w="9525">
                  <a:round/>
                  <a:headEnd/>
                  <a:tailEnd/>
                </a:ln>
                <a:solidFill>
                  <a:schemeClr val="hlink">
                    <a:alpha val="96077"/>
                  </a:schemeClr>
                </a:solidFill>
                <a:latin typeface="Arial"/>
                <a:cs typeface="Arial"/>
              </a:rPr>
              <a:t>Trò chơi 2:</a:t>
            </a:r>
            <a:endParaRPr lang="en-US" sz="2400" b="1" kern="10">
              <a:ln w="9525">
                <a:round/>
                <a:headEnd/>
                <a:tailEnd/>
              </a:ln>
              <a:solidFill>
                <a:schemeClr val="hlink">
                  <a:alpha val="96077"/>
                </a:schemeClr>
              </a:solidFill>
              <a:latin typeface="Arial"/>
              <a:cs typeface="Arial"/>
            </a:endParaRPr>
          </a:p>
        </p:txBody>
      </p:sp>
      <p:sp>
        <p:nvSpPr>
          <p:cNvPr id="7178" name="WordArt 10"/>
          <p:cNvSpPr>
            <a:spLocks noChangeArrowheads="1" noChangeShapeType="1" noTextEdit="1"/>
          </p:cNvSpPr>
          <p:nvPr/>
        </p:nvSpPr>
        <p:spPr bwMode="auto">
          <a:xfrm>
            <a:off x="1219200" y="1371600"/>
            <a:ext cx="7239000" cy="15240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9900"/>
                    </a:gs>
                    <a:gs pos="100000">
                      <a:srgbClr val="00002E"/>
                    </a:gs>
                  </a:gsLst>
                  <a:lin ang="5400000" scaled="1"/>
                </a:gradFill>
                <a:effectLst>
                  <a:outerShdw dist="35921" dir="2700000" sy="50000" kx="2115830" algn="bl" rotWithShape="0">
                    <a:srgbClr val="C0C0C0">
                      <a:alpha val="79999"/>
                    </a:srgbClr>
                  </a:outerShdw>
                </a:effectLst>
                <a:latin typeface="Arial"/>
                <a:cs typeface="Arial"/>
              </a:rPr>
              <a:t>"Bạn xử lý ra sao ?"</a:t>
            </a:r>
          </a:p>
        </p:txBody>
      </p:sp>
      <p:sp>
        <p:nvSpPr>
          <p:cNvPr id="14340" name="Text Box 4"/>
          <p:cNvSpPr txBox="1">
            <a:spLocks noChangeArrowheads="1"/>
          </p:cNvSpPr>
          <p:nvPr/>
        </p:nvSpPr>
        <p:spPr bwMode="auto">
          <a:xfrm rot="10800000">
            <a:off x="381000" y="3048000"/>
            <a:ext cx="8385175" cy="366713"/>
          </a:xfrm>
          <a:prstGeom prst="rect">
            <a:avLst/>
          </a:prstGeom>
          <a:noFill/>
          <a:ln w="9525">
            <a:noFill/>
            <a:miter lim="800000"/>
            <a:headEnd/>
            <a:tailEnd/>
          </a:ln>
        </p:spPr>
        <p:txBody>
          <a:bodyPr rot="10800000">
            <a:spAutoFit/>
          </a:bodyPr>
          <a:lstStyle/>
          <a:p>
            <a:pPr eaLnBrk="0" hangingPunct="0">
              <a:spcBef>
                <a:spcPct val="50000"/>
              </a:spcBef>
            </a:pPr>
            <a:endParaRPr lang="en-SG"/>
          </a:p>
        </p:txBody>
      </p:sp>
      <p:sp>
        <p:nvSpPr>
          <p:cNvPr id="30725" name="Text Box 5"/>
          <p:cNvSpPr txBox="1">
            <a:spLocks noChangeArrowheads="1"/>
          </p:cNvSpPr>
          <p:nvPr/>
        </p:nvSpPr>
        <p:spPr bwMode="auto">
          <a:xfrm>
            <a:off x="228600" y="3381375"/>
            <a:ext cx="8610600" cy="1190625"/>
          </a:xfrm>
          <a:prstGeom prst="rect">
            <a:avLst/>
          </a:prstGeom>
          <a:noFill/>
          <a:ln w="9525">
            <a:noFill/>
            <a:miter lim="800000"/>
            <a:headEnd/>
            <a:tailEnd/>
          </a:ln>
          <a:effectLst/>
        </p:spPr>
        <p:txBody>
          <a:bodyPr>
            <a:spAutoFit/>
          </a:bodyPr>
          <a:lstStyle/>
          <a:p>
            <a:pPr>
              <a:defRPr/>
            </a:pPr>
            <a:r>
              <a:rPr lang="en-US" sz="3600">
                <a:solidFill>
                  <a:srgbClr val="3333FF"/>
                </a:solidFill>
                <a:effectLst>
                  <a:outerShdw blurRad="38100" dist="38100" dir="2700000" algn="tl">
                    <a:srgbClr val="000000"/>
                  </a:outerShdw>
                </a:effectLst>
                <a:latin typeface="Arial"/>
              </a:rPr>
              <a:t>Hãy cùng suy nghĩ </a:t>
            </a:r>
            <a:r>
              <a:rPr lang="vi-VN" sz="3600">
                <a:solidFill>
                  <a:srgbClr val="3333FF"/>
                </a:solidFill>
                <a:effectLst>
                  <a:outerShdw blurRad="38100" dist="38100" dir="2700000" algn="tl">
                    <a:srgbClr val="000000"/>
                  </a:outerShdw>
                </a:effectLst>
                <a:latin typeface="Arial"/>
              </a:rPr>
              <a:t>đ</a:t>
            </a:r>
            <a:r>
              <a:rPr lang="en-US" sz="3600">
                <a:solidFill>
                  <a:srgbClr val="3333FF"/>
                </a:solidFill>
                <a:effectLst>
                  <a:outerShdw blurRad="38100" dist="38100" dir="2700000" algn="tl">
                    <a:srgbClr val="000000"/>
                  </a:outerShdw>
                </a:effectLst>
                <a:latin typeface="Arial"/>
              </a:rPr>
              <a:t>ể tìm ra cách giải quyết cho các tình huống sau</a:t>
            </a:r>
          </a:p>
        </p:txBody>
      </p:sp>
      <p:pic>
        <p:nvPicPr>
          <p:cNvPr id="14342" name="Picture 6" descr="Fairy7b"/>
          <p:cNvPicPr>
            <a:picLocks noChangeAspect="1" noChangeArrowheads="1"/>
          </p:cNvPicPr>
          <p:nvPr/>
        </p:nvPicPr>
        <p:blipFill>
          <a:blip r:embed="rId4"/>
          <a:srcRect/>
          <a:stretch>
            <a:fillRect/>
          </a:stretch>
        </p:blipFill>
        <p:spPr bwMode="auto">
          <a:xfrm>
            <a:off x="3733800" y="5233988"/>
            <a:ext cx="1652588" cy="16240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1" presetClass="entr" presetSubtype="0" fill="hold" grpId="0" nodeType="clickEffect">
                                  <p:stCondLst>
                                    <p:cond delay="0"/>
                                  </p:stCondLst>
                                  <p:iterate type="lt">
                                    <p:tmPct val="5000"/>
                                  </p:iterate>
                                  <p:childTnLst>
                                    <p:set>
                                      <p:cBhvr>
                                        <p:cTn id="10" dur="1" fill="hold">
                                          <p:stCondLst>
                                            <p:cond delay="0"/>
                                          </p:stCondLst>
                                        </p:cTn>
                                        <p:tgtEl>
                                          <p:spTgt spid="7178"/>
                                        </p:tgtEl>
                                        <p:attrNameLst>
                                          <p:attrName>style.visibility</p:attrName>
                                        </p:attrNameLst>
                                      </p:cBhvr>
                                      <p:to>
                                        <p:strVal val="visible"/>
                                      </p:to>
                                    </p:set>
                                    <p:anim calcmode="lin" valueType="num">
                                      <p:cBhvr>
                                        <p:cTn id="11" dur="1000" fill="hold"/>
                                        <p:tgtEl>
                                          <p:spTgt spid="7178"/>
                                        </p:tgtEl>
                                        <p:attrNameLst>
                                          <p:attrName>ppt_w</p:attrName>
                                        </p:attrNameLst>
                                      </p:cBhvr>
                                      <p:tavLst>
                                        <p:tav tm="0">
                                          <p:val>
                                            <p:fltVal val="0"/>
                                          </p:val>
                                        </p:tav>
                                        <p:tav tm="100000">
                                          <p:val>
                                            <p:strVal val="#ppt_w"/>
                                          </p:val>
                                        </p:tav>
                                      </p:tavLst>
                                    </p:anim>
                                    <p:anim calcmode="lin" valueType="num">
                                      <p:cBhvr>
                                        <p:cTn id="12" dur="1000" fill="hold"/>
                                        <p:tgtEl>
                                          <p:spTgt spid="7178"/>
                                        </p:tgtEl>
                                        <p:attrNameLst>
                                          <p:attrName>ppt_h</p:attrName>
                                        </p:attrNameLst>
                                      </p:cBhvr>
                                      <p:tavLst>
                                        <p:tav tm="0">
                                          <p:val>
                                            <p:fltVal val="0"/>
                                          </p:val>
                                        </p:tav>
                                        <p:tav tm="100000">
                                          <p:val>
                                            <p:strVal val="#ppt_h"/>
                                          </p:val>
                                        </p:tav>
                                      </p:tavLst>
                                    </p:anim>
                                    <p:anim calcmode="lin" valueType="num">
                                      <p:cBhvr>
                                        <p:cTn id="13" dur="1000" fill="hold"/>
                                        <p:tgtEl>
                                          <p:spTgt spid="7178"/>
                                        </p:tgtEl>
                                        <p:attrNameLst>
                                          <p:attrName>style.rotation</p:attrName>
                                        </p:attrNameLst>
                                      </p:cBhvr>
                                      <p:tavLst>
                                        <p:tav tm="0">
                                          <p:val>
                                            <p:fltVal val="90"/>
                                          </p:val>
                                        </p:tav>
                                        <p:tav tm="100000">
                                          <p:val>
                                            <p:fltVal val="0"/>
                                          </p:val>
                                        </p:tav>
                                      </p:tavLst>
                                    </p:anim>
                                    <p:animEffect transition="in" filter="fade">
                                      <p:cBhvr>
                                        <p:cTn id="14" dur="1000"/>
                                        <p:tgtEl>
                                          <p:spTgt spid="7178"/>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0725"/>
                                        </p:tgtEl>
                                        <p:attrNameLst>
                                          <p:attrName>style.visibility</p:attrName>
                                        </p:attrNameLst>
                                      </p:cBhvr>
                                      <p:to>
                                        <p:strVal val="visible"/>
                                      </p:to>
                                    </p:set>
                                    <p:anim calcmode="discrete" valueType="clr">
                                      <p:cBhvr override="childStyle">
                                        <p:cTn id="19" dur="80"/>
                                        <p:tgtEl>
                                          <p:spTgt spid="30725"/>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0725"/>
                                        </p:tgtEl>
                                        <p:attrNameLst>
                                          <p:attrName>fillcolor</p:attrName>
                                        </p:attrNameLst>
                                      </p:cBhvr>
                                      <p:tavLst>
                                        <p:tav tm="0">
                                          <p:val>
                                            <p:clrVal>
                                              <a:schemeClr val="accent2"/>
                                            </p:clrVal>
                                          </p:val>
                                        </p:tav>
                                        <p:tav tm="50000">
                                          <p:val>
                                            <p:clrVal>
                                              <a:schemeClr val="hlink"/>
                                            </p:clrVal>
                                          </p:val>
                                        </p:tav>
                                      </p:tavLst>
                                    </p:anim>
                                    <p:set>
                                      <p:cBhvr>
                                        <p:cTn id="21" dur="80"/>
                                        <p:tgtEl>
                                          <p:spTgt spid="30725"/>
                                        </p:tgtEl>
                                        <p:attrNameLst>
                                          <p:attrName>fill.type</p:attrName>
                                        </p:attrNameLst>
                                      </p:cBhvr>
                                      <p:to>
                                        <p:strVal val="solid"/>
                                      </p:to>
                                    </p:set>
                                  </p:childTnLst>
                                  <p:subTnLst>
                                    <p:audio>
                                      <p:cMediaNode>
                                        <p:cTn display="0" masterRel="sameClick">
                                          <p:stCondLst>
                                            <p:cond evt="begin" delay="0">
                                              <p:tn val="17"/>
                                            </p:cond>
                                          </p:stCondLst>
                                          <p:endCondLst>
                                            <p:cond evt="onStopAudio" delay="0">
                                              <p:tgtEl>
                                                <p:sldTgt/>
                                              </p:tgtEl>
                                            </p:cond>
                                          </p:endCondLst>
                                        </p:cTn>
                                        <p:tgtEl>
                                          <p:sndTgt r:embed="rId3" name="breez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P spid="7178" grpId="0" animBg="1"/>
      <p:bldP spid="307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52400" y="838200"/>
            <a:ext cx="8534400" cy="2554288"/>
          </a:xfrm>
          <a:prstGeom prst="rect">
            <a:avLst/>
          </a:prstGeom>
          <a:noFill/>
          <a:ln w="9525">
            <a:noFill/>
            <a:miter lim="800000"/>
            <a:headEnd/>
            <a:tailEnd/>
          </a:ln>
        </p:spPr>
        <p:txBody>
          <a:bodyPr>
            <a:spAutoFit/>
          </a:bodyPr>
          <a:lstStyle/>
          <a:p>
            <a:pPr eaLnBrk="0" hangingPunct="0">
              <a:spcBef>
                <a:spcPct val="50000"/>
              </a:spcBef>
            </a:pPr>
            <a:r>
              <a:rPr lang="en-US" sz="3200" b="1" u="sng">
                <a:solidFill>
                  <a:srgbClr val="FF0066"/>
                </a:solidFill>
              </a:rPr>
              <a:t>Tình huống </a:t>
            </a:r>
            <a:r>
              <a:rPr lang="en-US" sz="3200">
                <a:solidFill>
                  <a:srgbClr val="FF0066"/>
                </a:solidFill>
              </a:rPr>
              <a:t>: </a:t>
            </a:r>
            <a:br>
              <a:rPr lang="en-US" sz="3200">
                <a:solidFill>
                  <a:srgbClr val="FF0066"/>
                </a:solidFill>
              </a:rPr>
            </a:br>
            <a:r>
              <a:rPr lang="en-US" sz="3200">
                <a:solidFill>
                  <a:srgbClr val="FF0066"/>
                </a:solidFill>
              </a:rPr>
              <a:t>    B</a:t>
            </a:r>
            <a:r>
              <a:rPr lang="en-US" sz="3200">
                <a:solidFill>
                  <a:srgbClr val="FF0066"/>
                </a:solidFill>
                <a:latin typeface="Times New Roman" pitchFamily="18" charset="0"/>
              </a:rPr>
              <a:t>ạn Nam bị ốm, phải nghỉ học nhiều ngày. Theo em, bạn Nam cần phải làm gì để theo kịp các bạn trong lớp ? Nếu là bạn cùng lớp với Nam, em có thể làm gì để giúp bạn ?</a:t>
            </a:r>
            <a:endParaRPr lang="en-US" sz="3200">
              <a:solidFill>
                <a:srgbClr val="FF0066"/>
              </a:solidFill>
              <a:latin typeface="VNI-Times" pitchFamily="2" charset="0"/>
            </a:endParaRPr>
          </a:p>
        </p:txBody>
      </p:sp>
      <p:pic>
        <p:nvPicPr>
          <p:cNvPr id="15363" name="Picture 5" descr="holly"/>
          <p:cNvPicPr>
            <a:picLocks noChangeAspect="1" noChangeArrowheads="1"/>
          </p:cNvPicPr>
          <p:nvPr/>
        </p:nvPicPr>
        <p:blipFill>
          <a:blip r:embed="rId3"/>
          <a:srcRect/>
          <a:stretch>
            <a:fillRect/>
          </a:stretch>
        </p:blipFill>
        <p:spPr bwMode="auto">
          <a:xfrm>
            <a:off x="0" y="0"/>
            <a:ext cx="4572000" cy="228600"/>
          </a:xfrm>
          <a:prstGeom prst="rect">
            <a:avLst/>
          </a:prstGeom>
          <a:noFill/>
          <a:ln w="9525">
            <a:noFill/>
            <a:miter lim="800000"/>
            <a:headEnd/>
            <a:tailEnd/>
          </a:ln>
        </p:spPr>
      </p:pic>
      <p:pic>
        <p:nvPicPr>
          <p:cNvPr id="15364" name="Picture 7" descr="holly"/>
          <p:cNvPicPr>
            <a:picLocks noChangeAspect="1" noChangeArrowheads="1"/>
          </p:cNvPicPr>
          <p:nvPr/>
        </p:nvPicPr>
        <p:blipFill>
          <a:blip r:embed="rId3"/>
          <a:srcRect/>
          <a:stretch>
            <a:fillRect/>
          </a:stretch>
        </p:blipFill>
        <p:spPr bwMode="auto">
          <a:xfrm>
            <a:off x="4572000" y="0"/>
            <a:ext cx="4572000" cy="228600"/>
          </a:xfrm>
          <a:prstGeom prst="rect">
            <a:avLst/>
          </a:prstGeom>
          <a:noFill/>
          <a:ln w="9525">
            <a:noFill/>
            <a:miter lim="800000"/>
            <a:headEnd/>
            <a:tailEnd/>
          </a:ln>
        </p:spPr>
      </p:pic>
      <p:pic>
        <p:nvPicPr>
          <p:cNvPr id="15365" name="Picture 8" descr="holly"/>
          <p:cNvPicPr>
            <a:picLocks noChangeAspect="1" noChangeArrowheads="1"/>
          </p:cNvPicPr>
          <p:nvPr/>
        </p:nvPicPr>
        <p:blipFill>
          <a:blip r:embed="rId3"/>
          <a:srcRect/>
          <a:stretch>
            <a:fillRect/>
          </a:stretch>
        </p:blipFill>
        <p:spPr bwMode="auto">
          <a:xfrm>
            <a:off x="0" y="6629400"/>
            <a:ext cx="4572000" cy="228600"/>
          </a:xfrm>
          <a:prstGeom prst="rect">
            <a:avLst/>
          </a:prstGeom>
          <a:noFill/>
          <a:ln w="9525">
            <a:noFill/>
            <a:miter lim="800000"/>
            <a:headEnd/>
            <a:tailEnd/>
          </a:ln>
        </p:spPr>
      </p:pic>
      <p:pic>
        <p:nvPicPr>
          <p:cNvPr id="15366" name="Picture 9" descr="holly"/>
          <p:cNvPicPr>
            <a:picLocks noChangeAspect="1" noChangeArrowheads="1"/>
          </p:cNvPicPr>
          <p:nvPr/>
        </p:nvPicPr>
        <p:blipFill>
          <a:blip r:embed="rId3"/>
          <a:srcRect/>
          <a:stretch>
            <a:fillRect/>
          </a:stretch>
        </p:blipFill>
        <p:spPr bwMode="auto">
          <a:xfrm>
            <a:off x="4572000" y="6629400"/>
            <a:ext cx="4572000" cy="228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amond(in)">
                                      <p:cBhvr>
                                        <p:cTn id="7" dur="2000"/>
                                        <p:tgtEl>
                                          <p:spTgt spid="11266"/>
                                        </p:tgtEl>
                                      </p:cBhvr>
                                    </p:animEffec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381000" y="2057400"/>
            <a:ext cx="8534400" cy="1066800"/>
          </a:xfrm>
          <a:prstGeom prst="rect">
            <a:avLst/>
          </a:prstGeom>
          <a:noFill/>
          <a:ln w="9525">
            <a:noFill/>
            <a:miter lim="800000"/>
            <a:headEnd/>
            <a:tailEnd/>
          </a:ln>
        </p:spPr>
        <p:txBody>
          <a:bodyPr>
            <a:spAutoFit/>
          </a:bodyPr>
          <a:lstStyle/>
          <a:p>
            <a:pPr eaLnBrk="0" hangingPunct="0">
              <a:spcBef>
                <a:spcPct val="50000"/>
              </a:spcBef>
            </a:pPr>
            <a:r>
              <a:rPr lang="en-US" sz="3200">
                <a:solidFill>
                  <a:srgbClr val="3333FF"/>
                </a:solidFill>
              </a:rPr>
              <a:t>3/  H</a:t>
            </a:r>
            <a:r>
              <a:rPr lang="en-US" sz="3200">
                <a:solidFill>
                  <a:srgbClr val="3333FF"/>
                </a:solidFill>
                <a:latin typeface="Times New Roman" pitchFamily="18" charset="0"/>
              </a:rPr>
              <a:t>ãy tự liên hệ và trao đổi với các bạn về việc em đã vượt khó trong học tập.</a:t>
            </a:r>
            <a:endParaRPr lang="en-US" sz="3200">
              <a:solidFill>
                <a:srgbClr val="3333FF"/>
              </a:solidFill>
              <a:latin typeface="VNI-Times" pitchFamily="2" charset="0"/>
            </a:endParaRPr>
          </a:p>
        </p:txBody>
      </p:sp>
      <p:pic>
        <p:nvPicPr>
          <p:cNvPr id="16387" name="Picture 3" descr="holly"/>
          <p:cNvPicPr>
            <a:picLocks noChangeAspect="1" noChangeArrowheads="1"/>
          </p:cNvPicPr>
          <p:nvPr/>
        </p:nvPicPr>
        <p:blipFill>
          <a:blip r:embed="rId3"/>
          <a:srcRect/>
          <a:stretch>
            <a:fillRect/>
          </a:stretch>
        </p:blipFill>
        <p:spPr bwMode="auto">
          <a:xfrm>
            <a:off x="0" y="0"/>
            <a:ext cx="4572000" cy="228600"/>
          </a:xfrm>
          <a:prstGeom prst="rect">
            <a:avLst/>
          </a:prstGeom>
          <a:noFill/>
          <a:ln w="9525">
            <a:noFill/>
            <a:miter lim="800000"/>
            <a:headEnd/>
            <a:tailEnd/>
          </a:ln>
        </p:spPr>
      </p:pic>
      <p:pic>
        <p:nvPicPr>
          <p:cNvPr id="16388" name="Picture 4" descr="holly"/>
          <p:cNvPicPr>
            <a:picLocks noChangeAspect="1" noChangeArrowheads="1"/>
          </p:cNvPicPr>
          <p:nvPr/>
        </p:nvPicPr>
        <p:blipFill>
          <a:blip r:embed="rId3"/>
          <a:srcRect/>
          <a:stretch>
            <a:fillRect/>
          </a:stretch>
        </p:blipFill>
        <p:spPr bwMode="auto">
          <a:xfrm>
            <a:off x="4572000" y="0"/>
            <a:ext cx="4572000" cy="228600"/>
          </a:xfrm>
          <a:prstGeom prst="rect">
            <a:avLst/>
          </a:prstGeom>
          <a:noFill/>
          <a:ln w="9525">
            <a:noFill/>
            <a:miter lim="800000"/>
            <a:headEnd/>
            <a:tailEnd/>
          </a:ln>
        </p:spPr>
      </p:pic>
      <p:pic>
        <p:nvPicPr>
          <p:cNvPr id="16389" name="Picture 5" descr="holly"/>
          <p:cNvPicPr>
            <a:picLocks noChangeAspect="1" noChangeArrowheads="1"/>
          </p:cNvPicPr>
          <p:nvPr/>
        </p:nvPicPr>
        <p:blipFill>
          <a:blip r:embed="rId3"/>
          <a:srcRect/>
          <a:stretch>
            <a:fillRect/>
          </a:stretch>
        </p:blipFill>
        <p:spPr bwMode="auto">
          <a:xfrm>
            <a:off x="0" y="6629400"/>
            <a:ext cx="4572000" cy="228600"/>
          </a:xfrm>
          <a:prstGeom prst="rect">
            <a:avLst/>
          </a:prstGeom>
          <a:noFill/>
          <a:ln w="9525">
            <a:noFill/>
            <a:miter lim="800000"/>
            <a:headEnd/>
            <a:tailEnd/>
          </a:ln>
        </p:spPr>
      </p:pic>
      <p:pic>
        <p:nvPicPr>
          <p:cNvPr id="16390" name="Picture 6" descr="holly"/>
          <p:cNvPicPr>
            <a:picLocks noChangeAspect="1" noChangeArrowheads="1"/>
          </p:cNvPicPr>
          <p:nvPr/>
        </p:nvPicPr>
        <p:blipFill>
          <a:blip r:embed="rId3"/>
          <a:srcRect/>
          <a:stretch>
            <a:fillRect/>
          </a:stretch>
        </p:blipFill>
        <p:spPr bwMode="auto">
          <a:xfrm>
            <a:off x="4572000" y="6629400"/>
            <a:ext cx="4572000" cy="228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diamond(in)">
                                      <p:cBhvr>
                                        <p:cTn id="7" dur="2000"/>
                                        <p:tgtEl>
                                          <p:spTgt spid="62466"/>
                                        </p:tgtEl>
                                      </p:cBhvr>
                                    </p:animEffec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304800" y="533400"/>
            <a:ext cx="8534400" cy="1570038"/>
          </a:xfrm>
          <a:prstGeom prst="rect">
            <a:avLst/>
          </a:prstGeom>
          <a:noFill/>
          <a:ln w="9525">
            <a:noFill/>
            <a:miter lim="800000"/>
            <a:headEnd/>
            <a:tailEnd/>
          </a:ln>
        </p:spPr>
        <p:txBody>
          <a:bodyPr>
            <a:spAutoFit/>
          </a:bodyPr>
          <a:lstStyle/>
          <a:p>
            <a:pPr eaLnBrk="0" hangingPunct="0">
              <a:spcBef>
                <a:spcPct val="50000"/>
              </a:spcBef>
            </a:pPr>
            <a:r>
              <a:rPr lang="en-US" sz="3200">
                <a:solidFill>
                  <a:srgbClr val="3333FF"/>
                </a:solidFill>
              </a:rPr>
              <a:t> 4/ H</a:t>
            </a:r>
            <a:r>
              <a:rPr lang="en-US" sz="3200">
                <a:solidFill>
                  <a:srgbClr val="3333FF"/>
                </a:solidFill>
                <a:latin typeface="Times New Roman" pitchFamily="18" charset="0"/>
              </a:rPr>
              <a:t>ãy nêu một số khó khăn mà em có thể gặp phải trong học tập và những biện pháp để khắc phục những khó khăn đó theo mẫu dưới đây :s</a:t>
            </a:r>
            <a:endParaRPr lang="en-US" sz="3200">
              <a:solidFill>
                <a:srgbClr val="3333FF"/>
              </a:solidFill>
              <a:latin typeface="VNI-Times" pitchFamily="2" charset="0"/>
            </a:endParaRPr>
          </a:p>
        </p:txBody>
      </p:sp>
      <p:pic>
        <p:nvPicPr>
          <p:cNvPr id="17411" name="Picture 3" descr="holly"/>
          <p:cNvPicPr>
            <a:picLocks noChangeAspect="1" noChangeArrowheads="1"/>
          </p:cNvPicPr>
          <p:nvPr/>
        </p:nvPicPr>
        <p:blipFill>
          <a:blip r:embed="rId3"/>
          <a:srcRect/>
          <a:stretch>
            <a:fillRect/>
          </a:stretch>
        </p:blipFill>
        <p:spPr bwMode="auto">
          <a:xfrm>
            <a:off x="0" y="0"/>
            <a:ext cx="4572000" cy="228600"/>
          </a:xfrm>
          <a:prstGeom prst="rect">
            <a:avLst/>
          </a:prstGeom>
          <a:noFill/>
          <a:ln w="9525">
            <a:noFill/>
            <a:miter lim="800000"/>
            <a:headEnd/>
            <a:tailEnd/>
          </a:ln>
        </p:spPr>
      </p:pic>
      <p:pic>
        <p:nvPicPr>
          <p:cNvPr id="17412" name="Picture 4" descr="holly"/>
          <p:cNvPicPr>
            <a:picLocks noChangeAspect="1" noChangeArrowheads="1"/>
          </p:cNvPicPr>
          <p:nvPr/>
        </p:nvPicPr>
        <p:blipFill>
          <a:blip r:embed="rId3"/>
          <a:srcRect/>
          <a:stretch>
            <a:fillRect/>
          </a:stretch>
        </p:blipFill>
        <p:spPr bwMode="auto">
          <a:xfrm>
            <a:off x="4572000" y="0"/>
            <a:ext cx="4572000" cy="228600"/>
          </a:xfrm>
          <a:prstGeom prst="rect">
            <a:avLst/>
          </a:prstGeom>
          <a:noFill/>
          <a:ln w="9525">
            <a:noFill/>
            <a:miter lim="800000"/>
            <a:headEnd/>
            <a:tailEnd/>
          </a:ln>
        </p:spPr>
      </p:pic>
      <p:pic>
        <p:nvPicPr>
          <p:cNvPr id="17413" name="Picture 5" descr="holly"/>
          <p:cNvPicPr>
            <a:picLocks noChangeAspect="1" noChangeArrowheads="1"/>
          </p:cNvPicPr>
          <p:nvPr/>
        </p:nvPicPr>
        <p:blipFill>
          <a:blip r:embed="rId3"/>
          <a:srcRect/>
          <a:stretch>
            <a:fillRect/>
          </a:stretch>
        </p:blipFill>
        <p:spPr bwMode="auto">
          <a:xfrm>
            <a:off x="0" y="6629400"/>
            <a:ext cx="4572000" cy="228600"/>
          </a:xfrm>
          <a:prstGeom prst="rect">
            <a:avLst/>
          </a:prstGeom>
          <a:noFill/>
          <a:ln w="9525">
            <a:noFill/>
            <a:miter lim="800000"/>
            <a:headEnd/>
            <a:tailEnd/>
          </a:ln>
        </p:spPr>
      </p:pic>
      <p:pic>
        <p:nvPicPr>
          <p:cNvPr id="17414" name="Picture 6" descr="holly"/>
          <p:cNvPicPr>
            <a:picLocks noChangeAspect="1" noChangeArrowheads="1"/>
          </p:cNvPicPr>
          <p:nvPr/>
        </p:nvPicPr>
        <p:blipFill>
          <a:blip r:embed="rId3"/>
          <a:srcRect/>
          <a:stretch>
            <a:fillRect/>
          </a:stretch>
        </p:blipFill>
        <p:spPr bwMode="auto">
          <a:xfrm>
            <a:off x="4572000" y="6629400"/>
            <a:ext cx="4572000" cy="228600"/>
          </a:xfrm>
          <a:prstGeom prst="rect">
            <a:avLst/>
          </a:prstGeom>
          <a:noFill/>
          <a:ln w="9525">
            <a:noFill/>
            <a:miter lim="800000"/>
            <a:headEnd/>
            <a:tailEnd/>
          </a:ln>
        </p:spPr>
      </p:pic>
      <p:graphicFrame>
        <p:nvGraphicFramePr>
          <p:cNvPr id="63510" name="Group 22"/>
          <p:cNvGraphicFramePr>
            <a:graphicFrameLocks noGrp="1"/>
          </p:cNvGraphicFramePr>
          <p:nvPr/>
        </p:nvGraphicFramePr>
        <p:xfrm>
          <a:off x="152400" y="2286000"/>
          <a:ext cx="8686800" cy="4114800"/>
        </p:xfrm>
        <a:graphic>
          <a:graphicData uri="http://schemas.openxmlformats.org/drawingml/2006/table">
            <a:tbl>
              <a:tblPr/>
              <a:tblGrid>
                <a:gridCol w="4572000"/>
                <a:gridCol w="4114800"/>
              </a:tblGrid>
              <a:tr h="1038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6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6" name="Text Box 20"/>
          <p:cNvSpPr txBox="1">
            <a:spLocks noChangeArrowheads="1"/>
          </p:cNvSpPr>
          <p:nvPr/>
        </p:nvSpPr>
        <p:spPr bwMode="auto">
          <a:xfrm>
            <a:off x="152400" y="2438400"/>
            <a:ext cx="4611688" cy="457200"/>
          </a:xfrm>
          <a:prstGeom prst="rect">
            <a:avLst/>
          </a:prstGeom>
          <a:noFill/>
          <a:ln w="9525">
            <a:noFill/>
            <a:miter lim="800000"/>
            <a:headEnd/>
            <a:tailEnd/>
          </a:ln>
        </p:spPr>
        <p:txBody>
          <a:bodyPr wrap="none">
            <a:spAutoFit/>
          </a:bodyPr>
          <a:lstStyle/>
          <a:p>
            <a:r>
              <a:rPr lang="en-US" sz="2400"/>
              <a:t>Những khó khăn có thể gặp phải</a:t>
            </a:r>
          </a:p>
        </p:txBody>
      </p:sp>
      <p:sp>
        <p:nvSpPr>
          <p:cNvPr id="17427" name="Text Box 23"/>
          <p:cNvSpPr txBox="1">
            <a:spLocks noChangeArrowheads="1"/>
          </p:cNvSpPr>
          <p:nvPr/>
        </p:nvSpPr>
        <p:spPr bwMode="auto">
          <a:xfrm>
            <a:off x="4784725" y="2401888"/>
            <a:ext cx="4103688" cy="457200"/>
          </a:xfrm>
          <a:prstGeom prst="rect">
            <a:avLst/>
          </a:prstGeom>
          <a:noFill/>
          <a:ln w="9525">
            <a:noFill/>
            <a:miter lim="800000"/>
            <a:headEnd/>
            <a:tailEnd/>
          </a:ln>
        </p:spPr>
        <p:txBody>
          <a:bodyPr wrap="none">
            <a:spAutoFit/>
          </a:bodyPr>
          <a:lstStyle/>
          <a:p>
            <a:r>
              <a:rPr lang="en-US" sz="2400"/>
              <a:t>Những biện pháp khắc phục </a:t>
            </a:r>
          </a:p>
        </p:txBody>
      </p:sp>
      <p:sp>
        <p:nvSpPr>
          <p:cNvPr id="17428" name="Text Box 24"/>
          <p:cNvSpPr txBox="1">
            <a:spLocks noChangeArrowheads="1"/>
          </p:cNvSpPr>
          <p:nvPr/>
        </p:nvSpPr>
        <p:spPr bwMode="auto">
          <a:xfrm>
            <a:off x="288925" y="3465513"/>
            <a:ext cx="4552950" cy="2563812"/>
          </a:xfrm>
          <a:prstGeom prst="rect">
            <a:avLst/>
          </a:prstGeom>
          <a:noFill/>
          <a:ln w="9525">
            <a:noFill/>
            <a:miter lim="800000"/>
            <a:headEnd/>
            <a:tailEnd/>
          </a:ln>
        </p:spPr>
        <p:txBody>
          <a:bodyPr wrap="none">
            <a:spAutoFit/>
          </a:bodyPr>
          <a:lstStyle/>
          <a:p>
            <a:r>
              <a:rPr lang="en-US"/>
              <a:t>1……………………………………………</a:t>
            </a:r>
          </a:p>
          <a:p>
            <a:endParaRPr lang="en-US"/>
          </a:p>
          <a:p>
            <a:r>
              <a:rPr lang="en-US"/>
              <a:t>2……………………………………………...</a:t>
            </a:r>
          </a:p>
          <a:p>
            <a:endParaRPr lang="en-US"/>
          </a:p>
          <a:p>
            <a:r>
              <a:rPr lang="en-US"/>
              <a:t>3………………………………………………..</a:t>
            </a:r>
          </a:p>
          <a:p>
            <a:endParaRPr lang="en-US"/>
          </a:p>
          <a:p>
            <a:r>
              <a:rPr lang="en-US"/>
              <a:t>4………………………………………………..</a:t>
            </a:r>
          </a:p>
          <a:p>
            <a:endParaRPr lang="en-US"/>
          </a:p>
          <a:p>
            <a:r>
              <a:rPr lang="en-US"/>
              <a:t>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diamond(in)">
                                      <p:cBhvr>
                                        <p:cTn id="7" dur="2000"/>
                                        <p:tgtEl>
                                          <p:spTgt spid="63490"/>
                                        </p:tgtEl>
                                      </p:cBhvr>
                                    </p:animEffec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304800" y="2362200"/>
            <a:ext cx="8534400" cy="1066800"/>
          </a:xfrm>
          <a:prstGeom prst="rect">
            <a:avLst/>
          </a:prstGeom>
          <a:noFill/>
          <a:ln w="9525">
            <a:noFill/>
            <a:miter lim="800000"/>
            <a:headEnd/>
            <a:tailEnd/>
          </a:ln>
        </p:spPr>
        <p:txBody>
          <a:bodyPr>
            <a:spAutoFit/>
          </a:bodyPr>
          <a:lstStyle/>
          <a:p>
            <a:pPr eaLnBrk="0" hangingPunct="0">
              <a:spcBef>
                <a:spcPct val="50000"/>
              </a:spcBef>
            </a:pPr>
            <a:r>
              <a:rPr lang="en-US" sz="3200">
                <a:solidFill>
                  <a:srgbClr val="3333FF"/>
                </a:solidFill>
              </a:rPr>
              <a:t> 5/ Sưu tầm v</a:t>
            </a:r>
            <a:r>
              <a:rPr lang="en-US" sz="3200">
                <a:solidFill>
                  <a:srgbClr val="3333FF"/>
                </a:solidFill>
                <a:latin typeface="Times New Roman" pitchFamily="18" charset="0"/>
              </a:rPr>
              <a:t>à kể lại một tấm gương học sinh vượt khó mà em cảm phục.</a:t>
            </a:r>
            <a:endParaRPr lang="en-US" sz="3200">
              <a:solidFill>
                <a:srgbClr val="3333FF"/>
              </a:solidFill>
              <a:latin typeface="VNI-Times" pitchFamily="2" charset="0"/>
            </a:endParaRPr>
          </a:p>
        </p:txBody>
      </p:sp>
      <p:pic>
        <p:nvPicPr>
          <p:cNvPr id="18435" name="Picture 3" descr="holly"/>
          <p:cNvPicPr>
            <a:picLocks noChangeAspect="1" noChangeArrowheads="1"/>
          </p:cNvPicPr>
          <p:nvPr/>
        </p:nvPicPr>
        <p:blipFill>
          <a:blip r:embed="rId3"/>
          <a:srcRect/>
          <a:stretch>
            <a:fillRect/>
          </a:stretch>
        </p:blipFill>
        <p:spPr bwMode="auto">
          <a:xfrm>
            <a:off x="0" y="0"/>
            <a:ext cx="4572000" cy="228600"/>
          </a:xfrm>
          <a:prstGeom prst="rect">
            <a:avLst/>
          </a:prstGeom>
          <a:noFill/>
          <a:ln w="9525">
            <a:noFill/>
            <a:miter lim="800000"/>
            <a:headEnd/>
            <a:tailEnd/>
          </a:ln>
        </p:spPr>
      </p:pic>
      <p:pic>
        <p:nvPicPr>
          <p:cNvPr id="18436" name="Picture 4" descr="holly"/>
          <p:cNvPicPr>
            <a:picLocks noChangeAspect="1" noChangeArrowheads="1"/>
          </p:cNvPicPr>
          <p:nvPr/>
        </p:nvPicPr>
        <p:blipFill>
          <a:blip r:embed="rId3"/>
          <a:srcRect/>
          <a:stretch>
            <a:fillRect/>
          </a:stretch>
        </p:blipFill>
        <p:spPr bwMode="auto">
          <a:xfrm>
            <a:off x="4572000" y="0"/>
            <a:ext cx="4572000" cy="228600"/>
          </a:xfrm>
          <a:prstGeom prst="rect">
            <a:avLst/>
          </a:prstGeom>
          <a:noFill/>
          <a:ln w="9525">
            <a:noFill/>
            <a:miter lim="800000"/>
            <a:headEnd/>
            <a:tailEnd/>
          </a:ln>
        </p:spPr>
      </p:pic>
      <p:pic>
        <p:nvPicPr>
          <p:cNvPr id="18437" name="Picture 5" descr="holly"/>
          <p:cNvPicPr>
            <a:picLocks noChangeAspect="1" noChangeArrowheads="1"/>
          </p:cNvPicPr>
          <p:nvPr/>
        </p:nvPicPr>
        <p:blipFill>
          <a:blip r:embed="rId3"/>
          <a:srcRect/>
          <a:stretch>
            <a:fillRect/>
          </a:stretch>
        </p:blipFill>
        <p:spPr bwMode="auto">
          <a:xfrm>
            <a:off x="0" y="6629400"/>
            <a:ext cx="4572000" cy="228600"/>
          </a:xfrm>
          <a:prstGeom prst="rect">
            <a:avLst/>
          </a:prstGeom>
          <a:noFill/>
          <a:ln w="9525">
            <a:noFill/>
            <a:miter lim="800000"/>
            <a:headEnd/>
            <a:tailEnd/>
          </a:ln>
        </p:spPr>
      </p:pic>
      <p:pic>
        <p:nvPicPr>
          <p:cNvPr id="18438" name="Picture 6" descr="holly"/>
          <p:cNvPicPr>
            <a:picLocks noChangeAspect="1" noChangeArrowheads="1"/>
          </p:cNvPicPr>
          <p:nvPr/>
        </p:nvPicPr>
        <p:blipFill>
          <a:blip r:embed="rId3"/>
          <a:srcRect/>
          <a:stretch>
            <a:fillRect/>
          </a:stretch>
        </p:blipFill>
        <p:spPr bwMode="auto">
          <a:xfrm>
            <a:off x="4572000" y="6629400"/>
            <a:ext cx="4572000" cy="228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diamond(in)">
                                      <p:cBhvr>
                                        <p:cTn id="7" dur="2000"/>
                                        <p:tgtEl>
                                          <p:spTgt spid="65538"/>
                                        </p:tgtEl>
                                      </p:cBhvr>
                                    </p:animEffec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5"/>
          <p:cNvSpPr>
            <a:spLocks noGrp="1" noChangeArrowheads="1"/>
          </p:cNvSpPr>
          <p:nvPr>
            <p:ph type="body" idx="4294967295"/>
          </p:nvPr>
        </p:nvSpPr>
        <p:spPr>
          <a:xfrm>
            <a:off x="228600" y="2057400"/>
            <a:ext cx="8686800" cy="2438400"/>
          </a:xfrm>
        </p:spPr>
        <p:txBody>
          <a:bodyPr/>
          <a:lstStyle/>
          <a:p>
            <a:pPr algn="just" eaLnBrk="1" hangingPunct="1">
              <a:lnSpc>
                <a:spcPct val="90000"/>
              </a:lnSpc>
              <a:buFontTx/>
              <a:buNone/>
              <a:defRPr/>
            </a:pPr>
            <a:r>
              <a:rPr lang="en-US" smtClean="0">
                <a:solidFill>
                  <a:srgbClr val="3333FF"/>
                </a:solidFill>
                <a:effectLst>
                  <a:outerShdw blurRad="38100" dist="38100" dir="2700000" algn="tl">
                    <a:srgbClr val="000000"/>
                  </a:outerShdw>
                </a:effectLst>
              </a:rPr>
              <a:t> - Về nhà học bài và thực hiện những </a:t>
            </a:r>
            <a:r>
              <a:rPr lang="vi-VN" smtClean="0">
                <a:solidFill>
                  <a:srgbClr val="3333FF"/>
                </a:solidFill>
                <a:effectLst>
                  <a:outerShdw blurRad="38100" dist="38100" dir="2700000" algn="tl">
                    <a:srgbClr val="000000"/>
                  </a:outerShdw>
                </a:effectLst>
              </a:rPr>
              <a:t>đ</a:t>
            </a:r>
            <a:r>
              <a:rPr lang="en-US" smtClean="0">
                <a:solidFill>
                  <a:srgbClr val="3333FF"/>
                </a:solidFill>
                <a:effectLst>
                  <a:outerShdw blurRad="38100" dist="38100" dir="2700000" algn="tl">
                    <a:srgbClr val="000000"/>
                  </a:outerShdw>
                </a:effectLst>
              </a:rPr>
              <a:t>iều </a:t>
            </a:r>
            <a:r>
              <a:rPr lang="vi-VN" smtClean="0">
                <a:solidFill>
                  <a:srgbClr val="3333FF"/>
                </a:solidFill>
                <a:effectLst>
                  <a:outerShdw blurRad="38100" dist="38100" dir="2700000" algn="tl">
                    <a:srgbClr val="000000"/>
                  </a:outerShdw>
                </a:effectLst>
              </a:rPr>
              <a:t>đ</a:t>
            </a:r>
            <a:r>
              <a:rPr lang="en-US" smtClean="0">
                <a:solidFill>
                  <a:srgbClr val="3333FF"/>
                </a:solidFill>
                <a:effectLst>
                  <a:outerShdw blurRad="38100" dist="38100" dir="2700000" algn="tl">
                    <a:srgbClr val="000000"/>
                  </a:outerShdw>
                </a:effectLst>
              </a:rPr>
              <a:t>ã học vào trong cuộc sống. </a:t>
            </a:r>
          </a:p>
          <a:p>
            <a:pPr algn="just" eaLnBrk="1" hangingPunct="1">
              <a:lnSpc>
                <a:spcPct val="90000"/>
              </a:lnSpc>
              <a:buFontTx/>
              <a:buNone/>
              <a:defRPr/>
            </a:pPr>
            <a:endParaRPr lang="en-US" sz="1500" smtClean="0">
              <a:solidFill>
                <a:srgbClr val="3333FF"/>
              </a:solidFill>
              <a:effectLst>
                <a:outerShdw blurRad="38100" dist="38100" dir="2700000" algn="tl">
                  <a:srgbClr val="000000"/>
                </a:outerShdw>
              </a:effectLst>
            </a:endParaRPr>
          </a:p>
          <a:p>
            <a:pPr eaLnBrk="1" hangingPunct="1">
              <a:lnSpc>
                <a:spcPct val="90000"/>
              </a:lnSpc>
              <a:buFontTx/>
              <a:buNone/>
              <a:defRPr/>
            </a:pPr>
            <a:r>
              <a:rPr lang="en-US" smtClean="0">
                <a:solidFill>
                  <a:srgbClr val="3333FF"/>
                </a:solidFill>
                <a:effectLst>
                  <a:outerShdw blurRad="38100" dist="38100" dir="2700000" algn="tl">
                    <a:srgbClr val="000000"/>
                  </a:outerShdw>
                </a:effectLst>
              </a:rPr>
              <a:t> - Chuẩn bị bài: bi</a:t>
            </a:r>
            <a:r>
              <a:rPr lang="en-US" smtClean="0">
                <a:solidFill>
                  <a:srgbClr val="3333FF"/>
                </a:solidFill>
                <a:effectLst>
                  <a:outerShdw blurRad="38100" dist="38100" dir="2700000" algn="tl">
                    <a:srgbClr val="000000"/>
                  </a:outerShdw>
                </a:effectLst>
                <a:latin typeface="Times New Roman" pitchFamily="18" charset="0"/>
              </a:rPr>
              <a:t>ết bày tỏ ý kiến.</a:t>
            </a:r>
            <a:endParaRPr lang="en-US" smtClean="0">
              <a:solidFill>
                <a:srgbClr val="3333FF"/>
              </a:solidFill>
              <a:effectLst>
                <a:outerShdw blurRad="38100" dist="38100" dir="2700000" algn="tl">
                  <a:srgbClr val="000000"/>
                </a:outerShdw>
              </a:effectLst>
              <a:latin typeface="VNI-Meli" pitchFamily="2" charset="0"/>
            </a:endParaRPr>
          </a:p>
        </p:txBody>
      </p:sp>
      <p:sp>
        <p:nvSpPr>
          <p:cNvPr id="19459" name="WordArt 9"/>
          <p:cNvSpPr>
            <a:spLocks noChangeArrowheads="1" noChangeShapeType="1" noTextEdit="1"/>
          </p:cNvSpPr>
          <p:nvPr/>
        </p:nvSpPr>
        <p:spPr bwMode="auto">
          <a:xfrm>
            <a:off x="2514600" y="685800"/>
            <a:ext cx="3962400" cy="11430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2700000" scaled="1"/>
                </a:gradFill>
                <a:effectLst>
                  <a:outerShdw dist="35921" dir="2700000" algn="ctr" rotWithShape="0">
                    <a:srgbClr val="C0C0C0">
                      <a:alpha val="79999"/>
                    </a:srgbClr>
                  </a:outerShdw>
                </a:effectLst>
                <a:latin typeface="Arial"/>
                <a:cs typeface="Arial"/>
              </a:rPr>
              <a:t>Dặn dò</a:t>
            </a:r>
          </a:p>
        </p:txBody>
      </p:sp>
      <p:pic>
        <p:nvPicPr>
          <p:cNvPr id="19460" name="Picture 4" descr="animbugwhite"/>
          <p:cNvPicPr>
            <a:picLocks noChangeAspect="1" noChangeArrowheads="1" noCrop="1"/>
          </p:cNvPicPr>
          <p:nvPr/>
        </p:nvPicPr>
        <p:blipFill>
          <a:blip r:embed="rId2"/>
          <a:srcRect/>
          <a:stretch>
            <a:fillRect/>
          </a:stretch>
        </p:blipFill>
        <p:spPr bwMode="auto">
          <a:xfrm>
            <a:off x="3581400" y="4572000"/>
            <a:ext cx="1600200" cy="1838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0" y="762000"/>
            <a:ext cx="7116763" cy="3108325"/>
          </a:xfrm>
          <a:prstGeom prst="rect">
            <a:avLst/>
          </a:prstGeom>
          <a:noFill/>
          <a:ln w="9525">
            <a:noFill/>
            <a:miter lim="800000"/>
            <a:headEnd/>
            <a:tailEnd/>
          </a:ln>
        </p:spPr>
        <p:txBody>
          <a:bodyPr wrap="none">
            <a:spAutoFit/>
          </a:bodyPr>
          <a:lstStyle/>
          <a:p>
            <a:r>
              <a:rPr lang="en-US" sz="2800"/>
              <a:t>MỤC TIÊU : TRANG 85 (CKTKN)</a:t>
            </a:r>
          </a:p>
          <a:p>
            <a:r>
              <a:rPr lang="en-US" sz="2800"/>
              <a:t>  Tích hợp giáo dục kĩ năng sống cho HS :</a:t>
            </a:r>
          </a:p>
          <a:p>
            <a:r>
              <a:rPr lang="en-US" sz="2800"/>
              <a:t>  - Kĩ năng lập kế hoạch vượt khó trong học</a:t>
            </a:r>
          </a:p>
          <a:p>
            <a:r>
              <a:rPr lang="en-US" sz="2800"/>
              <a:t>tập.</a:t>
            </a:r>
          </a:p>
          <a:p>
            <a:r>
              <a:rPr lang="en-US" sz="2800"/>
              <a:t> - Kĩ năng tìm kiếm sự hỗ trợ, giúp đỡ của </a:t>
            </a:r>
          </a:p>
          <a:p>
            <a:r>
              <a:rPr lang="en-US" sz="2800"/>
              <a:t>thầy cô, bạn bè khi gặp khó khăn trong </a:t>
            </a:r>
          </a:p>
          <a:p>
            <a:r>
              <a:rPr lang="en-US" sz="2800"/>
              <a:t>học tập.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2709" name="Text Box 5"/>
          <p:cNvSpPr txBox="1">
            <a:spLocks noChangeArrowheads="1"/>
          </p:cNvSpPr>
          <p:nvPr/>
        </p:nvSpPr>
        <p:spPr bwMode="auto">
          <a:xfrm>
            <a:off x="0" y="0"/>
            <a:ext cx="9144000" cy="1708150"/>
          </a:xfrm>
          <a:prstGeom prst="rect">
            <a:avLst/>
          </a:prstGeom>
          <a:gradFill rotWithShape="1">
            <a:gsLst>
              <a:gs pos="0">
                <a:srgbClr val="CCECFF"/>
              </a:gs>
              <a:gs pos="50000">
                <a:srgbClr val="FFFFFF"/>
              </a:gs>
              <a:gs pos="100000">
                <a:srgbClr val="CCECFF"/>
              </a:gs>
            </a:gsLst>
            <a:lin ang="5400000" scaled="1"/>
          </a:gradFill>
          <a:ln w="9525">
            <a:noFill/>
            <a:miter lim="800000"/>
            <a:headEnd/>
            <a:tailEnd/>
          </a:ln>
        </p:spPr>
        <p:txBody>
          <a:bodyPr>
            <a:spAutoFit/>
          </a:bodyPr>
          <a:lstStyle/>
          <a:p>
            <a:pPr algn="ctr">
              <a:spcBef>
                <a:spcPct val="50000"/>
              </a:spcBef>
            </a:pPr>
            <a:r>
              <a:rPr lang="en-US" sz="4000" b="1">
                <a:solidFill>
                  <a:srgbClr val="FF0066"/>
                </a:solidFill>
              </a:rPr>
              <a:t>Chúc các em vui vẻ</a:t>
            </a:r>
            <a:br>
              <a:rPr lang="en-US" sz="4000" b="1">
                <a:solidFill>
                  <a:srgbClr val="FF0066"/>
                </a:solidFill>
              </a:rPr>
            </a:br>
            <a:r>
              <a:rPr lang="en-US" sz="6600" b="1">
                <a:solidFill>
                  <a:srgbClr val="0000FF"/>
                </a:solidFill>
              </a:rPr>
              <a:t>Hẹn gặp lại </a:t>
            </a:r>
            <a:r>
              <a:rPr lang="en-US" sz="6600" b="1">
                <a:solidFill>
                  <a:srgbClr val="FF0000"/>
                </a:solidFill>
              </a:rPr>
              <a:t>!!!</a:t>
            </a:r>
          </a:p>
        </p:txBody>
      </p:sp>
      <p:pic>
        <p:nvPicPr>
          <p:cNvPr id="20487" name="Ob-La-Di, Ob-La-Da.mp3">
            <a:hlinkClick r:id="" action="ppaction://media"/>
          </p:cNvPr>
          <p:cNvPicPr>
            <a:picLocks noRot="1" noChangeAspect="1" noChangeArrowheads="1"/>
          </p:cNvPicPr>
          <p:nvPr>
            <a:audioFile r:link="rId1"/>
          </p:nvPr>
        </p:nvPicPr>
        <p:blipFill>
          <a:blip r:embed="rId4"/>
          <a:srcRect/>
          <a:stretch>
            <a:fillRect/>
          </a:stretch>
        </p:blipFill>
        <p:spPr bwMode="auto">
          <a:xfrm>
            <a:off x="8839200" y="6553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66442" fill="hold"/>
                                        <p:tgtEl>
                                          <p:spTgt spid="20487"/>
                                        </p:tgtEl>
                                      </p:cBhvr>
                                    </p:cmd>
                                  </p:childTnLst>
                                </p:cTn>
                              </p:par>
                              <p:par>
                                <p:cTn id="7" presetID="6" presetClass="emph" presetSubtype="0" repeatCount="indefinite" fill="hold" nodeType="withEffect">
                                  <p:stCondLst>
                                    <p:cond delay="0"/>
                                  </p:stCondLst>
                                  <p:childTnLst>
                                    <p:animScale>
                                      <p:cBhvr>
                                        <p:cTn id="8" dur="2000" fill="hold"/>
                                        <p:tgtEl>
                                          <p:spTgt spid="72709">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20487"/>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0"/>
          <p:cNvGrpSpPr>
            <a:grpSpLocks/>
          </p:cNvGrpSpPr>
          <p:nvPr/>
        </p:nvGrpSpPr>
        <p:grpSpPr bwMode="auto">
          <a:xfrm>
            <a:off x="0" y="5905500"/>
            <a:ext cx="4572000" cy="952500"/>
            <a:chOff x="0" y="3720"/>
            <a:chExt cx="2472" cy="600"/>
          </a:xfrm>
        </p:grpSpPr>
        <p:pic>
          <p:nvPicPr>
            <p:cNvPr id="3081" name="Picture 21" descr="Sun-004_02"/>
            <p:cNvPicPr>
              <a:picLocks noChangeAspect="1" noChangeArrowheads="1" noCrop="1"/>
            </p:cNvPicPr>
            <p:nvPr/>
          </p:nvPicPr>
          <p:blipFill>
            <a:blip r:embed="rId3"/>
            <a:srcRect/>
            <a:stretch>
              <a:fillRect/>
            </a:stretch>
          </p:blipFill>
          <p:spPr bwMode="auto">
            <a:xfrm>
              <a:off x="672" y="3720"/>
              <a:ext cx="1800" cy="600"/>
            </a:xfrm>
            <a:prstGeom prst="rect">
              <a:avLst/>
            </a:prstGeom>
            <a:noFill/>
            <a:ln w="9525">
              <a:noFill/>
              <a:miter lim="800000"/>
              <a:headEnd/>
              <a:tailEnd/>
            </a:ln>
          </p:spPr>
        </p:pic>
        <p:pic>
          <p:nvPicPr>
            <p:cNvPr id="3082" name="Picture 22" descr="Sun-008_02"/>
            <p:cNvPicPr>
              <a:picLocks noChangeAspect="1" noChangeArrowheads="1" noCrop="1"/>
            </p:cNvPicPr>
            <p:nvPr/>
          </p:nvPicPr>
          <p:blipFill>
            <a:blip r:embed="rId4"/>
            <a:srcRect/>
            <a:stretch>
              <a:fillRect/>
            </a:stretch>
          </p:blipFill>
          <p:spPr bwMode="auto">
            <a:xfrm>
              <a:off x="0" y="3720"/>
              <a:ext cx="600" cy="600"/>
            </a:xfrm>
            <a:prstGeom prst="rect">
              <a:avLst/>
            </a:prstGeom>
            <a:noFill/>
            <a:ln w="9525">
              <a:noFill/>
              <a:miter lim="800000"/>
              <a:headEnd/>
              <a:tailEnd/>
            </a:ln>
          </p:spPr>
        </p:pic>
      </p:grpSp>
      <p:grpSp>
        <p:nvGrpSpPr>
          <p:cNvPr id="3075" name="Group 23"/>
          <p:cNvGrpSpPr>
            <a:grpSpLocks/>
          </p:cNvGrpSpPr>
          <p:nvPr/>
        </p:nvGrpSpPr>
        <p:grpSpPr bwMode="auto">
          <a:xfrm>
            <a:off x="4572000" y="5905500"/>
            <a:ext cx="4572000" cy="952500"/>
            <a:chOff x="0" y="3720"/>
            <a:chExt cx="2472" cy="600"/>
          </a:xfrm>
        </p:grpSpPr>
        <p:pic>
          <p:nvPicPr>
            <p:cNvPr id="3079" name="Picture 24" descr="Sun-004_02"/>
            <p:cNvPicPr>
              <a:picLocks noChangeAspect="1" noChangeArrowheads="1" noCrop="1"/>
            </p:cNvPicPr>
            <p:nvPr/>
          </p:nvPicPr>
          <p:blipFill>
            <a:blip r:embed="rId3"/>
            <a:srcRect/>
            <a:stretch>
              <a:fillRect/>
            </a:stretch>
          </p:blipFill>
          <p:spPr bwMode="auto">
            <a:xfrm>
              <a:off x="672" y="3720"/>
              <a:ext cx="1800" cy="600"/>
            </a:xfrm>
            <a:prstGeom prst="rect">
              <a:avLst/>
            </a:prstGeom>
            <a:noFill/>
            <a:ln w="9525">
              <a:noFill/>
              <a:miter lim="800000"/>
              <a:headEnd/>
              <a:tailEnd/>
            </a:ln>
          </p:spPr>
        </p:pic>
        <p:pic>
          <p:nvPicPr>
            <p:cNvPr id="3080" name="Picture 25" descr="Sun-008_02"/>
            <p:cNvPicPr>
              <a:picLocks noChangeAspect="1" noChangeArrowheads="1" noCrop="1"/>
            </p:cNvPicPr>
            <p:nvPr/>
          </p:nvPicPr>
          <p:blipFill>
            <a:blip r:embed="rId4"/>
            <a:srcRect/>
            <a:stretch>
              <a:fillRect/>
            </a:stretch>
          </p:blipFill>
          <p:spPr bwMode="auto">
            <a:xfrm>
              <a:off x="0" y="3720"/>
              <a:ext cx="600" cy="600"/>
            </a:xfrm>
            <a:prstGeom prst="rect">
              <a:avLst/>
            </a:prstGeom>
            <a:noFill/>
            <a:ln w="9525">
              <a:noFill/>
              <a:miter lim="800000"/>
              <a:headEnd/>
              <a:tailEnd/>
            </a:ln>
          </p:spPr>
        </p:pic>
      </p:grpSp>
      <p:sp>
        <p:nvSpPr>
          <p:cNvPr id="3083" name="WordArt 11"/>
          <p:cNvSpPr>
            <a:spLocks noChangeArrowheads="1" noChangeShapeType="1" noTextEdit="1"/>
          </p:cNvSpPr>
          <p:nvPr/>
        </p:nvSpPr>
        <p:spPr bwMode="auto">
          <a:xfrm>
            <a:off x="685800" y="2133600"/>
            <a:ext cx="7467600" cy="25908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defRPr/>
            </a:pPr>
            <a:r>
              <a:rPr lang="en-US" sz="3600" b="1" kern="10">
                <a:ln w="9525">
                  <a:round/>
                  <a:headEnd/>
                  <a:tailEnd/>
                </a:ln>
                <a:gradFill rotWithShape="1">
                  <a:gsLst>
                    <a:gs pos="0">
                      <a:schemeClr val="bg1"/>
                    </a:gs>
                    <a:gs pos="50000">
                      <a:srgbClr val="FF0000">
                        <a:alpha val="89999"/>
                      </a:srgbClr>
                    </a:gs>
                    <a:gs pos="100000">
                      <a:schemeClr val="bg1"/>
                    </a:gs>
                  </a:gsLst>
                  <a:lin ang="5400000" scaled="1"/>
                </a:gradFill>
                <a:latin typeface="Arial"/>
              </a:rPr>
              <a:t>         </a:t>
            </a:r>
          </a:p>
        </p:txBody>
      </p:sp>
      <p:pic>
        <p:nvPicPr>
          <p:cNvPr id="3077" name="Picture 12" descr="birds-garland"/>
          <p:cNvPicPr>
            <a:picLocks noChangeAspect="1" noChangeArrowheads="1"/>
          </p:cNvPicPr>
          <p:nvPr/>
        </p:nvPicPr>
        <p:blipFill>
          <a:blip r:embed="rId5"/>
          <a:srcRect/>
          <a:stretch>
            <a:fillRect/>
          </a:stretch>
        </p:blipFill>
        <p:spPr bwMode="auto">
          <a:xfrm>
            <a:off x="47625" y="1323975"/>
            <a:ext cx="4524375" cy="304800"/>
          </a:xfrm>
          <a:prstGeom prst="rect">
            <a:avLst/>
          </a:prstGeom>
          <a:noFill/>
          <a:ln w="9525">
            <a:noFill/>
            <a:miter lim="800000"/>
            <a:headEnd/>
            <a:tailEnd/>
          </a:ln>
        </p:spPr>
      </p:pic>
      <p:pic>
        <p:nvPicPr>
          <p:cNvPr id="3078" name="Picture 13" descr="birds-garland"/>
          <p:cNvPicPr>
            <a:picLocks noChangeAspect="1" noChangeArrowheads="1"/>
          </p:cNvPicPr>
          <p:nvPr/>
        </p:nvPicPr>
        <p:blipFill>
          <a:blip r:embed="rId5"/>
          <a:srcRect/>
          <a:stretch>
            <a:fillRect/>
          </a:stretch>
        </p:blipFill>
        <p:spPr bwMode="auto">
          <a:xfrm>
            <a:off x="4572000" y="1295400"/>
            <a:ext cx="4524375" cy="304800"/>
          </a:xfrm>
          <a:prstGeom prst="rect">
            <a:avLst/>
          </a:prstGeom>
          <a:noFill/>
          <a:ln w="9525">
            <a:noFill/>
            <a:miter lim="800000"/>
            <a:headEnd/>
            <a:tailEnd/>
          </a:ln>
        </p:spPr>
      </p:pic>
    </p:spTree>
  </p:cSld>
  <p:clrMapOvr>
    <a:masterClrMapping/>
  </p:clrMapOvr>
  <p:transition spd="med">
    <p:randomBar dir="vert"/>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3083"/>
                                        </p:tgtEl>
                                        <p:attrNameLst>
                                          <p:attrName>style.visibility</p:attrName>
                                        </p:attrNameLst>
                                      </p:cBhvr>
                                      <p:to>
                                        <p:strVal val="visible"/>
                                      </p:to>
                                    </p:set>
                                    <p:animEffect transition="in" filter="wedge">
                                      <p:cBhvr>
                                        <p:cTn id="7" dur="20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2895600" y="609600"/>
            <a:ext cx="3048000" cy="641350"/>
          </a:xfrm>
          <a:prstGeom prst="rect">
            <a:avLst/>
          </a:prstGeom>
          <a:noFill/>
          <a:ln w="9525">
            <a:noFill/>
            <a:miter lim="800000"/>
            <a:headEnd/>
            <a:tailEnd/>
          </a:ln>
        </p:spPr>
        <p:txBody>
          <a:bodyPr>
            <a:spAutoFit/>
          </a:bodyPr>
          <a:lstStyle/>
          <a:p>
            <a:pPr algn="ctr">
              <a:spcBef>
                <a:spcPct val="50000"/>
              </a:spcBef>
              <a:defRPr/>
            </a:pPr>
            <a:r>
              <a:rPr lang="en-US" sz="3600" b="1" u="sng">
                <a:solidFill>
                  <a:srgbClr val="3333FF"/>
                </a:solidFill>
                <a:effectLst>
                  <a:outerShdw blurRad="38100" dist="38100" dir="2700000" algn="tl">
                    <a:srgbClr val="000000"/>
                  </a:outerShdw>
                </a:effectLst>
                <a:latin typeface="Arial"/>
              </a:rPr>
              <a:t>Đạo </a:t>
            </a:r>
            <a:r>
              <a:rPr lang="vi-VN" sz="3600" b="1" u="sng">
                <a:solidFill>
                  <a:srgbClr val="3333FF"/>
                </a:solidFill>
                <a:effectLst>
                  <a:outerShdw blurRad="38100" dist="38100" dir="2700000" algn="tl">
                    <a:srgbClr val="000000"/>
                  </a:outerShdw>
                </a:effectLst>
                <a:latin typeface="Arial"/>
              </a:rPr>
              <a:t>đ</a:t>
            </a:r>
            <a:r>
              <a:rPr lang="en-US" sz="3600" b="1" u="sng">
                <a:solidFill>
                  <a:srgbClr val="3333FF"/>
                </a:solidFill>
                <a:effectLst>
                  <a:outerShdw blurRad="38100" dist="38100" dir="2700000" algn="tl">
                    <a:srgbClr val="000000"/>
                  </a:outerShdw>
                </a:effectLst>
                <a:latin typeface="Arial"/>
              </a:rPr>
              <a:t>ức </a:t>
            </a:r>
          </a:p>
        </p:txBody>
      </p:sp>
      <p:sp>
        <p:nvSpPr>
          <p:cNvPr id="41990" name="WordArt 6"/>
          <p:cNvSpPr>
            <a:spLocks noChangeArrowheads="1" noChangeShapeType="1" noTextEdit="1"/>
          </p:cNvSpPr>
          <p:nvPr/>
        </p:nvSpPr>
        <p:spPr bwMode="auto">
          <a:xfrm>
            <a:off x="838200" y="1828800"/>
            <a:ext cx="7543800" cy="952500"/>
          </a:xfrm>
          <a:prstGeom prst="rect">
            <a:avLst/>
          </a:prstGeom>
        </p:spPr>
        <p:txBody>
          <a:bodyPr wrap="none" fromWordArt="1">
            <a:prstTxWarp prst="textPlain">
              <a:avLst>
                <a:gd name="adj" fmla="val 50000"/>
              </a:avLst>
            </a:prstTxWarp>
          </a:bodyPr>
          <a:lstStyle/>
          <a:p>
            <a:pPr algn="ctr"/>
            <a:r>
              <a:rPr lang="vi-VN" sz="3600" kern="10">
                <a:ln w="9525">
                  <a:no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2700000" scaled="1"/>
                </a:gradFill>
                <a:effectLst>
                  <a:outerShdw dist="35921" dir="2700000" algn="ctr" rotWithShape="0">
                    <a:srgbClr val="C0C0C0">
                      <a:alpha val="79999"/>
                    </a:srgbClr>
                  </a:outerShdw>
                </a:effectLst>
                <a:latin typeface="Arial"/>
                <a:cs typeface="Arial"/>
              </a:rPr>
              <a:t>Vượt khó trong học tập</a:t>
            </a:r>
            <a:endParaRPr lang="en-US" sz="3600" kern="10">
              <a:ln w="9525">
                <a:no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2700000" scaled="1"/>
              </a:gradFill>
              <a:effectLst>
                <a:outerShdw dist="35921" dir="2700000" algn="ctr" rotWithShape="0">
                  <a:srgbClr val="C0C0C0">
                    <a:alpha val="79999"/>
                  </a:srgbClr>
                </a:outerShdw>
              </a:effectLst>
              <a:latin typeface="Arial"/>
              <a:cs typeface="Arial"/>
            </a:endParaRPr>
          </a:p>
        </p:txBody>
      </p:sp>
      <p:pic>
        <p:nvPicPr>
          <p:cNvPr id="4100" name="Picture 8" descr="Easterborder"/>
          <p:cNvPicPr>
            <a:picLocks noChangeAspect="1" noChangeArrowheads="1"/>
          </p:cNvPicPr>
          <p:nvPr/>
        </p:nvPicPr>
        <p:blipFill>
          <a:blip r:embed="rId3"/>
          <a:srcRect/>
          <a:stretch>
            <a:fillRect/>
          </a:stretch>
        </p:blipFill>
        <p:spPr bwMode="auto">
          <a:xfrm>
            <a:off x="1676400" y="5649913"/>
            <a:ext cx="5181600" cy="12080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1990"/>
                                        </p:tgtEl>
                                        <p:attrNameLst>
                                          <p:attrName>style.visibility</p:attrName>
                                        </p:attrNameLst>
                                      </p:cBhvr>
                                      <p:to>
                                        <p:strVal val="visible"/>
                                      </p:to>
                                    </p:set>
                                    <p:anim calcmode="lin" valueType="num">
                                      <p:cBhvr>
                                        <p:cTn id="7" dur="500" fill="hold"/>
                                        <p:tgtEl>
                                          <p:spTgt spid="41990"/>
                                        </p:tgtEl>
                                        <p:attrNameLst>
                                          <p:attrName>ppt_w</p:attrName>
                                        </p:attrNameLst>
                                      </p:cBhvr>
                                      <p:tavLst>
                                        <p:tav tm="0">
                                          <p:val>
                                            <p:fltVal val="0"/>
                                          </p:val>
                                        </p:tav>
                                        <p:tav tm="100000">
                                          <p:val>
                                            <p:strVal val="#ppt_w"/>
                                          </p:val>
                                        </p:tav>
                                      </p:tavLst>
                                    </p:anim>
                                    <p:anim calcmode="lin" valueType="num">
                                      <p:cBhvr>
                                        <p:cTn id="8" dur="500" fill="hold"/>
                                        <p:tgtEl>
                                          <p:spTgt spid="41990"/>
                                        </p:tgtEl>
                                        <p:attrNameLst>
                                          <p:attrName>ppt_h</p:attrName>
                                        </p:attrNameLst>
                                      </p:cBhvr>
                                      <p:tavLst>
                                        <p:tav tm="0">
                                          <p:val>
                                            <p:fltVal val="0"/>
                                          </p:val>
                                        </p:tav>
                                        <p:tav tm="100000">
                                          <p:val>
                                            <p:strVal val="#ppt_h"/>
                                          </p:val>
                                        </p:tav>
                                      </p:tavLst>
                                    </p:anim>
                                    <p:anim calcmode="lin" valueType="num">
                                      <p:cBhvr>
                                        <p:cTn id="9" dur="500" fill="hold"/>
                                        <p:tgtEl>
                                          <p:spTgt spid="41990"/>
                                        </p:tgtEl>
                                        <p:attrNameLst>
                                          <p:attrName>style.rotation</p:attrName>
                                        </p:attrNameLst>
                                      </p:cBhvr>
                                      <p:tavLst>
                                        <p:tav tm="0">
                                          <p:val>
                                            <p:fltVal val="90"/>
                                          </p:val>
                                        </p:tav>
                                        <p:tav tm="100000">
                                          <p:val>
                                            <p:fltVal val="0"/>
                                          </p:val>
                                        </p:tav>
                                      </p:tavLst>
                                    </p:anim>
                                    <p:animEffect transition="in" filter="fade">
                                      <p:cBhvr>
                                        <p:cTn id="10" dur="500"/>
                                        <p:tgtEl>
                                          <p:spTgt spid="41990"/>
                                        </p:tgtEl>
                                      </p:cBhvr>
                                    </p:animEffect>
                                  </p:childTnLst>
                                  <p:subTnLst>
                                    <p:audio>
                                      <p:cMediaNode>
                                        <p:cTn display="0" masterRel="sameClick">
                                          <p:stCondLst>
                                            <p:cond evt="begin" delay="0">
                                              <p:tn val="5"/>
                                            </p:cond>
                                          </p:stCondLst>
                                          <p:endCondLst>
                                            <p:cond evt="onStopAudio" delay="0">
                                              <p:tgtEl>
                                                <p:sldTgt/>
                                              </p:tgtEl>
                                            </p:cond>
                                          </p:endCondLst>
                                        </p:cTn>
                                        <p:tgtEl>
                                          <p:sndTgt r:embed="rId2"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pic>
        <p:nvPicPr>
          <p:cNvPr id="5123" name="Picture 3"/>
          <p:cNvPicPr>
            <a:picLocks noGrp="1" noChangeAspect="1" noChangeArrowheads="1"/>
          </p:cNvPicPr>
          <p:nvPr>
            <p:ph type="body" idx="1"/>
          </p:nvPr>
        </p:nvPicPr>
        <p:blipFill>
          <a:blip r:embed="rId2"/>
          <a:srcRect/>
          <a:stretch>
            <a:fillRect/>
          </a:stretch>
        </p:blipFill>
        <p:spPr>
          <a:xfrm>
            <a:off x="533400" y="228600"/>
            <a:ext cx="8229600" cy="63246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Picture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4275" name="Text Box 5"/>
          <p:cNvSpPr txBox="1">
            <a:spLocks noChangeArrowheads="1"/>
          </p:cNvSpPr>
          <p:nvPr/>
        </p:nvSpPr>
        <p:spPr bwMode="auto">
          <a:xfrm>
            <a:off x="0" y="0"/>
            <a:ext cx="9144000" cy="5262563"/>
          </a:xfrm>
          <a:prstGeom prst="rect">
            <a:avLst/>
          </a:prstGeom>
          <a:noFill/>
          <a:ln w="9525">
            <a:noFill/>
            <a:miter lim="800000"/>
            <a:headEnd/>
            <a:tailEnd/>
          </a:ln>
        </p:spPr>
        <p:txBody>
          <a:bodyPr>
            <a:spAutoFit/>
          </a:bodyPr>
          <a:lstStyle/>
          <a:p>
            <a:pPr>
              <a:spcBef>
                <a:spcPct val="50000"/>
              </a:spcBef>
            </a:pPr>
            <a:r>
              <a:rPr lang="en-US" sz="3600" b="1">
                <a:solidFill>
                  <a:srgbClr val="3333FF"/>
                </a:solidFill>
              </a:rPr>
              <a:t> </a:t>
            </a:r>
            <a:r>
              <a:rPr lang="en-US" sz="2000" b="1">
                <a:solidFill>
                  <a:srgbClr val="3333FF"/>
                </a:solidFill>
              </a:rPr>
              <a:t>…Cô hiệu trưởng trường tiểu học kể với tôi : “Xóm Trại rất nghèo lại xa trường nhất. Nhưng ở đó có em Thảo là học sinh vượt khó, học giỏi tiêu biểu của trường. Nhà Thảo nghèo lắm, bố mẹ lại đau yếu luôn. Thảo phải làm việc nhà giúp cha mẹ, nhưng vẫn cố gắng học tập. Em đã đạt học sinh giỏi suốt những năm lớp 1, lớp 2, lớp 3 nên cả trường ai cũng biết …”</a:t>
            </a:r>
          </a:p>
          <a:p>
            <a:pPr>
              <a:spcBef>
                <a:spcPct val="50000"/>
              </a:spcBef>
            </a:pPr>
            <a:r>
              <a:rPr lang="en-US" sz="2000" b="1">
                <a:solidFill>
                  <a:srgbClr val="3333FF"/>
                </a:solidFill>
              </a:rPr>
              <a:t>     Tan học, tôi theo Thảo về thăm xóm Trại. Thảo dẫn tôi đi hết con đường làng, băng qua một cánh đồng rộng mới nhìn thấy xóm Trại xa tít tắp phía trước bờ sông…Vừa bước theo đôi chân thoăn thoắt của cô bé, tôi vừa tranh thủ hỏi chuyện :</a:t>
            </a:r>
          </a:p>
          <a:p>
            <a:pPr>
              <a:spcBef>
                <a:spcPct val="50000"/>
              </a:spcBef>
            </a:pPr>
            <a:r>
              <a:rPr lang="en-US" sz="2000" b="1">
                <a:solidFill>
                  <a:srgbClr val="3333FF"/>
                </a:solidFill>
              </a:rPr>
              <a:t>  - Đi học xa thế này Thảo có ngại không ?</a:t>
            </a:r>
          </a:p>
          <a:p>
            <a:pPr>
              <a:spcBef>
                <a:spcPct val="50000"/>
              </a:spcBef>
            </a:pPr>
            <a:r>
              <a:rPr lang="en-US" sz="2000" b="1">
                <a:solidFill>
                  <a:srgbClr val="3333FF"/>
                </a:solidFill>
              </a:rPr>
              <a:t>  - Lúc đầu cháu ngại lắm chú ạ, nhất là những hôm trời mưa rét, đường trơn…</a:t>
            </a:r>
          </a:p>
          <a:p>
            <a:pPr>
              <a:spcBef>
                <a:spcPct val="50000"/>
              </a:spcBef>
            </a:pPr>
            <a:r>
              <a:rPr lang="en-US" sz="2000" b="1">
                <a:solidFill>
                  <a:srgbClr val="3333FF"/>
                </a:solidFill>
              </a:rPr>
              <a:t>  - Bận học như thế, cháu làm việc nhà vào lúc nào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4275"/>
                                        </p:tgtEl>
                                        <p:attrNameLst>
                                          <p:attrName>style.visibility</p:attrName>
                                        </p:attrNameLst>
                                      </p:cBhvr>
                                      <p:to>
                                        <p:strVal val="visible"/>
                                      </p:to>
                                    </p:set>
                                    <p:animEffect transition="in" filter="checkerboard(across)">
                                      <p:cBhvr>
                                        <p:cTn id="7" dur="1000"/>
                                        <p:tgtEl>
                                          <p:spTgt spid="54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Picture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6323" name="Text Box 5"/>
          <p:cNvSpPr txBox="1">
            <a:spLocks noChangeArrowheads="1"/>
          </p:cNvSpPr>
          <p:nvPr/>
        </p:nvSpPr>
        <p:spPr bwMode="auto">
          <a:xfrm>
            <a:off x="304800" y="990600"/>
            <a:ext cx="8686800" cy="3416300"/>
          </a:xfrm>
          <a:prstGeom prst="rect">
            <a:avLst/>
          </a:prstGeom>
          <a:noFill/>
          <a:ln w="9525">
            <a:noFill/>
            <a:miter lim="800000"/>
            <a:headEnd/>
            <a:tailEnd/>
          </a:ln>
        </p:spPr>
        <p:txBody>
          <a:bodyPr>
            <a:spAutoFit/>
          </a:bodyPr>
          <a:lstStyle/>
          <a:p>
            <a:pPr>
              <a:spcBef>
                <a:spcPct val="50000"/>
              </a:spcBef>
            </a:pPr>
            <a:r>
              <a:rPr lang="en-US" sz="3600" b="1">
                <a:solidFill>
                  <a:srgbClr val="3333FF"/>
                </a:solidFill>
              </a:rPr>
              <a:t>   - </a:t>
            </a:r>
            <a:r>
              <a:rPr lang="en-US" sz="2000" b="1">
                <a:solidFill>
                  <a:srgbClr val="3333FF"/>
                </a:solidFill>
              </a:rPr>
              <a:t> Dạ, sáng cháu đi học, chiều chăm gà, vịt, tưới rau đỡ bố mẹ.</a:t>
            </a:r>
          </a:p>
          <a:p>
            <a:pPr>
              <a:spcBef>
                <a:spcPct val="50000"/>
              </a:spcBef>
            </a:pPr>
            <a:r>
              <a:rPr lang="en-US" sz="2000" b="1">
                <a:solidFill>
                  <a:srgbClr val="3333FF"/>
                </a:solidFill>
              </a:rPr>
              <a:t>     - Vậy thì cháu học bài vào lúc nào ?</a:t>
            </a:r>
          </a:p>
          <a:p>
            <a:pPr>
              <a:spcBef>
                <a:spcPct val="50000"/>
              </a:spcBef>
            </a:pPr>
            <a:r>
              <a:rPr lang="en-US" sz="2000" b="1">
                <a:solidFill>
                  <a:srgbClr val="3333FF"/>
                </a:solidFill>
              </a:rPr>
              <a:t>     - Ở lớp , cháu tập trung học tập. Chỗ nào không hiểu, cháu hỏi ngay  cô giáo hoặc hỏi các bạn. Buổi tối cháu học bài , làm bài. Sáng cháu dậy sớm xem lại các bài học thuộc.</a:t>
            </a:r>
          </a:p>
          <a:p>
            <a:pPr>
              <a:spcBef>
                <a:spcPct val="50000"/>
              </a:spcBef>
            </a:pPr>
            <a:r>
              <a:rPr lang="en-US" sz="2000" b="1">
                <a:solidFill>
                  <a:srgbClr val="3333FF"/>
                </a:solidFill>
              </a:rPr>
              <a:t>   Tính hồn nhiên nhưng tự tin và dáng vẻ tảo tần của cô bé  khiến tôi vừa thương mến, vừa cảm phục em .</a:t>
            </a:r>
          </a:p>
          <a:p>
            <a:pPr algn="r">
              <a:spcBef>
                <a:spcPct val="50000"/>
              </a:spcBef>
            </a:pPr>
            <a:r>
              <a:rPr lang="en-US" sz="2000" b="1">
                <a:solidFill>
                  <a:srgbClr val="3333FF"/>
                </a:solidFill>
              </a:rPr>
              <a:t>                                              </a:t>
            </a:r>
            <a:r>
              <a:rPr lang="en-US" sz="2000" b="1">
                <a:solidFill>
                  <a:srgbClr val="CC0000"/>
                </a:solidFill>
              </a:rPr>
              <a:t>Theo Mạc Tâm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6323"/>
                                        </p:tgtEl>
                                        <p:attrNameLst>
                                          <p:attrName>style.visibility</p:attrName>
                                        </p:attrNameLst>
                                      </p:cBhvr>
                                      <p:to>
                                        <p:strVal val="visible"/>
                                      </p:to>
                                    </p:set>
                                    <p:animEffect transition="in" filter="checkerboard(across)">
                                      <p:cBhvr>
                                        <p:cTn id="7" dur="1000"/>
                                        <p:tgtEl>
                                          <p:spTgt spid="56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Picture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195" name="Text Box 5"/>
          <p:cNvSpPr txBox="1">
            <a:spLocks noChangeArrowheads="1"/>
          </p:cNvSpPr>
          <p:nvPr/>
        </p:nvSpPr>
        <p:spPr bwMode="auto">
          <a:xfrm>
            <a:off x="304800" y="990600"/>
            <a:ext cx="8686800" cy="646113"/>
          </a:xfrm>
          <a:prstGeom prst="rect">
            <a:avLst/>
          </a:prstGeom>
          <a:noFill/>
          <a:ln w="9525">
            <a:noFill/>
            <a:miter lim="800000"/>
            <a:headEnd/>
            <a:tailEnd/>
          </a:ln>
        </p:spPr>
        <p:txBody>
          <a:bodyPr>
            <a:spAutoFit/>
          </a:bodyPr>
          <a:lstStyle/>
          <a:p>
            <a:pPr>
              <a:spcBef>
                <a:spcPct val="50000"/>
              </a:spcBef>
            </a:pPr>
            <a:r>
              <a:rPr lang="en-US" sz="3600" b="1">
                <a:solidFill>
                  <a:srgbClr val="3333FF"/>
                </a:solidFill>
              </a:rPr>
              <a:t>   </a:t>
            </a:r>
            <a:endParaRPr lang="en-US" sz="2000" b="1">
              <a:solidFill>
                <a:srgbClr val="CC0000"/>
              </a:solidFill>
            </a:endParaRPr>
          </a:p>
        </p:txBody>
      </p:sp>
      <p:sp>
        <p:nvSpPr>
          <p:cNvPr id="72708" name="Text Box 4"/>
          <p:cNvSpPr txBox="1">
            <a:spLocks noChangeArrowheads="1"/>
          </p:cNvSpPr>
          <p:nvPr/>
        </p:nvSpPr>
        <p:spPr bwMode="auto">
          <a:xfrm>
            <a:off x="228600" y="685800"/>
            <a:ext cx="8305800" cy="954088"/>
          </a:xfrm>
          <a:prstGeom prst="rect">
            <a:avLst/>
          </a:prstGeom>
          <a:noFill/>
          <a:ln w="9525">
            <a:noFill/>
            <a:miter lim="800000"/>
            <a:headEnd/>
            <a:tailEnd/>
          </a:ln>
        </p:spPr>
        <p:txBody>
          <a:bodyPr>
            <a:spAutoFit/>
          </a:bodyPr>
          <a:lstStyle/>
          <a:p>
            <a:r>
              <a:rPr lang="en-US" sz="2800"/>
              <a:t>1/ Thảo đã gặp những khó khăn gì trong học tập và trong cuộc sống hằng ngày ?</a:t>
            </a:r>
          </a:p>
        </p:txBody>
      </p:sp>
      <p:sp>
        <p:nvSpPr>
          <p:cNvPr id="72709" name="Text Box 5"/>
          <p:cNvSpPr txBox="1">
            <a:spLocks noChangeArrowheads="1"/>
          </p:cNvSpPr>
          <p:nvPr/>
        </p:nvSpPr>
        <p:spPr bwMode="auto">
          <a:xfrm>
            <a:off x="152400" y="2057400"/>
            <a:ext cx="7318375" cy="954088"/>
          </a:xfrm>
          <a:prstGeom prst="rect">
            <a:avLst/>
          </a:prstGeom>
          <a:noFill/>
          <a:ln w="9525">
            <a:noFill/>
            <a:miter lim="800000"/>
            <a:headEnd/>
            <a:tailEnd/>
          </a:ln>
        </p:spPr>
        <p:txBody>
          <a:bodyPr wrap="none">
            <a:spAutoFit/>
          </a:bodyPr>
          <a:lstStyle/>
          <a:p>
            <a:r>
              <a:rPr lang="en-US" sz="2800"/>
              <a:t>2/ Trong hoàn cảnh khó khăn như vậy, bằng </a:t>
            </a:r>
          </a:p>
          <a:p>
            <a:r>
              <a:rPr lang="en-US" sz="2800"/>
              <a:t>cách nào Thảo vẫn học tốt ?</a:t>
            </a:r>
          </a:p>
        </p:txBody>
      </p:sp>
      <p:sp>
        <p:nvSpPr>
          <p:cNvPr id="72710" name="Text Box 6"/>
          <p:cNvSpPr txBox="1">
            <a:spLocks noChangeArrowheads="1"/>
          </p:cNvSpPr>
          <p:nvPr/>
        </p:nvSpPr>
        <p:spPr bwMode="auto">
          <a:xfrm>
            <a:off x="228600" y="3429000"/>
            <a:ext cx="7380288" cy="954088"/>
          </a:xfrm>
          <a:prstGeom prst="rect">
            <a:avLst/>
          </a:prstGeom>
          <a:noFill/>
          <a:ln w="9525">
            <a:noFill/>
            <a:miter lim="800000"/>
            <a:headEnd/>
            <a:tailEnd/>
          </a:ln>
        </p:spPr>
        <p:txBody>
          <a:bodyPr wrap="none">
            <a:spAutoFit/>
          </a:bodyPr>
          <a:lstStyle/>
          <a:p>
            <a:r>
              <a:rPr lang="en-US" sz="2800"/>
              <a:t>3/ Nếu ở trong hoàn cảnh khó khăn như bạn </a:t>
            </a:r>
          </a:p>
          <a:p>
            <a:r>
              <a:rPr lang="en-US" sz="2800"/>
              <a:t>Thảo, em sẽ làm gì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72709"/>
                                        </p:tgtEl>
                                        <p:attrNameLst>
                                          <p:attrName>style.visibility</p:attrName>
                                        </p:attrNameLst>
                                      </p:cBhvr>
                                      <p:to>
                                        <p:strVal val="visible"/>
                                      </p:to>
                                    </p:set>
                                    <p:animEffect transition="in" filter="blinds(horizontal)">
                                      <p:cBhvr>
                                        <p:cTn id="11" dur="500"/>
                                        <p:tgtEl>
                                          <p:spTgt spid="7270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27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p:bldP spid="72709" grpId="0"/>
      <p:bldP spid="727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Picture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8371" name="Text Box 5"/>
          <p:cNvSpPr txBox="1">
            <a:spLocks noChangeArrowheads="1"/>
          </p:cNvSpPr>
          <p:nvPr/>
        </p:nvSpPr>
        <p:spPr bwMode="auto">
          <a:xfrm>
            <a:off x="381000" y="1600200"/>
            <a:ext cx="8305800" cy="3540125"/>
          </a:xfrm>
          <a:prstGeom prst="rect">
            <a:avLst/>
          </a:prstGeom>
          <a:noFill/>
          <a:ln w="9525">
            <a:solidFill>
              <a:schemeClr val="accent2"/>
            </a:solidFill>
            <a:miter lim="800000"/>
            <a:headEnd/>
            <a:tailEnd/>
          </a:ln>
        </p:spPr>
        <p:txBody>
          <a:bodyPr>
            <a:spAutoFit/>
          </a:bodyPr>
          <a:lstStyle/>
          <a:p>
            <a:pPr>
              <a:spcBef>
                <a:spcPct val="50000"/>
              </a:spcBef>
            </a:pPr>
            <a:r>
              <a:rPr lang="en-US" sz="3200" b="1">
                <a:solidFill>
                  <a:srgbClr val="3333FF"/>
                </a:solidFill>
              </a:rPr>
              <a:t>    </a:t>
            </a:r>
            <a:r>
              <a:rPr lang="en-US" sz="3200" b="1">
                <a:solidFill>
                  <a:srgbClr val="CC0000"/>
                </a:solidFill>
              </a:rPr>
              <a:t>Trong cuộc sống, mỗi người đều có những khó khăn riêng. Để học tập tốt, chúng ta cần cố gắng  kiên trì vượt qua những khó khăn.</a:t>
            </a:r>
          </a:p>
          <a:p>
            <a:pPr>
              <a:spcBef>
                <a:spcPct val="50000"/>
              </a:spcBef>
            </a:pPr>
            <a:r>
              <a:rPr lang="en-US" sz="3200" b="1">
                <a:solidFill>
                  <a:srgbClr val="3333FF"/>
                </a:solidFill>
              </a:rPr>
              <a:t>                                Có chí thì nên</a:t>
            </a:r>
          </a:p>
          <a:p>
            <a:pPr>
              <a:spcBef>
                <a:spcPct val="50000"/>
              </a:spcBef>
            </a:pPr>
            <a:r>
              <a:rPr lang="en-US" sz="3200" b="1">
                <a:solidFill>
                  <a:srgbClr val="3333FF"/>
                </a:solidFill>
              </a:rPr>
              <a:t>                                     </a:t>
            </a:r>
            <a:r>
              <a:rPr lang="en-US" sz="3200" b="1"/>
              <a:t>Tục ngữ </a:t>
            </a:r>
          </a:p>
        </p:txBody>
      </p:sp>
      <p:sp>
        <p:nvSpPr>
          <p:cNvPr id="9220" name="WordArt 4"/>
          <p:cNvSpPr>
            <a:spLocks noChangeArrowheads="1" noChangeShapeType="1" noTextEdit="1"/>
          </p:cNvSpPr>
          <p:nvPr/>
        </p:nvSpPr>
        <p:spPr bwMode="auto">
          <a:xfrm>
            <a:off x="457200" y="228600"/>
            <a:ext cx="1638300" cy="1177925"/>
          </a:xfrm>
          <a:prstGeom prst="rect">
            <a:avLst/>
          </a:prstGeom>
        </p:spPr>
        <p:txBody>
          <a:bodyPr wrap="none" fromWordArt="1">
            <a:prstTxWarp prst="textSlantUp">
              <a:avLst>
                <a:gd name="adj" fmla="val 32056"/>
              </a:avLst>
            </a:prstTxWarp>
          </a:bodyPr>
          <a:lstStyle/>
          <a:p>
            <a:pPr algn="ctr"/>
            <a:r>
              <a:rPr lang="en-US" sz="28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Ghi nhớ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checkerboard(across)">
                                      <p:cBhvr>
                                        <p:cTn id="7" dur="1000"/>
                                        <p:tgtEl>
                                          <p:spTgt spid="5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542</TotalTime>
  <Words>789</Words>
  <Application>Microsoft Office PowerPoint</Application>
  <PresentationFormat>On-screen Show (4:3)</PresentationFormat>
  <Paragraphs>82</Paragraphs>
  <Slides>20</Slides>
  <Notes>0</Notes>
  <HiddenSlides>0</HiddenSlides>
  <MMClips>1</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Trường Tiểu học Thạch Bàn A  Môn Đạo đức 4</vt:lpstr>
      <vt:lpstr>Slide 2</vt:lpstr>
      <vt:lpstr>Slide 3</vt:lpstr>
      <vt:lpstr>Slide 4</vt:lpstr>
      <vt:lpstr>Slide 5</vt:lpstr>
      <vt:lpstr>Slide 6</vt:lpstr>
      <vt:lpstr>Slide 7</vt:lpstr>
      <vt:lpstr>Slide 8</vt:lpstr>
      <vt:lpstr>Slide 9</vt:lpstr>
      <vt:lpstr>Bài:</vt:lpstr>
      <vt:lpstr>Slide 11</vt:lpstr>
      <vt:lpstr>Slide 12</vt:lpstr>
      <vt:lpstr>Slide 13</vt:lpstr>
      <vt:lpstr>Slide 14</vt:lpstr>
      <vt:lpstr>Slide 15</vt:lpstr>
      <vt:lpstr>Slide 16</vt:lpstr>
      <vt:lpstr>Slide 17</vt:lpstr>
      <vt:lpstr>Slide 18</vt:lpstr>
      <vt:lpstr>Slide 19</vt:lpstr>
      <vt:lpstr>Slide 20</vt:lpstr>
    </vt:vector>
  </TitlesOfParts>
  <Company>TNC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TOAN</dc:creator>
  <cp:lastModifiedBy>Admin</cp:lastModifiedBy>
  <cp:revision>132</cp:revision>
  <dcterms:created xsi:type="dcterms:W3CDTF">2008-02-17T17:25:32Z</dcterms:created>
  <dcterms:modified xsi:type="dcterms:W3CDTF">2019-08-09T10:43:43Z</dcterms:modified>
</cp:coreProperties>
</file>