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8" r:id="rId10"/>
    <p:sldId id="262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FBCF53B-314F-4E0E-AB88-4E7CDE0AB12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2B402-2C01-4334-9725-95EC15D693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2BBAF-7459-4362-AE09-05307D9627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5E86C-C83D-4AA2-BD5E-90E20AD937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1FA55-7304-4270-8CE5-DA06AD3943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81560-B22B-4328-9A69-724D64D1C4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63278-5022-4398-96BB-49635B789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9463C-E7B5-4059-81CD-7210E69933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ECF45-795C-41B3-B47C-E7DC8AEE5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2396F-94A5-484B-B235-BC9CA5808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689EE-DCDC-4970-942C-A5DD743301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C3B3A43-DA36-4899-90F8-8289551BB79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>
    <p:newsflash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Tam%20biet%20bup%20be%20than%20yeu%20-%20Beats%20%5bNCT%2032634087601741510997%5d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915400" cy="3048000"/>
          </a:xfrm>
        </p:spPr>
        <p:txBody>
          <a:bodyPr/>
          <a:lstStyle/>
          <a:p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</a:rPr>
              <a:t>PHÒNG GIÁO DỤC VÀ ĐÀO TẠO QUẬN LONG BIÊN</a:t>
            </a:r>
            <a:br>
              <a:rPr lang="en-US" sz="2600" dirty="0" smtClean="0">
                <a:solidFill>
                  <a:srgbClr val="0070C0"/>
                </a:solidFill>
                <a:latin typeface="Times New Roman" pitchFamily="18" charset="0"/>
              </a:rPr>
            </a:b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</a:rPr>
              <a:t>TRƯỜNG MẦM NON ÁNH SAO</a:t>
            </a:r>
            <a:r>
              <a:rPr lang="en-US" sz="1200" dirty="0" smtClean="0">
                <a:latin typeface="Times New Roman" pitchFamily="18" charset="0"/>
              </a:rPr>
              <a:t/>
            </a:r>
            <a:br>
              <a:rPr lang="en-US" sz="1200" dirty="0" smtClean="0">
                <a:latin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</a:rPr>
              <a:t/>
            </a:r>
            <a:br>
              <a:rPr lang="en-US" sz="1200" dirty="0" smtClean="0">
                <a:latin typeface="Times New Roman" pitchFamily="18" charset="0"/>
              </a:rPr>
            </a:br>
            <a:r>
              <a:rPr lang="en-US" sz="1200" dirty="0">
                <a:latin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</a:rPr>
              <a:t/>
            </a:r>
            <a:br>
              <a:rPr lang="en-US" sz="1200" dirty="0" smtClean="0">
                <a:latin typeface="Times New Roman" pitchFamily="18" charset="0"/>
              </a:rPr>
            </a:br>
            <a:r>
              <a:rPr lang="en-US" sz="1200" dirty="0">
                <a:latin typeface="Times New Roman" pitchFamily="18" charset="0"/>
              </a:rPr>
              <a:t/>
            </a:r>
            <a:br>
              <a:rPr lang="en-US" sz="1200" dirty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GIÁO ÁN </a:t>
            </a:r>
            <a:br>
              <a:rPr lang="en-US" sz="2400" dirty="0" smtClean="0">
                <a:latin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</a:rPr>
              <a:t>LĨNH VỰC PHÁT TRIỂN NGÔN NGỮ</a:t>
            </a:r>
            <a:r>
              <a:rPr lang="en-US" sz="2400" dirty="0" smtClean="0">
                <a:latin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</a:rPr>
            </a:br>
            <a:endParaRPr lang="en-US" sz="2400" dirty="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3429000"/>
            <a:ext cx="6032500" cy="1625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Đề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tài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Thơ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: “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Bé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lớp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1”</a:t>
            </a:r>
            <a:endParaRPr lang="en-US" sz="2400" dirty="0" smtClean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Giáo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66FF"/>
                </a:solidFill>
                <a:latin typeface="Times New Roman" pitchFamily="18" charset="0"/>
              </a:rPr>
              <a:t>viên</a:t>
            </a:r>
            <a:r>
              <a:rPr lang="en-US" sz="2400" dirty="0">
                <a:solidFill>
                  <a:srgbClr val="0066FF"/>
                </a:solidFill>
                <a:latin typeface="Times New Roman" pitchFamily="18" charset="0"/>
              </a:rPr>
              <a:t> : </a:t>
            </a:r>
            <a:r>
              <a:rPr lang="en-US" sz="2400" dirty="0" err="1">
                <a:solidFill>
                  <a:srgbClr val="0066FF"/>
                </a:solidFill>
                <a:latin typeface="Times New Roman" pitchFamily="18" charset="0"/>
              </a:rPr>
              <a:t>Nguyễn</a:t>
            </a:r>
            <a:r>
              <a:rPr lang="en-US" sz="2400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Thị</a:t>
            </a:r>
            <a:r>
              <a:rPr lang="en-US" sz="2400" dirty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Thủy</a:t>
            </a:r>
            <a:endParaRPr lang="en-US" sz="2400" dirty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Lớp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rgbClr val="0066FF"/>
                </a:solidFill>
                <a:latin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Mẫu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giáo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lớn</a:t>
            </a:r>
            <a:r>
              <a:rPr lang="en-US" sz="2400" dirty="0" smtClean="0">
                <a:solidFill>
                  <a:srgbClr val="0066FF"/>
                </a:solidFill>
                <a:latin typeface="Times New Roman" pitchFamily="18" charset="0"/>
              </a:rPr>
              <a:t> 5-6 </a:t>
            </a:r>
            <a:r>
              <a:rPr lang="en-US" sz="2400" dirty="0" err="1" smtClean="0">
                <a:solidFill>
                  <a:srgbClr val="0066FF"/>
                </a:solidFill>
                <a:latin typeface="Times New Roman" pitchFamily="18" charset="0"/>
              </a:rPr>
              <a:t>tuổi</a:t>
            </a:r>
            <a:endParaRPr lang="en-US" sz="2400" dirty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0066FF"/>
                </a:solidFill>
                <a:latin typeface="Times New Roman" pitchFamily="18" charset="0"/>
              </a:rPr>
              <a:t>    </a:t>
            </a:r>
            <a:endParaRPr lang="en-US" sz="2400" dirty="0" smtClean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 dirty="0" err="1" smtClean="0">
                <a:solidFill>
                  <a:srgbClr val="0066FF"/>
                </a:solidFill>
                <a:latin typeface="Times New Roman" pitchFamily="18" charset="0"/>
              </a:rPr>
              <a:t>Năm</a:t>
            </a:r>
            <a:r>
              <a:rPr lang="en-US" sz="2000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0066FF"/>
                </a:solidFill>
                <a:latin typeface="Times New Roman" pitchFamily="18" charset="0"/>
              </a:rPr>
              <a:t>học</a:t>
            </a:r>
            <a:r>
              <a:rPr lang="en-US" sz="2000" dirty="0" smtClean="0">
                <a:solidFill>
                  <a:srgbClr val="0066FF"/>
                </a:solidFill>
                <a:latin typeface="Times New Roman" pitchFamily="18" charset="0"/>
              </a:rPr>
              <a:t>: 2023-2024</a:t>
            </a:r>
            <a:endParaRPr lang="en-US" sz="2000" dirty="0">
              <a:solidFill>
                <a:srgbClr val="0066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400">
                <a:latin typeface="Times New Roman" pitchFamily="18" charset="0"/>
              </a:rPr>
              <a:t>Trường trang hoàng lộng lẫy </a:t>
            </a:r>
          </a:p>
          <a:p>
            <a:pPr>
              <a:buFontTx/>
              <a:buNone/>
            </a:pPr>
            <a:r>
              <a:rPr lang="en-US" sz="4400">
                <a:latin typeface="Times New Roman" pitchFamily="18" charset="0"/>
              </a:rPr>
              <a:t>Bạn đông ơi là đông</a:t>
            </a:r>
          </a:p>
          <a:p>
            <a:pPr>
              <a:buFontTx/>
              <a:buNone/>
            </a:pPr>
            <a:r>
              <a:rPr lang="en-US" sz="4400">
                <a:latin typeface="Times New Roman" pitchFamily="18" charset="0"/>
              </a:rPr>
              <a:t>Cô dắt bé vào lớp </a:t>
            </a:r>
          </a:p>
          <a:p>
            <a:pPr>
              <a:buFontTx/>
              <a:buNone/>
            </a:pPr>
            <a:r>
              <a:rPr lang="en-US" sz="4400">
                <a:latin typeface="Times New Roman" pitchFamily="18" charset="0"/>
              </a:rPr>
              <a:t>Trong niềm vui phập phồng</a:t>
            </a:r>
          </a:p>
          <a:p>
            <a:endParaRPr lang="en-US" sz="440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10" name="Picture 6" descr="17260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828675"/>
            <a:ext cx="7315200" cy="54864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800" dirty="0" err="1">
                <a:latin typeface="Times New Roman" pitchFamily="18" charset="0"/>
              </a:rPr>
              <a:t>Ôi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hôm</a:t>
            </a:r>
            <a:r>
              <a:rPr lang="en-US" sz="4800" dirty="0">
                <a:latin typeface="Times New Roman" pitchFamily="18" charset="0"/>
              </a:rPr>
              <a:t> nay </a:t>
            </a:r>
            <a:r>
              <a:rPr lang="en-US" sz="4800" dirty="0" err="1">
                <a:latin typeface="Times New Roman" pitchFamily="18" charset="0"/>
              </a:rPr>
              <a:t>vui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quá</a:t>
            </a:r>
            <a:r>
              <a:rPr lang="en-US" sz="4800" dirty="0">
                <a:latin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en-US" sz="4800" dirty="0" err="1">
                <a:latin typeface="Times New Roman" pitchFamily="18" charset="0"/>
              </a:rPr>
              <a:t>Bé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lên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lớp</a:t>
            </a:r>
            <a:r>
              <a:rPr lang="en-US" sz="4800" dirty="0">
                <a:latin typeface="Times New Roman" pitchFamily="18" charset="0"/>
              </a:rPr>
              <a:t> 1 </a:t>
            </a:r>
            <a:r>
              <a:rPr lang="en-US" sz="4800" dirty="0" err="1">
                <a:latin typeface="Times New Roman" pitchFamily="18" charset="0"/>
              </a:rPr>
              <a:t>rồi</a:t>
            </a:r>
            <a:endParaRPr lang="en-US" sz="48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sz="4800" dirty="0" err="1">
                <a:latin typeface="Times New Roman" pitchFamily="18" charset="0"/>
              </a:rPr>
              <a:t>Ngoài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kia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ba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và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má</a:t>
            </a:r>
            <a:endParaRPr lang="en-US" sz="48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sz="4800" dirty="0" err="1">
                <a:latin typeface="Times New Roman" pitchFamily="18" charset="0"/>
              </a:rPr>
              <a:t>Nhìn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bé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cười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</a:rPr>
              <a:t>thật</a:t>
            </a:r>
            <a:r>
              <a:rPr lang="en-US" sz="4800" dirty="0">
                <a:latin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</a:rPr>
              <a:t>tươi</a:t>
            </a:r>
            <a:r>
              <a:rPr lang="en-US" sz="4800" dirty="0" smtClean="0">
                <a:latin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Hoạt động 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Dạy trẻ học thuộc bài thơ</a:t>
            </a:r>
          </a:p>
          <a:p>
            <a:r>
              <a:rPr lang="en-US">
                <a:latin typeface="Times New Roman" pitchFamily="18" charset="0"/>
              </a:rPr>
              <a:t>Cả lớp đọc </a:t>
            </a:r>
          </a:p>
          <a:p>
            <a:r>
              <a:rPr lang="en-US">
                <a:latin typeface="Times New Roman" pitchFamily="18" charset="0"/>
              </a:rPr>
              <a:t>Tổ , nhóm.</a:t>
            </a:r>
          </a:p>
          <a:p>
            <a:r>
              <a:rPr lang="en-US">
                <a:latin typeface="Times New Roman" pitchFamily="18" charset="0"/>
              </a:rPr>
              <a:t>Cá nhân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Hoạt động 1 : Nghe hát : Tạm biệt búp bê</a:t>
            </a:r>
          </a:p>
        </p:txBody>
      </p:sp>
      <p:pic>
        <p:nvPicPr>
          <p:cNvPr id="7174" name="Tam biet bup be than yeu - Beats [NCT 32634087601741510997]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717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2329" fill="hold"/>
                                        <p:tgtEl>
                                          <p:spTgt spid="71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Hoạt động 2: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Trò chuyện </a:t>
            </a:r>
          </a:p>
          <a:p>
            <a:r>
              <a:rPr lang="en-US">
                <a:latin typeface="Times New Roman" pitchFamily="18" charset="0"/>
              </a:rPr>
              <a:t>Đọc thơ.</a:t>
            </a:r>
          </a:p>
          <a:p>
            <a:r>
              <a:rPr lang="en-US">
                <a:latin typeface="Times New Roman" pitchFamily="18" charset="0"/>
              </a:rPr>
              <a:t>Giới thiệu tên bài tên tác giả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Hoạt động 3 : </a:t>
            </a:r>
            <a:br>
              <a:rPr lang="en-US">
                <a:latin typeface="Times New Roman" pitchFamily="18" charset="0"/>
              </a:rPr>
            </a:br>
            <a:r>
              <a:rPr lang="en-US">
                <a:latin typeface="Times New Roman" pitchFamily="18" charset="0"/>
              </a:rPr>
              <a:t>Toạ đàm – trích dẫn</a:t>
            </a:r>
          </a:p>
        </p:txBody>
      </p:sp>
      <p:pic>
        <p:nvPicPr>
          <p:cNvPr id="10245" name="Picture 5" descr="so-8--P101003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1631950"/>
            <a:ext cx="6400800" cy="450850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buFontTx/>
              <a:buNone/>
            </a:pPr>
            <a:r>
              <a:rPr lang="en-US" sz="4400">
                <a:latin typeface="Times New Roman" pitchFamily="18" charset="0"/>
              </a:rPr>
              <a:t>Sáng nay bé dậy sớm</a:t>
            </a:r>
          </a:p>
          <a:p>
            <a:pPr lvl="2">
              <a:buFontTx/>
              <a:buNone/>
            </a:pPr>
            <a:r>
              <a:rPr lang="en-US" sz="4400">
                <a:latin typeface="Times New Roman" pitchFamily="18" charset="0"/>
              </a:rPr>
              <a:t>Đến trường cùng má ba</a:t>
            </a:r>
          </a:p>
          <a:p>
            <a:pPr lvl="2">
              <a:buFontTx/>
              <a:buNone/>
            </a:pPr>
            <a:r>
              <a:rPr lang="en-US" sz="4400">
                <a:latin typeface="Times New Roman" pitchFamily="18" charset="0"/>
              </a:rPr>
              <a:t>Bé được vào lớp 1</a:t>
            </a:r>
          </a:p>
          <a:p>
            <a:pPr lvl="2">
              <a:buFontTx/>
              <a:buNone/>
            </a:pPr>
            <a:r>
              <a:rPr lang="en-US" sz="4400">
                <a:latin typeface="Times New Roman" pitchFamily="18" charset="0"/>
              </a:rPr>
              <a:t>Chao ôi thích thích là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8" name="Picture 6" descr="images1402195_khaigiang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828675"/>
            <a:ext cx="7239000" cy="542925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800">
                <a:latin typeface="Times New Roman" pitchFamily="18" charset="0"/>
              </a:rPr>
              <a:t>Trời mùa thu xanh thẳm </a:t>
            </a:r>
          </a:p>
          <a:p>
            <a:pPr>
              <a:buFontTx/>
              <a:buNone/>
            </a:pPr>
            <a:r>
              <a:rPr lang="en-US" sz="4800">
                <a:latin typeface="Times New Roman" pitchFamily="18" charset="0"/>
              </a:rPr>
              <a:t>Lồng lộng lá cờ bay</a:t>
            </a:r>
          </a:p>
          <a:p>
            <a:pPr>
              <a:buFontTx/>
              <a:buNone/>
            </a:pPr>
            <a:r>
              <a:rPr lang="en-US" sz="4800">
                <a:latin typeface="Times New Roman" pitchFamily="18" charset="0"/>
              </a:rPr>
              <a:t>Sao cái gì cũng đẹp</a:t>
            </a:r>
          </a:p>
          <a:p>
            <a:pPr>
              <a:buFontTx/>
              <a:buNone/>
            </a:pPr>
            <a:r>
              <a:rPr lang="en-US" sz="4800">
                <a:latin typeface="Times New Roman" pitchFamily="18" charset="0"/>
              </a:rPr>
              <a:t>Cũng đáng yêu thế này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7" name="Picture 7" descr="images43543_lop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830263"/>
            <a:ext cx="7848600" cy="5527675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6" name="Picture 6" descr="Mit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9200" y="684213"/>
            <a:ext cx="6477000" cy="5810250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50</TotalTime>
  <Words>169</Words>
  <Application>Microsoft Office PowerPoint</Application>
  <PresentationFormat>On-screen Show (4:3)</PresentationFormat>
  <Paragraphs>37</Paragraphs>
  <Slides>13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Comic Sans MS</vt:lpstr>
      <vt:lpstr>Times New Roman</vt:lpstr>
      <vt:lpstr>Crayons</vt:lpstr>
      <vt:lpstr>PHÒNG GIÁO DỤC VÀ ĐÀO TẠO QUẬN LONG BIÊN TRƯỜNG MẦM NON ÁNH SAO     GIÁO ÁN  LĨNH VỰC PHÁT TRIỂN NGÔN NGỮ </vt:lpstr>
      <vt:lpstr>Hoạt động 1 : Nghe hát : Tạm biệt búp bê</vt:lpstr>
      <vt:lpstr>Hoạt động 2:</vt:lpstr>
      <vt:lpstr>Hoạt động 3 :  Toạ đàm – trích dẫn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Thơ : Bé vào lớp 1</dc:title>
  <dc:creator>computer</dc:creator>
  <cp:lastModifiedBy>Admin</cp:lastModifiedBy>
  <cp:revision>8</cp:revision>
  <dcterms:created xsi:type="dcterms:W3CDTF">2009-05-10T12:48:00Z</dcterms:created>
  <dcterms:modified xsi:type="dcterms:W3CDTF">2024-05-17T09:30:06Z</dcterms:modified>
</cp:coreProperties>
</file>