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2"/>
    <p:sldId id="269" r:id="rId3"/>
    <p:sldId id="266" r:id="rId4"/>
    <p:sldId id="256" r:id="rId5"/>
    <p:sldId id="257" r:id="rId6"/>
    <p:sldId id="258" r:id="rId7"/>
    <p:sldId id="260" r:id="rId8"/>
    <p:sldId id="261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4" y="-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80E0-C53A-49F2-95AD-5A5C9CFDAAE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61C2-7ABF-4EEE-AC67-3B724AAA74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80E0-C53A-49F2-95AD-5A5C9CFDAAE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61C2-7ABF-4EEE-AC67-3B724AAA74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80E0-C53A-49F2-95AD-5A5C9CFDAAE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61C2-7ABF-4EEE-AC67-3B724AAA74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80E0-C53A-49F2-95AD-5A5C9CFDAAE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61C2-7ABF-4EEE-AC67-3B724AAA74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80E0-C53A-49F2-95AD-5A5C9CFDAAE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61C2-7ABF-4EEE-AC67-3B724AAA74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80E0-C53A-49F2-95AD-5A5C9CFDAAE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61C2-7ABF-4EEE-AC67-3B724AAA74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80E0-C53A-49F2-95AD-5A5C9CFDAAE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61C2-7ABF-4EEE-AC67-3B724AAA74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80E0-C53A-49F2-95AD-5A5C9CFDAAE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61C2-7ABF-4EEE-AC67-3B724AAA74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80E0-C53A-49F2-95AD-5A5C9CFDAAE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61C2-7ABF-4EEE-AC67-3B724AAA74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80E0-C53A-49F2-95AD-5A5C9CFDAAE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61C2-7ABF-4EEE-AC67-3B724AAA74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80E0-C53A-49F2-95AD-5A5C9CFDAAE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61C2-7ABF-4EEE-AC67-3B724AAA74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180E0-C53A-49F2-95AD-5A5C9CFDAAE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61C2-7ABF-4EEE-AC67-3B724AAA74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074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650490" y="144780"/>
            <a:ext cx="6891020" cy="682625"/>
          </a:xfrm>
          <a:prstGeom prst="rect">
            <a:avLst/>
          </a:prstGeom>
          <a:noFill/>
          <a:ln w="9525">
            <a:noFill/>
          </a:ln>
        </p:spPr>
        <p:txBody>
          <a:bodyPr wrap="square" lIns="68579" tIns="34289" rIns="68579" bIns="34289" anchor="t" anchorCtr="0">
            <a:spAutoFit/>
          </a:bodyPr>
          <a:lstStyle/>
          <a:p>
            <a:pPr algn="ctr" defTabSz="685800"/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UBND QUẬN LONG BIÊN</a:t>
            </a:r>
          </a:p>
          <a:p>
            <a:pPr algn="ctr" defTabSz="685800"/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TRƯỜNG MẦM NON </a:t>
            </a:r>
            <a:r>
              <a:rPr lang="vi-VN" altLang="zh-CN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ÁNH SAO</a:t>
            </a:r>
            <a:endParaRPr lang="vi-VN" altLang="en-US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908550" y="827088"/>
            <a:ext cx="23749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22059" y="2484932"/>
            <a:ext cx="7747879" cy="500135"/>
          </a:xfrm>
          <a:prstGeom prst="rect">
            <a:avLst/>
          </a:prstGeom>
          <a:noFill/>
          <a:ln w="9525">
            <a:noFill/>
          </a:ln>
        </p:spPr>
        <p:txBody>
          <a:bodyPr wrap="square" lIns="68579" tIns="34289" rIns="68579" bIns="34289" anchor="t" anchorCtr="0">
            <a:spAutoFit/>
          </a:bodyPr>
          <a:lstStyle/>
          <a:p>
            <a:pPr algn="ctr" defTabSz="68580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GIÁO DỤC PHÁT TRIỂN NGÔN NGỮ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45927" y="3107181"/>
            <a:ext cx="6004560" cy="1177243"/>
          </a:xfrm>
          <a:prstGeom prst="rect">
            <a:avLst/>
          </a:prstGeom>
          <a:noFill/>
          <a:ln w="9525">
            <a:noFill/>
          </a:ln>
        </p:spPr>
        <p:txBody>
          <a:bodyPr wrap="square" lIns="68579" tIns="34289" rIns="68579" bIns="34289" anchor="t" anchorCtr="0">
            <a:spAutoFit/>
          </a:bodyPr>
          <a:lstStyle/>
          <a:p>
            <a:pPr defTabSz="685800"/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LQVH: Truyện “ Thỏ con không vâng lời”</a:t>
            </a:r>
          </a:p>
          <a:p>
            <a:pPr defTabSz="685800"/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Lứa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: Nhà trẻ (24 - 36 tháng)</a:t>
            </a:r>
          </a:p>
          <a:p>
            <a:pPr defTabSz="685800"/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Giáo viên: </a:t>
            </a:r>
            <a:r>
              <a:rPr lang="vi-VN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Ngô Thị Miền</a:t>
            </a:r>
            <a:endParaRPr lang="en-US" altLang="zh-CN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100000" l="0" r="89993">
                        <a14:foregroundMark x1="48513" y1="11675" x2="48513" y2="11675"/>
                        <a14:foregroundMark x1="60479" y1="12835" x2="60479" y2="12835"/>
                        <a14:foregroundMark x1="71211" y1="18347" x2="71211" y2="18347"/>
                        <a14:foregroundMark x1="76505" y1="21900" x2="76505" y2="21900"/>
                        <a14:foregroundMark x1="82234" y1="28861" x2="82234" y2="28861"/>
                        <a14:foregroundMark x1="85569" y1="35388" x2="85569" y2="35388"/>
                        <a14:foregroundMark x1="87745" y1="41914" x2="87745" y2="41914"/>
                        <a14:foregroundMark x1="88832" y1="50616" x2="88832" y2="50616"/>
                        <a14:foregroundMark x1="87237" y1="61421" x2="87237" y2="61421"/>
                        <a14:foregroundMark x1="81726" y1="72806" x2="81726" y2="72806"/>
                        <a14:foregroundMark x1="75707" y1="79478" x2="75707" y2="79478"/>
                        <a14:foregroundMark x1="66788" y1="85497" x2="66788" y2="85497"/>
                        <a14:foregroundMark x1="58013" y1="88470" x2="58013" y2="88470"/>
                        <a14:foregroundMark x1="48296" y1="88978" x2="48296" y2="88978"/>
                        <a14:foregroundMark x1="39159" y1="87455" x2="39159" y2="87455"/>
                        <a14:foregroundMark x1="32415" y1="84844" x2="32415" y2="84844"/>
                        <a14:foregroundMark x1="23785" y1="78825" x2="23785" y2="78825"/>
                        <a14:foregroundMark x1="16606" y1="70413" x2="16606" y2="70413"/>
                        <a14:foregroundMark x1="12618" y1="61131" x2="12618" y2="61131"/>
                        <a14:foregroundMark x1="11240" y1="47063" x2="11240" y2="47063"/>
                        <a14:foregroundMark x1="13923" y1="35751" x2="13923" y2="35751"/>
                        <a14:foregroundMark x1="18927" y1="26541" x2="18927" y2="26541"/>
                        <a14:foregroundMark x1="32125" y1="15736" x2="32125" y2="15736"/>
                        <a14:foregroundMark x1="33430" y1="19362" x2="33430" y2="19362"/>
                        <a14:foregroundMark x1="39086" y1="17331" x2="39086" y2="17331"/>
                        <a14:foregroundMark x1="46483" y1="15736" x2="46483" y2="15736"/>
                        <a14:foregroundMark x1="56128" y1="16316" x2="56128" y2="16316"/>
                        <a14:foregroundMark x1="59826" y1="16679" x2="59826" y2="16679"/>
                        <a14:foregroundMark x1="65627" y1="19507" x2="65627" y2="19507"/>
                        <a14:foregroundMark x1="73169" y1="24728" x2="73169" y2="24728"/>
                        <a14:foregroundMark x1="76505" y1="28716" x2="76505" y2="28716"/>
                        <a14:foregroundMark x1="78898" y1="36911" x2="78898" y2="36911"/>
                        <a14:foregroundMark x1="80566" y1="44235" x2="80566" y2="44235"/>
                        <a14:foregroundMark x1="81146" y1="49384" x2="81146" y2="49384"/>
                        <a14:foregroundMark x1="82524" y1="55112" x2="82524" y2="55112"/>
                        <a14:foregroundMark x1="79695" y1="55112" x2="79695" y2="55112"/>
                        <a14:foregroundMark x1="74982" y1="70123" x2="74982" y2="70123"/>
                        <a14:foregroundMark x1="73822" y1="72806" x2="73822" y2="72806"/>
                        <a14:foregroundMark x1="70051" y1="76142" x2="70051" y2="76142"/>
                        <a14:foregroundMark x1="64467" y1="81146" x2="64467" y2="81146"/>
                        <a14:foregroundMark x1="64467" y1="79768" x2="64467" y2="79768"/>
                        <a14:foregroundMark x1="61204" y1="81943" x2="61204" y2="81943"/>
                        <a14:foregroundMark x1="53154" y1="82669" x2="53154" y2="82669"/>
                        <a14:foregroundMark x1="47788" y1="83611" x2="47788" y2="83611"/>
                        <a14:foregroundMark x1="37273" y1="80276" x2="37273" y2="80276"/>
                        <a14:foregroundMark x1="34808" y1="79768" x2="34808" y2="79768"/>
                        <a14:foregroundMark x1="28934" y1="74837" x2="28934" y2="74837"/>
                        <a14:foregroundMark x1="26976" y1="73314" x2="26976" y2="73314"/>
                        <a14:foregroundMark x1="17549" y1="48586" x2="17549" y2="48586"/>
                        <a14:foregroundMark x1="17041" y1="55257" x2="17041" y2="55257"/>
                        <a14:foregroundMark x1="20232" y1="42277" x2="20232" y2="42277"/>
                        <a14:foregroundMark x1="20377" y1="37708" x2="20377" y2="37708"/>
                        <a14:foregroundMark x1="25236" y1="31907" x2="25236" y2="31907"/>
                        <a14:foregroundMark x1="26251" y1="29079" x2="26251" y2="29079"/>
                        <a14:foregroundMark x1="54460" y1="25888" x2="54460" y2="25888"/>
                        <a14:foregroundMark x1="56635" y1="24220" x2="56635" y2="24220"/>
                        <a14:foregroundMark x1="61784" y1="26178" x2="61784" y2="26178"/>
                        <a14:foregroundMark x1="68310" y1="30529" x2="68310" y2="30529"/>
                        <a14:foregroundMark x1="72371" y1="35896" x2="72371" y2="35896"/>
                        <a14:foregroundMark x1="75707" y1="44090" x2="75707" y2="44090"/>
                        <a14:foregroundMark x1="76650" y1="53445" x2="76650" y2="53445"/>
                        <a14:foregroundMark x1="71356" y1="66425" x2="71356" y2="66425"/>
                        <a14:foregroundMark x1="57796" y1="75780" x2="57796" y2="75780"/>
                        <a14:foregroundMark x1="39956" y1="75127" x2="39956" y2="75127"/>
                        <a14:foregroundMark x1="26976" y1="64104" x2="26976" y2="64104"/>
                        <a14:foregroundMark x1="23060" y1="48876" x2="23060" y2="48876"/>
                        <a14:foregroundMark x1="28281" y1="34373" x2="28281" y2="34373"/>
                        <a14:foregroundMark x1="38434" y1="26033" x2="38434" y2="26033"/>
                        <a14:foregroundMark x1="50979" y1="30239" x2="50979" y2="30239"/>
                        <a14:foregroundMark x1="45975" y1="18999" x2="45975" y2="18999"/>
                        <a14:foregroundMark x1="31472" y1="22335" x2="31472" y2="22335"/>
                        <a14:foregroundMark x1="21247" y1="39884" x2="21247" y2="39884"/>
                        <a14:foregroundMark x1="41914" y1="37056" x2="41914" y2="37056"/>
                        <a14:foregroundMark x1="45758" y1="38434" x2="45758" y2="38434"/>
                        <a14:foregroundMark x1="41262" y1="56055" x2="41262" y2="56055"/>
                        <a14:foregroundMark x1="36258" y1="54460" x2="36258" y2="54460"/>
                        <a14:foregroundMark x1="51269" y1="64249" x2="51269" y2="64249"/>
                        <a14:foregroundMark x1="55620" y1="60406" x2="55620" y2="60406"/>
                        <a14:foregroundMark x1="57288" y1="61131" x2="57288" y2="61131"/>
                        <a14:foregroundMark x1="55693" y1="55765" x2="55693" y2="55765"/>
                        <a14:foregroundMark x1="65627" y1="53299" x2="65627" y2="53299"/>
                        <a14:foregroundMark x1="63669" y1="54460" x2="63669" y2="54460"/>
                        <a14:foregroundMark x1="65120" y1="46265" x2="65120" y2="46265"/>
                        <a14:foregroundMark x1="60116" y1="47208" x2="60116" y2="47208"/>
                        <a14:foregroundMark x1="58521" y1="45613" x2="58521" y2="45613"/>
                        <a14:foregroundMark x1="57650" y1="36911" x2="57650" y2="36911"/>
                        <a14:foregroundMark x1="58448" y1="39739" x2="58448" y2="39739"/>
                        <a14:foregroundMark x1="60116" y1="19507" x2="60116" y2="19507"/>
                        <a14:foregroundMark x1="59463" y1="21900" x2="59463" y2="21900"/>
                        <a14:foregroundMark x1="54315" y1="40247" x2="54315" y2="40247"/>
                        <a14:foregroundMark x1="67513" y1="45903" x2="67513" y2="45903"/>
                        <a14:foregroundMark x1="28064" y1="72444" x2="28064" y2="72444"/>
                        <a14:foregroundMark x1="83539" y1="52212" x2="83539" y2="52212"/>
                        <a14:foregroundMark x1="44162" y1="46265" x2="44162" y2="46265"/>
                        <a14:foregroundMark x1="71139" y1="42204" x2="71139" y2="42204"/>
                        <a14:foregroundMark x1="60624" y1="54460" x2="60624" y2="54460"/>
                        <a14:foregroundMark x1="50109" y1="55112" x2="50109" y2="55112"/>
                        <a14:foregroundMark x1="48949" y1="61421" x2="48949" y2="61421"/>
                        <a14:foregroundMark x1="43292" y1="50036" x2="43292" y2="50036"/>
                        <a14:foregroundMark x1="39159" y1="53590" x2="39159" y2="53590"/>
                        <a14:foregroundMark x1="37926" y1="51777" x2="37926" y2="51777"/>
                        <a14:foregroundMark x1="37999" y1="64249" x2="37999" y2="64249"/>
                        <a14:foregroundMark x1="35606" y1="70921" x2="35606" y2="70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253" y="843697"/>
            <a:ext cx="1799492" cy="17994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08550" y="6304085"/>
            <a:ext cx="2990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latin typeface="+mj-lt"/>
              </a:rPr>
              <a:t>Năm học 2024-2025</a:t>
            </a:r>
            <a:endParaRPr lang="en-US" b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27383" y="1228397"/>
            <a:ext cx="773723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 smtClean="0">
                <a:solidFill>
                  <a:srgbClr val="3C3C3C"/>
                </a:solidFill>
                <a:latin typeface="+mj-lt"/>
              </a:rPr>
              <a:t>I</a:t>
            </a:r>
            <a:r>
              <a:rPr lang="vi-VN" sz="2000" b="1" dirty="0">
                <a:solidFill>
                  <a:srgbClr val="3C3C3C"/>
                </a:solidFill>
                <a:latin typeface="+mj-lt"/>
              </a:rPr>
              <a:t>. Mục đích yêu cầu:</a:t>
            </a:r>
            <a:endParaRPr lang="vi-VN" sz="2000" dirty="0">
              <a:solidFill>
                <a:srgbClr val="3C3C3C"/>
              </a:solidFill>
              <a:latin typeface="+mj-lt"/>
            </a:endParaRPr>
          </a:p>
          <a:p>
            <a:pPr algn="just"/>
            <a:r>
              <a:rPr lang="vi-VN" sz="2000" b="1" dirty="0">
                <a:solidFill>
                  <a:srgbClr val="3C3C3C"/>
                </a:solidFill>
                <a:latin typeface="+mj-lt"/>
              </a:rPr>
              <a:t>1. Kiến thức:</a:t>
            </a:r>
            <a:endParaRPr lang="vi-VN" sz="2000" dirty="0">
              <a:solidFill>
                <a:srgbClr val="3C3C3C"/>
              </a:solidFill>
              <a:latin typeface="+mj-lt"/>
            </a:endParaRPr>
          </a:p>
          <a:p>
            <a:pPr algn="just"/>
            <a:r>
              <a:rPr lang="vi-VN" sz="2000" dirty="0">
                <a:solidFill>
                  <a:srgbClr val="3C3C3C"/>
                </a:solidFill>
                <a:latin typeface="+mj-lt"/>
              </a:rPr>
              <a:t>- Trẻ nhớ tên truyện</a:t>
            </a:r>
            <a:r>
              <a:rPr lang="vi-VN" sz="2000" dirty="0" smtClean="0">
                <a:solidFill>
                  <a:srgbClr val="3C3C3C"/>
                </a:solidFill>
                <a:latin typeface="+mj-lt"/>
              </a:rPr>
              <a:t>, biết </a:t>
            </a:r>
            <a:r>
              <a:rPr lang="vi-VN" sz="2000" dirty="0">
                <a:solidFill>
                  <a:srgbClr val="3C3C3C"/>
                </a:solidFill>
                <a:latin typeface="+mj-lt"/>
              </a:rPr>
              <a:t>tên các nhân vật trong truyện “Thỏ con không vâng lời”.</a:t>
            </a:r>
          </a:p>
          <a:p>
            <a:pPr algn="just"/>
            <a:r>
              <a:rPr lang="vi-VN" sz="2000" dirty="0">
                <a:solidFill>
                  <a:srgbClr val="3C3C3C"/>
                </a:solidFill>
                <a:latin typeface="+mj-lt"/>
              </a:rPr>
              <a:t>- Trẻ hiểu nội dung truyện</a:t>
            </a:r>
            <a:r>
              <a:rPr lang="vi-VN" sz="2000" dirty="0" smtClean="0">
                <a:solidFill>
                  <a:srgbClr val="3C3C3C"/>
                </a:solidFill>
                <a:latin typeface="+mj-lt"/>
              </a:rPr>
              <a:t>. Thỏ </a:t>
            </a:r>
            <a:r>
              <a:rPr lang="vi-VN" sz="2000" dirty="0">
                <a:solidFill>
                  <a:srgbClr val="3C3C3C"/>
                </a:solidFill>
                <a:latin typeface="+mj-lt"/>
              </a:rPr>
              <a:t>không vâng lời kể về chú thỏ không nghe lời mẹ</a:t>
            </a:r>
          </a:p>
          <a:p>
            <a:pPr algn="just"/>
            <a:r>
              <a:rPr lang="vi-VN" sz="2000" dirty="0">
                <a:solidFill>
                  <a:srgbClr val="3C3C3C"/>
                </a:solidFill>
                <a:latin typeface="+mj-lt"/>
              </a:rPr>
              <a:t>đã bị lạc đường khi đi chơi xa</a:t>
            </a:r>
            <a:r>
              <a:rPr lang="vi-VN" sz="2000" dirty="0" smtClean="0">
                <a:solidFill>
                  <a:srgbClr val="3C3C3C"/>
                </a:solidFill>
                <a:latin typeface="+mj-lt"/>
              </a:rPr>
              <a:t>. May </a:t>
            </a:r>
            <a:r>
              <a:rPr lang="vi-VN" sz="2000" dirty="0">
                <a:solidFill>
                  <a:srgbClr val="3C3C3C"/>
                </a:solidFill>
                <a:latin typeface="+mj-lt"/>
              </a:rPr>
              <a:t>nhờ bác gấu tốt bụng đã đưa thỏ về nhà.Thỏ</a:t>
            </a:r>
          </a:p>
          <a:p>
            <a:pPr algn="just"/>
            <a:r>
              <a:rPr lang="vi-VN" sz="2000" dirty="0">
                <a:solidFill>
                  <a:srgbClr val="3C3C3C"/>
                </a:solidFill>
                <a:latin typeface="+mj-lt"/>
              </a:rPr>
              <a:t> con biết lỗi và xin lỗi mẹ.</a:t>
            </a:r>
          </a:p>
          <a:p>
            <a:pPr algn="just"/>
            <a:r>
              <a:rPr lang="vi-VN" sz="2000" b="1" dirty="0">
                <a:solidFill>
                  <a:srgbClr val="3C3C3C"/>
                </a:solidFill>
                <a:latin typeface="+mj-lt"/>
              </a:rPr>
              <a:t>2. Kĩ năng:</a:t>
            </a:r>
            <a:endParaRPr lang="vi-VN" sz="2000" dirty="0">
              <a:solidFill>
                <a:srgbClr val="3C3C3C"/>
              </a:solidFill>
              <a:latin typeface="+mj-lt"/>
            </a:endParaRPr>
          </a:p>
          <a:p>
            <a:pPr algn="just"/>
            <a:r>
              <a:rPr lang="vi-VN" sz="2000" dirty="0">
                <a:solidFill>
                  <a:srgbClr val="3C3C3C"/>
                </a:solidFill>
                <a:latin typeface="+mj-lt"/>
              </a:rPr>
              <a:t>- Rèn kỹ năng chú ý, ghi nhớ có chủ định cho trẻ.</a:t>
            </a:r>
          </a:p>
          <a:p>
            <a:r>
              <a:rPr lang="vi-VN" sz="2000" dirty="0">
                <a:solidFill>
                  <a:srgbClr val="3C3C3C"/>
                </a:solidFill>
                <a:latin typeface="+mj-lt"/>
              </a:rPr>
              <a:t>- Trẻ nghe hiểu lời nói và trả lời câu hỏi cùng cô giáo.</a:t>
            </a:r>
          </a:p>
          <a:p>
            <a:r>
              <a:rPr lang="vi-VN" sz="2000" b="1" dirty="0">
                <a:solidFill>
                  <a:srgbClr val="3C3C3C"/>
                </a:solidFill>
                <a:latin typeface="+mj-lt"/>
              </a:rPr>
              <a:t>3.Thái độ :</a:t>
            </a:r>
            <a:endParaRPr lang="vi-VN" sz="2000" dirty="0">
              <a:solidFill>
                <a:srgbClr val="3C3C3C"/>
              </a:solidFill>
              <a:latin typeface="+mj-lt"/>
            </a:endParaRPr>
          </a:p>
          <a:p>
            <a:r>
              <a:rPr lang="vi-VN" sz="2000" dirty="0">
                <a:solidFill>
                  <a:srgbClr val="3C3C3C"/>
                </a:solidFill>
                <a:latin typeface="+mj-lt"/>
              </a:rPr>
              <a:t>- Trẻ biết nghe lời ông bà, bố mẹ, biết xin lỗi người lớn khi làm sai.</a:t>
            </a:r>
          </a:p>
        </p:txBody>
      </p:sp>
    </p:spTree>
    <p:extLst>
      <p:ext uri="{BB962C8B-B14F-4D97-AF65-F5344CB8AC3E}">
        <p14:creationId xmlns:p14="http://schemas.microsoft.com/office/powerpoint/2010/main" val="5572333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é Thu Uyên  Cô Và Mẹ  Nhạc Thiếu Nhi Vui Nhộn Hay Nhất 2018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6977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65802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8358"/>
            <a:ext cx="12192000" cy="6876357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605"/>
            <a:ext cx="12192000" cy="694784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2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116</Words>
  <Application>Microsoft Office PowerPoint</Application>
  <PresentationFormat>Widescreen</PresentationFormat>
  <Paragraphs>18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126 Xuan 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created xsi:type="dcterms:W3CDTF">2022-01-26T14:29:00Z</dcterms:created>
  <dcterms:modified xsi:type="dcterms:W3CDTF">2024-12-20T16:30:44Z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CBABF696A4704E87A06534CFF9FD6E65_12</vt:lpwstr>
  </property>
  <property fmtid="{D5CDD505-2E9C-101B-9397-08002B2CF9AE}" pid="3" name="KSOProductBuildVer">
    <vt:lpwstr>1033-12.2.0.18911</vt:lpwstr>
  </property>
</Properties>
</file>