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66"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4026DB-2D6A-4460-8954-FCD1D65CCEE3}" type="datetimeFigureOut">
              <a:rPr lang="en-US" smtClean="0"/>
              <a:pPr/>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7B52F-7CE5-4EAD-9E68-0BC5A1E214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4026DB-2D6A-4460-8954-FCD1D65CCEE3}" type="datetimeFigureOut">
              <a:rPr lang="en-US" smtClean="0"/>
              <a:pPr/>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7B52F-7CE5-4EAD-9E68-0BC5A1E214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4026DB-2D6A-4460-8954-FCD1D65CCEE3}" type="datetimeFigureOut">
              <a:rPr lang="en-US" smtClean="0"/>
              <a:pPr/>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7B52F-7CE5-4EAD-9E68-0BC5A1E214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4026DB-2D6A-4460-8954-FCD1D65CCEE3}" type="datetimeFigureOut">
              <a:rPr lang="en-US" smtClean="0"/>
              <a:pPr/>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7B52F-7CE5-4EAD-9E68-0BC5A1E214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4026DB-2D6A-4460-8954-FCD1D65CCEE3}" type="datetimeFigureOut">
              <a:rPr lang="en-US" smtClean="0"/>
              <a:pPr/>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7B52F-7CE5-4EAD-9E68-0BC5A1E214A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4026DB-2D6A-4460-8954-FCD1D65CCEE3}" type="datetimeFigureOut">
              <a:rPr lang="en-US" smtClean="0"/>
              <a:pPr/>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7B52F-7CE5-4EAD-9E68-0BC5A1E214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4026DB-2D6A-4460-8954-FCD1D65CCEE3}" type="datetimeFigureOut">
              <a:rPr lang="en-US" smtClean="0"/>
              <a:pPr/>
              <a:t>6/11/2024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87B52F-7CE5-4EAD-9E68-0BC5A1E214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4026DB-2D6A-4460-8954-FCD1D65CCEE3}" type="datetimeFigureOut">
              <a:rPr lang="en-US" smtClean="0"/>
              <a:pPr/>
              <a:t>6/11/2024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87B52F-7CE5-4EAD-9E68-0BC5A1E214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4026DB-2D6A-4460-8954-FCD1D65CCEE3}" type="datetimeFigureOut">
              <a:rPr lang="en-US" smtClean="0"/>
              <a:pPr/>
              <a:t>6/11/2024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87B52F-7CE5-4EAD-9E68-0BC5A1E214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4026DB-2D6A-4460-8954-FCD1D65CCEE3}" type="datetimeFigureOut">
              <a:rPr lang="en-US" smtClean="0"/>
              <a:pPr/>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7B52F-7CE5-4EAD-9E68-0BC5A1E214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4026DB-2D6A-4460-8954-FCD1D65CCEE3}" type="datetimeFigureOut">
              <a:rPr lang="en-US" smtClean="0"/>
              <a:pPr/>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7B52F-7CE5-4EAD-9E68-0BC5A1E214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026DB-2D6A-4460-8954-FCD1D65CCEE3}" type="datetimeFigureOut">
              <a:rPr lang="en-US" smtClean="0"/>
              <a:pPr/>
              <a:t>6/11/2024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87B52F-7CE5-4EAD-9E68-0BC5A1E214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audio" Target="file:///E:\C&#193;C%20M&#7908;C%20D&#7890;N%20C&#7844;T%20G&#7884;N\C4-%202018-%202019(%20th&#7843;o%20,%20nhung,%20hu&#7879;,%20t&#236;nh)\nh&#7841;c\-nhac%20thi%20dua%20&#273;&#227;%20c&#259;t.mp3" TargetMode="Externa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audio" Target="file:///E:\AN%20AN%20AN\AN.%20C4%202020-2021\nh&#7841;c\CaNhaThuongNhau-BaoNgu-2751653.mp3" TargetMode="Externa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audio" Target="file:///E:\AN%20AN%20AN\AN.%20C4%202020-2021\nh&#7841;c\Nhac-nhe-khong-loi-unknow.mp3" TargetMode="Externa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1026" name="AutoShape 2" descr="Tuyển tập tranh tô màu cho bé theo chủ đề gia đìn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Tuyển tập tranh tô màu cho bé theo chủ đề gia đìn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Title 1"/>
          <p:cNvSpPr txBox="1">
            <a:spLocks/>
          </p:cNvSpPr>
          <p:nvPr/>
        </p:nvSpPr>
        <p:spPr>
          <a:xfrm>
            <a:off x="1790700" y="64394"/>
            <a:ext cx="6172200" cy="685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400" b="1" dirty="0" smtClean="0">
                <a:ln w="11430"/>
                <a:solidFill>
                  <a:srgbClr val="002060"/>
                </a:solidFill>
                <a:effectLst>
                  <a:outerShdw blurRad="50800" dist="39000" dir="5460000" algn="tl">
                    <a:srgbClr val="000000">
                      <a:alpha val="38000"/>
                    </a:srgbClr>
                  </a:outerShdw>
                </a:effectLst>
                <a:latin typeface="Times New Roman" pitchFamily="18" charset="0"/>
                <a:cs typeface="Times New Roman" pitchFamily="18" charset="0"/>
              </a:rPr>
              <a:t>ỦY BAN NHÂN DÂN QUẬN LONG BIÊN</a:t>
            </a:r>
            <a:br>
              <a:rPr lang="en-US" sz="2400" b="1" dirty="0" smtClean="0">
                <a:ln w="11430"/>
                <a:solidFill>
                  <a:srgbClr val="002060"/>
                </a:solidFill>
                <a:effectLst>
                  <a:outerShdw blurRad="50800" dist="39000" dir="5460000" algn="tl">
                    <a:srgbClr val="000000">
                      <a:alpha val="38000"/>
                    </a:srgbClr>
                  </a:outerShdw>
                </a:effectLst>
                <a:latin typeface="Times New Roman" pitchFamily="18" charset="0"/>
                <a:cs typeface="Times New Roman" pitchFamily="18" charset="0"/>
              </a:rPr>
            </a:br>
            <a:r>
              <a:rPr lang="en-US" sz="2400" b="1" dirty="0" smtClean="0">
                <a:ln w="11430"/>
                <a:solidFill>
                  <a:srgbClr val="002060"/>
                </a:solidFill>
                <a:effectLst>
                  <a:outerShdw blurRad="50800" dist="39000" dir="5460000" algn="tl">
                    <a:srgbClr val="000000">
                      <a:alpha val="38000"/>
                    </a:srgbClr>
                  </a:outerShdw>
                </a:effectLst>
                <a:latin typeface="Times New Roman" pitchFamily="18" charset="0"/>
                <a:cs typeface="Times New Roman" pitchFamily="18" charset="0"/>
              </a:rPr>
              <a:t>TRƯỜNG MẦM NON ÁNH SAO</a:t>
            </a:r>
            <a:endParaRPr lang="en-US" sz="2400" b="1" dirty="0">
              <a:ln w="11430"/>
              <a:solidFill>
                <a:srgbClr val="00206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7" name="Subtitle 2"/>
          <p:cNvSpPr txBox="1">
            <a:spLocks/>
          </p:cNvSpPr>
          <p:nvPr/>
        </p:nvSpPr>
        <p:spPr>
          <a:xfrm>
            <a:off x="1219200" y="3505200"/>
            <a:ext cx="7543800" cy="254840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800" b="1" dirty="0" err="1" smtClean="0">
                <a:solidFill>
                  <a:srgbClr val="002060"/>
                </a:solidFill>
                <a:latin typeface="Times New Roman" pitchFamily="18" charset="0"/>
                <a:cs typeface="Times New Roman" pitchFamily="18" charset="0"/>
              </a:rPr>
              <a:t>Đề</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tài</a:t>
            </a:r>
            <a:r>
              <a:rPr lang="en-US" sz="2800" b="1" dirty="0" smtClean="0">
                <a:solidFill>
                  <a:srgbClr val="002060"/>
                </a:solidFill>
                <a:latin typeface="Times New Roman" pitchFamily="18" charset="0"/>
                <a:cs typeface="Times New Roman" pitchFamily="18" charset="0"/>
              </a:rPr>
              <a:t>	    : </a:t>
            </a:r>
            <a:r>
              <a:rPr lang="en-US" sz="2800" b="1" dirty="0" err="1" smtClean="0">
                <a:solidFill>
                  <a:srgbClr val="002060"/>
                </a:solidFill>
                <a:latin typeface="Times New Roman" pitchFamily="18" charset="0"/>
                <a:cs typeface="Times New Roman" pitchFamily="18" charset="0"/>
              </a:rPr>
              <a:t>Những</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người</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thân</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trong</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gia</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đình</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bé</a:t>
            </a:r>
            <a:endParaRPr lang="en-US" sz="2800" b="1" dirty="0" smtClean="0">
              <a:solidFill>
                <a:srgbClr val="002060"/>
              </a:solidFill>
              <a:latin typeface="Times New Roman" pitchFamily="18" charset="0"/>
              <a:cs typeface="Times New Roman" pitchFamily="18" charset="0"/>
            </a:endParaRPr>
          </a:p>
          <a:p>
            <a:pPr algn="l"/>
            <a:r>
              <a:rPr lang="en-US" sz="2800" b="1" dirty="0" err="1" smtClean="0">
                <a:solidFill>
                  <a:srgbClr val="002060"/>
                </a:solidFill>
                <a:latin typeface="Times New Roman" pitchFamily="18" charset="0"/>
                <a:cs typeface="Times New Roman" pitchFamily="18" charset="0"/>
              </a:rPr>
              <a:t>Lứa</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tuổi</a:t>
            </a:r>
            <a:r>
              <a:rPr lang="en-US" sz="2800" b="1" dirty="0" smtClean="0">
                <a:solidFill>
                  <a:srgbClr val="002060"/>
                </a:solidFill>
                <a:latin typeface="Times New Roman" pitchFamily="18" charset="0"/>
                <a:cs typeface="Times New Roman" pitchFamily="18" charset="0"/>
              </a:rPr>
              <a:t>    : </a:t>
            </a:r>
            <a:r>
              <a:rPr lang="en-US" sz="2800" b="1" dirty="0" err="1" smtClean="0">
                <a:solidFill>
                  <a:srgbClr val="002060"/>
                </a:solidFill>
                <a:latin typeface="Times New Roman" pitchFamily="18" charset="0"/>
                <a:cs typeface="Times New Roman" pitchFamily="18" charset="0"/>
              </a:rPr>
              <a:t>Mẫu</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giáo</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bé</a:t>
            </a:r>
            <a:endParaRPr lang="en-US" sz="2800" b="1" dirty="0" smtClean="0">
              <a:solidFill>
                <a:srgbClr val="002060"/>
              </a:solidFill>
              <a:latin typeface="Times New Roman" pitchFamily="18" charset="0"/>
              <a:cs typeface="Times New Roman" pitchFamily="18" charset="0"/>
            </a:endParaRPr>
          </a:p>
          <a:p>
            <a:pPr algn="l"/>
            <a:r>
              <a:rPr lang="en-US" sz="2800" b="1" dirty="0" err="1" smtClean="0">
                <a:solidFill>
                  <a:srgbClr val="002060"/>
                </a:solidFill>
                <a:latin typeface="Times New Roman" pitchFamily="18" charset="0"/>
                <a:cs typeface="Times New Roman" pitchFamily="18" charset="0"/>
              </a:rPr>
              <a:t>Giáo</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viên</a:t>
            </a:r>
            <a:r>
              <a:rPr lang="en-US" sz="2800" b="1" dirty="0" smtClean="0">
                <a:solidFill>
                  <a:srgbClr val="002060"/>
                </a:solidFill>
                <a:latin typeface="Times New Roman" pitchFamily="18" charset="0"/>
                <a:cs typeface="Times New Roman" pitchFamily="18" charset="0"/>
              </a:rPr>
              <a:t>  : </a:t>
            </a:r>
            <a:r>
              <a:rPr lang="en-US" sz="2800" b="1" dirty="0" err="1" smtClean="0">
                <a:solidFill>
                  <a:srgbClr val="002060"/>
                </a:solidFill>
                <a:latin typeface="Times New Roman" pitchFamily="18" charset="0"/>
                <a:cs typeface="Times New Roman" pitchFamily="18" charset="0"/>
              </a:rPr>
              <a:t>Nguyễn</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Thị</a:t>
            </a:r>
            <a:r>
              <a:rPr lang="en-US" sz="2800" b="1" dirty="0" smtClean="0">
                <a:solidFill>
                  <a:srgbClr val="002060"/>
                </a:solidFill>
                <a:latin typeface="Times New Roman" pitchFamily="18" charset="0"/>
                <a:cs typeface="Times New Roman" pitchFamily="18" charset="0"/>
              </a:rPr>
              <a:t> Dung</a:t>
            </a:r>
          </a:p>
        </p:txBody>
      </p:sp>
      <p:sp>
        <p:nvSpPr>
          <p:cNvPr id="8" name="Rectangle 7"/>
          <p:cNvSpPr/>
          <p:nvPr/>
        </p:nvSpPr>
        <p:spPr>
          <a:xfrm>
            <a:off x="1676400" y="2667000"/>
            <a:ext cx="5486400" cy="584775"/>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200" b="1" dirty="0"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KHÁM PHÁ XÃ HỘI</a:t>
            </a:r>
            <a:endParaRPr lang="en-US" sz="32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10" name="Subtitle 2"/>
          <p:cNvSpPr txBox="1">
            <a:spLocks/>
          </p:cNvSpPr>
          <p:nvPr/>
        </p:nvSpPr>
        <p:spPr>
          <a:xfrm>
            <a:off x="4019550" y="6168980"/>
            <a:ext cx="2362200" cy="5334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b="1" smtClean="0">
              <a:solidFill>
                <a:srgbClr val="873090"/>
              </a:solidFill>
              <a:latin typeface="Times New Roman" pitchFamily="18" charset="0"/>
              <a:cs typeface="Times New Roman" pitchFamily="18" charset="0"/>
            </a:endParaRPr>
          </a:p>
        </p:txBody>
      </p:sp>
      <p:sp>
        <p:nvSpPr>
          <p:cNvPr id="11" name="Subtitle 2"/>
          <p:cNvSpPr txBox="1">
            <a:spLocks/>
          </p:cNvSpPr>
          <p:nvPr/>
        </p:nvSpPr>
        <p:spPr>
          <a:xfrm>
            <a:off x="3048000" y="6284354"/>
            <a:ext cx="3016193" cy="533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400" b="1" dirty="0" err="1" smtClean="0">
                <a:solidFill>
                  <a:srgbClr val="002060"/>
                </a:solidFill>
                <a:latin typeface="Times New Roman" pitchFamily="18" charset="0"/>
                <a:cs typeface="Times New Roman" pitchFamily="18" charset="0"/>
              </a:rPr>
              <a:t>Năm</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học</a:t>
            </a:r>
            <a:r>
              <a:rPr lang="en-US" sz="2400" b="1" dirty="0" smtClean="0">
                <a:solidFill>
                  <a:srgbClr val="002060"/>
                </a:solidFill>
                <a:latin typeface="Times New Roman" pitchFamily="18" charset="0"/>
                <a:cs typeface="Times New Roman" pitchFamily="18" charset="0"/>
              </a:rPr>
              <a:t> </a:t>
            </a:r>
            <a:r>
              <a:rPr lang="en-US" sz="2400" b="1" dirty="0" smtClean="0">
                <a:solidFill>
                  <a:srgbClr val="002060"/>
                </a:solidFill>
                <a:latin typeface="Times New Roman" pitchFamily="18" charset="0"/>
                <a:cs typeface="Times New Roman" pitchFamily="18" charset="0"/>
              </a:rPr>
              <a:t>2024 </a:t>
            </a:r>
            <a:r>
              <a:rPr lang="en-US" sz="2400" b="1" smtClean="0">
                <a:solidFill>
                  <a:srgbClr val="002060"/>
                </a:solidFill>
                <a:latin typeface="Times New Roman" pitchFamily="18" charset="0"/>
                <a:cs typeface="Times New Roman" pitchFamily="18" charset="0"/>
              </a:rPr>
              <a:t>-</a:t>
            </a:r>
            <a:r>
              <a:rPr lang="en-US" sz="2400" b="1" smtClean="0">
                <a:solidFill>
                  <a:srgbClr val="002060"/>
                </a:solidFill>
                <a:latin typeface="Times New Roman" pitchFamily="18" charset="0"/>
                <a:cs typeface="Times New Roman" pitchFamily="18" charset="0"/>
              </a:rPr>
              <a:t>2025</a:t>
            </a:r>
            <a:endParaRPr lang="en-US" sz="2400" b="1" dirty="0">
              <a:solidFill>
                <a:srgbClr val="002060"/>
              </a:solidFill>
              <a:latin typeface="Times New Roman" pitchFamily="18" charset="0"/>
              <a:cs typeface="Times New Roman" pitchFamily="18"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399" y="954816"/>
            <a:ext cx="1443567" cy="150262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1000" r="-11000"/>
          </a:stretch>
        </a:blipFill>
        <a:effectLst/>
      </p:bgPr>
    </p:bg>
    <p:spTree>
      <p:nvGrpSpPr>
        <p:cNvPr id="1" name=""/>
        <p:cNvGrpSpPr/>
        <p:nvPr/>
      </p:nvGrpSpPr>
      <p:grpSpPr>
        <a:xfrm>
          <a:off x="0" y="0"/>
          <a:ext cx="0" cy="0"/>
          <a:chOff x="0" y="0"/>
          <a:chExt cx="0" cy="0"/>
        </a:xfrm>
      </p:grpSpPr>
      <p:sp>
        <p:nvSpPr>
          <p:cNvPr id="5" name="Rectangle 4"/>
          <p:cNvSpPr/>
          <p:nvPr/>
        </p:nvSpPr>
        <p:spPr>
          <a:xfrm>
            <a:off x="1905000" y="2209800"/>
            <a:ext cx="6858000" cy="2308324"/>
          </a:xfrm>
          <a:prstGeom prst="rect">
            <a:avLst/>
          </a:prstGeom>
        </p:spPr>
        <p:txBody>
          <a:bodyPr wrap="square">
            <a:spAutoFit/>
          </a:bodyPr>
          <a:lstStyle/>
          <a:p>
            <a:r>
              <a:rPr lang="vi-VN" sz="2000" dirty="0"/>
              <a:t> </a:t>
            </a:r>
            <a:r>
              <a:rPr lang="vi-VN" sz="3600" b="1" dirty="0">
                <a:latin typeface="Times New Roman" pitchFamily="18" charset="0"/>
                <a:cs typeface="Times New Roman" pitchFamily="18" charset="0"/>
              </a:rPr>
              <a:t>TC2</a:t>
            </a:r>
            <a:r>
              <a:rPr lang="vi-VN" sz="3600" dirty="0">
                <a:latin typeface="Times New Roman" pitchFamily="18" charset="0"/>
                <a:cs typeface="Times New Roman" pitchFamily="18" charset="0"/>
              </a:rPr>
              <a:t>: </a:t>
            </a:r>
            <a:r>
              <a:rPr lang="vi-VN" sz="3600" b="1" dirty="0">
                <a:latin typeface="Times New Roman" pitchFamily="18" charset="0"/>
                <a:cs typeface="Times New Roman" pitchFamily="18" charset="0"/>
              </a:rPr>
              <a:t>Thi xem đội nào nhanh: </a:t>
            </a:r>
            <a:endParaRPr lang="en-US" sz="3600" b="1" dirty="0" smtClean="0">
              <a:latin typeface="Times New Roman" pitchFamily="18" charset="0"/>
              <a:cs typeface="Times New Roman" pitchFamily="18" charset="0"/>
            </a:endParaRPr>
          </a:p>
          <a:p>
            <a:r>
              <a:rPr lang="en-US" sz="3600" dirty="0" err="1" smtClean="0">
                <a:latin typeface="Times New Roman" pitchFamily="18" charset="0"/>
                <a:cs typeface="Times New Roman" pitchFamily="18" charset="0"/>
              </a:rPr>
              <a:t>Cô</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chuẩn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bị</a:t>
            </a:r>
            <a:r>
              <a:rPr lang="en-US" sz="3600" dirty="0" smtClean="0">
                <a:latin typeface="Times New Roman" pitchFamily="18" charset="0"/>
                <a:cs typeface="Times New Roman" pitchFamily="18" charset="0"/>
              </a:rPr>
              <a:t> 2 </a:t>
            </a:r>
            <a:r>
              <a:rPr lang="en-US" sz="3600" dirty="0" err="1" smtClean="0">
                <a:latin typeface="Times New Roman" pitchFamily="18" charset="0"/>
                <a:cs typeface="Times New Roman" pitchFamily="18" charset="0"/>
              </a:rPr>
              <a:t>bức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tranh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đình</a:t>
            </a:r>
            <a:r>
              <a:rPr lang="en-US" sz="3600" dirty="0" smtClean="0">
                <a:latin typeface="Times New Roman" pitchFamily="18" charset="0"/>
                <a:cs typeface="Times New Roman" pitchFamily="18" charset="0"/>
              </a:rPr>
              <a:t>.</a:t>
            </a:r>
          </a:p>
          <a:p>
            <a:r>
              <a:rPr lang="en-US" sz="3600" dirty="0" err="1" smtClean="0">
                <a:latin typeface="Times New Roman" pitchFamily="18" charset="0"/>
                <a:cs typeface="Times New Roman" pitchFamily="18" charset="0"/>
              </a:rPr>
              <a:t>Hai</a:t>
            </a:r>
            <a:r>
              <a:rPr lang="vi-VN" sz="3600" dirty="0" smtClean="0">
                <a:latin typeface="Times New Roman" pitchFamily="18" charset="0"/>
                <a:cs typeface="Times New Roman" pitchFamily="18" charset="0"/>
              </a:rPr>
              <a:t> </a:t>
            </a:r>
            <a:r>
              <a:rPr lang="vi-VN" sz="3600" dirty="0">
                <a:latin typeface="Times New Roman" pitchFamily="18" charset="0"/>
                <a:cs typeface="Times New Roman" pitchFamily="18" charset="0"/>
              </a:rPr>
              <a:t>đội chơi thi tô màu tranh gia đình của bé theo luật chơi tiếp sức.</a:t>
            </a:r>
            <a:endParaRPr lang="en-US" sz="2000" dirty="0">
              <a:latin typeface="Times New Roman" pitchFamily="18" charset="0"/>
              <a:cs typeface="Times New Roman" pitchFamily="18" charset="0"/>
            </a:endParaRPr>
          </a:p>
        </p:txBody>
      </p:sp>
      <p:pic>
        <p:nvPicPr>
          <p:cNvPr id="3" name="-nhac thi dua đã căt.mp3">
            <a:hlinkClick r:id="" action="ppaction://media"/>
          </p:cNvPr>
          <p:cNvPicPr>
            <a:picLocks noRot="1" noChangeAspect="1"/>
          </p:cNvPicPr>
          <p:nvPr>
            <a:audioFile r:link="rId1"/>
          </p:nvPr>
        </p:nvPicPr>
        <p:blipFill>
          <a:blip r:embed="rId4"/>
          <a:stretch>
            <a:fillRect/>
          </a:stretch>
        </p:blipFill>
        <p:spPr>
          <a:xfrm>
            <a:off x="7924800" y="5791200"/>
            <a:ext cx="609600" cy="609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5905"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4" name="Rectangle 3"/>
          <p:cNvSpPr/>
          <p:nvPr/>
        </p:nvSpPr>
        <p:spPr>
          <a:xfrm>
            <a:off x="1752600" y="914400"/>
            <a:ext cx="5715000" cy="1938992"/>
          </a:xfrm>
          <a:prstGeom prst="rect">
            <a:avLst/>
          </a:prstGeom>
        </p:spPr>
        <p:txBody>
          <a:bodyPr wrap="square">
            <a:spAutoFit/>
          </a:bodyPr>
          <a:lstStyle/>
          <a:p>
            <a:r>
              <a:rPr lang="vi-VN" sz="4000" b="1" dirty="0">
                <a:latin typeface="Times New Roman" pitchFamily="18" charset="0"/>
                <a:cs typeface="Times New Roman" pitchFamily="18" charset="0"/>
              </a:rPr>
              <a:t>3. Kết thúc:</a:t>
            </a:r>
            <a:endParaRPr lang="vi-VN" sz="4000" dirty="0">
              <a:latin typeface="Times New Roman" pitchFamily="18" charset="0"/>
              <a:cs typeface="Times New Roman" pitchFamily="18" charset="0"/>
            </a:endParaRPr>
          </a:p>
          <a:p>
            <a:pPr>
              <a:buFontTx/>
              <a:buChar char="-"/>
            </a:pPr>
            <a:r>
              <a:rPr lang="vi-VN" sz="4000" dirty="0" smtClean="0">
                <a:latin typeface="Times New Roman" pitchFamily="18" charset="0"/>
                <a:cs typeface="Times New Roman" pitchFamily="18" charset="0"/>
              </a:rPr>
              <a:t>Cô </a:t>
            </a:r>
            <a:r>
              <a:rPr lang="vi-VN" sz="4000" dirty="0">
                <a:latin typeface="Times New Roman" pitchFamily="18" charset="0"/>
                <a:cs typeface="Times New Roman" pitchFamily="18" charset="0"/>
              </a:rPr>
              <a:t>và trẻ hát </a:t>
            </a:r>
            <a:r>
              <a:rPr lang="vi-VN" sz="4000" dirty="0" smtClean="0">
                <a:latin typeface="Times New Roman" pitchFamily="18" charset="0"/>
                <a:cs typeface="Times New Roman" pitchFamily="18" charset="0"/>
              </a:rPr>
              <a:t>bà</a:t>
            </a:r>
            <a:r>
              <a:rPr lang="en-US" sz="4000" dirty="0" err="1" smtClean="0">
                <a:latin typeface="Times New Roman" pitchFamily="18" charset="0"/>
                <a:cs typeface="Times New Roman" pitchFamily="18" charset="0"/>
              </a:rPr>
              <a:t>i</a:t>
            </a:r>
            <a:r>
              <a:rPr lang="vi-VN" sz="4000" dirty="0" smtClean="0">
                <a:latin typeface="Times New Roman" pitchFamily="18" charset="0"/>
                <a:cs typeface="Times New Roman" pitchFamily="18" charset="0"/>
              </a:rPr>
              <a:t> </a:t>
            </a: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a:t>
            </a:r>
            <a:r>
              <a:rPr lang="vi-VN" sz="4000" dirty="0" smtClean="0">
                <a:latin typeface="Times New Roman" pitchFamily="18" charset="0"/>
                <a:cs typeface="Times New Roman" pitchFamily="18" charset="0"/>
              </a:rPr>
              <a:t>Cả </a:t>
            </a:r>
            <a:r>
              <a:rPr lang="vi-VN" sz="4000" dirty="0">
                <a:latin typeface="Times New Roman" pitchFamily="18" charset="0"/>
                <a:cs typeface="Times New Roman" pitchFamily="18" charset="0"/>
              </a:rPr>
              <a:t>nhà thương nhau”</a:t>
            </a:r>
          </a:p>
        </p:txBody>
      </p:sp>
      <p:pic>
        <p:nvPicPr>
          <p:cNvPr id="3" name="CaNhaThuongNhau-BaoNgu-2751653.mp3">
            <a:hlinkClick r:id="" action="ppaction://media"/>
          </p:cNvPr>
          <p:cNvPicPr>
            <a:picLocks noRot="1" noChangeAspect="1"/>
          </p:cNvPicPr>
          <p:nvPr>
            <a:audioFile r:link="rId1"/>
          </p:nvPr>
        </p:nvPicPr>
        <p:blipFill>
          <a:blip r:embed="rId4"/>
          <a:stretch>
            <a:fillRect/>
          </a:stretch>
        </p:blipFill>
        <p:spPr>
          <a:xfrm>
            <a:off x="8229600" y="5867400"/>
            <a:ext cx="685800" cy="685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96856"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Rectangle 3"/>
          <p:cNvSpPr/>
          <p:nvPr/>
        </p:nvSpPr>
        <p:spPr>
          <a:xfrm>
            <a:off x="914400" y="1305342"/>
            <a:ext cx="7162800" cy="4524315"/>
          </a:xfrm>
          <a:prstGeom prst="rect">
            <a:avLst/>
          </a:prstGeom>
        </p:spPr>
        <p:txBody>
          <a:bodyPr wrap="square">
            <a:spAutoFit/>
          </a:bodyPr>
          <a:lstStyle/>
          <a:p>
            <a:r>
              <a:rPr lang="vi-VN" sz="2400" b="1" dirty="0">
                <a:latin typeface="Times New Roman" pitchFamily="18" charset="0"/>
                <a:cs typeface="Times New Roman" pitchFamily="18" charset="0"/>
              </a:rPr>
              <a:t>1. Kiến thức:</a:t>
            </a:r>
            <a:endParaRPr lang="vi-VN"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Trẻ biết các thành viên trong gia đình có: ông, bà, bố, mẹ, anh, chị, em…. biết tên,tuổi, sở thích và một số công việc thường ngày của gia đình .</a:t>
            </a:r>
          </a:p>
          <a:p>
            <a:r>
              <a:rPr lang="vi-VN" sz="2400" dirty="0">
                <a:latin typeface="Times New Roman" pitchFamily="18" charset="0"/>
                <a:cs typeface="Times New Roman" pitchFamily="18" charset="0"/>
              </a:rPr>
              <a:t>- Trẻ biết gia đình mình là gia đình lớn hay gia đình nhỏ.</a:t>
            </a:r>
          </a:p>
          <a:p>
            <a:r>
              <a:rPr lang="vi-VN" sz="2400" b="1" dirty="0">
                <a:latin typeface="Times New Roman" pitchFamily="18" charset="0"/>
                <a:cs typeface="Times New Roman" pitchFamily="18" charset="0"/>
              </a:rPr>
              <a:t>2. Kỹ năng:</a:t>
            </a:r>
            <a:endParaRPr lang="vi-VN"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Trẻ nói to, rõ ràng, mạch lạc.</a:t>
            </a:r>
          </a:p>
          <a:p>
            <a:r>
              <a:rPr lang="vi-VN" sz="2400" dirty="0">
                <a:latin typeface="Times New Roman" pitchFamily="18" charset="0"/>
                <a:cs typeface="Times New Roman" pitchFamily="18" charset="0"/>
              </a:rPr>
              <a:t>- Trẻ biết cách chơi trò chơi đúng luật.</a:t>
            </a:r>
          </a:p>
          <a:p>
            <a:r>
              <a:rPr lang="vi-VN" sz="2400" b="1" dirty="0">
                <a:latin typeface="Times New Roman" pitchFamily="18" charset="0"/>
                <a:cs typeface="Times New Roman" pitchFamily="18" charset="0"/>
              </a:rPr>
              <a:t>3.Thái độ:</a:t>
            </a:r>
            <a:endParaRPr lang="vi-VN"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Trẻ hứng thú tham gia hoạt động.</a:t>
            </a:r>
          </a:p>
          <a:p>
            <a:r>
              <a:rPr lang="vi-VN" sz="2400" dirty="0">
                <a:latin typeface="Times New Roman" pitchFamily="18" charset="0"/>
                <a:cs typeface="Times New Roman" pitchFamily="18" charset="0"/>
              </a:rPr>
              <a:t>- Trẻ yêu quí những người thân trong gia đình và biết giúp đỡ mọi người những công việc vừa sức</a:t>
            </a:r>
          </a:p>
        </p:txBody>
      </p:sp>
      <p:sp>
        <p:nvSpPr>
          <p:cNvPr id="5" name="TextBox 4"/>
          <p:cNvSpPr txBox="1"/>
          <p:nvPr/>
        </p:nvSpPr>
        <p:spPr>
          <a:xfrm>
            <a:off x="1447800" y="762000"/>
            <a:ext cx="3666196" cy="461665"/>
          </a:xfrm>
          <a:prstGeom prst="rect">
            <a:avLst/>
          </a:prstGeom>
          <a:noFill/>
        </p:spPr>
        <p:txBody>
          <a:bodyPr wrap="none" rtlCol="0">
            <a:spAutoFit/>
          </a:bodyPr>
          <a:lstStyle/>
          <a:p>
            <a:r>
              <a:rPr lang="en-US" sz="2400" b="1" dirty="0" smtClean="0">
                <a:latin typeface="Times New Roman" pitchFamily="18" charset="0"/>
                <a:cs typeface="Times New Roman" pitchFamily="18" charset="0"/>
              </a:rPr>
              <a:t>I: </a:t>
            </a:r>
            <a:r>
              <a:rPr lang="en-US" sz="2400" b="1" dirty="0" err="1" smtClean="0">
                <a:latin typeface="Times New Roman" pitchFamily="18" charset="0"/>
                <a:cs typeface="Times New Roman" pitchFamily="18" charset="0"/>
              </a:rPr>
              <a:t>MỤC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ĐÍCH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CẦU</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143000" y="1828800"/>
            <a:ext cx="7772400" cy="3970318"/>
          </a:xfrm>
          <a:prstGeom prst="rect">
            <a:avLst/>
          </a:prstGeom>
        </p:spPr>
        <p:txBody>
          <a:bodyPr wrap="square">
            <a:spAutoFit/>
          </a:bodyPr>
          <a:lstStyle/>
          <a:p>
            <a:pPr>
              <a:buFont typeface="Arial" charset="0"/>
              <a:buChar char="•"/>
            </a:pPr>
            <a:r>
              <a:rPr lang="vi-VN" sz="2800" b="1" dirty="0" smtClean="0">
                <a:latin typeface="Times New Roman" pitchFamily="18" charset="0"/>
                <a:cs typeface="Times New Roman" pitchFamily="18" charset="0"/>
              </a:rPr>
              <a:t>Đồ </a:t>
            </a:r>
            <a:r>
              <a:rPr lang="vi-VN" sz="2800" b="1" dirty="0">
                <a:latin typeface="Times New Roman" pitchFamily="18" charset="0"/>
                <a:cs typeface="Times New Roman" pitchFamily="18" charset="0"/>
              </a:rPr>
              <a:t>dùng của cô</a:t>
            </a:r>
            <a:r>
              <a:rPr lang="vi-VN" sz="2800" b="1" dirty="0" smtClean="0">
                <a:latin typeface="Times New Roman" pitchFamily="18" charset="0"/>
                <a:cs typeface="Times New Roman" pitchFamily="18" charset="0"/>
              </a:rPr>
              <a:t>:</a:t>
            </a:r>
            <a:endParaRPr lang="en-US" sz="2800" b="1" dirty="0" smtClean="0">
              <a:latin typeface="Times New Roman" pitchFamily="18" charset="0"/>
              <a:cs typeface="Times New Roman" pitchFamily="18" charset="0"/>
            </a:endParaRPr>
          </a:p>
          <a:p>
            <a:pPr>
              <a:buFont typeface="Arial" charset="0"/>
              <a:buChar char="•"/>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BGĐT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TT</a:t>
            </a:r>
            <a:endParaRPr lang="vi-VN" sz="2800" dirty="0">
              <a:latin typeface="Times New Roman" pitchFamily="18" charset="0"/>
              <a:cs typeface="Times New Roman" pitchFamily="18" charset="0"/>
            </a:endParaRPr>
          </a:p>
          <a:p>
            <a:r>
              <a:rPr lang="vi-VN" sz="2800" dirty="0">
                <a:latin typeface="Times New Roman" pitchFamily="18" charset="0"/>
                <a:cs typeface="Times New Roman" pitchFamily="18" charset="0"/>
              </a:rPr>
              <a:t> - Máy tính, máy chiếu, băng đĩa nhạc bài: "Nhà của tôi, </a:t>
            </a:r>
            <a:r>
              <a:rPr lang="en-US" sz="2800" dirty="0">
                <a:latin typeface="Times New Roman" pitchFamily="18" charset="0"/>
                <a:cs typeface="Times New Roman" pitchFamily="18" charset="0"/>
              </a:rPr>
              <a:t>C</a:t>
            </a:r>
            <a:r>
              <a:rPr lang="vi-VN" sz="2800" dirty="0" smtClean="0">
                <a:latin typeface="Times New Roman" pitchFamily="18" charset="0"/>
                <a:cs typeface="Times New Roman" pitchFamily="18" charset="0"/>
              </a:rPr>
              <a:t>ả </a:t>
            </a:r>
            <a:r>
              <a:rPr lang="vi-VN" sz="2800" dirty="0">
                <a:latin typeface="Times New Roman" pitchFamily="18" charset="0"/>
                <a:cs typeface="Times New Roman" pitchFamily="18" charset="0"/>
              </a:rPr>
              <a:t>nhà thương nhau"</a:t>
            </a:r>
          </a:p>
          <a:p>
            <a:r>
              <a:rPr lang="vi-VN" sz="2800" dirty="0">
                <a:latin typeface="Times New Roman" pitchFamily="18" charset="0"/>
                <a:cs typeface="Times New Roman" pitchFamily="18" charset="0"/>
              </a:rPr>
              <a:t>- Tranh gia đình với những công việc ở nhà.</a:t>
            </a:r>
          </a:p>
          <a:p>
            <a:r>
              <a:rPr lang="vi-VN" sz="2800" dirty="0">
                <a:latin typeface="Times New Roman" pitchFamily="18" charset="0"/>
                <a:cs typeface="Times New Roman" pitchFamily="18" charset="0"/>
              </a:rPr>
              <a:t>- Nhạc bài hát cả nhà thương nhau</a:t>
            </a:r>
          </a:p>
          <a:p>
            <a:r>
              <a:rPr lang="vi-VN" sz="2800" b="1" dirty="0">
                <a:latin typeface="Times New Roman" pitchFamily="18" charset="0"/>
                <a:cs typeface="Times New Roman" pitchFamily="18" charset="0"/>
              </a:rPr>
              <a:t>* Đồ dùng của trẻ</a:t>
            </a:r>
            <a:endParaRPr lang="vi-VN" sz="2800" dirty="0">
              <a:latin typeface="Times New Roman" pitchFamily="18" charset="0"/>
              <a:cs typeface="Times New Roman" pitchFamily="18" charset="0"/>
            </a:endParaRPr>
          </a:p>
          <a:p>
            <a:r>
              <a:rPr lang="vi-VN" sz="2800" dirty="0">
                <a:latin typeface="Times New Roman" pitchFamily="18" charset="0"/>
                <a:cs typeface="Times New Roman" pitchFamily="18" charset="0"/>
              </a:rPr>
              <a:t>- Trang phục gọn gàng.</a:t>
            </a:r>
          </a:p>
          <a:p>
            <a:r>
              <a:rPr lang="vi-VN" sz="2800" dirty="0">
                <a:latin typeface="Times New Roman" pitchFamily="18" charset="0"/>
                <a:cs typeface="Times New Roman" pitchFamily="18" charset="0"/>
              </a:rPr>
              <a:t>- Tranh ảnh  gia đình trẻ mang đến lớp</a:t>
            </a:r>
            <a:r>
              <a:rPr lang="vi-VN" dirty="0"/>
              <a:t>.</a:t>
            </a:r>
          </a:p>
        </p:txBody>
      </p:sp>
      <p:sp>
        <p:nvSpPr>
          <p:cNvPr id="5" name="TextBox 4"/>
          <p:cNvSpPr txBox="1"/>
          <p:nvPr/>
        </p:nvSpPr>
        <p:spPr>
          <a:xfrm>
            <a:off x="2209800" y="609600"/>
            <a:ext cx="2786340" cy="584775"/>
          </a:xfrm>
          <a:prstGeom prst="rect">
            <a:avLst/>
          </a:prstGeom>
          <a:noFill/>
        </p:spPr>
        <p:txBody>
          <a:bodyPr wrap="none" rtlCol="0">
            <a:spAutoFit/>
          </a:bodyPr>
          <a:lstStyle/>
          <a:p>
            <a:r>
              <a:rPr lang="en-US" sz="3200" b="1" dirty="0" smtClean="0">
                <a:latin typeface="Times New Roman" pitchFamily="18" charset="0"/>
                <a:cs typeface="Times New Roman" pitchFamily="18" charset="0"/>
              </a:rPr>
              <a:t>II: </a:t>
            </a:r>
            <a:r>
              <a:rPr lang="en-US" sz="3200" b="1" dirty="0" err="1" smtClean="0">
                <a:latin typeface="Times New Roman" pitchFamily="18" charset="0"/>
                <a:cs typeface="Times New Roman" pitchFamily="18" charset="0"/>
              </a:rPr>
              <a:t>CHUẨN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BỊ</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Rectangle 3"/>
          <p:cNvSpPr/>
          <p:nvPr/>
        </p:nvSpPr>
        <p:spPr>
          <a:xfrm>
            <a:off x="838200" y="1752600"/>
            <a:ext cx="7543800" cy="2554545"/>
          </a:xfrm>
          <a:prstGeom prst="rect">
            <a:avLst/>
          </a:prstGeom>
        </p:spPr>
        <p:txBody>
          <a:bodyPr wrap="square">
            <a:spAutoFit/>
          </a:bodyPr>
          <a:lstStyle/>
          <a:p>
            <a:r>
              <a:rPr lang="vi-VN" sz="3200" b="1" dirty="0">
                <a:latin typeface="Times New Roman" pitchFamily="18" charset="0"/>
                <a:cs typeface="Times New Roman" pitchFamily="18" charset="0"/>
              </a:rPr>
              <a:t>1. Ổn định tổ chức:</a:t>
            </a:r>
            <a:endParaRPr lang="vi-VN" sz="3200" dirty="0">
              <a:latin typeface="Times New Roman" pitchFamily="18" charset="0"/>
              <a:cs typeface="Times New Roman" pitchFamily="18" charset="0"/>
            </a:endParaRPr>
          </a:p>
          <a:p>
            <a:pPr>
              <a:buFontTx/>
              <a:buChar char="-"/>
            </a:pP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Cô </a:t>
            </a:r>
            <a:r>
              <a:rPr lang="vi-VN" sz="3200" dirty="0">
                <a:latin typeface="Times New Roman" pitchFamily="18" charset="0"/>
                <a:cs typeface="Times New Roman" pitchFamily="18" charset="0"/>
              </a:rPr>
              <a:t>và trẻ cùng chơi trò chơi: </a:t>
            </a:r>
            <a:endParaRPr lang="en-US" sz="3200" dirty="0" smtClean="0">
              <a:latin typeface="Times New Roman" pitchFamily="18" charset="0"/>
              <a:cs typeface="Times New Roman" pitchFamily="18" charset="0"/>
            </a:endParaRPr>
          </a:p>
          <a:p>
            <a:r>
              <a:rPr lang="vi-VN" sz="3200" dirty="0" smtClean="0">
                <a:latin typeface="Times New Roman" pitchFamily="18" charset="0"/>
                <a:cs typeface="Times New Roman" pitchFamily="18" charset="0"/>
              </a:rPr>
              <a:t>" </a:t>
            </a:r>
            <a:r>
              <a:rPr lang="vi-VN" sz="3200" dirty="0">
                <a:latin typeface="Times New Roman" pitchFamily="18" charset="0"/>
                <a:cs typeface="Times New Roman" pitchFamily="18" charset="0"/>
              </a:rPr>
              <a:t>Gia đìnhngón tay”. </a:t>
            </a:r>
            <a:endParaRPr lang="en-US" sz="3200" dirty="0" smtClean="0">
              <a:latin typeface="Times New Roman" pitchFamily="18" charset="0"/>
              <a:cs typeface="Times New Roman" pitchFamily="18" charset="0"/>
            </a:endParaRPr>
          </a:p>
          <a:p>
            <a:pPr>
              <a:buFontTx/>
              <a:buChar char="-"/>
            </a:pPr>
            <a:r>
              <a:rPr lang="vi-VN" sz="3200" dirty="0" smtClean="0">
                <a:latin typeface="Times New Roman" pitchFamily="18" charset="0"/>
                <a:cs typeface="Times New Roman" pitchFamily="18" charset="0"/>
              </a:rPr>
              <a:t>Trò </a:t>
            </a:r>
            <a:r>
              <a:rPr lang="vi-VN" sz="3200" dirty="0">
                <a:latin typeface="Times New Roman" pitchFamily="18" charset="0"/>
                <a:cs typeface="Times New Roman" pitchFamily="18" charset="0"/>
              </a:rPr>
              <a:t>chuyện về nội dung trò </a:t>
            </a:r>
            <a:r>
              <a:rPr lang="vi-VN" sz="3200" dirty="0" smtClean="0">
                <a:latin typeface="Times New Roman" pitchFamily="18" charset="0"/>
                <a:cs typeface="Times New Roman" pitchFamily="18" charset="0"/>
              </a:rPr>
              <a:t>chơi</a:t>
            </a:r>
            <a:r>
              <a:rPr lang="en-US" sz="3200" dirty="0" smtClean="0">
                <a:latin typeface="Times New Roman" pitchFamily="18" charset="0"/>
                <a:cs typeface="Times New Roman" pitchFamily="18" charset="0"/>
              </a:rPr>
              <a:t>, d</a:t>
            </a:r>
            <a:r>
              <a:rPr lang="vi-VN" sz="3200" dirty="0" smtClean="0">
                <a:latin typeface="Times New Roman" pitchFamily="18" charset="0"/>
                <a:cs typeface="Times New Roman" pitchFamily="18" charset="0"/>
              </a:rPr>
              <a:t>ẫn </a:t>
            </a:r>
            <a:r>
              <a:rPr lang="vi-VN" sz="3200" dirty="0">
                <a:latin typeface="Times New Roman" pitchFamily="18" charset="0"/>
                <a:cs typeface="Times New Roman" pitchFamily="18" charset="0"/>
              </a:rPr>
              <a:t>dắt trẻ vào bài</a:t>
            </a:r>
            <a:r>
              <a:rPr lang="vi-VN" dirty="0"/>
              <a:t>.</a:t>
            </a:r>
          </a:p>
        </p:txBody>
      </p:sp>
      <p:sp>
        <p:nvSpPr>
          <p:cNvPr id="5" name="TextBox 4"/>
          <p:cNvSpPr txBox="1"/>
          <p:nvPr/>
        </p:nvSpPr>
        <p:spPr>
          <a:xfrm>
            <a:off x="1295400" y="762000"/>
            <a:ext cx="3337004" cy="461665"/>
          </a:xfrm>
          <a:prstGeom prst="rect">
            <a:avLst/>
          </a:prstGeom>
          <a:noFill/>
        </p:spPr>
        <p:txBody>
          <a:bodyPr wrap="none" rtlCol="0">
            <a:spAutoFit/>
          </a:bodyPr>
          <a:lstStyle/>
          <a:p>
            <a:r>
              <a:rPr lang="en-US" sz="2400" b="1" dirty="0" smtClean="0">
                <a:latin typeface="Times New Roman" pitchFamily="18" charset="0"/>
                <a:cs typeface="Times New Roman" pitchFamily="18" charset="0"/>
              </a:rPr>
              <a:t>II: </a:t>
            </a:r>
            <a:r>
              <a:rPr lang="en-US" sz="2400" b="1" dirty="0" err="1" smtClean="0">
                <a:latin typeface="Times New Roman" pitchFamily="18" charset="0"/>
                <a:cs typeface="Times New Roman" pitchFamily="18" charset="0"/>
              </a:rPr>
              <a:t>CÁCH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TIẾN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838200" y="304800"/>
            <a:ext cx="7696200" cy="1323439"/>
          </a:xfrm>
          <a:prstGeom prst="rect">
            <a:avLst/>
          </a:prstGeom>
        </p:spPr>
        <p:txBody>
          <a:bodyPr wrap="square">
            <a:spAutoFit/>
          </a:bodyPr>
          <a:lstStyle/>
          <a:p>
            <a:r>
              <a:rPr lang="vi-VN" sz="2000" b="1" dirty="0">
                <a:latin typeface="Times New Roman" pitchFamily="18" charset="0"/>
                <a:cs typeface="Times New Roman" pitchFamily="18" charset="0"/>
              </a:rPr>
              <a:t>2. Phương pháp, hình thức tổ chức</a:t>
            </a:r>
            <a:endParaRPr lang="vi-VN" sz="2000" dirty="0">
              <a:latin typeface="Times New Roman" pitchFamily="18" charset="0"/>
              <a:cs typeface="Times New Roman" pitchFamily="18" charset="0"/>
            </a:endParaRPr>
          </a:p>
          <a:p>
            <a:r>
              <a:rPr lang="vi-VN" sz="2000" b="1" i="1" dirty="0">
                <a:latin typeface="Times New Roman" pitchFamily="18" charset="0"/>
                <a:cs typeface="Times New Roman" pitchFamily="18" charset="0"/>
              </a:rPr>
              <a:t>a) Trò chuyện về những người thân trong gia đình bé</a:t>
            </a:r>
            <a:r>
              <a:rPr lang="vi-VN" sz="2000" b="1" dirty="0">
                <a:latin typeface="Times New Roman" pitchFamily="18" charset="0"/>
                <a:cs typeface="Times New Roman" pitchFamily="18" charset="0"/>
              </a:rPr>
              <a:t>.</a:t>
            </a:r>
            <a:endParaRPr lang="vi-VN"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Cho trẻ lên giới thiệu về gia đình của mình?</a:t>
            </a:r>
          </a:p>
          <a:p>
            <a:r>
              <a:rPr lang="vi-VN" sz="2000" dirty="0">
                <a:latin typeface="Times New Roman" pitchFamily="18" charset="0"/>
                <a:cs typeface="Times New Roman" pitchFamily="18" charset="0"/>
              </a:rPr>
              <a:t>+ Gia đình các con có những ai</a:t>
            </a:r>
            <a:r>
              <a:rPr lang="vi-VN" sz="2000" dirty="0" smtClean="0">
                <a:latin typeface="Times New Roman" pitchFamily="18" charset="0"/>
                <a:cs typeface="Times New Roman" pitchFamily="18" charset="0"/>
              </a:rPr>
              <a:t>?</a:t>
            </a:r>
            <a:endParaRPr lang="vi-VN" sz="2000" dirty="0">
              <a:latin typeface="Times New Roman" pitchFamily="18" charset="0"/>
              <a:cs typeface="Times New Roman" pitchFamily="18" charset="0"/>
            </a:endParaRPr>
          </a:p>
        </p:txBody>
      </p:sp>
      <p:pic>
        <p:nvPicPr>
          <p:cNvPr id="3" name="Picture 2" descr="tải xuống.jpg"/>
          <p:cNvPicPr>
            <a:picLocks noChangeAspect="1"/>
          </p:cNvPicPr>
          <p:nvPr/>
        </p:nvPicPr>
        <p:blipFill>
          <a:blip r:embed="rId2"/>
          <a:stretch>
            <a:fillRect/>
          </a:stretch>
        </p:blipFill>
        <p:spPr>
          <a:xfrm>
            <a:off x="457201" y="2057400"/>
            <a:ext cx="2743200" cy="2438400"/>
          </a:xfrm>
          <a:prstGeom prst="rect">
            <a:avLst/>
          </a:prstGeom>
        </p:spPr>
      </p:pic>
      <p:pic>
        <p:nvPicPr>
          <p:cNvPr id="5" name="Picture 4" descr="tải xuống (1).jpg"/>
          <p:cNvPicPr>
            <a:picLocks noChangeAspect="1"/>
          </p:cNvPicPr>
          <p:nvPr/>
        </p:nvPicPr>
        <p:blipFill>
          <a:blip r:embed="rId3"/>
          <a:stretch>
            <a:fillRect/>
          </a:stretch>
        </p:blipFill>
        <p:spPr>
          <a:xfrm>
            <a:off x="3429000" y="2057400"/>
            <a:ext cx="2619375" cy="2514600"/>
          </a:xfrm>
          <a:prstGeom prst="rect">
            <a:avLst/>
          </a:prstGeom>
        </p:spPr>
      </p:pic>
      <p:pic>
        <p:nvPicPr>
          <p:cNvPr id="6" name="Picture 5" descr="images (10).jpg"/>
          <p:cNvPicPr>
            <a:picLocks noChangeAspect="1"/>
          </p:cNvPicPr>
          <p:nvPr/>
        </p:nvPicPr>
        <p:blipFill>
          <a:blip r:embed="rId4"/>
          <a:stretch>
            <a:fillRect/>
          </a:stretch>
        </p:blipFill>
        <p:spPr>
          <a:xfrm>
            <a:off x="6172200" y="2057400"/>
            <a:ext cx="2619375" cy="254793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lide(fromBottom)">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609600" y="152400"/>
            <a:ext cx="7772400" cy="6370975"/>
          </a:xfrm>
          <a:prstGeom prst="rect">
            <a:avLst/>
          </a:prstGeom>
        </p:spPr>
        <p:txBody>
          <a:bodyPr wrap="square">
            <a:spAutoFit/>
          </a:bodyPr>
          <a:lstStyle/>
          <a:p>
            <a:r>
              <a:rPr lang="vi-VN" sz="2400" dirty="0" smtClean="0">
                <a:latin typeface="Times New Roman" pitchFamily="18" charset="0"/>
                <a:cs typeface="Times New Roman" pitchFamily="18" charset="0"/>
              </a:rPr>
              <a:t>+ Ông ( bà, bố, mẹ, anh, chị, em...) tên là gì? Bố (mẹ, anh, chị, em...) con làm nghề gì? Bố con thích nhất điều gì?</a:t>
            </a:r>
          </a:p>
          <a:p>
            <a:r>
              <a:rPr lang="vi-VN" sz="2400" dirty="0" smtClean="0">
                <a:latin typeface="Times New Roman" pitchFamily="18" charset="0"/>
                <a:cs typeface="Times New Roman" pitchFamily="18" charset="0"/>
              </a:rPr>
              <a:t>+ Ở nhà ông bà thường làm gì? (Hỏi 4-5 trẻ)</a:t>
            </a:r>
          </a:p>
          <a:p>
            <a:r>
              <a:rPr lang="vi-VN" sz="2400" dirty="0" smtClean="0">
                <a:latin typeface="Times New Roman" pitchFamily="18" charset="0"/>
                <a:cs typeface="Times New Roman" pitchFamily="18" charset="0"/>
              </a:rPr>
              <a:t>+ Bố con hay làm gì khi ở nhà? Còn mẹ con?</a:t>
            </a:r>
          </a:p>
          <a:p>
            <a:r>
              <a:rPr lang="vi-VN" sz="2400" dirty="0" smtClean="0">
                <a:latin typeface="Times New Roman" pitchFamily="18" charset="0"/>
                <a:cs typeface="Times New Roman" pitchFamily="18" charset="0"/>
              </a:rPr>
              <a:t>+ Con đã làm những việc gì giúp đỡ bố mẹ?</a:t>
            </a:r>
          </a:p>
          <a:p>
            <a:r>
              <a:rPr lang="vi-VN" sz="2400" dirty="0" smtClean="0">
                <a:latin typeface="Times New Roman" pitchFamily="18" charset="0"/>
                <a:cs typeface="Times New Roman" pitchFamily="18" charset="0"/>
              </a:rPr>
              <a:t>+ Con giúp ông bà những gì?</a:t>
            </a:r>
          </a:p>
          <a:p>
            <a:r>
              <a:rPr lang="vi-VN" sz="2400" dirty="0" smtClean="0">
                <a:latin typeface="Times New Roman" pitchFamily="18" charset="0"/>
                <a:cs typeface="Times New Roman" pitchFamily="18" charset="0"/>
              </a:rPr>
              <a:t>+ Mọi người trong gia đình quan tâm đến nhau như thế nào?</a:t>
            </a:r>
          </a:p>
          <a:p>
            <a:r>
              <a:rPr lang="vi-VN" sz="2400" dirty="0" smtClean="0">
                <a:latin typeface="Times New Roman" pitchFamily="18" charset="0"/>
                <a:cs typeface="Times New Roman" pitchFamily="18" charset="0"/>
              </a:rPr>
              <a:t>+ Vào những ngày nghỉ thì gia đình con thường làm gì? đi đâu?</a:t>
            </a:r>
          </a:p>
          <a:p>
            <a:r>
              <a:rPr lang="vi-VN" sz="2400" dirty="0" smtClean="0">
                <a:latin typeface="Times New Roman" pitchFamily="18" charset="0"/>
                <a:cs typeface="Times New Roman" pitchFamily="18" charset="0"/>
              </a:rPr>
              <a:t>- Cô cho trẻ xem 2 bức tranh về gia đình: Gia đình lớn có ông, bà, bố, mẹ và các con. Gia đình nhỏ có bố, mẹ và các con.</a:t>
            </a:r>
          </a:p>
          <a:p>
            <a:r>
              <a:rPr lang="vi-VN" sz="2400" dirty="0" smtClean="0">
                <a:latin typeface="Times New Roman" pitchFamily="18" charset="0"/>
                <a:cs typeface="Times New Roman" pitchFamily="18" charset="0"/>
              </a:rPr>
              <a:t>- Các con có nhận xét gì về 2  bức tranh.</a:t>
            </a:r>
          </a:p>
          <a:p>
            <a:r>
              <a:rPr lang="vi-VN" sz="2400" dirty="0" smtClean="0">
                <a:latin typeface="Times New Roman" pitchFamily="18" charset="0"/>
                <a:cs typeface="Times New Roman" pitchFamily="18" charset="0"/>
              </a:rPr>
              <a:t>+ Gia đình con có mấy người ?</a:t>
            </a:r>
          </a:p>
          <a:p>
            <a:r>
              <a:rPr lang="vi-VN" sz="2400" dirty="0" smtClean="0">
                <a:latin typeface="Times New Roman" pitchFamily="18" charset="0"/>
                <a:cs typeface="Times New Roman" pitchFamily="18" charset="0"/>
              </a:rPr>
              <a:t>+ Gia đình con là gia đình gì?</a:t>
            </a:r>
          </a:p>
          <a:p>
            <a:r>
              <a:rPr lang="vi-VN" sz="2400" dirty="0" smtClean="0">
                <a:latin typeface="Times New Roman" pitchFamily="18" charset="0"/>
                <a:cs typeface="Times New Roman" pitchFamily="18" charset="0"/>
              </a:rPr>
              <a:t>- Cô khái quát lại về gia đình lớn, gia đình nhỏ, gia đình nhiều thế hệ.</a:t>
            </a:r>
            <a:endParaRPr lang="vi-V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228600"/>
            <a:ext cx="8153400" cy="2062103"/>
          </a:xfrm>
          <a:prstGeom prst="rect">
            <a:avLst/>
          </a:prstGeom>
        </p:spPr>
        <p:txBody>
          <a:bodyPr wrap="square">
            <a:spAutoFit/>
          </a:bodyPr>
          <a:lstStyle/>
          <a:p>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Cô cho trẻ xem 2 bức tranh về gia đình:</a:t>
            </a:r>
            <a:endParaRPr lang="en-US" sz="3200" dirty="0" smtClean="0">
              <a:latin typeface="Times New Roman" pitchFamily="18" charset="0"/>
              <a:cs typeface="Times New Roman" pitchFamily="18" charset="0"/>
            </a:endParaRPr>
          </a:p>
          <a:p>
            <a:pPr>
              <a:buFontTx/>
              <a:buChar char="-"/>
            </a:pPr>
            <a:r>
              <a:rPr lang="vi-VN" sz="3200" dirty="0" smtClean="0">
                <a:latin typeface="Times New Roman" pitchFamily="18" charset="0"/>
                <a:cs typeface="Times New Roman" pitchFamily="18" charset="0"/>
              </a:rPr>
              <a:t> Gia đình lớn có ông, bà, bố, mẹ và các con. </a:t>
            </a:r>
            <a:r>
              <a:rPr lang="en-US" sz="3200" dirty="0" smtClean="0">
                <a:latin typeface="Times New Roman" pitchFamily="18" charset="0"/>
                <a:cs typeface="Times New Roman" pitchFamily="18" charset="0"/>
              </a:rPr>
              <a:t> </a:t>
            </a:r>
          </a:p>
          <a:p>
            <a:pPr>
              <a:buFontTx/>
              <a:buChar char="-"/>
            </a:pP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Gia đình nhỏ có bố, mẹ và các con.</a:t>
            </a:r>
          </a:p>
          <a:p>
            <a:r>
              <a:rPr lang="vi-VN" sz="3200" dirty="0" smtClean="0">
                <a:latin typeface="Times New Roman" pitchFamily="18" charset="0"/>
                <a:cs typeface="Times New Roman" pitchFamily="18" charset="0"/>
              </a:rPr>
              <a:t>- Các con có nhận xét gì về 2  bức tranh.</a:t>
            </a:r>
          </a:p>
        </p:txBody>
      </p:sp>
      <p:pic>
        <p:nvPicPr>
          <p:cNvPr id="5" name="Picture 4" descr="tải xuống (2).jpg"/>
          <p:cNvPicPr>
            <a:picLocks noChangeAspect="1"/>
          </p:cNvPicPr>
          <p:nvPr/>
        </p:nvPicPr>
        <p:blipFill>
          <a:blip r:embed="rId2"/>
          <a:stretch>
            <a:fillRect/>
          </a:stretch>
        </p:blipFill>
        <p:spPr>
          <a:xfrm>
            <a:off x="228600" y="2819400"/>
            <a:ext cx="4038599" cy="2933700"/>
          </a:xfrm>
          <a:prstGeom prst="rect">
            <a:avLst/>
          </a:prstGeom>
        </p:spPr>
      </p:pic>
      <p:pic>
        <p:nvPicPr>
          <p:cNvPr id="6" name="Picture 5" descr="tải xuống (3).jpg"/>
          <p:cNvPicPr>
            <a:picLocks noChangeAspect="1"/>
          </p:cNvPicPr>
          <p:nvPr/>
        </p:nvPicPr>
        <p:blipFill>
          <a:blip r:embed="rId3"/>
          <a:stretch>
            <a:fillRect/>
          </a:stretch>
        </p:blipFill>
        <p:spPr>
          <a:xfrm>
            <a:off x="4419600" y="2819400"/>
            <a:ext cx="4281488" cy="292893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762000" y="914400"/>
            <a:ext cx="7772400" cy="2862322"/>
          </a:xfrm>
          <a:prstGeom prst="rect">
            <a:avLst/>
          </a:prstGeom>
        </p:spPr>
        <p:txBody>
          <a:bodyPr wrap="square">
            <a:spAutoFit/>
          </a:bodyPr>
          <a:lstStyle/>
          <a:p>
            <a:r>
              <a:rPr lang="vi-VN" sz="3600" dirty="0" smtClean="0">
                <a:latin typeface="Times New Roman" pitchFamily="18" charset="0"/>
                <a:cs typeface="Times New Roman" pitchFamily="18" charset="0"/>
              </a:rPr>
              <a:t>- Các con có nhận xét gì về 2  bức tranh.</a:t>
            </a:r>
          </a:p>
          <a:p>
            <a:r>
              <a:rPr lang="vi-VN" sz="3600" dirty="0" smtClean="0">
                <a:latin typeface="Times New Roman" pitchFamily="18" charset="0"/>
                <a:cs typeface="Times New Roman" pitchFamily="18" charset="0"/>
              </a:rPr>
              <a:t>+ Gia đình con có mấy người ?</a:t>
            </a:r>
          </a:p>
          <a:p>
            <a:r>
              <a:rPr lang="vi-VN" sz="3600" dirty="0" smtClean="0">
                <a:latin typeface="Times New Roman" pitchFamily="18" charset="0"/>
                <a:cs typeface="Times New Roman" pitchFamily="18" charset="0"/>
              </a:rPr>
              <a:t>+ Gia đình con là gia đình gì?</a:t>
            </a:r>
          </a:p>
          <a:p>
            <a:r>
              <a:rPr lang="vi-VN" sz="3600" dirty="0" smtClean="0">
                <a:latin typeface="Times New Roman" pitchFamily="18" charset="0"/>
                <a:cs typeface="Times New Roman" pitchFamily="18" charset="0"/>
              </a:rPr>
              <a:t>- Cô khái quát lại về gia đình lớn, gia đình nhỏ, gia đình nhiều thế hệ</a:t>
            </a:r>
            <a:r>
              <a:rPr lang="vi-VN" sz="3200" dirty="0" smtClean="0">
                <a:latin typeface="Times New Roman" pitchFamily="18" charset="0"/>
                <a:cs typeface="Times New Roman" pitchFamily="18" charset="0"/>
              </a:rPr>
              <a:t>.</a:t>
            </a:r>
            <a:endParaRPr lang="vi-VN"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4" name="Rectangle 3"/>
          <p:cNvSpPr/>
          <p:nvPr/>
        </p:nvSpPr>
        <p:spPr>
          <a:xfrm>
            <a:off x="762000" y="838200"/>
            <a:ext cx="7848600" cy="2554545"/>
          </a:xfrm>
          <a:prstGeom prst="rect">
            <a:avLst/>
          </a:prstGeom>
        </p:spPr>
        <p:txBody>
          <a:bodyPr wrap="square">
            <a:spAutoFit/>
          </a:bodyPr>
          <a:lstStyle/>
          <a:p>
            <a:r>
              <a:rPr lang="vi-VN" sz="3200" b="1" i="1" dirty="0">
                <a:latin typeface="Times New Roman" pitchFamily="18" charset="0"/>
                <a:cs typeface="Times New Roman" pitchFamily="18" charset="0"/>
              </a:rPr>
              <a:t>b) Củng cố</a:t>
            </a:r>
            <a:endParaRPr lang="vi-VN" sz="3200" dirty="0">
              <a:latin typeface="Times New Roman" pitchFamily="18" charset="0"/>
              <a:cs typeface="Times New Roman" pitchFamily="18" charset="0"/>
            </a:endParaRPr>
          </a:p>
          <a:p>
            <a:r>
              <a:rPr lang="vi-VN" sz="3200" b="1" dirty="0">
                <a:latin typeface="Times New Roman" pitchFamily="18" charset="0"/>
                <a:cs typeface="Times New Roman" pitchFamily="18" charset="0"/>
              </a:rPr>
              <a:t>- TC1</a:t>
            </a:r>
            <a:r>
              <a:rPr lang="vi-VN" sz="3200" dirty="0">
                <a:latin typeface="Times New Roman" pitchFamily="18" charset="0"/>
                <a:cs typeface="Times New Roman" pitchFamily="18" charset="0"/>
              </a:rPr>
              <a:t>: Dán ảnh theo quy mô gia đình. Trẻ cầm ảnh gia đình mình trên tay và dán vào đúng khu vực gia đình lớn hay gia đình nhỏ, gia đình nhiều thế hệ.</a:t>
            </a:r>
          </a:p>
        </p:txBody>
      </p:sp>
      <p:pic>
        <p:nvPicPr>
          <p:cNvPr id="3" name="Nhac-nhe-khong-loi-unknow.mp3">
            <a:hlinkClick r:id="" action="ppaction://media"/>
          </p:cNvPr>
          <p:cNvPicPr>
            <a:picLocks noRot="1" noChangeAspect="1"/>
          </p:cNvPicPr>
          <p:nvPr>
            <a:audioFile r:link="rId1"/>
          </p:nvPr>
        </p:nvPicPr>
        <p:blipFill>
          <a:blip r:embed="rId4"/>
          <a:stretch>
            <a:fillRect/>
          </a:stretch>
        </p:blipFill>
        <p:spPr>
          <a:xfrm>
            <a:off x="8001000" y="5791200"/>
            <a:ext cx="685800" cy="685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24511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473</Words>
  <Application>Microsoft Office PowerPoint</Application>
  <PresentationFormat>On-screen Show (4:3)</PresentationFormat>
  <Paragraphs>62</Paragraphs>
  <Slides>11</Slides>
  <Notes>0</Notes>
  <HiddenSlides>0</HiddenSlides>
  <MMClips>3</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Admin</cp:lastModifiedBy>
  <cp:revision>14</cp:revision>
  <dcterms:created xsi:type="dcterms:W3CDTF">2020-11-24T04:26:26Z</dcterms:created>
  <dcterms:modified xsi:type="dcterms:W3CDTF">2024-11-06T00:58:42Z</dcterms:modified>
</cp:coreProperties>
</file>