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BF01-AB79-4B0A-9D30-3B95CB67DCAE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E37C-AB2C-4963-ABE7-7DD75D9DF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4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E37C-AB2C-4963-ABE7-7DD75D9DF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0F2-1900-4003-B539-4DF4CB8D7CF4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C55-3692-4E79-A182-362D6E1D2FD2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D4D1-2D68-4EA8-8230-F41D861F66DB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34C5-960C-408F-986B-FF3714D3709D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A400-020F-4B0E-9F03-107C8B56969F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134-068A-41B1-933F-DB036DAD4039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F60D-9237-4EF5-8D1E-F6FA3CD00181}" type="datetime1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295A-6D9B-4071-A937-5DE07C557059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8F44-B5A2-4E14-8CD0-84FA5D89D4D0}" type="datetime1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858-BB82-4AE6-B24E-8CD5250F5255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C81-2FE3-4501-8A11-B35023E52DB0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B6AB-070B-4F38-BA7B-18D84BC20480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19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sv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0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1.svg"/><Relationship Id="rId7" Type="http://schemas.openxmlformats.org/officeDocument/2006/relationships/image" Target="../media/image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sv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0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svg"/><Relationship Id="rId3" Type="http://schemas.openxmlformats.org/officeDocument/2006/relationships/image" Target="../media/image49.svg"/><Relationship Id="rId7" Type="http://schemas.openxmlformats.org/officeDocument/2006/relationships/image" Target="../media/image20.svg"/><Relationship Id="rId12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sv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5" Type="http://schemas.openxmlformats.org/officeDocument/2006/relationships/image" Target="../media/image10.svg"/><Relationship Id="rId15" Type="http://schemas.openxmlformats.org/officeDocument/2006/relationships/slide" Target="slide7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8.sv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hyperlink" Target="https://www.youtube.com/watch?v=oa9f_JKz2kg" TargetMode="Externa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6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459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77607" y="675143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3924" y="862403"/>
            <a:ext cx="15240152" cy="8562194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1310">
            <a:off x="-384318" y="-101607"/>
            <a:ext cx="1853276" cy="1846537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7" y="0"/>
                </a:lnTo>
                <a:lnTo>
                  <a:pt x="1853277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1068" y="8973858"/>
            <a:ext cx="1885713" cy="1313142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2" y="0"/>
                </a:lnTo>
                <a:lnTo>
                  <a:pt x="1885712" y="1313142"/>
                </a:lnTo>
                <a:lnTo>
                  <a:pt x="0" y="13131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75441" y="6650337"/>
            <a:ext cx="5537118" cy="899611"/>
            <a:chOff x="0" y="0"/>
            <a:chExt cx="1458336" cy="2369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403428">
            <a:off x="16458411" y="109646"/>
            <a:ext cx="1993808" cy="20574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7" y="0"/>
                </a:lnTo>
                <a:lnTo>
                  <a:pt x="199380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17858">
            <a:off x="16445550" y="8665025"/>
            <a:ext cx="1741724" cy="1767432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3"/>
                </a:lnTo>
                <a:lnTo>
                  <a:pt x="0" y="1767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7271">
            <a:off x="626238" y="4580441"/>
            <a:ext cx="1637406" cy="1708868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08354">
            <a:off x="16968835" y="3948198"/>
            <a:ext cx="1463768" cy="1930629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7" y="0"/>
                </a:lnTo>
                <a:lnTo>
                  <a:pt x="1463767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926407" y="5687501"/>
            <a:ext cx="864613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Roboto Bold"/>
              </a:rPr>
              <a:t>CHỦ ĐỀ: THẾ GIỚI THỰC VẬT</a:t>
            </a:r>
          </a:p>
        </p:txBody>
      </p:sp>
      <p:sp>
        <p:nvSpPr>
          <p:cNvPr id="19" name="Freeform 19"/>
          <p:cNvSpPr/>
          <p:nvPr/>
        </p:nvSpPr>
        <p:spPr>
          <a:xfrm>
            <a:off x="5591874" y="1967675"/>
            <a:ext cx="7315200" cy="64008"/>
          </a:xfrm>
          <a:custGeom>
            <a:avLst/>
            <a:gdLst/>
            <a:ahLst/>
            <a:cxnLst/>
            <a:rect l="l" t="t" r="r" b="b"/>
            <a:pathLst>
              <a:path w="7315200" h="64008">
                <a:moveTo>
                  <a:pt x="0" y="0"/>
                </a:moveTo>
                <a:lnTo>
                  <a:pt x="7315200" y="0"/>
                </a:lnTo>
                <a:lnTo>
                  <a:pt x="7315200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600102" y="1033571"/>
            <a:ext cx="13097321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15462" y="4156508"/>
            <a:ext cx="598222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83A00"/>
                </a:solidFill>
                <a:latin typeface="Roboto Bold"/>
              </a:rPr>
              <a:t>BÀI GIẢNG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53199" y="6860236"/>
            <a:ext cx="1179254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smtClean="0">
                <a:solidFill>
                  <a:srgbClr val="000000"/>
                </a:solidFill>
                <a:latin typeface="Roboto Bold"/>
              </a:rPr>
              <a:t>Bài: Nhận biết tập nói quả cam, quả chuối</a:t>
            </a:r>
            <a:endParaRPr lang="en-US" sz="5000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568951" y="8027626"/>
            <a:ext cx="707524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Roboto"/>
              </a:rPr>
              <a:t>Độ tuổi: </a:t>
            </a:r>
            <a:r>
              <a:rPr lang="en-US" sz="5000" dirty="0" smtClean="0">
                <a:solidFill>
                  <a:srgbClr val="000000"/>
                </a:solidFill>
                <a:latin typeface="Roboto"/>
              </a:rPr>
              <a:t>24-36 </a:t>
            </a:r>
            <a:r>
              <a:rPr lang="en-US" sz="5000" dirty="0">
                <a:solidFill>
                  <a:srgbClr val="000000"/>
                </a:solidFill>
                <a:latin typeface="Roboto"/>
              </a:rPr>
              <a:t>tháng tuổi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7709" y="2420458"/>
            <a:ext cx="1703057" cy="156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8062060" cy="7313173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0951" y="1945127"/>
            <a:ext cx="7588349" cy="7313173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754154" y="8307488"/>
            <a:ext cx="1951293" cy="1901623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389409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78547" y="2509810"/>
            <a:ext cx="5573156" cy="6183807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92331" y="2905410"/>
            <a:ext cx="6041278" cy="5392608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354460" y="471439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SO SÁNH</a:t>
            </a: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6107997" y="9475543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5224" y="2415413"/>
            <a:ext cx="7945284" cy="6842887"/>
            <a:chOff x="0" y="0"/>
            <a:chExt cx="1998365" cy="17210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8365" cy="1721094"/>
            </a:xfrm>
            <a:custGeom>
              <a:avLst/>
              <a:gdLst/>
              <a:ahLst/>
              <a:cxnLst/>
              <a:rect l="l" t="t" r="r" b="b"/>
              <a:pathLst>
                <a:path w="1998365" h="1721094">
                  <a:moveTo>
                    <a:pt x="49695" y="0"/>
                  </a:moveTo>
                  <a:lnTo>
                    <a:pt x="1948670" y="0"/>
                  </a:lnTo>
                  <a:cubicBezTo>
                    <a:pt x="1976116" y="0"/>
                    <a:pt x="1998365" y="22249"/>
                    <a:pt x="1998365" y="49695"/>
                  </a:cubicBezTo>
                  <a:lnTo>
                    <a:pt x="1998365" y="1671400"/>
                  </a:lnTo>
                  <a:cubicBezTo>
                    <a:pt x="1998365" y="1698845"/>
                    <a:pt x="1976116" y="1721094"/>
                    <a:pt x="1948670" y="1721094"/>
                  </a:cubicBezTo>
                  <a:lnTo>
                    <a:pt x="49695" y="1721094"/>
                  </a:lnTo>
                  <a:cubicBezTo>
                    <a:pt x="36515" y="1721094"/>
                    <a:pt x="23875" y="1715859"/>
                    <a:pt x="14555" y="1706539"/>
                  </a:cubicBezTo>
                  <a:cubicBezTo>
                    <a:pt x="5236" y="1697220"/>
                    <a:pt x="0" y="1684580"/>
                    <a:pt x="0" y="1671400"/>
                  </a:cubicBezTo>
                  <a:lnTo>
                    <a:pt x="0" y="49695"/>
                  </a:lnTo>
                  <a:cubicBezTo>
                    <a:pt x="0" y="36515"/>
                    <a:pt x="5236" y="23875"/>
                    <a:pt x="14555" y="14555"/>
                  </a:cubicBezTo>
                  <a:cubicBezTo>
                    <a:pt x="23875" y="5236"/>
                    <a:pt x="36515" y="0"/>
                    <a:pt x="49695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98365" cy="1759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8884" y="8674801"/>
            <a:ext cx="2315168" cy="1612199"/>
          </a:xfrm>
          <a:custGeom>
            <a:avLst/>
            <a:gdLst/>
            <a:ahLst/>
            <a:cxnLst/>
            <a:rect l="l" t="t" r="r" b="b"/>
            <a:pathLst>
              <a:path w="2315168" h="1612199">
                <a:moveTo>
                  <a:pt x="0" y="0"/>
                </a:moveTo>
                <a:lnTo>
                  <a:pt x="2315168" y="0"/>
                </a:lnTo>
                <a:lnTo>
                  <a:pt x="2315168" y="1612199"/>
                </a:lnTo>
                <a:lnTo>
                  <a:pt x="0" y="161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52170" y="-555163"/>
            <a:ext cx="1853276" cy="1846537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994896" y="2415413"/>
            <a:ext cx="7264404" cy="6663708"/>
            <a:chOff x="0" y="0"/>
            <a:chExt cx="1827113" cy="16760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7113" cy="1676028"/>
            </a:xfrm>
            <a:custGeom>
              <a:avLst/>
              <a:gdLst/>
              <a:ahLst/>
              <a:cxnLst/>
              <a:rect l="l" t="t" r="r" b="b"/>
              <a:pathLst>
                <a:path w="1827113" h="1676028">
                  <a:moveTo>
                    <a:pt x="54352" y="0"/>
                  </a:moveTo>
                  <a:lnTo>
                    <a:pt x="1772760" y="0"/>
                  </a:lnTo>
                  <a:cubicBezTo>
                    <a:pt x="1802778" y="0"/>
                    <a:pt x="1827113" y="24334"/>
                    <a:pt x="1827113" y="54352"/>
                  </a:cubicBezTo>
                  <a:lnTo>
                    <a:pt x="1827113" y="1621676"/>
                  </a:lnTo>
                  <a:cubicBezTo>
                    <a:pt x="1827113" y="1651694"/>
                    <a:pt x="1802778" y="1676028"/>
                    <a:pt x="1772760" y="1676028"/>
                  </a:cubicBezTo>
                  <a:lnTo>
                    <a:pt x="54352" y="1676028"/>
                  </a:lnTo>
                  <a:cubicBezTo>
                    <a:pt x="24334" y="1676028"/>
                    <a:pt x="0" y="1651694"/>
                    <a:pt x="0" y="1621676"/>
                  </a:cubicBezTo>
                  <a:lnTo>
                    <a:pt x="0" y="54352"/>
                  </a:lnTo>
                  <a:cubicBezTo>
                    <a:pt x="0" y="24334"/>
                    <a:pt x="24334" y="0"/>
                    <a:pt x="54352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7113" cy="1714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5224" y="2589851"/>
            <a:ext cx="7067255" cy="648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Dùng dao gọt vỏ quả cam.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Bóc từng múi cam và ăn.</a:t>
            </a:r>
          </a:p>
          <a:p>
            <a:pPr algn="l">
              <a:lnSpc>
                <a:spcPts val="8554"/>
              </a:lnSpc>
            </a:pPr>
            <a:endParaRPr lang="en-US" sz="611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93470" y="2525547"/>
            <a:ext cx="7067255" cy="648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Bóc vỏ từ trên xuống dưới.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Chia thành từng miếng nhỏ và ăn</a:t>
            </a:r>
          </a:p>
          <a:p>
            <a:pPr algn="l">
              <a:lnSpc>
                <a:spcPts val="8554"/>
              </a:lnSpc>
            </a:pPr>
            <a:endParaRPr lang="en-US" sz="611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79606" y="978954"/>
            <a:ext cx="14746234" cy="76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6000">
                <a:solidFill>
                  <a:srgbClr val="8A9C60"/>
                </a:solidFill>
                <a:latin typeface="Roboto"/>
              </a:rPr>
              <a:t>CÔ HƯỚNG DẪN TRẺ CÁCH BÓC VỎ VÀ ĂN</a:t>
            </a: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7748328" y="9458741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5182897" y="8180245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583434" y="3109947"/>
            <a:ext cx="877074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 smtClean="0">
                <a:solidFill>
                  <a:srgbClr val="8A9C60"/>
                </a:solidFill>
                <a:latin typeface="Roboto"/>
              </a:rPr>
              <a:t>HOẠT ĐỘNG 3: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583434" y="4729879"/>
            <a:ext cx="8770744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 smtClean="0">
                <a:solidFill>
                  <a:srgbClr val="8A9C60"/>
                </a:solidFill>
                <a:latin typeface="Roboto"/>
              </a:rPr>
              <a:t>CỦNG CỐ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037" y="-53353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6943" y="342900"/>
            <a:ext cx="16653751" cy="8516230"/>
            <a:chOff x="-117664" y="-79702"/>
            <a:chExt cx="4630846" cy="2368076"/>
          </a:xfrm>
        </p:grpSpPr>
        <p:sp>
          <p:nvSpPr>
            <p:cNvPr id="4" name="Freeform 4"/>
            <p:cNvSpPr/>
            <p:nvPr/>
          </p:nvSpPr>
          <p:spPr>
            <a:xfrm>
              <a:off x="-117664" y="-79702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78374" y="354157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5182897" y="8180245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6042" y="1731586"/>
            <a:ext cx="1752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6"/>
          <p:cNvSpPr txBox="1"/>
          <p:nvPr/>
        </p:nvSpPr>
        <p:spPr>
          <a:xfrm>
            <a:off x="2931919" y="2112354"/>
            <a:ext cx="253483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 smtClean="0">
                <a:solidFill>
                  <a:srgbClr val="483A00"/>
                </a:solidFill>
                <a:latin typeface="Roboto"/>
              </a:rPr>
              <a:t>Câu 1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6324362" y="1769745"/>
            <a:ext cx="11792546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 smtClean="0">
                <a:solidFill>
                  <a:srgbClr val="000000"/>
                </a:solidFill>
                <a:latin typeface="Roboto Bold"/>
              </a:rPr>
              <a:t>Đây là quả gì?</a:t>
            </a:r>
            <a:endParaRPr lang="en-US" sz="5000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5" name="Freeform 12"/>
          <p:cNvSpPr/>
          <p:nvPr/>
        </p:nvSpPr>
        <p:spPr>
          <a:xfrm>
            <a:off x="6755847" y="2874586"/>
            <a:ext cx="4403123" cy="3964567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33" b="-833"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791441" y="7359296"/>
            <a:ext cx="3815309" cy="872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26"/>
          <p:cNvSpPr txBox="1"/>
          <p:nvPr/>
        </p:nvSpPr>
        <p:spPr>
          <a:xfrm>
            <a:off x="3822474" y="7548640"/>
            <a:ext cx="3563534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 smtClean="0">
                <a:solidFill>
                  <a:srgbClr val="483A00"/>
                </a:solidFill>
                <a:latin typeface="Roboto"/>
              </a:rPr>
              <a:t>A. </a:t>
            </a:r>
            <a:r>
              <a:rPr lang="vi-VN" sz="5000" dirty="0" smtClean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5320" dirty="0" smtClean="0">
                <a:solidFill>
                  <a:srgbClr val="483A00"/>
                </a:solidFill>
                <a:latin typeface="Roboto"/>
              </a:rPr>
              <a:t> cam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91368" y="7311264"/>
            <a:ext cx="4275875" cy="872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6"/>
          <p:cNvSpPr txBox="1"/>
          <p:nvPr/>
        </p:nvSpPr>
        <p:spPr>
          <a:xfrm>
            <a:off x="9970849" y="7481569"/>
            <a:ext cx="376590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>
                <a:solidFill>
                  <a:srgbClr val="483A00"/>
                </a:solidFill>
                <a:latin typeface="Roboto"/>
              </a:rPr>
              <a:t>B</a:t>
            </a:r>
            <a:r>
              <a:rPr lang="vi-VN" sz="5320" dirty="0" smtClean="0">
                <a:solidFill>
                  <a:srgbClr val="483A00"/>
                </a:solidFill>
                <a:latin typeface="Roboto"/>
              </a:rPr>
              <a:t>. </a:t>
            </a:r>
            <a:r>
              <a:rPr lang="vi-VN" sz="5000" dirty="0" smtClean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5320" dirty="0" smtClean="0">
                <a:solidFill>
                  <a:srgbClr val="483A00"/>
                </a:solidFill>
                <a:latin typeface="Roboto"/>
              </a:rPr>
              <a:t> chuối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8" grpId="1" animBg="1"/>
      <p:bldP spid="20" grpId="0"/>
      <p:bldP spid="20" grpId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341" y="271442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8062060" cy="7313173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0951" y="1945127"/>
            <a:ext cx="7588349" cy="7313173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7655530" y="9100319"/>
            <a:ext cx="1951293" cy="1901623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17647" y="80373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78547" y="2509810"/>
            <a:ext cx="5573156" cy="6183807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92331" y="2905410"/>
            <a:ext cx="6041278" cy="5392608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99681" y="495002"/>
            <a:ext cx="874254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 smtClean="0">
                <a:solidFill>
                  <a:srgbClr val="8A9C60"/>
                </a:solidFill>
                <a:latin typeface="Roboto"/>
              </a:rPr>
              <a:t>Ô CỬA BÍ MẬT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6486553" y="9460100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11" y="1768485"/>
            <a:ext cx="8490923" cy="76664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535977" y="1761632"/>
            <a:ext cx="8490923" cy="76664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3"/>
          <p:cNvSpPr txBox="1"/>
          <p:nvPr/>
        </p:nvSpPr>
        <p:spPr>
          <a:xfrm>
            <a:off x="3435868" y="2509810"/>
            <a:ext cx="450644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 smtClean="0">
                <a:solidFill>
                  <a:schemeClr val="bg1"/>
                </a:solidFill>
                <a:latin typeface="Roboto Bold"/>
              </a:rPr>
              <a:t>Ô cửa số 1</a:t>
            </a:r>
            <a:endParaRPr lang="en-US" sz="5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2285056" y="2477797"/>
            <a:ext cx="450644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 smtClean="0">
                <a:solidFill>
                  <a:schemeClr val="bg1"/>
                </a:solidFill>
                <a:latin typeface="Roboto Bold"/>
              </a:rPr>
              <a:t>Ô cửa số 2</a:t>
            </a:r>
            <a:endParaRPr lang="en-US" sz="5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496569" y="6129453"/>
            <a:ext cx="7271808" cy="1699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4000" dirty="0" smtClean="0">
                <a:solidFill>
                  <a:schemeClr val="bg1"/>
                </a:solidFill>
                <a:latin typeface="Roboto Bold"/>
              </a:rPr>
              <a:t>Quả gì thơm ngọt mát lành, bên trong có múi, ăn rất ngọt lành?</a:t>
            </a:r>
            <a:endParaRPr lang="en-US" sz="4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038774" y="6078157"/>
            <a:ext cx="7271808" cy="1699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4000" dirty="0" smtClean="0">
                <a:solidFill>
                  <a:schemeClr val="bg1"/>
                </a:solidFill>
                <a:latin typeface="Roboto Bold"/>
              </a:rPr>
              <a:t>Quả gì cong cong, khi chín vàng ươm, ăn vào ngọt lắm?</a:t>
            </a:r>
            <a:endParaRPr lang="en-US" sz="4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9964" y="3852896"/>
            <a:ext cx="1400589" cy="140058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9964" y="5947474"/>
            <a:ext cx="1400589" cy="14005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46063" y="3852896"/>
            <a:ext cx="1400589" cy="140058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46063" y="5947474"/>
            <a:ext cx="1400589" cy="14005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5563183" y="1497429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>
                <a:solidFill>
                  <a:srgbClr val="8A9C60"/>
                </a:solidFill>
                <a:latin typeface="Roboto"/>
              </a:rPr>
              <a:t>GIÁO DỤC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8942" y="3449562"/>
            <a:ext cx="15641753" cy="523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8972" lvl="1" indent="-639486" algn="l">
              <a:lnSpc>
                <a:spcPts val="8293"/>
              </a:lnSpc>
              <a:buFont typeface="Arial"/>
              <a:buChar char="•"/>
            </a:pPr>
            <a:r>
              <a:rPr lang="en-US" sz="5923" dirty="0">
                <a:solidFill>
                  <a:srgbClr val="000000"/>
                </a:solidFill>
                <a:latin typeface="Roboto"/>
              </a:rPr>
              <a:t>Trẻ biết lợi ích các loại quả</a:t>
            </a:r>
          </a:p>
          <a:p>
            <a:pPr marL="1278972" lvl="1" indent="-639486" algn="l">
              <a:lnSpc>
                <a:spcPts val="8293"/>
              </a:lnSpc>
              <a:buFont typeface="Arial"/>
              <a:buChar char="•"/>
            </a:pPr>
            <a:r>
              <a:rPr lang="en-US" sz="5923" dirty="0">
                <a:solidFill>
                  <a:srgbClr val="000000"/>
                </a:solidFill>
                <a:latin typeface="Roboto"/>
              </a:rPr>
              <a:t>Trẻ biết cách ăn quả cam,  quả chuối</a:t>
            </a:r>
          </a:p>
          <a:p>
            <a:pPr marL="1278972" lvl="1" indent="-639486" algn="l">
              <a:lnSpc>
                <a:spcPts val="8293"/>
              </a:lnSpc>
              <a:buFont typeface="Arial"/>
              <a:buChar char="•"/>
            </a:pPr>
            <a:r>
              <a:rPr lang="en-US" sz="5923" dirty="0">
                <a:solidFill>
                  <a:srgbClr val="000000"/>
                </a:solidFill>
                <a:latin typeface="Roboto"/>
              </a:rPr>
              <a:t>Trẻ biết tôn trọng, yêu quý, bảo vệ các loại quả</a:t>
            </a:r>
          </a:p>
          <a:p>
            <a:pPr algn="l">
              <a:lnSpc>
                <a:spcPts val="8293"/>
              </a:lnSpc>
            </a:pPr>
            <a:endParaRPr lang="en-US" sz="5923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226" y="20923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7" y="0"/>
                </a:lnTo>
                <a:lnTo>
                  <a:pt x="18705447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468667">
            <a:off x="628114" y="7809558"/>
            <a:ext cx="1741724" cy="1767432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65059">
            <a:off x="16282004" y="332705"/>
            <a:ext cx="1954592" cy="1904838"/>
          </a:xfrm>
          <a:custGeom>
            <a:avLst/>
            <a:gdLst/>
            <a:ahLst/>
            <a:cxnLst/>
            <a:rect l="l" t="t" r="r" b="b"/>
            <a:pathLst>
              <a:path w="1954592" h="1904838">
                <a:moveTo>
                  <a:pt x="0" y="0"/>
                </a:moveTo>
                <a:lnTo>
                  <a:pt x="1954592" y="0"/>
                </a:lnTo>
                <a:lnTo>
                  <a:pt x="1954592" y="1904838"/>
                </a:lnTo>
                <a:lnTo>
                  <a:pt x="0" y="1904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513147">
            <a:off x="15982290" y="7243719"/>
            <a:ext cx="2115163" cy="2182626"/>
          </a:xfrm>
          <a:custGeom>
            <a:avLst/>
            <a:gdLst/>
            <a:ahLst/>
            <a:cxnLst/>
            <a:rect l="l" t="t" r="r" b="b"/>
            <a:pathLst>
              <a:path w="2115163" h="2182626">
                <a:moveTo>
                  <a:pt x="0" y="0"/>
                </a:moveTo>
                <a:lnTo>
                  <a:pt x="2115162" y="0"/>
                </a:lnTo>
                <a:lnTo>
                  <a:pt x="2115162" y="2182625"/>
                </a:lnTo>
                <a:lnTo>
                  <a:pt x="0" y="218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4633">
            <a:off x="-50827" y="-58540"/>
            <a:ext cx="1648651" cy="2174479"/>
          </a:xfrm>
          <a:custGeom>
            <a:avLst/>
            <a:gdLst/>
            <a:ahLst/>
            <a:cxnLst/>
            <a:rect l="l" t="t" r="r" b="b"/>
            <a:pathLst>
              <a:path w="1648651" h="2174479">
                <a:moveTo>
                  <a:pt x="0" y="0"/>
                </a:moveTo>
                <a:lnTo>
                  <a:pt x="1648651" y="0"/>
                </a:lnTo>
                <a:lnTo>
                  <a:pt x="1648651" y="2174480"/>
                </a:lnTo>
                <a:lnTo>
                  <a:pt x="0" y="2174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6085" y="8335032"/>
            <a:ext cx="1853276" cy="1846537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51953" y="4356217"/>
            <a:ext cx="14281993" cy="108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8481">
                <a:solidFill>
                  <a:srgbClr val="8A9C60"/>
                </a:solidFill>
                <a:latin typeface="Roboto"/>
              </a:rPr>
              <a:t>XIN CHÂN THÀNH CẢM ƠN!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638363"/>
            <a:ext cx="4884023" cy="3877080"/>
            <a:chOff x="0" y="0"/>
            <a:chExt cx="1358082" cy="10780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39774" y="328901"/>
            <a:ext cx="10212578" cy="2108515"/>
            <a:chOff x="0" y="0"/>
            <a:chExt cx="952587" cy="196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01988" y="4638363"/>
            <a:ext cx="4884023" cy="3877080"/>
            <a:chOff x="0" y="0"/>
            <a:chExt cx="1358082" cy="10780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75277" y="4638363"/>
            <a:ext cx="4884023" cy="3877080"/>
            <a:chOff x="0" y="0"/>
            <a:chExt cx="1358082" cy="10780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961778">
            <a:off x="-8266" y="308274"/>
            <a:ext cx="1685196" cy="1642300"/>
          </a:xfrm>
          <a:custGeom>
            <a:avLst/>
            <a:gdLst/>
            <a:ahLst/>
            <a:cxnLst/>
            <a:rect l="l" t="t" r="r" b="b"/>
            <a:pathLst>
              <a:path w="1685196" h="1642300">
                <a:moveTo>
                  <a:pt x="0" y="0"/>
                </a:moveTo>
                <a:lnTo>
                  <a:pt x="1685196" y="0"/>
                </a:lnTo>
                <a:lnTo>
                  <a:pt x="1685196" y="1642300"/>
                </a:lnTo>
                <a:lnTo>
                  <a:pt x="0" y="164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564400" y="139413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256523" y="862650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MỤC ĐÍCH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08932" y="3426097"/>
            <a:ext cx="5539779" cy="1143757"/>
            <a:chOff x="0" y="0"/>
            <a:chExt cx="952587" cy="1966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20684" y="3818544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KIẾN THỨC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550964" y="3413295"/>
            <a:ext cx="5539779" cy="1143757"/>
            <a:chOff x="0" y="0"/>
            <a:chExt cx="952587" cy="1966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41767" y="3422238"/>
            <a:ext cx="5539779" cy="1143757"/>
            <a:chOff x="0" y="0"/>
            <a:chExt cx="952587" cy="1966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58960" y="4880327"/>
            <a:ext cx="4623503" cy="342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biết tên gọi chính xác của quả cam và quả chuối.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biết phân biệt được quả cam và quả chuối với các loại quả khác về hình dạng, màu sắc.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biết mô tả được một số đặc điểm cơ bản của quả cam và quả chuối như: vỏ, ruột, vị ngọt, chua,...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32249" y="4842387"/>
            <a:ext cx="4623503" cy="380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>
                <a:solidFill>
                  <a:srgbClr val="000000"/>
                </a:solidFill>
                <a:latin typeface="Roboto"/>
              </a:rPr>
              <a:t>Kỹ năng quan sát: trẻ biết quan sát hình dạng, màu sắc, kích thước của quả cam và quả chuối.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>
                <a:solidFill>
                  <a:srgbClr val="000000"/>
                </a:solidFill>
                <a:latin typeface="Roboto"/>
              </a:rPr>
              <a:t>Phát triển kỹ năng : trẻ biết phân biệt được quả cam và quả chuối với các loại quả khác.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>
                <a:solidFill>
                  <a:srgbClr val="000000"/>
                </a:solidFill>
                <a:latin typeface="Roboto"/>
              </a:rPr>
              <a:t>Rèn luyện kỹ năng vận động tinh: trẻ biết cầm, sờ, nếm quả cam và quả chuối.</a:t>
            </a:r>
          </a:p>
          <a:p>
            <a:pPr algn="l">
              <a:lnSpc>
                <a:spcPts val="3043"/>
              </a:lnSpc>
            </a:pPr>
            <a:endParaRPr lang="en-US" sz="2173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509937" y="4880327"/>
            <a:ext cx="4623503" cy="2278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hứng thú tham gia hoạt động học tập.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yêu thích và trân trọng các loại trái cây.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có ý thức bảo vệ môi trường.</a:t>
            </a:r>
          </a:p>
          <a:p>
            <a:pPr algn="l">
              <a:lnSpc>
                <a:spcPts val="3043"/>
              </a:lnSpc>
            </a:pPr>
            <a:endParaRPr lang="en-US" sz="2173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959027" y="3782946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KỸ NĂNG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636715" y="3839638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THÁI ĐỘ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8930" y="38058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68176" y="8605307"/>
            <a:ext cx="2448594" cy="2386266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8145" y="8088492"/>
            <a:ext cx="2267301" cy="2339617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6"/>
                </a:lnTo>
                <a:lnTo>
                  <a:pt x="0" y="2339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16696" y="-92824"/>
            <a:ext cx="2452532" cy="2839774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93406" y="25792"/>
            <a:ext cx="2612041" cy="2602543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0" y="0"/>
                </a:lnTo>
                <a:lnTo>
                  <a:pt x="2612040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11564" y="2746950"/>
            <a:ext cx="6081527" cy="5976972"/>
            <a:chOff x="0" y="0"/>
            <a:chExt cx="1601719" cy="15741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25081" y="474527"/>
            <a:ext cx="757908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CHUẨN BỊ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582437" y="2910841"/>
            <a:ext cx="5539779" cy="1143757"/>
            <a:chOff x="0" y="0"/>
            <a:chExt cx="952587" cy="1966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63397" y="2613227"/>
            <a:ext cx="6081527" cy="5976972"/>
            <a:chOff x="0" y="0"/>
            <a:chExt cx="1601719" cy="15741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5145" y="2746950"/>
            <a:ext cx="5539779" cy="1143757"/>
            <a:chOff x="0" y="0"/>
            <a:chExt cx="952587" cy="1966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103965" y="3205760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ĐỒ DÙNG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26672" y="3034666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>
                <a:solidFill>
                  <a:srgbClr val="483A00"/>
                </a:solidFill>
                <a:latin typeface="Roboto"/>
              </a:rPr>
              <a:t>MÔI TRƯỜNG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82437" y="4206132"/>
            <a:ext cx="4623503" cy="438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2 quả cam, 2 quả chuối.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Rổ đựng trái cây.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Khăn lau tay.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Dao gọt vỏ.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Giấy ăn.</a:t>
            </a:r>
          </a:p>
          <a:p>
            <a:pPr algn="just">
              <a:lnSpc>
                <a:spcPts val="4023"/>
              </a:lnSpc>
            </a:pPr>
            <a:endParaRPr lang="en-US" sz="3673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934271" y="4206132"/>
            <a:ext cx="5539779" cy="373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Lớp học được trang trí với hình ảnh quả cam, quả chuối.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Sắp xếp chỗ ngồi cho trẻ gọn gàng, an toàn.</a:t>
            </a:r>
          </a:p>
          <a:p>
            <a:pPr algn="just">
              <a:lnSpc>
                <a:spcPts val="4023"/>
              </a:lnSpc>
            </a:pPr>
            <a:endParaRPr lang="en-US" sz="3673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65256" y="-255581"/>
            <a:ext cx="2489169" cy="2568561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69" y="0"/>
                </a:lnTo>
                <a:lnTo>
                  <a:pt x="2489169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8246744"/>
            <a:ext cx="2779226" cy="2673110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03205" y="866201"/>
            <a:ext cx="10162051" cy="8554599"/>
          </a:xfrm>
          <a:custGeom>
            <a:avLst/>
            <a:gdLst/>
            <a:ahLst/>
            <a:cxnLst/>
            <a:rect l="l" t="t" r="r" b="b"/>
            <a:pathLst>
              <a:path w="10162051" h="8554599">
                <a:moveTo>
                  <a:pt x="0" y="0"/>
                </a:moveTo>
                <a:lnTo>
                  <a:pt x="10162051" y="0"/>
                </a:lnTo>
                <a:lnTo>
                  <a:pt x="10162051" y="8554598"/>
                </a:lnTo>
                <a:lnTo>
                  <a:pt x="0" y="8554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2312981"/>
            <a:ext cx="4675228" cy="4921293"/>
          </a:xfrm>
          <a:custGeom>
            <a:avLst/>
            <a:gdLst/>
            <a:ahLst/>
            <a:cxnLst/>
            <a:rect l="l" t="t" r="r" b="b"/>
            <a:pathLst>
              <a:path w="4675228" h="4921293">
                <a:moveTo>
                  <a:pt x="0" y="0"/>
                </a:moveTo>
                <a:lnTo>
                  <a:pt x="4675228" y="0"/>
                </a:lnTo>
                <a:lnTo>
                  <a:pt x="4675228" y="4921292"/>
                </a:lnTo>
                <a:lnTo>
                  <a:pt x="0" y="4921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45348" y="1144184"/>
            <a:ext cx="1365955" cy="142287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69"/>
                </a:lnTo>
                <a:lnTo>
                  <a:pt x="0" y="1422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6372" y="4274944"/>
            <a:ext cx="5939885" cy="191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7901" dirty="0">
                <a:solidFill>
                  <a:srgbClr val="000000"/>
                </a:solidFill>
                <a:latin typeface="Roboto"/>
              </a:rPr>
              <a:t>NỘI</a:t>
            </a:r>
          </a:p>
          <a:p>
            <a:pPr algn="ctr">
              <a:lnSpc>
                <a:spcPts val="7347"/>
              </a:lnSpc>
            </a:pPr>
            <a:r>
              <a:rPr lang="en-US" sz="7901" dirty="0">
                <a:solidFill>
                  <a:srgbClr val="000000"/>
                </a:solidFill>
                <a:latin typeface="Roboto"/>
              </a:rPr>
              <a:t>DUNG</a:t>
            </a:r>
          </a:p>
        </p:txBody>
      </p:sp>
      <p:sp>
        <p:nvSpPr>
          <p:cNvPr id="9" name="TextBox 9">
            <a:hlinkClick r:id="rId14" action="ppaction://hlinksldjump"/>
          </p:cNvPr>
          <p:cNvSpPr txBox="1"/>
          <p:nvPr/>
        </p:nvSpPr>
        <p:spPr>
          <a:xfrm>
            <a:off x="9352723" y="1616188"/>
            <a:ext cx="711253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4520" dirty="0">
                <a:solidFill>
                  <a:srgbClr val="483A00"/>
                </a:solidFill>
                <a:latin typeface="Roboto"/>
              </a:rPr>
              <a:t>NỘI DUNG 1: </a:t>
            </a:r>
            <a:r>
              <a:rPr lang="en-US" sz="4520" dirty="0" smtClean="0">
                <a:solidFill>
                  <a:srgbClr val="483A00"/>
                </a:solidFill>
                <a:latin typeface="Roboto"/>
              </a:rPr>
              <a:t>KH</a:t>
            </a:r>
            <a:r>
              <a:rPr lang="vi-VN" sz="4520" dirty="0" smtClean="0">
                <a:solidFill>
                  <a:srgbClr val="483A00"/>
                </a:solidFill>
                <a:latin typeface="Roboto"/>
              </a:rPr>
              <a:t>ỞI</a:t>
            </a:r>
            <a:r>
              <a:rPr lang="en-US" sz="4520" dirty="0" smtClean="0">
                <a:solidFill>
                  <a:srgbClr val="483A00"/>
                </a:solidFill>
                <a:latin typeface="Roboto"/>
              </a:rPr>
              <a:t> </a:t>
            </a:r>
            <a:r>
              <a:rPr lang="en-US" sz="4520" dirty="0">
                <a:solidFill>
                  <a:srgbClr val="483A00"/>
                </a:solidFill>
                <a:latin typeface="Roboto"/>
              </a:rPr>
              <a:t>ĐỘNG</a:t>
            </a:r>
          </a:p>
        </p:txBody>
      </p:sp>
      <p:sp>
        <p:nvSpPr>
          <p:cNvPr id="10" name="TextBox 10">
            <a:hlinkClick r:id="rId15" action="ppaction://hlinksldjump"/>
          </p:cNvPr>
          <p:cNvSpPr txBox="1"/>
          <p:nvPr/>
        </p:nvSpPr>
        <p:spPr>
          <a:xfrm>
            <a:off x="9144000" y="5015099"/>
            <a:ext cx="7112533" cy="58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4520" dirty="0">
                <a:solidFill>
                  <a:srgbClr val="483A00"/>
                </a:solidFill>
                <a:latin typeface="Roboto"/>
              </a:rPr>
              <a:t>NỘI DUNG 2: QUAN SÁT</a:t>
            </a:r>
          </a:p>
        </p:txBody>
      </p:sp>
      <p:sp>
        <p:nvSpPr>
          <p:cNvPr id="11" name="TextBox 11">
            <a:hlinkClick r:id="rId16" action="ppaction://hlinksldjump"/>
          </p:cNvPr>
          <p:cNvSpPr txBox="1"/>
          <p:nvPr/>
        </p:nvSpPr>
        <p:spPr>
          <a:xfrm>
            <a:off x="9144000" y="8351519"/>
            <a:ext cx="7112533" cy="58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4520" dirty="0">
                <a:solidFill>
                  <a:srgbClr val="483A00"/>
                </a:solidFill>
                <a:latin typeface="Roboto"/>
              </a:rPr>
              <a:t>NỘI DUNG  3: CỦNG CỐ</a:t>
            </a:r>
          </a:p>
        </p:txBody>
      </p:sp>
      <p:sp>
        <p:nvSpPr>
          <p:cNvPr id="12" name="Freeform 12"/>
          <p:cNvSpPr/>
          <p:nvPr/>
        </p:nvSpPr>
        <p:spPr>
          <a:xfrm>
            <a:off x="7057151" y="4543095"/>
            <a:ext cx="1365955" cy="142287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57151" y="7535309"/>
            <a:ext cx="1365955" cy="142287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5334" y="616156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4933839" y="8286153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583434" y="3109947"/>
            <a:ext cx="877074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 smtClean="0">
                <a:solidFill>
                  <a:srgbClr val="8A9C60"/>
                </a:solidFill>
                <a:latin typeface="Roboto"/>
              </a:rPr>
              <a:t>HOẠT ĐỘNG 1: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4469200" y="4889072"/>
            <a:ext cx="8534400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 smtClean="0">
                <a:solidFill>
                  <a:srgbClr val="8A9C60"/>
                </a:solidFill>
                <a:latin typeface="Roboto"/>
              </a:rPr>
              <a:t>KHỞI ĐỘNG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62866" y="-821053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Action Button: Home 12">
            <a:hlinkClick r:id="rId12" action="ppaction://hlinksldjump" highlightClick="1"/>
          </p:cNvPr>
          <p:cNvSpPr/>
          <p:nvPr/>
        </p:nvSpPr>
        <p:spPr>
          <a:xfrm>
            <a:off x="14997881" y="8180245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5" name="Group 17"/>
          <p:cNvGrpSpPr/>
          <p:nvPr/>
        </p:nvGrpSpPr>
        <p:grpSpPr>
          <a:xfrm>
            <a:off x="6163387" y="7636026"/>
            <a:ext cx="5539779" cy="1143757"/>
            <a:chOff x="0" y="0"/>
            <a:chExt cx="952587" cy="196673"/>
          </a:xfrm>
        </p:grpSpPr>
        <p:sp>
          <p:nvSpPr>
            <p:cNvPr id="16" name="Freeform 18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9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26">
            <a:hlinkClick r:id="rId13"/>
          </p:cNvPr>
          <p:cNvSpPr txBox="1"/>
          <p:nvPr/>
        </p:nvSpPr>
        <p:spPr>
          <a:xfrm>
            <a:off x="6592998" y="7988575"/>
            <a:ext cx="4496725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 smtClean="0">
                <a:solidFill>
                  <a:srgbClr val="483A00"/>
                </a:solidFill>
                <a:latin typeface="Roboto"/>
              </a:rPr>
              <a:t>Xem video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4938919" y="8288693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583434" y="3109947"/>
            <a:ext cx="877074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 smtClean="0">
                <a:solidFill>
                  <a:srgbClr val="8A9C60"/>
                </a:solidFill>
                <a:latin typeface="Roboto"/>
              </a:rPr>
              <a:t>HOẠT ĐỘNG 2: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343400" y="4640900"/>
            <a:ext cx="8534400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 smtClean="0">
                <a:solidFill>
                  <a:srgbClr val="8A9C60"/>
                </a:solidFill>
                <a:latin typeface="Roboto"/>
              </a:rPr>
              <a:t>QUAN SÁT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19008" y="-524711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969822"/>
            <a:ext cx="9837068" cy="82296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41483" y="8111844"/>
            <a:ext cx="2084195" cy="2175156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60357" y="2595016"/>
            <a:ext cx="6041278" cy="5392608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7" y="0"/>
                </a:lnTo>
                <a:lnTo>
                  <a:pt x="6041277" y="5392608"/>
                </a:lnTo>
                <a:lnTo>
                  <a:pt x="0" y="5392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33" b="-83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0075" y="1513007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1940" y="3721882"/>
            <a:ext cx="9671653" cy="426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>
                <a:solidFill>
                  <a:srgbClr val="000000"/>
                </a:solidFill>
                <a:latin typeface="Roboto"/>
              </a:rPr>
              <a:t>Quả cam có màu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>
                <a:solidFill>
                  <a:srgbClr val="000000"/>
                </a:solidFill>
                <a:latin typeface="Roboto"/>
              </a:rPr>
              <a:t>"Quả cam có hình dạng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>
                <a:solidFill>
                  <a:srgbClr val="000000"/>
                </a:solidFill>
                <a:latin typeface="Roboto"/>
              </a:rPr>
              <a:t>"Cô bóp nhẹ quả cam thì cảm nhận được như thế nào?" (Dặn dò trẻ trả lời theo nhóm).</a:t>
            </a:r>
          </a:p>
          <a:p>
            <a:pPr algn="l">
              <a:lnSpc>
                <a:spcPts val="4805"/>
              </a:lnSpc>
            </a:pPr>
            <a:endParaRPr lang="en-US" sz="3432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590075" y="1474573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11" name="Action Button: Home 10">
            <a:hlinkClick r:id="rId7" action="ppaction://hlinksldjump" highlightClick="1"/>
          </p:cNvPr>
          <p:cNvSpPr/>
          <p:nvPr/>
        </p:nvSpPr>
        <p:spPr>
          <a:xfrm>
            <a:off x="18551355" y="8713348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19008" y="-524711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028700"/>
            <a:ext cx="9837068" cy="82296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41483" y="8111844"/>
            <a:ext cx="2084195" cy="2175156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81940" y="3721882"/>
            <a:ext cx="9671653" cy="426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 dirty="0">
                <a:solidFill>
                  <a:srgbClr val="000000"/>
                </a:solidFill>
                <a:latin typeface="Roboto"/>
              </a:rPr>
              <a:t>Quả chuối có màu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 dirty="0">
                <a:solidFill>
                  <a:srgbClr val="000000"/>
                </a:solidFill>
                <a:latin typeface="Roboto"/>
              </a:rPr>
              <a:t>"Quả chuối có hình dạng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 dirty="0">
                <a:solidFill>
                  <a:srgbClr val="000000"/>
                </a:solidFill>
                <a:latin typeface="Roboto"/>
              </a:rPr>
              <a:t>"Cô bóp nhẹ quả chuối thì cảm nhận được như thế nào?" (Dặn dò trẻ trả lời theo nhóm).</a:t>
            </a:r>
          </a:p>
          <a:p>
            <a:pPr algn="l">
              <a:lnSpc>
                <a:spcPts val="4805"/>
              </a:lnSpc>
            </a:pPr>
            <a:endParaRPr lang="en-US" sz="3432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435294" y="1928037"/>
            <a:ext cx="5573156" cy="6183807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90075" y="1513007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>
                <a:solidFill>
                  <a:srgbClr val="8A9C60"/>
                </a:solidFill>
                <a:latin typeface="Roboto"/>
              </a:rPr>
              <a:t>QUẢ CHUỐI</a:t>
            </a:r>
          </a:p>
        </p:txBody>
      </p:sp>
      <p:sp>
        <p:nvSpPr>
          <p:cNvPr id="10" name="Action Button: Home 9">
            <a:hlinkClick r:id="rId8" action="ppaction://hlinksldjump" highlightClick="1"/>
          </p:cNvPr>
          <p:cNvSpPr/>
          <p:nvPr/>
        </p:nvSpPr>
        <p:spPr>
          <a:xfrm>
            <a:off x="18267218" y="8496300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580</Words>
  <Application>Microsoft Office PowerPoint</Application>
  <PresentationFormat>Custom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Roboto</vt:lpstr>
      <vt:lpstr>Calibri</vt:lpstr>
      <vt:lpstr>Times New Roman</vt:lpstr>
      <vt:lpstr>Arial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Thêm tiêu đề</dc:title>
  <dc:creator>ndhuy</dc:creator>
  <cp:lastModifiedBy>Huy Nguyen Duc</cp:lastModifiedBy>
  <cp:revision>29</cp:revision>
  <dcterms:created xsi:type="dcterms:W3CDTF">2006-08-16T00:00:00Z</dcterms:created>
  <dcterms:modified xsi:type="dcterms:W3CDTF">2024-06-20T13:10:15Z</dcterms:modified>
  <dc:identifier>DAGEFWLzPRk</dc:identifier>
</cp:coreProperties>
</file>