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316" r:id="rId4"/>
    <p:sldId id="265" r:id="rId5"/>
    <p:sldId id="291" r:id="rId6"/>
    <p:sldId id="302" r:id="rId7"/>
    <p:sldId id="303" r:id="rId8"/>
    <p:sldId id="304" r:id="rId9"/>
    <p:sldId id="305" r:id="rId10"/>
    <p:sldId id="317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3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43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84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8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47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82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98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0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6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24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20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61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45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69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54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6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19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31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5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85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08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1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2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4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3" name="hammer.wav"/>
          </p:stSnd>
        </p:sndAc>
      </p:transition>
    </mc:Choice>
    <mc:Fallback xmlns="">
      <p:transition>
        <p:wedge/>
        <p:sndAc>
          <p:stSnd>
            <p:snd r:embed="rId1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4E4C-E028-43E6-A3FB-A9707CA0A07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9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7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Hue\Ảnh nền\54881201-spring-background-with-green-grass-flowers-and-blue-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650" y="857250"/>
            <a:ext cx="6878351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1143002"/>
            <a:ext cx="6858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4150" y="2588032"/>
            <a:ext cx="6800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en-US" sz="2100" b="1" dirty="0">
              <a:solidFill>
                <a:srgbClr val="002060"/>
              </a:solidFill>
              <a:latin typeface="Calibri"/>
            </a:endParaRPr>
          </a:p>
          <a:p>
            <a:pPr algn="ctr" defTabSz="685800"/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1350" b="1" dirty="0">
              <a:solidFill>
                <a:srgbClr val="002060"/>
              </a:solidFill>
              <a:latin typeface="Calibri"/>
            </a:endParaRPr>
          </a:p>
          <a:p>
            <a:pPr algn="ctr" defTabSz="685800"/>
            <a:r>
              <a:rPr lang="vi-VN" sz="2700" b="1" dirty="0" smtClean="0">
                <a:solidFill>
                  <a:srgbClr val="002060"/>
                </a:solidFill>
                <a:latin typeface="Calibri"/>
              </a:rPr>
              <a:t>Thơ</a:t>
            </a:r>
            <a:r>
              <a:rPr lang="en-US" sz="2700" b="1" dirty="0" smtClean="0">
                <a:solidFill>
                  <a:srgbClr val="002060"/>
                </a:solidFill>
                <a:latin typeface="Calibri"/>
              </a:rPr>
              <a:t>: </a:t>
            </a:r>
            <a:r>
              <a:rPr lang="vi-VN" sz="2700" b="1" dirty="0" smtClean="0">
                <a:solidFill>
                  <a:srgbClr val="002060"/>
                </a:solidFill>
                <a:latin typeface="Calibri"/>
              </a:rPr>
              <a:t>Bàn tay cô giáo</a:t>
            </a:r>
            <a:endParaRPr lang="en-US" sz="2700" b="1" dirty="0">
              <a:solidFill>
                <a:srgbClr val="002060"/>
              </a:solidFill>
              <a:latin typeface="Calibri"/>
            </a:endParaRPr>
          </a:p>
          <a:p>
            <a:pPr algn="ctr" defTabSz="685800"/>
            <a:r>
              <a:rPr lang="en-US" sz="2700" b="1" dirty="0" err="1">
                <a:solidFill>
                  <a:srgbClr val="002060"/>
                </a:solidFill>
                <a:latin typeface="Calibri"/>
              </a:rPr>
              <a:t>Lứa</a:t>
            </a:r>
            <a:r>
              <a:rPr lang="en-US" sz="27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</a:rPr>
              <a:t>tuổi</a:t>
            </a:r>
            <a:r>
              <a:rPr lang="en-US" sz="2700" b="1" dirty="0">
                <a:solidFill>
                  <a:srgbClr val="002060"/>
                </a:solidFill>
                <a:latin typeface="Calibri"/>
              </a:rPr>
              <a:t>: 24 – 36 </a:t>
            </a:r>
            <a:r>
              <a:rPr lang="en-US" sz="2700" b="1" dirty="0" err="1">
                <a:solidFill>
                  <a:srgbClr val="002060"/>
                </a:solidFill>
                <a:latin typeface="Calibri"/>
              </a:rPr>
              <a:t>tháng</a:t>
            </a:r>
            <a:endParaRPr lang="en-US" sz="2700" b="1" dirty="0">
              <a:solidFill>
                <a:srgbClr val="002060"/>
              </a:solidFill>
              <a:latin typeface="Calibri"/>
            </a:endParaRPr>
          </a:p>
          <a:p>
            <a:pPr algn="ctr" defTabSz="685800"/>
            <a:r>
              <a:rPr lang="en-US" b="1" i="1" dirty="0" err="1">
                <a:solidFill>
                  <a:srgbClr val="00B050"/>
                </a:solidFill>
                <a:latin typeface="Calibri"/>
              </a:rPr>
              <a:t>Giáo</a:t>
            </a:r>
            <a:r>
              <a:rPr lang="en-US" b="1" i="1" dirty="0">
                <a:solidFill>
                  <a:srgbClr val="00B050"/>
                </a:solidFill>
                <a:latin typeface="Calibri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latin typeface="Calibri"/>
              </a:rPr>
              <a:t>viên</a:t>
            </a:r>
            <a:r>
              <a:rPr lang="en-US" b="1" i="1" dirty="0">
                <a:solidFill>
                  <a:srgbClr val="00B050"/>
                </a:solidFill>
                <a:latin typeface="Calibri"/>
              </a:rPr>
              <a:t>: </a:t>
            </a:r>
            <a:r>
              <a:rPr lang="vi-VN" b="1" i="1" dirty="0" smtClean="0">
                <a:solidFill>
                  <a:srgbClr val="00B050"/>
                </a:solidFill>
                <a:latin typeface="Calibri"/>
              </a:rPr>
              <a:t>Hà Thị Tố Vân</a:t>
            </a:r>
            <a:endParaRPr lang="en-US" b="1" i="1" dirty="0">
              <a:solidFill>
                <a:srgbClr val="00B050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1771650"/>
            <a:ext cx="1418358" cy="1044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963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3556000" y="3275647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en-US" sz="1400" b="0" i="1">
                <a:latin typeface="Times New Roman" panose="02020603050405020304" charset="0"/>
                <a:ea typeface="SimSun" panose="02010600030101010101" pitchFamily="2" charset="-122"/>
              </a:rPr>
              <a:t>Hình ảnh minh họa.</a:t>
            </a:r>
            <a:endParaRPr lang="en-US"/>
          </a:p>
        </p:txBody>
      </p:sp>
      <p:pic>
        <p:nvPicPr>
          <p:cNvPr id="3" name="Picture 2" descr="maxresdefault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74930"/>
            <a:ext cx="11933555" cy="6585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a_1"/>
          <p:cNvPicPr>
            <a:picLocks noChangeAspect="1"/>
          </p:cNvPicPr>
          <p:nvPr/>
        </p:nvPicPr>
        <p:blipFill>
          <a:blip r:embed="rId3"/>
          <a:srcRect b="7213"/>
          <a:stretch>
            <a:fillRect/>
          </a:stretch>
        </p:blipFill>
        <p:spPr>
          <a:xfrm>
            <a:off x="736600" y="288925"/>
            <a:ext cx="10751185" cy="6269990"/>
          </a:xfrm>
          <a:prstGeom prst="rect">
            <a:avLst/>
          </a:prstGeom>
        </p:spPr>
      </p:pic>
      <p:sp>
        <p:nvSpPr>
          <p:cNvPr id="3" name="6-Point Star 2"/>
          <p:cNvSpPr/>
          <p:nvPr/>
        </p:nvSpPr>
        <p:spPr>
          <a:xfrm>
            <a:off x="7988300" y="288925"/>
            <a:ext cx="2900045" cy="2849245"/>
          </a:xfrm>
          <a:prstGeom prst="star6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Bàn tay cô giáo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Tết tóc cho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Về nhà bà khen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Tay cô đến khéo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bJPG_1"/>
          <p:cNvPicPr>
            <a:picLocks noChangeAspect="1"/>
          </p:cNvPicPr>
          <p:nvPr/>
        </p:nvPicPr>
        <p:blipFill>
          <a:blip r:embed="rId3"/>
          <a:srcRect b="9097"/>
          <a:stretch>
            <a:fillRect/>
          </a:stretch>
        </p:blipFill>
        <p:spPr>
          <a:xfrm>
            <a:off x="760095" y="396875"/>
            <a:ext cx="10733405" cy="6064885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8997950" y="-254000"/>
            <a:ext cx="3042285" cy="2919095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Bàn tay cô giáo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Vá áo cho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Như tay chị cả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Như tay mẹ hiền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33"/>
          <p:cNvPicPr>
            <a:picLocks noChangeAspect="1"/>
          </p:cNvPicPr>
          <p:nvPr/>
        </p:nvPicPr>
        <p:blipFill>
          <a:blip r:embed="rId3"/>
          <a:srcRect l="4329" t="2189" r="8330" b="4423"/>
          <a:stretch>
            <a:fillRect/>
          </a:stretch>
        </p:blipFill>
        <p:spPr>
          <a:xfrm>
            <a:off x="623570" y="474980"/>
            <a:ext cx="10925810" cy="6027420"/>
          </a:xfrm>
          <a:prstGeom prst="rect">
            <a:avLst/>
          </a:prstGeom>
        </p:spPr>
      </p:pic>
      <p:sp>
        <p:nvSpPr>
          <p:cNvPr id="2" name="7-Point Star 1"/>
          <p:cNvSpPr/>
          <p:nvPr/>
        </p:nvSpPr>
        <p:spPr>
          <a:xfrm>
            <a:off x="7995920" y="172720"/>
            <a:ext cx="3553460" cy="2959735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Cô cầm tay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Nắn từng nét chữ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Em viết đẹp thêm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Thẳng đều trang vở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i-tho-ban-tay-co-giao"/>
          <p:cNvPicPr>
            <a:picLocks noChangeAspect="1"/>
          </p:cNvPicPr>
          <p:nvPr/>
        </p:nvPicPr>
        <p:blipFill>
          <a:blip r:embed="rId3"/>
          <a:srcRect l="1289" t="2260" r="970" b="3999"/>
          <a:stretch>
            <a:fillRect/>
          </a:stretch>
        </p:blipFill>
        <p:spPr>
          <a:xfrm>
            <a:off x="542925" y="387985"/>
            <a:ext cx="11413490" cy="6140450"/>
          </a:xfrm>
          <a:prstGeom prst="rect">
            <a:avLst/>
          </a:prstGeom>
        </p:spPr>
      </p:pic>
      <p:sp>
        <p:nvSpPr>
          <p:cNvPr id="3" name="7-Point Star 2"/>
          <p:cNvSpPr/>
          <p:nvPr/>
        </p:nvSpPr>
        <p:spPr>
          <a:xfrm>
            <a:off x="8491220" y="-102870"/>
            <a:ext cx="3359150" cy="3124835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Hai bàn tay cô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Dạy em múa dẻo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Hai bà tay cô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Dạy em đan khéo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-thay-co-giao-cu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" y="585470"/>
            <a:ext cx="11409045" cy="5989320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-407670" y="-587375"/>
            <a:ext cx="3835400" cy="3571240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Cô dắt em đi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Trên đường tới lớp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Đường đẹp quê hương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Đường dài đất nước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-320675" y="3501390"/>
            <a:ext cx="3661410" cy="3211830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Cô bước, em bước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Cây xanh đôi bờ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Vừng đông xòe quạt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Đẹp </a:t>
            </a: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bàn </a:t>
            </a: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tay cô...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58409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Đàm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thoại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trích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3077" y="1562099"/>
            <a:ext cx="1089188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/>
              </a:rPr>
              <a:t>+ </a:t>
            </a:r>
            <a:r>
              <a:rPr lang="en-US" sz="2800" dirty="0" err="1">
                <a:solidFill>
                  <a:srgbClr val="0070C0"/>
                </a:solidFill>
                <a:latin typeface="Calibri"/>
              </a:rPr>
              <a:t>Cô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Calibri"/>
              </a:rPr>
              <a:t>vừa đọc bài thơ</a:t>
            </a:r>
            <a:r>
              <a:rPr lang="en-US" sz="2800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?</a:t>
            </a:r>
          </a:p>
          <a:p>
            <a:r>
              <a:rPr lang="en-US" sz="2800" dirty="0">
                <a:solidFill>
                  <a:srgbClr val="0070C0"/>
                </a:solidFill>
                <a:latin typeface="Calibri"/>
              </a:rPr>
              <a:t>+ </a:t>
            </a:r>
            <a:r>
              <a:rPr lang="en-US" sz="2800" dirty="0" err="1">
                <a:solidFill>
                  <a:srgbClr val="0070C0"/>
                </a:solidFill>
                <a:latin typeface="Calibri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Calibri"/>
              </a:rPr>
              <a:t>bài thơ này, bàn tay cô giáo đã làm gì cho các con</a:t>
            </a:r>
            <a:r>
              <a:rPr lang="en-US" sz="2800" dirty="0" smtClean="0">
                <a:solidFill>
                  <a:srgbClr val="0070C0"/>
                </a:solidFill>
                <a:latin typeface="Calibri"/>
              </a:rPr>
              <a:t>?</a:t>
            </a:r>
            <a:endParaRPr lang="en-US" sz="2800" dirty="0">
              <a:solidFill>
                <a:srgbClr val="0070C0"/>
              </a:solidFill>
              <a:latin typeface="Calibri"/>
            </a:endParaRPr>
          </a:p>
          <a:p>
            <a:r>
              <a:rPr lang="en-US" sz="2800" dirty="0">
                <a:solidFill>
                  <a:srgbClr val="0070C0"/>
                </a:solidFill>
                <a:latin typeface="Calibri"/>
              </a:rPr>
              <a:t>+ </a:t>
            </a:r>
            <a:r>
              <a:rPr lang="vi-VN" sz="2800" dirty="0" smtClean="0">
                <a:solidFill>
                  <a:srgbClr val="0070C0"/>
                </a:solidFill>
                <a:latin typeface="Calibri"/>
              </a:rPr>
              <a:t>Cô giáo đối với các con ntn</a:t>
            </a:r>
            <a:r>
              <a:rPr lang="en-US" sz="2800" dirty="0" smtClean="0">
                <a:solidFill>
                  <a:srgbClr val="0070C0"/>
                </a:solidFill>
                <a:latin typeface="Calibri"/>
              </a:rPr>
              <a:t>?</a:t>
            </a:r>
            <a:r>
              <a:rPr lang="vi-VN" sz="2800" dirty="0" smtClean="0">
                <a:solidFill>
                  <a:srgbClr val="0070C0"/>
                </a:solidFill>
                <a:latin typeface="Calibri"/>
              </a:rPr>
              <a:t> </a:t>
            </a:r>
          </a:p>
          <a:p>
            <a:r>
              <a:rPr lang="vi-VN" sz="2800" dirty="0" smtClean="0">
                <a:solidFill>
                  <a:srgbClr val="0070C0"/>
                </a:solidFill>
                <a:latin typeface="Calibri"/>
              </a:rPr>
              <a:t>+ Các con có yêu cô giáo của mình không?</a:t>
            </a:r>
            <a:endParaRPr lang="en-US" sz="2800" dirty="0">
              <a:solidFill>
                <a:srgbClr val="0070C0"/>
              </a:solidFill>
              <a:latin typeface="Calibri"/>
            </a:endParaRPr>
          </a:p>
          <a:p>
            <a:r>
              <a:rPr lang="en-US" sz="2800" dirty="0">
                <a:solidFill>
                  <a:srgbClr val="0070C0"/>
                </a:solidFill>
                <a:latin typeface="Calibri"/>
              </a:rPr>
              <a:t>+ </a:t>
            </a:r>
            <a:r>
              <a:rPr lang="vi-VN" sz="2800" dirty="0" smtClean="0">
                <a:solidFill>
                  <a:srgbClr val="0070C0"/>
                </a:solidFill>
                <a:latin typeface="Calibri"/>
              </a:rPr>
              <a:t>Vậy các con phải</a:t>
            </a:r>
            <a:r>
              <a:rPr lang="en-US" sz="2800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?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0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69963"/>
            <a:ext cx="9144000" cy="2387600"/>
          </a:xfrm>
        </p:spPr>
        <p:txBody>
          <a:bodyPr/>
          <a:lstStyle/>
          <a:p>
            <a:r>
              <a:rPr lang="en-US" sz="6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The end</a:t>
            </a:r>
            <a:br>
              <a:rPr lang="en-US" sz="6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altLang="en-US" sz="40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Chúc các bé chăm ngoan học giỏi!</a:t>
            </a:r>
          </a:p>
        </p:txBody>
      </p:sp>
      <p:pic>
        <p:nvPicPr>
          <p:cNvPr id="5" name="Am-thanh-tra-loi-dung-www_yeualo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65445" y="6031230"/>
            <a:ext cx="495300" cy="495300"/>
          </a:xfrm>
          <a:prstGeom prst="rect">
            <a:avLst/>
          </a:prstGeom>
        </p:spPr>
      </p:pic>
      <p:pic>
        <p:nvPicPr>
          <p:cNvPr id="6" name="Picture 5" descr="b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20000">
            <a:off x="8002905" y="835025"/>
            <a:ext cx="1812290" cy="1906270"/>
          </a:xfrm>
          <a:prstGeom prst="rect">
            <a:avLst/>
          </a:prstGeom>
        </p:spPr>
      </p:pic>
      <p:pic>
        <p:nvPicPr>
          <p:cNvPr id="7" name="Picture 6" descr="b0067ade5e832d2aefec8ee9bda50fd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4830" y="4994910"/>
            <a:ext cx="3671570" cy="1704340"/>
          </a:xfrm>
          <a:prstGeom prst="rect">
            <a:avLst/>
          </a:prstGeom>
        </p:spPr>
      </p:pic>
      <p:pic>
        <p:nvPicPr>
          <p:cNvPr id="3" name="Picture 2" descr="b0067ade5e832d2aefec8ee9bda50fd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575" y="5153660"/>
            <a:ext cx="3671570" cy="1704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4" name="hammer.wav"/>
          </p:stSnd>
        </p:sndAc>
      </p:transition>
    </mc:Choice>
    <mc:Fallback xmlns="">
      <p:transition>
        <p:wedge/>
        <p:sndAc>
          <p:stSnd>
            <p:snd r:embed="rId8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80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211</Words>
  <Application>Microsoft Office PowerPoint</Application>
  <PresentationFormat>Widescreen</PresentationFormat>
  <Paragraphs>40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SimSun</vt:lpstr>
      <vt:lpstr>Arial</vt:lpstr>
      <vt:lpstr>Calibri</vt:lpstr>
      <vt:lpstr>Times New Roman</vt:lpstr>
      <vt:lpstr>Business Cooperate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 Chúc các bé chăm ngoan học giỏi!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xuân khuê</cp:lastModifiedBy>
  <cp:revision>21</cp:revision>
  <dcterms:created xsi:type="dcterms:W3CDTF">2021-10-23T15:00:00Z</dcterms:created>
  <dcterms:modified xsi:type="dcterms:W3CDTF">2024-11-16T13:48:39Z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0DB5AD74C3664A849F7B8A35CF7FCB12</vt:lpwstr>
  </property>
  <property fmtid="{D5CDD505-2E9C-101B-9397-08002B2CF9AE}" pid="3" name="KSOProductBuildVer">
    <vt:lpwstr>1033-11.2.0.10463</vt:lpwstr>
  </property>
</Properties>
</file>