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65" r:id="rId4"/>
    <p:sldId id="257" r:id="rId5"/>
    <p:sldId id="259" r:id="rId6"/>
    <p:sldId id="276" r:id="rId7"/>
    <p:sldId id="279" r:id="rId8"/>
    <p:sldId id="277" r:id="rId9"/>
    <p:sldId id="275" r:id="rId10"/>
    <p:sldId id="264" r:id="rId11"/>
    <p:sldId id="266" r:id="rId12"/>
    <p:sldId id="258" r:id="rId13"/>
    <p:sldId id="280" r:id="rId14"/>
    <p:sldId id="282" r:id="rId15"/>
  </p:sldIdLst>
  <p:sldSz cx="18288000" cy="10287000"/>
  <p:notesSz cx="6858000" cy="9144000"/>
  <p:embeddedFontLst>
    <p:embeddedFont>
      <p:font typeface="Calibri" panose="020F050202020403020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73" autoAdjust="0"/>
  </p:normalViewPr>
  <p:slideViewPr>
    <p:cSldViewPr showGuides="1">
      <p:cViewPr varScale="1">
        <p:scale>
          <a:sx n="48" d="100"/>
          <a:sy n="48" d="100"/>
        </p:scale>
        <p:origin x="6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2" Type="http://schemas.openxmlformats.org/officeDocument/2006/relationships/slideLayout" Target="../slideLayouts/slideLayout7.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E2E6"/>
        </a:solidFill>
        <a:effectLst/>
      </p:bgPr>
    </p:bg>
    <p:spTree>
      <p:nvGrpSpPr>
        <p:cNvPr id="1" name=""/>
        <p:cNvGrpSpPr/>
        <p:nvPr/>
      </p:nvGrpSpPr>
      <p:grpSpPr>
        <a:xfrm>
          <a:off x="0" y="0"/>
          <a:ext cx="0" cy="0"/>
          <a:chOff x="0" y="0"/>
          <a:chExt cx="0" cy="0"/>
        </a:xfrm>
      </p:grpSpPr>
      <p:sp>
        <p:nvSpPr>
          <p:cNvPr id="2" name="Freeform 2"/>
          <p:cNvSpPr/>
          <p:nvPr/>
        </p:nvSpPr>
        <p:spPr>
          <a:xfrm rot="10451478">
            <a:off x="1017602" y="-170426"/>
            <a:ext cx="15964140" cy="10038079"/>
          </a:xfrm>
          <a:custGeom>
            <a:avLst/>
            <a:gdLst/>
            <a:ahLst/>
            <a:cxnLst/>
            <a:rect l="l" t="t" r="r" b="b"/>
            <a:pathLst>
              <a:path w="14830005" h="9732191">
                <a:moveTo>
                  <a:pt x="0" y="0"/>
                </a:moveTo>
                <a:lnTo>
                  <a:pt x="14830006" y="0"/>
                </a:lnTo>
                <a:lnTo>
                  <a:pt x="14830006" y="9732191"/>
                </a:lnTo>
                <a:lnTo>
                  <a:pt x="0" y="973219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7" name="Freeform 7"/>
          <p:cNvSpPr/>
          <p:nvPr/>
        </p:nvSpPr>
        <p:spPr>
          <a:xfrm>
            <a:off x="204387" y="5761742"/>
            <a:ext cx="3642473" cy="4367241"/>
          </a:xfrm>
          <a:custGeom>
            <a:avLst/>
            <a:gdLst/>
            <a:ahLst/>
            <a:cxnLst/>
            <a:rect l="l" t="t" r="r" b="b"/>
            <a:pathLst>
              <a:path w="3960697" h="4786341">
                <a:moveTo>
                  <a:pt x="0" y="0"/>
                </a:moveTo>
                <a:lnTo>
                  <a:pt x="3960697" y="0"/>
                </a:lnTo>
                <a:lnTo>
                  <a:pt x="3960697" y="4786341"/>
                </a:lnTo>
                <a:lnTo>
                  <a:pt x="0" y="4786341"/>
                </a:lnTo>
                <a:lnTo>
                  <a:pt x="0" y="0"/>
                </a:lnTo>
                <a:close/>
              </a:path>
            </a:pathLst>
          </a:custGeom>
          <a:blipFill>
            <a:blip r:embed="rId5"/>
            <a:stretch>
              <a:fillRect/>
            </a:stretch>
          </a:blipFill>
        </p:spPr>
      </p:sp>
      <p:sp>
        <p:nvSpPr>
          <p:cNvPr id="8" name="Freeform 8"/>
          <p:cNvSpPr/>
          <p:nvPr/>
        </p:nvSpPr>
        <p:spPr>
          <a:xfrm rot="-438909">
            <a:off x="6175726" y="8941357"/>
            <a:ext cx="1159422" cy="1118364"/>
          </a:xfrm>
          <a:custGeom>
            <a:avLst/>
            <a:gdLst/>
            <a:ahLst/>
            <a:cxnLst/>
            <a:rect l="l" t="t" r="r" b="b"/>
            <a:pathLst>
              <a:path w="1350547" h="1348859">
                <a:moveTo>
                  <a:pt x="0" y="0"/>
                </a:moveTo>
                <a:lnTo>
                  <a:pt x="1350547" y="0"/>
                </a:lnTo>
                <a:lnTo>
                  <a:pt x="1350547" y="1348859"/>
                </a:lnTo>
                <a:lnTo>
                  <a:pt x="0" y="1348859"/>
                </a:lnTo>
                <a:lnTo>
                  <a:pt x="0" y="0"/>
                </a:lnTo>
                <a:close/>
              </a:path>
            </a:pathLst>
          </a:custGeom>
          <a:blipFill>
            <a:blip r:embed="rId6"/>
            <a:stretch>
              <a:fillRect/>
            </a:stretch>
          </a:blipFill>
        </p:spPr>
      </p:sp>
      <p:sp>
        <p:nvSpPr>
          <p:cNvPr id="9" name="Freeform 9"/>
          <p:cNvSpPr/>
          <p:nvPr/>
        </p:nvSpPr>
        <p:spPr>
          <a:xfrm flipH="1">
            <a:off x="15063862" y="3413246"/>
            <a:ext cx="3210526" cy="6889903"/>
          </a:xfrm>
          <a:custGeom>
            <a:avLst/>
            <a:gdLst/>
            <a:ahLst/>
            <a:cxnLst/>
            <a:rect l="l" t="t" r="r" b="b"/>
            <a:pathLst>
              <a:path w="5417864" h="7409044">
                <a:moveTo>
                  <a:pt x="5417863" y="0"/>
                </a:moveTo>
                <a:lnTo>
                  <a:pt x="0" y="0"/>
                </a:lnTo>
                <a:lnTo>
                  <a:pt x="0" y="7409045"/>
                </a:lnTo>
                <a:lnTo>
                  <a:pt x="5417863" y="7409045"/>
                </a:lnTo>
                <a:lnTo>
                  <a:pt x="5417863" y="0"/>
                </a:lnTo>
                <a:close/>
              </a:path>
            </a:pathLst>
          </a:custGeom>
          <a:blipFill>
            <a:blip r:embed="rId7"/>
            <a:stretch>
              <a:fillRect/>
            </a:stretch>
          </a:blipFill>
        </p:spPr>
      </p:sp>
      <p:sp>
        <p:nvSpPr>
          <p:cNvPr id="10" name="Freeform 10"/>
          <p:cNvSpPr/>
          <p:nvPr/>
        </p:nvSpPr>
        <p:spPr>
          <a:xfrm rot="421683">
            <a:off x="13133694" y="8321177"/>
            <a:ext cx="1605384" cy="1601370"/>
          </a:xfrm>
          <a:custGeom>
            <a:avLst/>
            <a:gdLst/>
            <a:ahLst/>
            <a:cxnLst/>
            <a:rect l="l" t="t" r="r" b="b"/>
            <a:pathLst>
              <a:path w="1605384" h="1601370">
                <a:moveTo>
                  <a:pt x="0" y="0"/>
                </a:moveTo>
                <a:lnTo>
                  <a:pt x="1605384" y="0"/>
                </a:lnTo>
                <a:lnTo>
                  <a:pt x="1605384" y="1601370"/>
                </a:lnTo>
                <a:lnTo>
                  <a:pt x="0" y="1601370"/>
                </a:lnTo>
                <a:lnTo>
                  <a:pt x="0" y="0"/>
                </a:lnTo>
                <a:close/>
              </a:path>
            </a:pathLst>
          </a:custGeom>
          <a:blipFill>
            <a:blip r:embed="rId8"/>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pic>
        <p:nvPicPr>
          <p:cNvPr id="16" name="Picture 15"/>
          <p:cNvPicPr>
            <a:picLocks noChangeAspect="1"/>
          </p:cNvPicPr>
          <p:nvPr/>
        </p:nvPicPr>
        <p:blipFill>
          <a:blip r:embed="rId9"/>
          <a:stretch>
            <a:fillRect/>
          </a:stretch>
        </p:blipFill>
        <p:spPr>
          <a:xfrm>
            <a:off x="0" y="-64770"/>
            <a:ext cx="18247995" cy="10325100"/>
          </a:xfrm>
          <a:prstGeom prst="rect">
            <a:avLst/>
          </a:prstGeom>
        </p:spPr>
      </p:pic>
      <p:pic>
        <p:nvPicPr>
          <p:cNvPr id="18" name="Picture 17"/>
          <p:cNvPicPr>
            <a:picLocks noChangeAspect="1"/>
          </p:cNvPicPr>
          <p:nvPr/>
        </p:nvPicPr>
        <p:blipFill>
          <a:blip r:embed="rId10"/>
          <a:stretch>
            <a:fillRect/>
          </a:stretch>
        </p:blipFill>
        <p:spPr>
          <a:xfrm>
            <a:off x="-8255" y="-64135"/>
            <a:ext cx="18340070" cy="10264140"/>
          </a:xfrm>
          <a:prstGeom prst="rect">
            <a:avLst/>
          </a:prstGeom>
        </p:spPr>
      </p:pic>
      <p:sp>
        <p:nvSpPr>
          <p:cNvPr id="12" name="Freeform 12"/>
          <p:cNvSpPr/>
          <p:nvPr/>
        </p:nvSpPr>
        <p:spPr>
          <a:xfrm>
            <a:off x="7162800" y="647700"/>
            <a:ext cx="3756660" cy="3509645"/>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11"/>
            <a:stretch>
              <a:fillRect/>
            </a:stretch>
          </a:blipFill>
        </p:spPr>
      </p:sp>
      <p:sp>
        <p:nvSpPr>
          <p:cNvPr id="13" name="TextBox 13"/>
          <p:cNvSpPr txBox="1"/>
          <p:nvPr/>
        </p:nvSpPr>
        <p:spPr>
          <a:xfrm>
            <a:off x="4648288" y="-65021"/>
            <a:ext cx="9660826" cy="1815465"/>
          </a:xfrm>
          <a:prstGeom prst="rect">
            <a:avLst/>
          </a:prstGeom>
        </p:spPr>
        <p:txBody>
          <a:bodyPr wrap="square" lIns="0" tIns="0" rIns="0" bIns="0" rtlCol="0" anchor="t">
            <a:spAutoFit/>
          </a:bodyPr>
          <a:lstStyle/>
          <a:p>
            <a:pPr algn="ctr">
              <a:lnSpc>
                <a:spcPts val="4720"/>
              </a:lnSpc>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QUẬN LONG BIÊN</a:t>
            </a:r>
            <a:endParaRPr lang="en-US" sz="2800" b="1" dirty="0">
              <a:solidFill>
                <a:srgbClr val="000000"/>
              </a:solidFill>
              <a:latin typeface="Times New Roman" panose="02020603050405020304" pitchFamily="18" charset="0"/>
              <a:ea typeface="Handyman"/>
              <a:cs typeface="Times New Roman" panose="02020603050405020304" pitchFamily="18" charset="0"/>
              <a:sym typeface="Handyman"/>
            </a:endParaRPr>
          </a:p>
          <a:p>
            <a:pPr algn="ctr">
              <a:lnSpc>
                <a:spcPts val="4720"/>
              </a:lnSpc>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endParaRPr lang="en-US" sz="3700" b="1" dirty="0">
              <a:solidFill>
                <a:srgbClr val="000000"/>
              </a:solidFill>
              <a:latin typeface="Times New Roman" panose="02020603050405020304" pitchFamily="18" charset="0"/>
              <a:ea typeface="Handyman"/>
              <a:cs typeface="Times New Roman" panose="02020603050405020304" pitchFamily="18" charset="0"/>
              <a:sym typeface="Handyman"/>
            </a:endParaRP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352801" y="4305472"/>
            <a:ext cx="11402014" cy="2371725"/>
          </a:xfrm>
          <a:prstGeom prst="rect">
            <a:avLst/>
          </a:prstGeom>
        </p:spPr>
        <p:txBody>
          <a:bodyPr wrap="square" lIns="0" tIns="0" rIns="0" bIns="0" rtlCol="0" anchor="t">
            <a:spAutoFit/>
          </a:bodyPr>
          <a:lstStyle/>
          <a:p>
            <a:pPr algn="ctr">
              <a:lnSpc>
                <a:spcPts val="6165"/>
              </a:lnSpc>
              <a:spcBef>
                <a:spcPct val="0"/>
              </a:spcBef>
            </a:pPr>
            <a:r>
              <a:rPr lang="vi-VN" sz="6000" b="1" dirty="0">
                <a:solidFill>
                  <a:srgbClr val="FF0000"/>
                </a:solidFill>
                <a:latin typeface="+mj-lt"/>
                <a:ea typeface="Handyman"/>
                <a:cs typeface="Handyman"/>
                <a:sym typeface="Handyman"/>
              </a:rPr>
              <a:t>LÀM QUEN VĂN HỌC</a:t>
            </a:r>
            <a:endParaRPr lang="vi-VN" sz="6000" b="1" dirty="0">
              <a:solidFill>
                <a:srgbClr val="FF0000"/>
              </a:solidFill>
              <a:latin typeface="+mj-lt"/>
              <a:ea typeface="Handyman"/>
              <a:cs typeface="Handyman"/>
              <a:sym typeface="Handyman"/>
            </a:endParaRPr>
          </a:p>
          <a:p>
            <a:pPr algn="ctr">
              <a:lnSpc>
                <a:spcPts val="6165"/>
              </a:lnSpc>
              <a:spcBef>
                <a:spcPct val="0"/>
              </a:spcBef>
            </a:pPr>
            <a:r>
              <a:rPr lang="vi-VN" sz="5400" b="1" dirty="0">
                <a:solidFill>
                  <a:srgbClr val="FF0000"/>
                </a:solidFill>
                <a:latin typeface="+mj-lt"/>
                <a:ea typeface="Handyman"/>
                <a:cs typeface="Handyman"/>
                <a:sym typeface="Handyman"/>
              </a:rPr>
              <a:t>Đề tài: Thơ “ Bập Bênh”</a:t>
            </a:r>
            <a:endParaRPr lang="vi-VN" sz="5400" b="1" dirty="0">
              <a:solidFill>
                <a:srgbClr val="FF0000"/>
              </a:solidFill>
              <a:latin typeface="+mj-lt"/>
              <a:ea typeface="Handyman"/>
              <a:cs typeface="Handyman"/>
              <a:sym typeface="Handyman"/>
            </a:endParaRPr>
          </a:p>
          <a:p>
            <a:pPr algn="ctr">
              <a:lnSpc>
                <a:spcPts val="6165"/>
              </a:lnSpc>
              <a:spcBef>
                <a:spcPct val="0"/>
              </a:spcBef>
            </a:pPr>
            <a:r>
              <a:rPr lang="vi-VN" sz="4000" b="1" dirty="0">
                <a:solidFill>
                  <a:srgbClr val="000000"/>
                </a:solidFill>
                <a:latin typeface="+mj-lt"/>
                <a:ea typeface="Handyman"/>
                <a:cs typeface="Handyman"/>
                <a:sym typeface="Handyman"/>
              </a:rPr>
              <a:t>Đối tượng: 24-36 tháng</a:t>
            </a:r>
            <a:endParaRPr lang="vi-VN" sz="4000" b="1" dirty="0">
              <a:solidFill>
                <a:srgbClr val="000000"/>
              </a:solidFill>
              <a:latin typeface="+mj-lt"/>
              <a:ea typeface="Handyman"/>
              <a:cs typeface="Handyman"/>
              <a:sym typeface="Handy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8288000" cy="10287000"/>
          </a:xfrm>
          <a:prstGeom prst="rect">
            <a:avLst/>
          </a:prstGeom>
        </p:spPr>
      </p:pic>
      <p:sp>
        <p:nvSpPr>
          <p:cNvPr id="3" name="TextBox 2"/>
          <p:cNvSpPr txBox="1"/>
          <p:nvPr/>
        </p:nvSpPr>
        <p:spPr>
          <a:xfrm>
            <a:off x="3200400" y="2171700"/>
            <a:ext cx="12115800" cy="4832092"/>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dirty="0">
                <a:solidFill>
                  <a:srgbClr val="FF0000"/>
                </a:solidFill>
                <a:latin typeface="Times New Roman" panose="02020603050405020304" pitchFamily="18" charset="0"/>
              </a:rPr>
              <a:t>Giáo dục trẻ: Các con ạ, chiếc áo của bạn Mèo thì bạn Voi không mặc được do bạn Voi to quá còn áo thì bé quá, Sóc cũng ko mặc được do người Sóc bé mặc áo bị rộng quá, Mèo mặc chiếc áo vừa vặn nhất. Còn các con các con thích mặc những chiếc áo như thế nào? Khi mặc những chiếc áo thì các con chú ý điều gì?( Con nên chọn mặc quần áo vừa người nhé!)</a:t>
            </a:r>
            <a:endParaRPr lang="en-US" sz="4400" dirty="0">
              <a:solidFill>
                <a:srgbClr val="FF0000"/>
              </a:solidFill>
            </a:endParaRPr>
          </a:p>
        </p:txBody>
      </p:sp>
      <p:pic>
        <p:nvPicPr>
          <p:cNvPr id="4" name="Picture 3"/>
          <p:cNvPicPr>
            <a:picLocks noChangeAspect="1"/>
          </p:cNvPicPr>
          <p:nvPr/>
        </p:nvPicPr>
        <p:blipFill>
          <a:blip r:embed="rId2"/>
          <a:stretch>
            <a:fillRect/>
          </a:stretch>
        </p:blipFill>
        <p:spPr>
          <a:xfrm>
            <a:off x="0" y="29210"/>
            <a:ext cx="18282285" cy="10268585"/>
          </a:xfrm>
          <a:prstGeom prst="rect">
            <a:avLst/>
          </a:prstGeom>
        </p:spPr>
      </p:pic>
      <p:sp>
        <p:nvSpPr>
          <p:cNvPr id="5" name="Text Box 4"/>
          <p:cNvSpPr txBox="1"/>
          <p:nvPr/>
        </p:nvSpPr>
        <p:spPr>
          <a:xfrm>
            <a:off x="3733800" y="3162300"/>
            <a:ext cx="11191875" cy="3876675"/>
          </a:xfrm>
          <a:prstGeom prst="rect">
            <a:avLst/>
          </a:prstGeom>
          <a:noFill/>
        </p:spPr>
        <p:txBody>
          <a:bodyPr wrap="square" rtlCol="0">
            <a:spAutoFit/>
          </a:bodyPr>
          <a:p>
            <a:r>
              <a:rPr lang="vi-VN" altLang="en-US"/>
              <a:t>                                             </a:t>
            </a:r>
            <a:r>
              <a:rPr lang="vi-VN" altLang="en-US" sz="6000">
                <a:latin typeface="Times New Roman" panose="02020603050405020304" pitchFamily="18" charset="0"/>
                <a:cs typeface="Times New Roman" panose="02020603050405020304" pitchFamily="18" charset="0"/>
              </a:rPr>
              <a:t>  </a:t>
            </a:r>
            <a:r>
              <a:rPr lang="vi-VN" altLang="en-US" sz="6600">
                <a:solidFill>
                  <a:srgbClr val="FF0000"/>
                </a:solidFill>
                <a:latin typeface="Times New Roman" panose="02020603050405020304" pitchFamily="18" charset="0"/>
                <a:cs typeface="Times New Roman" panose="02020603050405020304" pitchFamily="18" charset="0"/>
              </a:rPr>
              <a:t>Giáo dục</a:t>
            </a:r>
            <a:endParaRPr lang="vi-VN" altLang="en-US" sz="6000">
              <a:latin typeface="Times New Roman" panose="02020603050405020304" pitchFamily="18" charset="0"/>
              <a:cs typeface="Times New Roman" panose="02020603050405020304" pitchFamily="18" charset="0"/>
            </a:endParaRPr>
          </a:p>
          <a:p>
            <a:r>
              <a:rPr lang="en-US" sz="6000">
                <a:latin typeface="Times New Roman" panose="02020603050405020304" pitchFamily="18" charset="0"/>
                <a:cs typeface="Times New Roman" panose="02020603050405020304" pitchFamily="18" charset="0"/>
              </a:rPr>
              <a:t>Các con nhớ khi chơi các đồ chơi phải cẩn thận, bám cho chắc không dễ </a:t>
            </a:r>
            <a:r>
              <a:rPr lang="vi-VN" altLang="en-US" sz="6000">
                <a:latin typeface="Times New Roman" panose="02020603050405020304" pitchFamily="18" charset="0"/>
                <a:cs typeface="Times New Roman" panose="02020603050405020304" pitchFamily="18" charset="0"/>
              </a:rPr>
              <a:t>bị </a:t>
            </a:r>
            <a:r>
              <a:rPr lang="en-US" sz="6000">
                <a:latin typeface="Times New Roman" panose="02020603050405020304" pitchFamily="18" charset="0"/>
                <a:cs typeface="Times New Roman" panose="02020603050405020304" pitchFamily="18" charset="0"/>
              </a:rPr>
              <a:t>ngã</a:t>
            </a:r>
            <a:endParaRPr lang="en-US" sz="6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9400" y="235366"/>
            <a:ext cx="13944600" cy="882015"/>
          </a:xfrm>
          <a:prstGeom prst="rect">
            <a:avLst/>
          </a:prstGeom>
          <a:noFill/>
        </p:spPr>
        <p:txBody>
          <a:bodyPr wrap="square">
            <a:spAutoFit/>
          </a:bodyPr>
          <a:lstStyle/>
          <a:p>
            <a:pPr>
              <a:lnSpc>
                <a:spcPts val="6165"/>
              </a:lnSpc>
              <a:spcBef>
                <a:spcPct val="0"/>
              </a:spcBef>
            </a:pPr>
            <a:r>
              <a:rPr lang="vi-VN" sz="6000" b="1" dirty="0">
                <a:solidFill>
                  <a:srgbClr val="FF0000"/>
                </a:solidFill>
                <a:latin typeface="+mj-lt"/>
                <a:ea typeface="Handyman"/>
                <a:cs typeface="Handyman"/>
                <a:sym typeface="Handyman"/>
              </a:rPr>
              <a:t>Lần 3: Xem video bài thơ “ Bập bênh”</a:t>
            </a:r>
            <a:endParaRPr lang="vi-VN" sz="6000" b="1" dirty="0">
              <a:solidFill>
                <a:srgbClr val="FF0000"/>
              </a:solidFill>
              <a:latin typeface="+mj-lt"/>
              <a:ea typeface="Handyman"/>
              <a:cs typeface="Handyman"/>
              <a:sym typeface="Handyman"/>
            </a:endParaRPr>
          </a:p>
        </p:txBody>
      </p:sp>
      <p:pic>
        <p:nvPicPr>
          <p:cNvPr id="2" name="5973249591634">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0485" y="1343025"/>
            <a:ext cx="18327370" cy="832675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0" y="29210"/>
            <a:ext cx="18282285" cy="10268585"/>
          </a:xfrm>
          <a:prstGeom prst="rect">
            <a:avLst/>
          </a:prstGeom>
        </p:spPr>
      </p:pic>
      <p:sp>
        <p:nvSpPr>
          <p:cNvPr id="2" name="Text Box 1"/>
          <p:cNvSpPr txBox="1"/>
          <p:nvPr/>
        </p:nvSpPr>
        <p:spPr>
          <a:xfrm>
            <a:off x="3559175" y="3314700"/>
            <a:ext cx="10643235" cy="4399915"/>
          </a:xfrm>
          <a:prstGeom prst="rect">
            <a:avLst/>
          </a:prstGeom>
          <a:noFill/>
        </p:spPr>
        <p:txBody>
          <a:bodyPr wrap="square" rtlCol="0">
            <a:spAutoFit/>
          </a:bodyPr>
          <a:p>
            <a:r>
              <a:rPr lang="en-US"/>
              <a:t> </a:t>
            </a:r>
            <a:r>
              <a:rPr lang="vi-VN" altLang="en-US"/>
              <a:t>                               </a:t>
            </a:r>
            <a:r>
              <a:rPr lang="en-US" sz="6000">
                <a:solidFill>
                  <a:srgbClr val="FF0000"/>
                </a:solidFill>
                <a:latin typeface="Times New Roman" panose="02020603050405020304" pitchFamily="18" charset="0"/>
                <a:cs typeface="Times New Roman" panose="02020603050405020304" pitchFamily="18" charset="0"/>
              </a:rPr>
              <a:t>Dạy trẻ đọc thơ:</a:t>
            </a:r>
            <a:endParaRPr lang="en-US" sz="6000">
              <a:solidFill>
                <a:srgbClr val="FF0000"/>
              </a:solidFill>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Cho trẻ đọc cùng cô 2-3 lần</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Cho nhóm –cá nhân trẻ đọc thơ</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(Trong khi trẻ đọc cô chú ý sửa sai, động viên, khuyến khích trẻ )</a:t>
            </a:r>
            <a:endParaRPr lang="en-US" sz="4400">
              <a:latin typeface="Times New Roman" panose="02020603050405020304" pitchFamily="18" charset="0"/>
              <a:cs typeface="Times New Roman" panose="02020603050405020304" pitchFamily="18" charset="0"/>
            </a:endParaRPr>
          </a:p>
          <a:p>
            <a:r>
              <a:rPr lang="en-US" sz="4400">
                <a:latin typeface="Times New Roman" panose="02020603050405020304" pitchFamily="18" charset="0"/>
                <a:cs typeface="Times New Roman" panose="02020603050405020304" pitchFamily="18" charset="0"/>
              </a:rPr>
              <a:t>- Cả lớp đọc lại một lần</a:t>
            </a:r>
            <a:endParaRPr lang="en-US" sz="440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5715" y="-114300"/>
            <a:ext cx="18282285" cy="10268585"/>
          </a:xfrm>
          <a:prstGeom prst="rect">
            <a:avLst/>
          </a:prstGeom>
        </p:spPr>
      </p:pic>
      <p:sp>
        <p:nvSpPr>
          <p:cNvPr id="2" name="Text Box 1"/>
          <p:cNvSpPr txBox="1"/>
          <p:nvPr/>
        </p:nvSpPr>
        <p:spPr>
          <a:xfrm>
            <a:off x="4191000" y="3848100"/>
            <a:ext cx="10643235" cy="2122805"/>
          </a:xfrm>
          <a:prstGeom prst="rect">
            <a:avLst/>
          </a:prstGeom>
          <a:noFill/>
        </p:spPr>
        <p:txBody>
          <a:bodyPr wrap="square" rtlCol="0">
            <a:spAutoFit/>
          </a:bodyPr>
          <a:p>
            <a:r>
              <a:rPr lang="en-US"/>
              <a:t> </a:t>
            </a:r>
            <a:r>
              <a:rPr lang="vi-VN" altLang="en-US"/>
              <a:t> </a:t>
            </a:r>
            <a:r>
              <a:rPr lang="vi-VN" altLang="en-US" sz="6600">
                <a:solidFill>
                  <a:srgbClr val="FF0000"/>
                </a:solidFill>
                <a:latin typeface="Times New Roman" panose="02020603050405020304" pitchFamily="18" charset="0"/>
                <a:cs typeface="Times New Roman" panose="02020603050405020304" pitchFamily="18" charset="0"/>
              </a:rPr>
              <a:t>Cô nhận xét giờ hoc và      chuyển hoạt động</a:t>
            </a:r>
            <a:endParaRPr lang="vi-VN" altLang="en-US" sz="6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8288000" cy="10287000"/>
          </a:xfrm>
          <a:prstGeom prst="rect">
            <a:avLst/>
          </a:prstGeom>
        </p:spPr>
      </p:pic>
      <p:pic>
        <p:nvPicPr>
          <p:cNvPr id="5" name="Picture 4"/>
          <p:cNvPicPr>
            <a:picLocks noChangeAspect="1"/>
          </p:cNvPicPr>
          <p:nvPr/>
        </p:nvPicPr>
        <p:blipFill>
          <a:blip r:embed="rId2"/>
          <a:stretch>
            <a:fillRect/>
          </a:stretch>
        </p:blipFill>
        <p:spPr>
          <a:xfrm>
            <a:off x="0" y="0"/>
            <a:ext cx="18348325" cy="10215880"/>
          </a:xfrm>
          <a:prstGeom prst="rect">
            <a:avLst/>
          </a:prstGeom>
        </p:spPr>
      </p:pic>
      <p:sp>
        <p:nvSpPr>
          <p:cNvPr id="3" name="TextBox 2"/>
          <p:cNvSpPr txBox="1"/>
          <p:nvPr/>
        </p:nvSpPr>
        <p:spPr>
          <a:xfrm>
            <a:off x="3581400" y="1638300"/>
            <a:ext cx="11430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Hoạt</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động</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Gợi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mở</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gây</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hứng</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thú</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4202430" y="3390900"/>
            <a:ext cx="10822305" cy="1753235"/>
          </a:xfrm>
          <a:prstGeom prst="rect">
            <a:avLst/>
          </a:prstGeom>
          <a:noFill/>
        </p:spPr>
        <p:txBody>
          <a:bodyPr wrap="square" rtlCol="0">
            <a:spAutoFit/>
          </a:bodyPr>
          <a:p>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cùng trẻ hát bài hát: Đu Quay</a:t>
            </a:r>
            <a:endPar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trò chuyện dẫn dắt vào bài)</a:t>
            </a:r>
            <a:endPar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0" y="4445"/>
            <a:ext cx="18357850" cy="10240010"/>
          </a:xfrm>
          <a:prstGeom prst="rect">
            <a:avLst/>
          </a:prstGeom>
        </p:spPr>
      </p:pic>
      <p:sp>
        <p:nvSpPr>
          <p:cNvPr id="4" name="TextBox 3"/>
          <p:cNvSpPr txBox="1"/>
          <p:nvPr/>
        </p:nvSpPr>
        <p:spPr>
          <a:xfrm>
            <a:off x="3934460" y="4991100"/>
            <a:ext cx="10488930" cy="1753235"/>
          </a:xfrm>
          <a:prstGeom prst="rect">
            <a:avLst/>
          </a:prstGeom>
          <a:noFill/>
        </p:spPr>
        <p:txBody>
          <a:bodyPr wrap="square" rtlCol="0">
            <a:spAutoFit/>
          </a:bodyPr>
          <a:lstStyle/>
          <a:p>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giới thiệu tên bài thơ, tên tác giả</a:t>
            </a: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h</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ỏi</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tên</a:t>
            </a:r>
            <a:r>
              <a:rPr 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thơ</a:t>
            </a:r>
            <a:endParaRPr lang="vi-VN" altLang="en-US" sz="5400"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3962400" y="3238500"/>
            <a:ext cx="10959465" cy="1198880"/>
          </a:xfrm>
          <a:prstGeom prst="rect">
            <a:avLst/>
          </a:prstGeom>
          <a:noFill/>
        </p:spPr>
        <p:txBody>
          <a:bodyPr wrap="square" rtlCol="0">
            <a:spAutoFit/>
          </a:bodyPr>
          <a:p>
            <a:r>
              <a:rPr lang="vi-VN" altLang="en-US" sz="7200">
                <a:solidFill>
                  <a:srgbClr val="FF0000"/>
                </a:solidFill>
                <a:latin typeface="Times New Roman" panose="02020603050405020304" pitchFamily="18" charset="0"/>
                <a:cs typeface="Times New Roman" panose="02020603050405020304" pitchFamily="18" charset="0"/>
              </a:rPr>
              <a:t>Lần 1: Cô đọc không tran</a:t>
            </a:r>
            <a:r>
              <a:rPr lang="vi-VN" altLang="en-US" sz="7200">
                <a:solidFill>
                  <a:srgbClr val="FF0000"/>
                </a:solidFill>
                <a:latin typeface="Times New Roman" panose="02020603050405020304" pitchFamily="18" charset="0"/>
                <a:cs typeface="Times New Roman" panose="02020603050405020304" pitchFamily="18" charset="0"/>
              </a:rPr>
              <a:t>h</a:t>
            </a:r>
            <a:endParaRPr lang="vi-VN" altLang="en-US" sz="72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 y="914400"/>
            <a:ext cx="18135600" cy="9372600"/>
          </a:xfrm>
          <a:prstGeom prst="rect">
            <a:avLst/>
          </a:prstGeom>
        </p:spPr>
      </p:pic>
      <p:sp>
        <p:nvSpPr>
          <p:cNvPr id="5" name="TextBox 4"/>
          <p:cNvSpPr txBox="1"/>
          <p:nvPr/>
        </p:nvSpPr>
        <p:spPr>
          <a:xfrm>
            <a:off x="1600200" y="85145"/>
            <a:ext cx="15925800" cy="882015"/>
          </a:xfrm>
          <a:prstGeom prst="rect">
            <a:avLst/>
          </a:prstGeom>
          <a:noFill/>
        </p:spPr>
        <p:txBody>
          <a:bodyPr wrap="square">
            <a:spAutoFit/>
          </a:bodyPr>
          <a:lstStyle/>
          <a:p>
            <a:pPr algn="ctr">
              <a:lnSpc>
                <a:spcPts val="6165"/>
              </a:lnSpc>
              <a:spcBef>
                <a:spcPct val="0"/>
              </a:spcBef>
            </a:pPr>
            <a:r>
              <a:rPr lang="vi-VN" sz="6000" b="1" dirty="0">
                <a:solidFill>
                  <a:srgbClr val="FF0000"/>
                </a:solidFill>
                <a:latin typeface="Times New Roman" panose="02020603050405020304" pitchFamily="18" charset="0"/>
                <a:ea typeface="Handyman"/>
                <a:cs typeface="Times New Roman" panose="02020603050405020304" pitchFamily="18" charset="0"/>
                <a:sym typeface="Handyman"/>
              </a:rPr>
              <a:t>Lần 2: Cô đọc </a:t>
            </a:r>
            <a:r>
              <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rPr>
              <a:t>họa</a:t>
            </a:r>
            <a:endParaRPr lang="en-US" sz="6000" b="1" dirty="0" err="1" smtClean="0">
              <a:solidFill>
                <a:srgbClr val="FF0000"/>
              </a:solidFill>
              <a:latin typeface="Times New Roman" panose="02020603050405020304" pitchFamily="18" charset="0"/>
              <a:ea typeface="Handyman"/>
              <a:cs typeface="Times New Roman" panose="02020603050405020304" pitchFamily="18" charset="0"/>
              <a:sym typeface="Handyman"/>
            </a:endParaRPr>
          </a:p>
        </p:txBody>
      </p:sp>
      <p:pic>
        <p:nvPicPr>
          <p:cNvPr id="6" name="Picture 5"/>
          <p:cNvPicPr>
            <a:picLocks noChangeAspect="1"/>
          </p:cNvPicPr>
          <p:nvPr/>
        </p:nvPicPr>
        <p:blipFill>
          <a:blip r:embed="rId2"/>
          <a:stretch>
            <a:fillRect/>
          </a:stretch>
        </p:blipFill>
        <p:spPr>
          <a:xfrm>
            <a:off x="75565" y="938530"/>
            <a:ext cx="18136235" cy="934910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270" y="0"/>
            <a:ext cx="18289270" cy="10285095"/>
          </a:xfrm>
          <a:prstGeom prst="rect">
            <a:avLst/>
          </a:prstGeom>
        </p:spPr>
      </p:pic>
      <p:sp>
        <p:nvSpPr>
          <p:cNvPr id="4" name="Cloud Callout 3"/>
          <p:cNvSpPr/>
          <p:nvPr/>
        </p:nvSpPr>
        <p:spPr>
          <a:xfrm>
            <a:off x="6220460" y="-38100"/>
            <a:ext cx="6451600" cy="3639820"/>
          </a:xfrm>
          <a:prstGeom prst="cloudCallou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Text Box 2"/>
          <p:cNvSpPr txBox="1"/>
          <p:nvPr/>
        </p:nvSpPr>
        <p:spPr>
          <a:xfrm>
            <a:off x="7467600" y="190500"/>
            <a:ext cx="6165215" cy="3046095"/>
          </a:xfrm>
          <a:prstGeom prst="rect">
            <a:avLst/>
          </a:prstGeom>
          <a:noFill/>
        </p:spPr>
        <p:txBody>
          <a:bodyPr wrap="square" rtlCol="0">
            <a:spAutoFit/>
          </a:bodyPr>
          <a:p>
            <a:r>
              <a:rPr lang="vi-VN" altLang="en-US" sz="4800">
                <a:solidFill>
                  <a:srgbClr val="FF0000"/>
                </a:solidFill>
                <a:latin typeface="Times New Roman" panose="02020603050405020304" pitchFamily="18" charset="0"/>
                <a:cs typeface="Times New Roman" panose="02020603050405020304" pitchFamily="18" charset="0"/>
              </a:rPr>
              <a:t>Chơi bập bênh</a:t>
            </a:r>
            <a:endParaRPr lang="vi-VN" altLang="en-US" sz="4800">
              <a:solidFill>
                <a:srgbClr val="FF0000"/>
              </a:solidFill>
              <a:latin typeface="Times New Roman" panose="02020603050405020304" pitchFamily="18" charset="0"/>
              <a:cs typeface="Times New Roman" panose="02020603050405020304" pitchFamily="18" charset="0"/>
            </a:endParaRPr>
          </a:p>
          <a:p>
            <a:r>
              <a:rPr lang="vi-VN" altLang="en-US" sz="4800">
                <a:solidFill>
                  <a:srgbClr val="FF0000"/>
                </a:solidFill>
                <a:latin typeface="Times New Roman" panose="02020603050405020304" pitchFamily="18" charset="0"/>
                <a:cs typeface="Times New Roman" panose="02020603050405020304" pitchFamily="18" charset="0"/>
              </a:rPr>
              <a:t>Ngồi cho chắc</a:t>
            </a:r>
            <a:endParaRPr lang="vi-VN" altLang="en-US" sz="4800">
              <a:solidFill>
                <a:srgbClr val="FF0000"/>
              </a:solidFill>
              <a:latin typeface="Times New Roman" panose="02020603050405020304" pitchFamily="18" charset="0"/>
              <a:cs typeface="Times New Roman" panose="02020603050405020304" pitchFamily="18" charset="0"/>
            </a:endParaRPr>
          </a:p>
          <a:p>
            <a:r>
              <a:rPr lang="vi-VN" altLang="en-US" sz="4800">
                <a:solidFill>
                  <a:srgbClr val="FF0000"/>
                </a:solidFill>
                <a:latin typeface="Times New Roman" panose="02020603050405020304" pitchFamily="18" charset="0"/>
                <a:cs typeface="Times New Roman" panose="02020603050405020304" pitchFamily="18" charset="0"/>
              </a:rPr>
              <a:t>Bám cho chắc </a:t>
            </a:r>
            <a:endParaRPr lang="vi-VN" altLang="en-US" sz="4800">
              <a:solidFill>
                <a:srgbClr val="FF0000"/>
              </a:solidFill>
              <a:latin typeface="Times New Roman" panose="02020603050405020304" pitchFamily="18" charset="0"/>
              <a:cs typeface="Times New Roman" panose="02020603050405020304" pitchFamily="18" charset="0"/>
            </a:endParaRPr>
          </a:p>
          <a:p>
            <a:r>
              <a:rPr lang="vi-VN" altLang="en-US" sz="4800">
                <a:solidFill>
                  <a:srgbClr val="FF0000"/>
                </a:solidFill>
                <a:latin typeface="Times New Roman" panose="02020603050405020304" pitchFamily="18" charset="0"/>
                <a:cs typeface="Times New Roman" panose="02020603050405020304" pitchFamily="18" charset="0"/>
              </a:rPr>
              <a:t>Nhún cho hay</a:t>
            </a:r>
            <a:endParaRPr lang="vi-VN" altLang="en-US" sz="4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270" y="0"/>
            <a:ext cx="18289270" cy="10285095"/>
          </a:xfrm>
          <a:prstGeom prst="rect">
            <a:avLst/>
          </a:prstGeom>
        </p:spPr>
      </p:pic>
      <p:sp>
        <p:nvSpPr>
          <p:cNvPr id="4" name="Cloud Callout 3"/>
          <p:cNvSpPr/>
          <p:nvPr/>
        </p:nvSpPr>
        <p:spPr>
          <a:xfrm>
            <a:off x="6553200" y="114300"/>
            <a:ext cx="5993765" cy="2590800"/>
          </a:xfrm>
          <a:prstGeom prst="cloudCallou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Text Box 2"/>
          <p:cNvSpPr txBox="1"/>
          <p:nvPr/>
        </p:nvSpPr>
        <p:spPr>
          <a:xfrm>
            <a:off x="7620000" y="647700"/>
            <a:ext cx="6165215" cy="2306955"/>
          </a:xfrm>
          <a:prstGeom prst="rect">
            <a:avLst/>
          </a:prstGeom>
          <a:noFill/>
        </p:spPr>
        <p:txBody>
          <a:bodyPr wrap="square" rtlCol="0">
            <a:spAutoFit/>
          </a:bodyPr>
          <a:p>
            <a:r>
              <a:rPr lang="vi-VN" altLang="en-US" sz="4800">
                <a:solidFill>
                  <a:srgbClr val="FF0000"/>
                </a:solidFill>
                <a:latin typeface="Times New Roman" panose="02020603050405020304" pitchFamily="18" charset="0"/>
                <a:cs typeface="Times New Roman" panose="02020603050405020304" pitchFamily="18" charset="0"/>
              </a:rPr>
              <a:t>Lên cao </a:t>
            </a:r>
            <a:r>
              <a:rPr lang="vi-VN" altLang="en-US" sz="4800">
                <a:solidFill>
                  <a:srgbClr val="FF0000"/>
                </a:solidFill>
                <a:latin typeface="Times New Roman" panose="02020603050405020304" pitchFamily="18" charset="0"/>
                <a:cs typeface="Times New Roman" panose="02020603050405020304" pitchFamily="18" charset="0"/>
              </a:rPr>
              <a:t>này</a:t>
            </a:r>
            <a:endParaRPr lang="vi-VN" altLang="en-US" sz="4800">
              <a:solidFill>
                <a:srgbClr val="FF0000"/>
              </a:solidFill>
              <a:latin typeface="Times New Roman" panose="02020603050405020304" pitchFamily="18" charset="0"/>
              <a:cs typeface="Times New Roman" panose="02020603050405020304" pitchFamily="18" charset="0"/>
            </a:endParaRPr>
          </a:p>
          <a:p>
            <a:r>
              <a:rPr lang="vi-VN" altLang="en-US" sz="4800">
                <a:solidFill>
                  <a:srgbClr val="FF0000"/>
                </a:solidFill>
                <a:latin typeface="Times New Roman" panose="02020603050405020304" pitchFamily="18" charset="0"/>
                <a:cs typeface="Times New Roman" panose="02020603050405020304" pitchFamily="18" charset="0"/>
              </a:rPr>
              <a:t>Lại xuống </a:t>
            </a:r>
            <a:r>
              <a:rPr lang="vi-VN" altLang="en-US" sz="4800">
                <a:solidFill>
                  <a:srgbClr val="FF0000"/>
                </a:solidFill>
                <a:latin typeface="Times New Roman" panose="02020603050405020304" pitchFamily="18" charset="0"/>
                <a:cs typeface="Times New Roman" panose="02020603050405020304" pitchFamily="18" charset="0"/>
              </a:rPr>
              <a:t>thấp</a:t>
            </a:r>
            <a:endParaRPr lang="vi-VN" altLang="en-US" sz="4800">
              <a:solidFill>
                <a:srgbClr val="FF0000"/>
              </a:solidFill>
              <a:latin typeface="Times New Roman" panose="02020603050405020304" pitchFamily="18" charset="0"/>
              <a:cs typeface="Times New Roman" panose="02020603050405020304" pitchFamily="18" charset="0"/>
            </a:endParaRPr>
          </a:p>
          <a:p>
            <a:endParaRPr lang="vi-VN" altLang="en-US" sz="4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26670" y="635"/>
            <a:ext cx="18350865" cy="10373995"/>
          </a:xfrm>
          <a:prstGeom prst="rect">
            <a:avLst/>
          </a:prstGeom>
        </p:spPr>
      </p:pic>
      <p:sp>
        <p:nvSpPr>
          <p:cNvPr id="4" name="Cloud Callout 3"/>
          <p:cNvSpPr/>
          <p:nvPr/>
        </p:nvSpPr>
        <p:spPr>
          <a:xfrm>
            <a:off x="6149975" y="635"/>
            <a:ext cx="6194425" cy="3237865"/>
          </a:xfrm>
          <a:prstGeom prst="cloudCallou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 name="Text Box 2"/>
          <p:cNvSpPr txBox="1"/>
          <p:nvPr/>
        </p:nvSpPr>
        <p:spPr>
          <a:xfrm>
            <a:off x="7315200" y="190500"/>
            <a:ext cx="4745355" cy="2799715"/>
          </a:xfrm>
          <a:prstGeom prst="rect">
            <a:avLst/>
          </a:prstGeom>
          <a:noFill/>
        </p:spPr>
        <p:txBody>
          <a:bodyPr wrap="square" rtlCol="0">
            <a:spAutoFit/>
          </a:bodyPr>
          <a:p>
            <a:r>
              <a:rPr lang="vi-VN" altLang="en-US" sz="4400">
                <a:solidFill>
                  <a:srgbClr val="FF0000"/>
                </a:solidFill>
                <a:latin typeface="Times New Roman" panose="02020603050405020304" pitchFamily="18" charset="0"/>
                <a:cs typeface="Times New Roman" panose="02020603050405020304" pitchFamily="18" charset="0"/>
                <a:sym typeface="+mn-ea"/>
              </a:rPr>
              <a:t>Bập bênh bập</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sym typeface="+mn-ea"/>
              </a:rPr>
              <a:t>Bênh bập bênh</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sym typeface="+mn-ea"/>
              </a:rPr>
              <a:t>Khéo ngã kềnh</a:t>
            </a:r>
            <a:endParaRPr lang="vi-VN" altLang="en-US" sz="4400">
              <a:solidFill>
                <a:srgbClr val="FF0000"/>
              </a:solidFill>
              <a:latin typeface="Times New Roman" panose="02020603050405020304" pitchFamily="18" charset="0"/>
              <a:cs typeface="Times New Roman" panose="02020603050405020304" pitchFamily="18" charset="0"/>
              <a:sym typeface="+mn-ea"/>
            </a:endParaRPr>
          </a:p>
          <a:p>
            <a:r>
              <a:rPr lang="vi-VN" altLang="en-US" sz="4400">
                <a:solidFill>
                  <a:srgbClr val="FF0000"/>
                </a:solidFill>
                <a:latin typeface="Times New Roman" panose="02020603050405020304" pitchFamily="18" charset="0"/>
                <a:cs typeface="Times New Roman" panose="02020603050405020304" pitchFamily="18" charset="0"/>
              </a:rPr>
              <a:t>Quần áo lấm</a:t>
            </a:r>
            <a:endParaRPr lang="vi-VN" altLang="en-US" sz="4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52400" y="42545"/>
            <a:ext cx="18343880" cy="10281920"/>
          </a:xfrm>
          <a:prstGeom prst="rect">
            <a:avLst/>
          </a:prstGeom>
        </p:spPr>
      </p:pic>
      <p:sp>
        <p:nvSpPr>
          <p:cNvPr id="3" name="Text Box 2"/>
          <p:cNvSpPr txBox="1"/>
          <p:nvPr/>
        </p:nvSpPr>
        <p:spPr>
          <a:xfrm>
            <a:off x="3886200" y="3667125"/>
            <a:ext cx="11170285" cy="3507740"/>
          </a:xfrm>
          <a:prstGeom prst="rect">
            <a:avLst/>
          </a:prstGeom>
          <a:noFill/>
        </p:spPr>
        <p:txBody>
          <a:bodyPr wrap="square" rtlCol="0">
            <a:spAutoFit/>
          </a:bodyPr>
          <a:p>
            <a:r>
              <a:rPr lang="vi-VN" altLang="en-US" sz="4400">
                <a:solidFill>
                  <a:srgbClr val="FF0000"/>
                </a:solidFill>
                <a:latin typeface="Times New Roman" panose="02020603050405020304" pitchFamily="18" charset="0"/>
                <a:cs typeface="Times New Roman" panose="02020603050405020304" pitchFamily="18" charset="0"/>
              </a:rPr>
              <a:t>        </a:t>
            </a:r>
            <a:r>
              <a:rPr lang="vi-VN" altLang="en-US" sz="6000">
                <a:solidFill>
                  <a:srgbClr val="FF0000"/>
                </a:solidFill>
                <a:latin typeface="Times New Roman" panose="02020603050405020304" pitchFamily="18" charset="0"/>
                <a:cs typeface="Times New Roman" panose="02020603050405020304" pitchFamily="18" charset="0"/>
              </a:rPr>
              <a:t>Cô giảng nội dung bài thơ</a:t>
            </a:r>
            <a:endParaRPr lang="vi-VN" altLang="en-US" sz="6000">
              <a:latin typeface="Times New Roman" panose="02020603050405020304" pitchFamily="18" charset="0"/>
              <a:cs typeface="Times New Roman" panose="02020603050405020304" pitchFamily="18" charset="0"/>
            </a:endParaRPr>
          </a:p>
          <a:p>
            <a:r>
              <a:rPr lang="vi-VN" altLang="en-US" sz="4400">
                <a:latin typeface="Times New Roman" panose="02020603050405020304" pitchFamily="18" charset="0"/>
                <a:cs typeface="Times New Roman" panose="02020603050405020304" pitchFamily="18" charset="0"/>
              </a:rPr>
              <a:t> </a:t>
            </a:r>
            <a:r>
              <a:rPr lang="vi-VN" altLang="en-US" sz="54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thơ nhắc nhở các bạn nhỏ khi chơi bập bênh thì phải ngồi cho chắc và bám thật chặt không rất dễ ngã</a:t>
            </a:r>
            <a:endParaRPr lang="vi-VN" altLang="en-US" sz="540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1"/>
          <a:stretch>
            <a:fillRect/>
          </a:stretch>
        </p:blipFill>
        <p:spPr>
          <a:xfrm>
            <a:off x="0" y="0"/>
            <a:ext cx="18288000" cy="10287000"/>
          </a:xfrm>
          <a:prstGeom prst="rect">
            <a:avLst/>
          </a:prstGeom>
        </p:spPr>
      </p:pic>
      <p:sp>
        <p:nvSpPr>
          <p:cNvPr id="11" name="Flowchart: Preparation 10"/>
          <p:cNvSpPr/>
          <p:nvPr/>
        </p:nvSpPr>
        <p:spPr>
          <a:xfrm>
            <a:off x="4191000" y="190500"/>
            <a:ext cx="8760460" cy="174498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 name="TextBox 3"/>
          <p:cNvSpPr txBox="1"/>
          <p:nvPr/>
        </p:nvSpPr>
        <p:spPr>
          <a:xfrm>
            <a:off x="3200400" y="419100"/>
            <a:ext cx="11049000" cy="1014730"/>
          </a:xfrm>
          <a:prstGeom prst="rect">
            <a:avLst/>
          </a:prstGeom>
          <a:noFill/>
        </p:spPr>
        <p:txBody>
          <a:bodyPr wrap="square" rtlCol="0">
            <a:spAutoFit/>
          </a:bodyPr>
          <a:lstStyle/>
          <a:p>
            <a:pPr algn="ctr"/>
            <a:r>
              <a:rPr lang="en-US" sz="6000" dirty="0" err="1" smtClean="0">
                <a:solidFill>
                  <a:srgbClr val="FF0000"/>
                </a:solidFill>
                <a:latin typeface="Times New Roman" panose="02020603050405020304" pitchFamily="18" charset="0"/>
                <a:cs typeface="Times New Roman" panose="02020603050405020304" pitchFamily="18" charset="0"/>
              </a:rPr>
              <a:t>Đàm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thoại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với</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0375" y="1943100"/>
            <a:ext cx="15922625" cy="7570470"/>
          </a:xfrm>
          <a:prstGeom prst="rect">
            <a:avLst/>
          </a:prstGeom>
          <a:noFill/>
        </p:spPr>
        <p:txBody>
          <a:bodyPr wrap="square" rtlCol="0">
            <a:spAutoFit/>
          </a:bodyPr>
          <a:lstStyle/>
          <a:p>
            <a:r>
              <a:rPr lang="vi-VN" sz="5400" dirty="0">
                <a:solidFill>
                  <a:srgbClr val="002060"/>
                </a:solidFill>
                <a:latin typeface="Times New Roman" panose="02020603050405020304" pitchFamily="18" charset="0"/>
              </a:rPr>
              <a:t>+ Cô vừa đọc bài thơ gì? Của tác giả nào?(Trần Nguyên Đào)</a:t>
            </a:r>
            <a:endParaRPr lang="vi-VN" sz="5400" dirty="0">
              <a:solidFill>
                <a:srgbClr val="002060"/>
              </a:solidFill>
              <a:latin typeface="Times New Roman" panose="02020603050405020304" pitchFamily="18" charset="0"/>
            </a:endParaRPr>
          </a:p>
          <a:p>
            <a:r>
              <a:rPr lang="vi-VN" sz="5400" dirty="0">
                <a:solidFill>
                  <a:srgbClr val="002060"/>
                </a:solidFill>
                <a:latin typeface="Times New Roman" panose="02020603050405020304" pitchFamily="18" charset="0"/>
              </a:rPr>
              <a:t>- Bài thơ nói về cái gì? Khi chơi bập bênh phải như thế nào?</a:t>
            </a:r>
            <a:endParaRPr lang="vi-VN" sz="5400" dirty="0">
              <a:solidFill>
                <a:srgbClr val="002060"/>
              </a:solidFill>
              <a:latin typeface="Times New Roman" panose="02020603050405020304" pitchFamily="18" charset="0"/>
            </a:endParaRPr>
          </a:p>
          <a:p>
            <a:r>
              <a:rPr lang="vi-VN" sz="5400" dirty="0">
                <a:solidFill>
                  <a:srgbClr val="002060"/>
                </a:solidFill>
                <a:latin typeface="Times New Roman" panose="02020603050405020304" pitchFamily="18" charset="0"/>
              </a:rPr>
              <a:t>- Khi ngồi phải làm gì? Khi nhún bập bênh sẽ ra sao?</a:t>
            </a:r>
            <a:endParaRPr lang="vi-VN" sz="5400" dirty="0">
              <a:solidFill>
                <a:srgbClr val="002060"/>
              </a:solidFill>
              <a:latin typeface="Times New Roman" panose="02020603050405020304" pitchFamily="18" charset="0"/>
            </a:endParaRPr>
          </a:p>
          <a:p>
            <a:r>
              <a:rPr lang="vi-VN" sz="5400" dirty="0">
                <a:solidFill>
                  <a:srgbClr val="002060"/>
                </a:solidFill>
                <a:latin typeface="Times New Roman" panose="02020603050405020304" pitchFamily="18" charset="0"/>
              </a:rPr>
              <a:t>- Nếu không cẩn thận thì sẽ như thế nào?</a:t>
            </a:r>
            <a:endParaRPr lang="vi-VN" sz="5400" dirty="0">
              <a:solidFill>
                <a:srgbClr val="002060"/>
              </a:solidFill>
              <a:latin typeface="Times New Roman" panose="02020603050405020304" pitchFamily="18" charset="0"/>
            </a:endParaRPr>
          </a:p>
          <a:p>
            <a:r>
              <a:rPr lang="vi-VN" sz="5400" dirty="0">
                <a:solidFill>
                  <a:srgbClr val="002060"/>
                </a:solidFill>
                <a:latin typeface="Times New Roman" panose="02020603050405020304" pitchFamily="18" charset="0"/>
              </a:rPr>
              <a:t>( Giải thích cụm từ “Bập bênh bập, bênh bập bênh’’. Là chiếc bập bênh cứ xuống thấp lại lên cao)</a:t>
            </a:r>
            <a:endParaRPr lang="vi-VN" sz="5400" dirty="0">
              <a:solidFill>
                <a:srgbClr val="002060"/>
              </a:solidFill>
              <a:latin typeface="Times New Roman" panose="02020603050405020304" pitchFamily="18" charset="0"/>
            </a:endParaRPr>
          </a:p>
          <a:p>
            <a:r>
              <a:rPr lang="vi-VN" sz="5400" dirty="0">
                <a:solidFill>
                  <a:srgbClr val="002060"/>
                </a:solidFill>
                <a:latin typeface="Times New Roman" panose="02020603050405020304" pitchFamily="18" charset="0"/>
              </a:rPr>
              <a:t>- Qua bài thơ này chúng mình học được gì?</a:t>
            </a:r>
            <a:endParaRPr lang="vi-VN" sz="54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1726</Words>
  <Application>WPS Presentation</Application>
  <PresentationFormat>Custom</PresentationFormat>
  <Paragraphs>61</Paragraphs>
  <Slides>13</Slides>
  <Notes>0</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13</vt:i4>
      </vt:variant>
    </vt:vector>
  </HeadingPairs>
  <TitlesOfParts>
    <vt:vector size="36" baseType="lpstr">
      <vt:lpstr>Arial</vt:lpstr>
      <vt:lpstr>SimSun</vt:lpstr>
      <vt:lpstr>Wingdings</vt:lpstr>
      <vt:lpstr>Times New Roman</vt:lpstr>
      <vt:lpstr>Handyman</vt:lpstr>
      <vt:lpstr>Roboto</vt:lpstr>
      <vt:lpstr>Microsoft YaHei</vt:lpstr>
      <vt:lpstr>Arial Unicode MS</vt:lpstr>
      <vt:lpstr>Calibri</vt:lpstr>
      <vt:lpstr>Algerian</vt:lpstr>
      <vt:lpstr>Air Millhouse  Italic</vt:lpstr>
      <vt:lpstr>A Charming Font</vt:lpstr>
      <vt:lpstr>Air Millhouse Outline</vt:lpstr>
      <vt:lpstr>Alien Encounters</vt:lpstr>
      <vt:lpstr>Alien Encounters Solid</vt:lpstr>
      <vt:lpstr>Alphabeta</vt:lpstr>
      <vt:lpstr>Amazone</vt:lpstr>
      <vt:lpstr>Anglo Text</vt:lpstr>
      <vt:lpstr>Crystal</vt:lpstr>
      <vt:lpstr>Agent Orange</vt:lpstr>
      <vt:lpstr>Candara Light</vt:lpstr>
      <vt:lpstr>Alan Den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Thu Hằng</cp:lastModifiedBy>
  <cp:revision>10</cp:revision>
  <dcterms:created xsi:type="dcterms:W3CDTF">2006-08-16T00:00:00Z</dcterms:created>
  <dcterms:modified xsi:type="dcterms:W3CDTF">2024-10-27T14:03:38Z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4ECB005C58054EAA9F1AA35B869102AC_13</vt:lpwstr>
  </property>
  <property fmtid="{D5CDD505-2E9C-101B-9397-08002B2CF9AE}" pid="3" name="KSOProductBuildVer">
    <vt:lpwstr>1033-12.2.0.18607</vt:lpwstr>
  </property>
</Properties>
</file>