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42" autoAdjust="0"/>
    <p:restoredTop sz="94660"/>
  </p:normalViewPr>
  <p:slideViewPr>
    <p:cSldViewPr snapToGrid="0">
      <p:cViewPr varScale="1">
        <p:scale>
          <a:sx n="56" d="100"/>
          <a:sy n="56" d="100"/>
        </p:scale>
        <p:origin x="184" y="1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8/11/24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8/11/24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8/11/24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8/11/24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8/11/24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4.xml"/><Relationship Id="rId5" Type="http://schemas.openxmlformats.org/officeDocument/2006/relationships/image" Target="../media/image17.GIF"/><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595" y="577533"/>
            <a:ext cx="9144000" cy="2387600"/>
          </a:xfrm>
        </p:spPr>
        <p:txBody>
          <a:bodyPr/>
          <a:lstStyle/>
          <a:p>
            <a:endParaRPr lang="en-US"/>
          </a:p>
        </p:txBody>
      </p:sp>
      <p:sp>
        <p:nvSpPr>
          <p:cNvPr id="3" name="Subtitle 2"/>
          <p:cNvSpPr>
            <a:spLocks noGrp="1"/>
          </p:cNvSpPr>
          <p:nvPr>
            <p:ph type="subTitle" idx="1"/>
          </p:nvPr>
        </p:nvSpPr>
        <p:spPr>
          <a:xfrm flipV="1">
            <a:off x="1524000" y="5257800"/>
            <a:ext cx="9144000" cy="344805"/>
          </a:xfrm>
        </p:spPr>
        <p:txBody>
          <a:bodyPr>
            <a:normAutofit fontScale="90000" lnSpcReduction="20000"/>
          </a:bodyPr>
          <a:lstStyle/>
          <a:p>
            <a:endParaRPr lang="en-US"/>
          </a:p>
        </p:txBody>
      </p:sp>
      <p:pic>
        <p:nvPicPr>
          <p:cNvPr id="4" name="Picture 3"/>
          <p:cNvPicPr>
            <a:picLocks noChangeAspect="1"/>
          </p:cNvPicPr>
          <p:nvPr/>
        </p:nvPicPr>
        <p:blipFill>
          <a:blip r:embed="rId2"/>
          <a:stretch>
            <a:fillRect/>
          </a:stretch>
        </p:blipFill>
        <p:spPr>
          <a:xfrm>
            <a:off x="1270" y="1"/>
            <a:ext cx="12190730" cy="6857999"/>
          </a:xfrm>
          <a:prstGeom prst="rect">
            <a:avLst/>
          </a:prstGeom>
        </p:spPr>
      </p:pic>
      <p:sp>
        <p:nvSpPr>
          <p:cNvPr id="5" name="Text Box 4"/>
          <p:cNvSpPr txBox="1"/>
          <p:nvPr/>
        </p:nvSpPr>
        <p:spPr>
          <a:xfrm>
            <a:off x="2440304" y="1110002"/>
            <a:ext cx="7311390" cy="4360631"/>
          </a:xfrm>
          <a:prstGeom prst="rect">
            <a:avLst/>
          </a:prstGeom>
          <a:noFill/>
        </p:spPr>
        <p:txBody>
          <a:bodyPr wrap="square" rtlCol="0">
            <a:noAutofit/>
            <a:scene3d>
              <a:camera prst="orthographicFront"/>
              <a:lightRig rig="threePt" dir="t"/>
            </a:scene3d>
          </a:bodyPr>
          <a:lstStyle/>
          <a:p>
            <a:pPr algn="ctr">
              <a:lnSpc>
                <a:spcPts val="3161"/>
              </a:lnSpc>
            </a:pPr>
            <a:r>
              <a:rPr lang="en-US" sz="1700" b="1" dirty="0">
                <a:solidFill>
                  <a:srgbClr val="E5645E"/>
                </a:solidFill>
                <a:latin typeface="UTM Avo" panose="02040603050506020204" pitchFamily="18"/>
              </a:rPr>
              <a:t>ỦY BAN NHÂN DÂN QUẬN LONG BIÊN</a:t>
            </a:r>
          </a:p>
          <a:p>
            <a:pPr algn="ctr">
              <a:lnSpc>
                <a:spcPts val="3161"/>
              </a:lnSpc>
            </a:pPr>
            <a:r>
              <a:rPr lang="en-US" sz="1700" b="1" dirty="0">
                <a:solidFill>
                  <a:srgbClr val="E5645E"/>
                </a:solidFill>
                <a:latin typeface="UTM Avo" panose="02040603050506020204" pitchFamily="18"/>
              </a:rPr>
              <a:t>TRƯỜNG MẦM NON BAN MAI XANH</a:t>
            </a:r>
          </a:p>
          <a:p>
            <a:pPr algn="ctr">
              <a:lnSpc>
                <a:spcPts val="3161"/>
              </a:lnSpc>
            </a:pPr>
            <a:endParaRPr lang="en-US" sz="2000" dirty="0">
              <a:solidFill>
                <a:srgbClr val="E5645E"/>
              </a:solidFill>
              <a:latin typeface="UTM Avo" panose="02040603050506020204" pitchFamily="18"/>
            </a:endParaRPr>
          </a:p>
          <a:p>
            <a:pPr algn="ctr">
              <a:lnSpc>
                <a:spcPts val="3161"/>
              </a:lnSpc>
            </a:pPr>
            <a:endParaRPr lang="en-US" sz="2000" dirty="0">
              <a:solidFill>
                <a:srgbClr val="E5645E"/>
              </a:solidFill>
              <a:latin typeface="UTM Avo" panose="02040603050506020204" pitchFamily="18"/>
            </a:endParaRPr>
          </a:p>
          <a:p>
            <a:pPr algn="ctr">
              <a:lnSpc>
                <a:spcPts val="3161"/>
              </a:lnSpc>
            </a:pPr>
            <a:r>
              <a:rPr lang="en-US" sz="1500" b="1" dirty="0">
                <a:solidFill>
                  <a:srgbClr val="E5645E"/>
                </a:solidFill>
                <a:latin typeface="UTM Avo" panose="02040603050506020204" pitchFamily="18"/>
              </a:rPr>
              <a:t>LĨNH VỰC  PHÁT TRIỂN NGÔN NGỮ</a:t>
            </a:r>
          </a:p>
          <a:p>
            <a:pPr algn="ctr">
              <a:lnSpc>
                <a:spcPts val="3161"/>
              </a:lnSpc>
            </a:pPr>
            <a:r>
              <a:rPr lang="en-US" sz="1500" b="1" dirty="0">
                <a:solidFill>
                  <a:srgbClr val="E5645E"/>
                </a:solidFill>
                <a:latin typeface="UTM Avo" panose="02040603050506020204" pitchFamily="18"/>
              </a:rPr>
              <a:t>ĐỀ TÀI: NBPB “</a:t>
            </a:r>
            <a:r>
              <a:rPr lang="en-US" sz="1500" b="1" dirty="0" err="1">
                <a:solidFill>
                  <a:srgbClr val="E5645E"/>
                </a:solidFill>
                <a:latin typeface="UTM Avo" panose="02040603050506020204" pitchFamily="18"/>
              </a:rPr>
              <a:t>Cái</a:t>
            </a:r>
            <a:r>
              <a:rPr lang="en-US" sz="1500" b="1" dirty="0">
                <a:solidFill>
                  <a:srgbClr val="E5645E"/>
                </a:solidFill>
                <a:latin typeface="UTM Avo" panose="02040603050506020204" pitchFamily="18"/>
              </a:rPr>
              <a:t> </a:t>
            </a:r>
            <a:r>
              <a:rPr lang="en-US" sz="1500" b="1" dirty="0" err="1">
                <a:solidFill>
                  <a:srgbClr val="E5645E"/>
                </a:solidFill>
                <a:latin typeface="UTM Avo" panose="02040603050506020204" pitchFamily="18"/>
              </a:rPr>
              <a:t>bát-cái</a:t>
            </a:r>
            <a:r>
              <a:rPr lang="en-US" sz="1500" b="1" dirty="0">
                <a:solidFill>
                  <a:srgbClr val="E5645E"/>
                </a:solidFill>
                <a:latin typeface="UTM Avo" panose="02040603050506020204" pitchFamily="18"/>
              </a:rPr>
              <a:t> </a:t>
            </a:r>
            <a:r>
              <a:rPr lang="en-US" sz="1500" b="1" dirty="0" err="1">
                <a:solidFill>
                  <a:srgbClr val="E5645E"/>
                </a:solidFill>
                <a:latin typeface="UTM Avo" panose="02040603050506020204" pitchFamily="18"/>
              </a:rPr>
              <a:t>thìa</a:t>
            </a:r>
            <a:r>
              <a:rPr lang="en-US" sz="1500" b="1" dirty="0">
                <a:solidFill>
                  <a:srgbClr val="E5645E"/>
                </a:solidFill>
                <a:latin typeface="UTM Avo" panose="02040603050506020204" pitchFamily="18"/>
              </a:rPr>
              <a:t>”</a:t>
            </a:r>
          </a:p>
          <a:p>
            <a:pPr algn="ctr">
              <a:lnSpc>
                <a:spcPts val="3161"/>
              </a:lnSpc>
            </a:pPr>
            <a:r>
              <a:rPr lang="en-US" sz="1500" b="1" dirty="0" err="1">
                <a:solidFill>
                  <a:srgbClr val="E5645E"/>
                </a:solidFill>
                <a:latin typeface="UTM Avo" panose="02040603050506020204" pitchFamily="18"/>
              </a:rPr>
              <a:t>Đối</a:t>
            </a:r>
            <a:r>
              <a:rPr lang="en-US" sz="1500" b="1" dirty="0">
                <a:solidFill>
                  <a:srgbClr val="E5645E"/>
                </a:solidFill>
                <a:latin typeface="UTM Avo" panose="02040603050506020204" pitchFamily="18"/>
              </a:rPr>
              <a:t> </a:t>
            </a:r>
            <a:r>
              <a:rPr lang="en-US" sz="1500" b="1" dirty="0" err="1">
                <a:solidFill>
                  <a:srgbClr val="E5645E"/>
                </a:solidFill>
                <a:latin typeface="UTM Avo" panose="02040603050506020204" pitchFamily="18"/>
              </a:rPr>
              <a:t>tượng</a:t>
            </a:r>
            <a:r>
              <a:rPr lang="en-US" sz="1500" b="1" dirty="0">
                <a:solidFill>
                  <a:srgbClr val="E5645E"/>
                </a:solidFill>
                <a:latin typeface="UTM Avo" panose="02040603050506020204" pitchFamily="18"/>
              </a:rPr>
              <a:t>: 24-36tháng</a:t>
            </a:r>
          </a:p>
          <a:p>
            <a:pPr algn="ctr">
              <a:lnSpc>
                <a:spcPts val="3161"/>
              </a:lnSpc>
            </a:pPr>
            <a:r>
              <a:rPr lang="en-US" sz="1500" b="1" dirty="0" err="1">
                <a:solidFill>
                  <a:srgbClr val="E5645E"/>
                </a:solidFill>
                <a:latin typeface="UTM Avo" panose="02040603050506020204" pitchFamily="18"/>
              </a:rPr>
              <a:t>Lớp</a:t>
            </a:r>
            <a:r>
              <a:rPr lang="en-US" sz="1500" b="1" dirty="0">
                <a:solidFill>
                  <a:srgbClr val="E5645E"/>
                </a:solidFill>
                <a:latin typeface="UTM Avo" panose="02040603050506020204" pitchFamily="18"/>
              </a:rPr>
              <a:t> : NT D1</a:t>
            </a:r>
          </a:p>
        </p:txBody>
      </p:sp>
      <p:sp>
        <p:nvSpPr>
          <p:cNvPr id="7" name="Freeform 8">
            <a:extLst>
              <a:ext uri="{FF2B5EF4-FFF2-40B4-BE49-F238E27FC236}">
                <a16:creationId xmlns:a16="http://schemas.microsoft.com/office/drawing/2014/main" id="{24B7DFD0-7C6D-C4D9-C39D-BA809297A606}"/>
              </a:ext>
            </a:extLst>
          </p:cNvPr>
          <p:cNvSpPr/>
          <p:nvPr/>
        </p:nvSpPr>
        <p:spPr>
          <a:xfrm>
            <a:off x="5454019" y="2054883"/>
            <a:ext cx="1110068" cy="735614"/>
          </a:xfrm>
          <a:custGeom>
            <a:avLst/>
            <a:gdLst/>
            <a:ahLst/>
            <a:cxnLst/>
            <a:rect l="l" t="t" r="r" b="b"/>
            <a:pathLst>
              <a:path w="3128544" h="3128544">
                <a:moveTo>
                  <a:pt x="0" y="0"/>
                </a:moveTo>
                <a:lnTo>
                  <a:pt x="3128544" y="0"/>
                </a:lnTo>
                <a:lnTo>
                  <a:pt x="3128544" y="3128543"/>
                </a:lnTo>
                <a:lnTo>
                  <a:pt x="0" y="3128543"/>
                </a:lnTo>
                <a:lnTo>
                  <a:pt x="0" y="0"/>
                </a:lnTo>
                <a:close/>
              </a:path>
            </a:pathLst>
          </a:custGeom>
          <a:blipFill>
            <a:blip r:embed="rId3"/>
            <a:stretch>
              <a:fillRect/>
            </a:stretch>
          </a:blipFill>
        </p:spPr>
        <p:txBody>
          <a:bodyPr/>
          <a:lstStyle/>
          <a:p>
            <a:endParaRPr lang="en-VN"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Content Placeholder 3"/>
          <p:cNvPicPr>
            <a:picLocks noChangeAspect="1"/>
          </p:cNvPicPr>
          <p:nvPr/>
        </p:nvPicPr>
        <p:blipFill>
          <a:blip r:embed="rId2"/>
          <a:stretch>
            <a:fillRect/>
          </a:stretch>
        </p:blipFill>
        <p:spPr>
          <a:xfrm>
            <a:off x="0" y="-635"/>
            <a:ext cx="12342495" cy="7225030"/>
          </a:xfrm>
          <a:prstGeom prst="rect">
            <a:avLst/>
          </a:prstGeom>
        </p:spPr>
      </p:pic>
      <p:sp>
        <p:nvSpPr>
          <p:cNvPr id="7" name="Text Box 6"/>
          <p:cNvSpPr txBox="1"/>
          <p:nvPr/>
        </p:nvSpPr>
        <p:spPr>
          <a:xfrm>
            <a:off x="3460750" y="643890"/>
            <a:ext cx="5572760" cy="768350"/>
          </a:xfrm>
          <a:prstGeom prst="rect">
            <a:avLst/>
          </a:prstGeom>
          <a:noFill/>
        </p:spPr>
        <p:txBody>
          <a:bodyPr wrap="square" rtlCol="0">
            <a:spAutoFit/>
          </a:bodyPr>
          <a:lstStyle/>
          <a:p>
            <a:r>
              <a:rPr lang="vi-VN" altLang="en-US" sz="440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rPr>
              <a:t>Thìa dùng để làm gì?</a:t>
            </a:r>
          </a:p>
        </p:txBody>
      </p:sp>
      <p:sp>
        <p:nvSpPr>
          <p:cNvPr id="8" name="Text Box 7"/>
          <p:cNvSpPr txBox="1"/>
          <p:nvPr/>
        </p:nvSpPr>
        <p:spPr>
          <a:xfrm>
            <a:off x="3460750" y="2291715"/>
            <a:ext cx="7893050" cy="645160"/>
          </a:xfrm>
          <a:prstGeom prst="rect">
            <a:avLst/>
          </a:prstGeom>
          <a:noFill/>
        </p:spPr>
        <p:txBody>
          <a:bodyPr wrap="square" rtlCol="0">
            <a:spAutoFit/>
          </a:bodyPr>
          <a:lstStyle/>
          <a:p>
            <a:r>
              <a:rPr lang="vi-VN" altLang="en-US" sz="3600">
                <a:solidFill>
                  <a:srgbClr val="FF0000"/>
                </a:solidFill>
              </a:rPr>
              <a:t>    </a:t>
            </a:r>
          </a:p>
        </p:txBody>
      </p:sp>
      <p:sp>
        <p:nvSpPr>
          <p:cNvPr id="9" name="Explosion 1 8"/>
          <p:cNvSpPr/>
          <p:nvPr/>
        </p:nvSpPr>
        <p:spPr>
          <a:xfrm>
            <a:off x="2574925" y="1199515"/>
            <a:ext cx="8656955" cy="4451985"/>
          </a:xfrm>
          <a:prstGeom prst="irregularSeal1">
            <a:avLst/>
          </a:prstGeom>
        </p:spPr>
        <p:style>
          <a:lnRef idx="2">
            <a:schemeClr val="accent1"/>
          </a:lnRef>
          <a:fillRef idx="0">
            <a:srgbClr val="FFFFFF"/>
          </a:fillRef>
          <a:effectRef idx="0">
            <a:srgbClr val="FFFFFF"/>
          </a:effectRef>
          <a:fontRef idx="minor">
            <a:schemeClr val="dk1"/>
          </a:fontRef>
        </p:style>
        <p:txBody>
          <a:bodyPr rtlCol="0" anchor="ctr"/>
          <a:lstStyle/>
          <a:p>
            <a:pPr algn="ctr"/>
            <a:endParaRPr lang="en-US"/>
          </a:p>
        </p:txBody>
      </p:sp>
      <p:sp>
        <p:nvSpPr>
          <p:cNvPr id="10" name="Text Box 9"/>
          <p:cNvSpPr txBox="1"/>
          <p:nvPr/>
        </p:nvSpPr>
        <p:spPr>
          <a:xfrm>
            <a:off x="4739005" y="2540635"/>
            <a:ext cx="5109845" cy="1277620"/>
          </a:xfrm>
          <a:prstGeom prst="rect">
            <a:avLst/>
          </a:prstGeom>
          <a:noFill/>
        </p:spPr>
        <p:txBody>
          <a:bodyPr wrap="square" rtlCol="0">
            <a:noAutofit/>
          </a:bodyPr>
          <a:lstStyle/>
          <a:p>
            <a:r>
              <a:rPr lang="vi-VN" altLang="en-US" sz="3600">
                <a:solidFill>
                  <a:srgbClr val="FF0000"/>
                </a:solidFill>
                <a:sym typeface="+mn-ea"/>
              </a:rPr>
              <a:t>Thìa dùng để xúc cơm, xúc thức ăn </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circle(in)">
                                      <p:cBhvr>
                                        <p:cTn id="16"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vi-VN" altLang="en-US">
                <a:ln w="22225">
                  <a:solidFill>
                    <a:schemeClr val="accent2"/>
                  </a:solidFill>
                  <a:prstDash val="solid"/>
                </a:ln>
                <a:solidFill>
                  <a:schemeClr val="accent2">
                    <a:lumMod val="40000"/>
                    <a:lumOff val="60000"/>
                  </a:schemeClr>
                </a:solidFill>
                <a:effectLst/>
              </a:rPr>
              <a:t>Thìa được làm bằng nhiều chất liệu khác nhau</a:t>
            </a:r>
          </a:p>
        </p:txBody>
      </p:sp>
      <p:pic>
        <p:nvPicPr>
          <p:cNvPr id="5" name="Content Placeholder 4"/>
          <p:cNvPicPr>
            <a:picLocks noGrp="1" noChangeAspect="1"/>
          </p:cNvPicPr>
          <p:nvPr>
            <p:ph sz="half" idx="1"/>
          </p:nvPr>
        </p:nvPicPr>
        <p:blipFill>
          <a:blip r:embed="rId2"/>
          <a:stretch>
            <a:fillRect/>
          </a:stretch>
        </p:blipFill>
        <p:spPr>
          <a:xfrm>
            <a:off x="1129030" y="1252855"/>
            <a:ext cx="4351655" cy="4351655"/>
          </a:xfrm>
          <a:prstGeom prst="rect">
            <a:avLst/>
          </a:prstGeom>
        </p:spPr>
      </p:pic>
      <p:pic>
        <p:nvPicPr>
          <p:cNvPr id="6" name="Content Placeholder 5"/>
          <p:cNvPicPr>
            <a:picLocks noGrp="1" noChangeAspect="1"/>
          </p:cNvPicPr>
          <p:nvPr>
            <p:ph sz="half" idx="2"/>
          </p:nvPr>
        </p:nvPicPr>
        <p:blipFill>
          <a:blip r:embed="rId3"/>
          <a:stretch>
            <a:fillRect/>
          </a:stretch>
        </p:blipFill>
        <p:spPr>
          <a:xfrm>
            <a:off x="6337935" y="1042035"/>
            <a:ext cx="4351655" cy="4351655"/>
          </a:xfrm>
          <a:prstGeom prst="rect">
            <a:avLst/>
          </a:prstGeom>
        </p:spPr>
      </p:pic>
      <p:sp>
        <p:nvSpPr>
          <p:cNvPr id="7" name="Text Box 6"/>
          <p:cNvSpPr txBox="1"/>
          <p:nvPr/>
        </p:nvSpPr>
        <p:spPr>
          <a:xfrm>
            <a:off x="1678940" y="5250180"/>
            <a:ext cx="2856865" cy="706755"/>
          </a:xfrm>
          <a:prstGeom prst="rect">
            <a:avLst/>
          </a:prstGeom>
          <a:noFill/>
        </p:spPr>
        <p:txBody>
          <a:bodyPr wrap="square" rtlCol="0">
            <a:spAutoFit/>
          </a:bodyPr>
          <a:lstStyle/>
          <a:p>
            <a:r>
              <a:rPr lang="vi-VN" altLang="en-US" sz="4000">
                <a:solidFill>
                  <a:srgbClr val="FF0000"/>
                </a:solidFill>
              </a:rPr>
              <a:t>Thìa gỗ</a:t>
            </a:r>
          </a:p>
        </p:txBody>
      </p:sp>
      <p:sp>
        <p:nvSpPr>
          <p:cNvPr id="8" name="Text Box 7"/>
          <p:cNvSpPr txBox="1"/>
          <p:nvPr/>
        </p:nvSpPr>
        <p:spPr>
          <a:xfrm>
            <a:off x="7329170" y="5393690"/>
            <a:ext cx="2827655" cy="706755"/>
          </a:xfrm>
          <a:prstGeom prst="rect">
            <a:avLst/>
          </a:prstGeom>
          <a:noFill/>
        </p:spPr>
        <p:txBody>
          <a:bodyPr wrap="square" rtlCol="0">
            <a:spAutoFit/>
          </a:bodyPr>
          <a:lstStyle/>
          <a:p>
            <a:r>
              <a:rPr lang="vi-VN" altLang="en-US" sz="4000">
                <a:solidFill>
                  <a:srgbClr val="FF0000"/>
                </a:solidFill>
              </a:rPr>
              <a:t>Thìa nhựa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linds(horizontal)">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ox(in)">
                                      <p:cBhvr>
                                        <p:cTn id="2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12191365" cy="6857365"/>
          </a:xfrm>
          <a:prstGeom prst="rect">
            <a:avLst/>
          </a:prstGeom>
        </p:spPr>
      </p:pic>
      <p:sp>
        <p:nvSpPr>
          <p:cNvPr id="3" name="Text Box 2"/>
          <p:cNvSpPr txBox="1"/>
          <p:nvPr/>
        </p:nvSpPr>
        <p:spPr>
          <a:xfrm>
            <a:off x="1" y="1691005"/>
            <a:ext cx="7756634" cy="3101712"/>
          </a:xfrm>
          <a:prstGeom prst="rect">
            <a:avLst/>
          </a:prstGeom>
          <a:noFill/>
        </p:spPr>
        <p:txBody>
          <a:bodyPr wrap="square" rtlCol="0">
            <a:noAutofit/>
          </a:bodyPr>
          <a:lstStyle/>
          <a:p>
            <a:r>
              <a:rPr lang="vi-VN" altLang="en-US" sz="4000" dirty="0">
                <a:ln w="22225">
                  <a:solidFill>
                    <a:schemeClr val="accent2"/>
                  </a:solidFill>
                  <a:prstDash val="solid"/>
                </a:ln>
                <a:solidFill>
                  <a:srgbClr val="FF0000"/>
                </a:solidFill>
                <a:effectLst/>
              </a:rPr>
              <a:t>           </a:t>
            </a:r>
            <a:r>
              <a:rPr lang="vi-VN" altLang="en-US" sz="4000" dirty="0">
                <a:ln w="22225">
                  <a:solidFill>
                    <a:schemeClr val="accent2"/>
                  </a:solidFill>
                  <a:prstDash val="solid"/>
                </a:ln>
                <a:solidFill>
                  <a:srgbClr val="FF0000"/>
                </a:solidFill>
              </a:rPr>
              <a:t>*</a:t>
            </a:r>
            <a:r>
              <a:rPr lang="vi-VN" altLang="en-US" sz="3000" dirty="0">
                <a:ln w="22225">
                  <a:solidFill>
                    <a:schemeClr val="accent2"/>
                  </a:solidFill>
                  <a:prstDash val="solid"/>
                </a:ln>
                <a:solidFill>
                  <a:srgbClr val="FF0000"/>
                </a:solidFill>
                <a:effectLst/>
              </a:rPr>
              <a:t>Giáo dục: Cái bát, cái thìa là đồ dùng để ăn cơm, khi ăn chúng mình phải cẩn thận, không làm rơi cơm ra ngoài, ăn xong để bát vào rổ nhẹ nhàng. </a:t>
            </a:r>
          </a:p>
          <a:p>
            <a:r>
              <a:rPr lang="vi-VN" altLang="en-US" sz="3000" dirty="0">
                <a:ln w="22225">
                  <a:solidFill>
                    <a:schemeClr val="accent2"/>
                  </a:solidFill>
                  <a:prstDash val="solid"/>
                </a:ln>
                <a:solidFill>
                  <a:srgbClr val="FF0000"/>
                </a:solidFill>
                <a:effectLst/>
              </a:rPr>
              <a:t>Khi xúc ăn chúng mình cầm thìa </a:t>
            </a:r>
          </a:p>
          <a:p>
            <a:r>
              <a:rPr lang="vi-VN" altLang="en-US" sz="3000" dirty="0">
                <a:ln w="22225">
                  <a:solidFill>
                    <a:schemeClr val="accent2"/>
                  </a:solidFill>
                  <a:prstDash val="solid"/>
                </a:ln>
                <a:solidFill>
                  <a:srgbClr val="FF0000"/>
                </a:solidFill>
                <a:effectLst/>
              </a:rPr>
              <a:t>bằng tay phải.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weety[1]"/>
          <p:cNvPicPr>
            <a:picLocks noChangeAspect="1"/>
          </p:cNvPicPr>
          <p:nvPr/>
        </p:nvPicPr>
        <p:blipFill>
          <a:blip r:embed="rId2"/>
          <a:stretch>
            <a:fillRect/>
          </a:stretch>
        </p:blipFill>
        <p:spPr>
          <a:xfrm>
            <a:off x="1295400" y="4624705"/>
            <a:ext cx="1486535" cy="1345565"/>
          </a:xfrm>
          <a:prstGeom prst="rect">
            <a:avLst/>
          </a:prstGeom>
          <a:noFill/>
          <a:ln w="9525">
            <a:noFill/>
          </a:ln>
        </p:spPr>
      </p:pic>
      <p:grpSp>
        <p:nvGrpSpPr>
          <p:cNvPr id="6" name="Group 3"/>
          <p:cNvGrpSpPr/>
          <p:nvPr/>
        </p:nvGrpSpPr>
        <p:grpSpPr>
          <a:xfrm>
            <a:off x="0" y="-123825"/>
            <a:ext cx="12192000" cy="7123430"/>
            <a:chOff x="0" y="0"/>
            <a:chExt cx="5760" cy="4320"/>
          </a:xfrm>
        </p:grpSpPr>
        <p:pic>
          <p:nvPicPr>
            <p:cNvPr id="7" name="Picture 4" descr="flower[1][1][1][1]"/>
            <p:cNvPicPr>
              <a:picLocks noChangeAspect="1"/>
            </p:cNvPicPr>
            <p:nvPr/>
          </p:nvPicPr>
          <p:blipFill>
            <a:blip r:embed="rId3"/>
            <a:stretch>
              <a:fillRect/>
            </a:stretch>
          </p:blipFill>
          <p:spPr>
            <a:xfrm>
              <a:off x="0" y="0"/>
              <a:ext cx="5760" cy="378"/>
            </a:xfrm>
            <a:prstGeom prst="rect">
              <a:avLst/>
            </a:prstGeom>
            <a:noFill/>
            <a:ln w="9525">
              <a:noFill/>
            </a:ln>
          </p:spPr>
        </p:pic>
        <p:pic>
          <p:nvPicPr>
            <p:cNvPr id="8" name="Picture 5" descr="flower[1][1][1][1]"/>
            <p:cNvPicPr>
              <a:picLocks noChangeAspect="1"/>
            </p:cNvPicPr>
            <p:nvPr/>
          </p:nvPicPr>
          <p:blipFill>
            <a:blip r:embed="rId3"/>
            <a:stretch>
              <a:fillRect/>
            </a:stretch>
          </p:blipFill>
          <p:spPr>
            <a:xfrm>
              <a:off x="0" y="3942"/>
              <a:ext cx="5760" cy="378"/>
            </a:xfrm>
            <a:prstGeom prst="rect">
              <a:avLst/>
            </a:prstGeom>
            <a:noFill/>
            <a:ln w="9525">
              <a:noFill/>
            </a:ln>
          </p:spPr>
        </p:pic>
        <p:pic>
          <p:nvPicPr>
            <p:cNvPr id="9" name="Picture 6" descr="flower[1][1][1][1]"/>
            <p:cNvPicPr>
              <a:picLocks noChangeAspect="1"/>
            </p:cNvPicPr>
            <p:nvPr/>
          </p:nvPicPr>
          <p:blipFill>
            <a:blip r:embed="rId3"/>
            <a:stretch>
              <a:fillRect/>
            </a:stretch>
          </p:blipFill>
          <p:spPr>
            <a:xfrm rot="-5400000">
              <a:off x="-1971" y="1971"/>
              <a:ext cx="4320" cy="378"/>
            </a:xfrm>
            <a:prstGeom prst="rect">
              <a:avLst/>
            </a:prstGeom>
            <a:noFill/>
            <a:ln w="9525">
              <a:noFill/>
            </a:ln>
          </p:spPr>
        </p:pic>
        <p:pic>
          <p:nvPicPr>
            <p:cNvPr id="10" name="Picture 7" descr="flower[1][1][1][1]"/>
            <p:cNvPicPr>
              <a:picLocks noChangeAspect="1"/>
            </p:cNvPicPr>
            <p:nvPr/>
          </p:nvPicPr>
          <p:blipFill>
            <a:blip r:embed="rId3"/>
            <a:stretch>
              <a:fillRect/>
            </a:stretch>
          </p:blipFill>
          <p:spPr>
            <a:xfrm rot="-5400000">
              <a:off x="3411" y="1971"/>
              <a:ext cx="4320" cy="378"/>
            </a:xfrm>
            <a:prstGeom prst="rect">
              <a:avLst/>
            </a:prstGeom>
            <a:noFill/>
            <a:ln w="9525">
              <a:noFill/>
            </a:ln>
          </p:spPr>
        </p:pic>
        <p:pic>
          <p:nvPicPr>
            <p:cNvPr id="11" name="Picture 8" descr="012"/>
            <p:cNvPicPr>
              <a:picLocks noChangeAspect="1"/>
            </p:cNvPicPr>
            <p:nvPr/>
          </p:nvPicPr>
          <p:blipFill>
            <a:blip r:embed="rId4"/>
            <a:stretch>
              <a:fillRect/>
            </a:stretch>
          </p:blipFill>
          <p:spPr>
            <a:xfrm>
              <a:off x="0" y="0"/>
              <a:ext cx="816" cy="723"/>
            </a:xfrm>
            <a:prstGeom prst="rect">
              <a:avLst/>
            </a:prstGeom>
            <a:noFill/>
            <a:ln w="9525">
              <a:noFill/>
            </a:ln>
          </p:spPr>
        </p:pic>
        <p:pic>
          <p:nvPicPr>
            <p:cNvPr id="12" name="Picture 9" descr="012"/>
            <p:cNvPicPr>
              <a:picLocks noChangeAspect="1"/>
            </p:cNvPicPr>
            <p:nvPr/>
          </p:nvPicPr>
          <p:blipFill>
            <a:blip r:embed="rId4"/>
            <a:stretch>
              <a:fillRect/>
            </a:stretch>
          </p:blipFill>
          <p:spPr>
            <a:xfrm>
              <a:off x="0" y="3597"/>
              <a:ext cx="816" cy="723"/>
            </a:xfrm>
            <a:prstGeom prst="rect">
              <a:avLst/>
            </a:prstGeom>
            <a:noFill/>
            <a:ln w="9525">
              <a:noFill/>
            </a:ln>
          </p:spPr>
        </p:pic>
        <p:pic>
          <p:nvPicPr>
            <p:cNvPr id="13" name="Picture 10" descr="012"/>
            <p:cNvPicPr>
              <a:picLocks noChangeAspect="1"/>
            </p:cNvPicPr>
            <p:nvPr/>
          </p:nvPicPr>
          <p:blipFill>
            <a:blip r:embed="rId4"/>
            <a:stretch>
              <a:fillRect/>
            </a:stretch>
          </p:blipFill>
          <p:spPr>
            <a:xfrm rot="10800000">
              <a:off x="4944" y="0"/>
              <a:ext cx="816" cy="723"/>
            </a:xfrm>
            <a:prstGeom prst="rect">
              <a:avLst/>
            </a:prstGeom>
            <a:noFill/>
            <a:ln w="9525">
              <a:noFill/>
            </a:ln>
          </p:spPr>
        </p:pic>
        <p:pic>
          <p:nvPicPr>
            <p:cNvPr id="14" name="Picture 11" descr="012"/>
            <p:cNvPicPr>
              <a:picLocks noChangeAspect="1"/>
            </p:cNvPicPr>
            <p:nvPr/>
          </p:nvPicPr>
          <p:blipFill>
            <a:blip r:embed="rId4"/>
            <a:stretch>
              <a:fillRect/>
            </a:stretch>
          </p:blipFill>
          <p:spPr>
            <a:xfrm rot="10800000">
              <a:off x="4944" y="3597"/>
              <a:ext cx="816" cy="723"/>
            </a:xfrm>
            <a:prstGeom prst="rect">
              <a:avLst/>
            </a:prstGeom>
            <a:noFill/>
            <a:ln w="9525">
              <a:noFill/>
            </a:ln>
          </p:spPr>
        </p:pic>
      </p:grpSp>
      <p:sp>
        <p:nvSpPr>
          <p:cNvPr id="15" name="WordArt 12"/>
          <p:cNvSpPr>
            <a:spLocks noTextEdit="1"/>
          </p:cNvSpPr>
          <p:nvPr/>
        </p:nvSpPr>
        <p:spPr>
          <a:xfrm>
            <a:off x="3025775" y="4065270"/>
            <a:ext cx="5445760" cy="711835"/>
          </a:xfrm>
          <a:prstGeom prst="rect">
            <a:avLst/>
          </a:prstGeom>
        </p:spPr>
        <p:txBody>
          <a:bodyPr wrap="none" fromWordArt="1">
            <a:prstTxWarp prst="textPlain">
              <a:avLst>
                <a:gd name="adj" fmla="val 50000"/>
              </a:avLst>
            </a:prstTxWarp>
            <a:normAutofit/>
          </a:bodyPr>
          <a:lstStyle/>
          <a:p>
            <a:pPr algn="ctr"/>
            <a:r>
              <a:rPr lang="en-US" sz="3600">
                <a:ln w="12700" cap="flat" cmpd="sng">
                  <a:solidFill>
                    <a:srgbClr val="00FF00"/>
                  </a:solidFill>
                  <a:prstDash val="solid"/>
                  <a:headEnd type="none" w="med" len="med"/>
                  <a:tailEnd type="none" w="med" len="med"/>
                </a:ln>
                <a:solidFill>
                  <a:srgbClr val="FF0000"/>
                </a:solidFill>
                <a:effectLst>
                  <a:outerShdw dist="35921" dir="2699999" sy="50000" kx="2115830" algn="bl" rotWithShape="0">
                    <a:srgbClr val="C0C0C0">
                      <a:alpha val="79999"/>
                    </a:srgbClr>
                  </a:outerShdw>
                </a:effectLst>
                <a:latin typeface="Times New Roman" panose="02020603050405020304" charset="0"/>
                <a:ea typeface="Times New Roman" panose="02020603050405020304" charset="0"/>
              </a:rPr>
              <a:t>xin chào</a:t>
            </a:r>
          </a:p>
        </p:txBody>
      </p:sp>
      <p:grpSp>
        <p:nvGrpSpPr>
          <p:cNvPr id="16" name="Group 13"/>
          <p:cNvGrpSpPr/>
          <p:nvPr/>
        </p:nvGrpSpPr>
        <p:grpSpPr>
          <a:xfrm>
            <a:off x="3397885" y="499110"/>
            <a:ext cx="5073650" cy="2729230"/>
            <a:chOff x="204" y="0"/>
            <a:chExt cx="2457" cy="2087"/>
          </a:xfrm>
        </p:grpSpPr>
        <p:grpSp>
          <p:nvGrpSpPr>
            <p:cNvPr id="17" name="Group 14"/>
            <p:cNvGrpSpPr/>
            <p:nvPr/>
          </p:nvGrpSpPr>
          <p:grpSpPr>
            <a:xfrm>
              <a:off x="247" y="0"/>
              <a:ext cx="2414" cy="2073"/>
              <a:chOff x="1644" y="2382"/>
              <a:chExt cx="2346" cy="1774"/>
            </a:xfrm>
          </p:grpSpPr>
          <p:pic>
            <p:nvPicPr>
              <p:cNvPr id="18" name="Picture 15" descr="BIRTHD~3"/>
              <p:cNvPicPr>
                <a:picLocks noChangeAspect="1"/>
              </p:cNvPicPr>
              <p:nvPr/>
            </p:nvPicPr>
            <p:blipFill>
              <a:blip r:embed="rId5"/>
              <a:stretch>
                <a:fillRect/>
              </a:stretch>
            </p:blipFill>
            <p:spPr>
              <a:xfrm>
                <a:off x="1647" y="2476"/>
                <a:ext cx="2322" cy="1680"/>
              </a:xfrm>
              <a:prstGeom prst="rect">
                <a:avLst/>
              </a:prstGeom>
              <a:noFill/>
              <a:ln w="9525">
                <a:noFill/>
              </a:ln>
            </p:spPr>
          </p:pic>
          <p:grpSp>
            <p:nvGrpSpPr>
              <p:cNvPr id="19" name="Group 16"/>
              <p:cNvGrpSpPr/>
              <p:nvPr/>
            </p:nvGrpSpPr>
            <p:grpSpPr>
              <a:xfrm>
                <a:off x="1644" y="2382"/>
                <a:ext cx="2346" cy="504"/>
                <a:chOff x="1644" y="2406"/>
                <a:chExt cx="2346" cy="504"/>
              </a:xfrm>
            </p:grpSpPr>
            <p:sp>
              <p:nvSpPr>
                <p:cNvPr id="20" name="AutoShape 17"/>
                <p:cNvSpPr/>
                <p:nvPr/>
              </p:nvSpPr>
              <p:spPr>
                <a:xfrm>
                  <a:off x="1668" y="2475"/>
                  <a:ext cx="2322" cy="435"/>
                </a:xfrm>
                <a:prstGeom prst="flowChartTerminator">
                  <a:avLst/>
                </a:prstGeom>
                <a:solidFill>
                  <a:srgbClr val="FFFF99"/>
                </a:solidFill>
                <a:ln w="9525">
                  <a:noFill/>
                </a:ln>
              </p:spPr>
              <p:txBody>
                <a:bodyPr wrap="none" anchor="ctr" anchorCtr="0"/>
                <a:lstStyle/>
                <a:p>
                  <a:pPr algn="ctr"/>
                  <a:r>
                    <a:rPr sz="4400" b="1" dirty="0">
                      <a:solidFill>
                        <a:srgbClr val="FF0000"/>
                      </a:solidFill>
                      <a:latin typeface="Times New Roman" panose="02020603050405020304" charset="0"/>
                      <a:cs typeface="Arial" panose="020B0604020202020204" pitchFamily="34" charset="0"/>
                    </a:rPr>
                    <a:t>gi</a:t>
                  </a:r>
                  <a:r>
                    <a:rPr sz="3600" b="1" dirty="0">
                      <a:solidFill>
                        <a:srgbClr val="FF0000"/>
                      </a:solidFill>
                      <a:latin typeface="Times New Roman" panose="02020603050405020304" charset="0"/>
                    </a:rPr>
                    <a:t>ờ học kết thúc</a:t>
                  </a:r>
                </a:p>
              </p:txBody>
            </p:sp>
            <p:sp>
              <p:nvSpPr>
                <p:cNvPr id="21" name="Freeform 18"/>
                <p:cNvSpPr/>
                <p:nvPr/>
              </p:nvSpPr>
              <p:spPr>
                <a:xfrm>
                  <a:off x="1644" y="2406"/>
                  <a:ext cx="2340" cy="492"/>
                </a:xfrm>
                <a:custGeom>
                  <a:avLst/>
                  <a:gdLst>
                    <a:gd name="txL" fmla="*/ 0 w 2340"/>
                    <a:gd name="txT" fmla="*/ 0 h 492"/>
                    <a:gd name="txR" fmla="*/ 2340 w 2340"/>
                    <a:gd name="txB" fmla="*/ 492 h 492"/>
                  </a:gdLst>
                  <a:ahLst/>
                  <a:cxnLst>
                    <a:cxn ang="0">
                      <a:pos x="192" y="492"/>
                    </a:cxn>
                    <a:cxn ang="0">
                      <a:pos x="156" y="456"/>
                    </a:cxn>
                    <a:cxn ang="0">
                      <a:pos x="84" y="432"/>
                    </a:cxn>
                    <a:cxn ang="0">
                      <a:pos x="48" y="408"/>
                    </a:cxn>
                    <a:cxn ang="0">
                      <a:pos x="24" y="372"/>
                    </a:cxn>
                    <a:cxn ang="0">
                      <a:pos x="0" y="300"/>
                    </a:cxn>
                    <a:cxn ang="0">
                      <a:pos x="12" y="240"/>
                    </a:cxn>
                    <a:cxn ang="0">
                      <a:pos x="144" y="132"/>
                    </a:cxn>
                    <a:cxn ang="0">
                      <a:pos x="936" y="72"/>
                    </a:cxn>
                    <a:cxn ang="0">
                      <a:pos x="1248" y="84"/>
                    </a:cxn>
                    <a:cxn ang="0">
                      <a:pos x="1944" y="96"/>
                    </a:cxn>
                    <a:cxn ang="0">
                      <a:pos x="2292" y="168"/>
                    </a:cxn>
                    <a:cxn ang="0">
                      <a:pos x="2316" y="204"/>
                    </a:cxn>
                    <a:cxn ang="0">
                      <a:pos x="2340" y="276"/>
                    </a:cxn>
                    <a:cxn ang="0">
                      <a:pos x="2316" y="372"/>
                    </a:cxn>
                    <a:cxn ang="0">
                      <a:pos x="2208" y="432"/>
                    </a:cxn>
                    <a:cxn ang="0">
                      <a:pos x="2160" y="492"/>
                    </a:cxn>
                  </a:cxnLst>
                  <a:rect l="txL" t="txT" r="txR" b="tx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type="none" w="med" len="med"/>
                  <a:tailEnd type="none" w="med" len="med"/>
                </a:ln>
              </p:spPr>
              <p:txBody>
                <a:bodyPr/>
                <a:lstStyle/>
                <a:p>
                  <a:endParaRPr dirty="0">
                    <a:latin typeface="Arial" panose="020B0604020202020204" pitchFamily="34" charset="0"/>
                  </a:endParaRPr>
                </a:p>
              </p:txBody>
            </p:sp>
          </p:grpSp>
        </p:grpSp>
        <p:sp>
          <p:nvSpPr>
            <p:cNvPr id="22" name="Rectangle 19"/>
            <p:cNvSpPr/>
            <p:nvPr/>
          </p:nvSpPr>
          <p:spPr>
            <a:xfrm>
              <a:off x="204" y="1762"/>
              <a:ext cx="2449" cy="325"/>
            </a:xfrm>
            <a:prstGeom prst="rect">
              <a:avLst/>
            </a:prstGeom>
            <a:solidFill>
              <a:schemeClr val="bg1"/>
            </a:solidFill>
            <a:ln w="9525">
              <a:noFill/>
            </a:ln>
          </p:spPr>
          <p:txBody>
            <a:bodyPr wrap="none" anchor="ctr" anchorCtr="0"/>
            <a:lstStyle/>
            <a:p>
              <a:endParaRPr dirty="0">
                <a:latin typeface="Arial" panose="020B0604020202020204" pitchFamily="34" charset="0"/>
              </a:endParaRPr>
            </a:p>
          </p:txBody>
        </p:sp>
      </p:grpSp>
      <p:sp>
        <p:nvSpPr>
          <p:cNvPr id="23" name="WordArt 20"/>
          <p:cNvSpPr>
            <a:spLocks noTextEdit="1"/>
          </p:cNvSpPr>
          <p:nvPr/>
        </p:nvSpPr>
        <p:spPr>
          <a:xfrm>
            <a:off x="1371600" y="3352800"/>
            <a:ext cx="8722360" cy="2136775"/>
          </a:xfrm>
          <a:prstGeom prst="rect">
            <a:avLst/>
          </a:prstGeom>
        </p:spPr>
        <p:txBody>
          <a:bodyPr wrap="none" fromWordArt="1">
            <a:prstTxWarp prst="textArchUp">
              <a:avLst>
                <a:gd name="adj" fmla="val 10800012"/>
              </a:avLst>
            </a:prstTxWarp>
            <a:normAutofit/>
          </a:bodyPr>
          <a:lstStyle/>
          <a:p>
            <a:pPr algn="ctr"/>
            <a:r>
              <a:rPr lang="en-US" sz="3600">
                <a:ln w="9525" cap="flat" cmpd="sng">
                  <a:solidFill>
                    <a:srgbClr val="FF0000"/>
                  </a:solidFill>
                  <a:prstDash val="solid"/>
                  <a:headEnd type="none" w="med" len="med"/>
                  <a:tailEnd type="none" w="med" len="med"/>
                </a:ln>
                <a:solidFill>
                  <a:srgbClr val="FF0000"/>
                </a:solidFill>
                <a:latin typeface="Times New Roman" panose="02020603050405020304" charset="0"/>
                <a:ea typeface="Times New Roman" panose="02020603050405020304" charset="0"/>
              </a:rPr>
              <a:t>KÍNH CHÚC CÁC CÔ MẠNH KHỎE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7650"/>
          </a:xfrm>
        </p:spPr>
        <p:txBody>
          <a:bodyPr>
            <a:normAutofit fontScale="90000"/>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190730" cy="7019925"/>
          </a:xfrm>
          <a:prstGeom prst="rect">
            <a:avLst/>
          </a:prstGeom>
        </p:spPr>
      </p:pic>
      <p:sp>
        <p:nvSpPr>
          <p:cNvPr id="6" name="Text Box 5"/>
          <p:cNvSpPr txBox="1"/>
          <p:nvPr/>
        </p:nvSpPr>
        <p:spPr>
          <a:xfrm>
            <a:off x="1448435" y="1835785"/>
            <a:ext cx="7466965" cy="583565"/>
          </a:xfrm>
          <a:prstGeom prst="rect">
            <a:avLst/>
          </a:prstGeom>
          <a:noFill/>
        </p:spPr>
        <p:txBody>
          <a:bodyPr wrap="square" rtlCol="0">
            <a:spAutoFit/>
          </a:bodyPr>
          <a:lstStyle/>
          <a:p>
            <a:r>
              <a:rPr lang="vi-VN" altLang="en-US" sz="3200">
                <a:ln w="12700" cmpd="sng">
                  <a:solidFill>
                    <a:schemeClr val="accent4"/>
                  </a:solidFill>
                  <a:prstDash val="solid"/>
                </a:ln>
                <a:solidFill>
                  <a:schemeClr val="accent4">
                    <a:lumMod val="60000"/>
                    <a:lumOff val="40000"/>
                  </a:schemeClr>
                </a:solidFill>
                <a:effectLst/>
              </a:rPr>
              <a:t>Hoạt động 1: Trò chuyện gây hứng thú</a:t>
            </a:r>
          </a:p>
        </p:txBody>
      </p:sp>
      <p:sp>
        <p:nvSpPr>
          <p:cNvPr id="7" name="Text Box 6"/>
          <p:cNvSpPr txBox="1"/>
          <p:nvPr/>
        </p:nvSpPr>
        <p:spPr>
          <a:xfrm>
            <a:off x="1999615" y="2907030"/>
            <a:ext cx="4967605" cy="521970"/>
          </a:xfrm>
          <a:prstGeom prst="rect">
            <a:avLst/>
          </a:prstGeom>
          <a:noFill/>
        </p:spPr>
        <p:txBody>
          <a:bodyPr wrap="square" rtlCol="0">
            <a:spAutoFit/>
          </a:bodyPr>
          <a:lstStyle/>
          <a:p>
            <a:r>
              <a:rPr lang="vi-VN" altLang="en-US" sz="2800">
                <a:solidFill>
                  <a:srgbClr val="FF0000"/>
                </a:solidFill>
              </a:rPr>
              <a:t>Khám phá hộp quà bí mật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ircle(in)">
                                      <p:cBhvr>
                                        <p:cTn id="1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1929130" y="-172720"/>
            <a:ext cx="16050260" cy="9639300"/>
          </a:xfrm>
          <a:prstGeom prst="rect">
            <a:avLst/>
          </a:prstGeom>
        </p:spPr>
      </p:pic>
      <p:pic>
        <p:nvPicPr>
          <p:cNvPr id="7" name="Picture 6"/>
          <p:cNvPicPr>
            <a:picLocks noChangeAspect="1"/>
          </p:cNvPicPr>
          <p:nvPr/>
        </p:nvPicPr>
        <p:blipFill>
          <a:blip r:embed="rId3"/>
          <a:stretch>
            <a:fillRect/>
          </a:stretch>
        </p:blipFill>
        <p:spPr>
          <a:xfrm>
            <a:off x="2804795" y="1122680"/>
            <a:ext cx="6129655" cy="5281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newsflash/>
      </p:transition>
    </mc:Choice>
    <mc:Fallback xmlns="">
      <p:transition spd="med">
        <p:newsfla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13560" y="1214755"/>
            <a:ext cx="6647815" cy="1247775"/>
          </a:xfrm>
        </p:spPr>
        <p:txBody>
          <a:bodyPr/>
          <a:lstStyle/>
          <a:p>
            <a:endParaRPr lang="en-US"/>
          </a:p>
        </p:txBody>
      </p:sp>
      <p:sp>
        <p:nvSpPr>
          <p:cNvPr id="5" name="Subtitle 4"/>
          <p:cNvSpPr>
            <a:spLocks noGrp="1"/>
          </p:cNvSpPr>
          <p:nvPr>
            <p:ph type="subTitle" idx="1"/>
          </p:nvPr>
        </p:nvSpPr>
        <p:spPr>
          <a:xfrm>
            <a:off x="1524000" y="3602355"/>
            <a:ext cx="6937375" cy="1257300"/>
          </a:xfrm>
        </p:spPr>
        <p:txBody>
          <a:bodyPr/>
          <a:lstStyle/>
          <a:p>
            <a:endParaRPr lang="en-US"/>
          </a:p>
        </p:txBody>
      </p:sp>
      <p:pic>
        <p:nvPicPr>
          <p:cNvPr id="7" name="Picture 6"/>
          <p:cNvPicPr>
            <a:picLocks noChangeAspect="1"/>
          </p:cNvPicPr>
          <p:nvPr/>
        </p:nvPicPr>
        <p:blipFill>
          <a:blip r:embed="rId2"/>
          <a:stretch>
            <a:fillRect/>
          </a:stretch>
        </p:blipFill>
        <p:spPr>
          <a:xfrm>
            <a:off x="93345" y="527685"/>
            <a:ext cx="6711315" cy="5541645"/>
          </a:xfrm>
          <a:prstGeom prst="rect">
            <a:avLst/>
          </a:prstGeom>
        </p:spPr>
      </p:pic>
      <p:pic>
        <p:nvPicPr>
          <p:cNvPr id="8" name="Picture 7"/>
          <p:cNvPicPr>
            <a:picLocks noChangeAspect="1"/>
          </p:cNvPicPr>
          <p:nvPr/>
        </p:nvPicPr>
        <p:blipFill>
          <a:blip r:embed="rId3"/>
          <a:stretch>
            <a:fillRect/>
          </a:stretch>
        </p:blipFill>
        <p:spPr>
          <a:xfrm>
            <a:off x="6804660" y="527685"/>
            <a:ext cx="5387340" cy="6150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1365" cy="6858000"/>
          </a:xfrm>
          <a:prstGeom prst="rect">
            <a:avLst/>
          </a:prstGeom>
        </p:spPr>
      </p:pic>
      <p:sp>
        <p:nvSpPr>
          <p:cNvPr id="7" name="Text Box 6"/>
          <p:cNvSpPr txBox="1"/>
          <p:nvPr/>
        </p:nvSpPr>
        <p:spPr>
          <a:xfrm>
            <a:off x="2751455" y="1122680"/>
            <a:ext cx="8764270" cy="583565"/>
          </a:xfrm>
          <a:prstGeom prst="rect">
            <a:avLst/>
          </a:prstGeom>
          <a:noFill/>
        </p:spPr>
        <p:txBody>
          <a:bodyPr wrap="square" rtlCol="0">
            <a:spAutoFit/>
            <a:scene3d>
              <a:camera prst="orthographicFront"/>
              <a:lightRig rig="threePt" dir="t"/>
            </a:scene3d>
          </a:bodyPr>
          <a:lstStyle/>
          <a:p>
            <a:r>
              <a:rPr lang="vi-VN" altLang="en-US" sz="32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Hoạt động 2: Nhận biết tập nói: Cái bát, cái thìa</a:t>
            </a:r>
          </a:p>
        </p:txBody>
      </p:sp>
      <p:sp>
        <p:nvSpPr>
          <p:cNvPr id="8" name="Text Box 7"/>
          <p:cNvSpPr txBox="1"/>
          <p:nvPr/>
        </p:nvSpPr>
        <p:spPr>
          <a:xfrm>
            <a:off x="4739005" y="2451735"/>
            <a:ext cx="4064000" cy="753110"/>
          </a:xfrm>
          <a:prstGeom prst="rect">
            <a:avLst/>
          </a:prstGeom>
          <a:noFill/>
        </p:spPr>
        <p:txBody>
          <a:bodyPr wrap="square" rtlCol="0">
            <a:noAutofit/>
          </a:bodyPr>
          <a:lstStyle/>
          <a:p>
            <a:r>
              <a:rPr lang="vi-VN" altLang="en-US" sz="3600">
                <a:ln w="12700">
                  <a:solidFill>
                    <a:schemeClr val="accent5"/>
                  </a:solidFill>
                  <a:prstDash val="solid"/>
                </a:ln>
                <a:solidFill>
                  <a:srgbClr val="FF0000"/>
                </a:solidFill>
                <a:effectLst/>
              </a:rPr>
              <a:t>Khám phá cái bát</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680"/>
            <a:ext cx="4895850" cy="615315"/>
          </a:xfrm>
        </p:spPr>
        <p:txBody>
          <a:bodyPr>
            <a:normAutofit fontScale="90000"/>
          </a:bodyPr>
          <a:lstStyle/>
          <a:p>
            <a:r>
              <a:rPr lang="vi-VN" altLang="en-US"/>
              <a:t>MmiệM</a:t>
            </a:r>
          </a:p>
        </p:txBody>
      </p:sp>
      <p:sp>
        <p:nvSpPr>
          <p:cNvPr id="5" name="Subtitle 4"/>
          <p:cNvSpPr>
            <a:spLocks noGrp="1"/>
          </p:cNvSpPr>
          <p:nvPr>
            <p:ph type="subTitle" idx="1"/>
          </p:nvPr>
        </p:nvSpPr>
        <p:spPr>
          <a:xfrm>
            <a:off x="1524000" y="3602355"/>
            <a:ext cx="3879850" cy="1120140"/>
          </a:xfrm>
        </p:spPr>
        <p:txBody>
          <a:bodyPr/>
          <a:lstStyle/>
          <a:p>
            <a:r>
              <a:rPr lang="vi-VN" altLang="en-US"/>
              <a:t>M</a:t>
            </a:r>
          </a:p>
        </p:txBody>
      </p:sp>
      <p:pic>
        <p:nvPicPr>
          <p:cNvPr id="6" name="Picture 5"/>
          <p:cNvPicPr>
            <a:picLocks noChangeAspect="1"/>
          </p:cNvPicPr>
          <p:nvPr/>
        </p:nvPicPr>
        <p:blipFill>
          <a:blip r:embed="rId2"/>
          <a:stretch>
            <a:fillRect/>
          </a:stretch>
        </p:blipFill>
        <p:spPr>
          <a:xfrm>
            <a:off x="2457450" y="147320"/>
            <a:ext cx="6096000" cy="6096000"/>
          </a:xfrm>
          <a:prstGeom prst="rect">
            <a:avLst/>
          </a:prstGeom>
        </p:spPr>
      </p:pic>
      <p:sp>
        <p:nvSpPr>
          <p:cNvPr id="7" name="Text Box 6"/>
          <p:cNvSpPr txBox="1"/>
          <p:nvPr/>
        </p:nvSpPr>
        <p:spPr>
          <a:xfrm>
            <a:off x="4525645" y="539115"/>
            <a:ext cx="2400935" cy="583565"/>
          </a:xfrm>
          <a:prstGeom prst="rect">
            <a:avLst/>
          </a:prstGeom>
          <a:noFill/>
        </p:spPr>
        <p:txBody>
          <a:bodyPr wrap="square" rtlCol="0">
            <a:spAutoFit/>
          </a:bodyPr>
          <a:lstStyle/>
          <a:p>
            <a:r>
              <a:rPr lang="vi-VN" altLang="en-US" sz="3200">
                <a:solidFill>
                  <a:srgbClr val="FF0000"/>
                </a:solidFill>
              </a:rPr>
              <a:t>Miệng Bát</a:t>
            </a:r>
          </a:p>
        </p:txBody>
      </p:sp>
      <p:sp>
        <p:nvSpPr>
          <p:cNvPr id="8" name="Text Box 7"/>
          <p:cNvSpPr txBox="1"/>
          <p:nvPr/>
        </p:nvSpPr>
        <p:spPr>
          <a:xfrm>
            <a:off x="5842000" y="3238500"/>
            <a:ext cx="411480" cy="368300"/>
          </a:xfrm>
          <a:prstGeom prst="rect">
            <a:avLst/>
          </a:prstGeom>
          <a:noFill/>
        </p:spPr>
        <p:txBody>
          <a:bodyPr wrap="none" rtlCol="0" anchor="t">
            <a:spAutoFit/>
          </a:bodyPr>
          <a:lstStyle/>
          <a:p>
            <a:r>
              <a:rPr lang="en-US">
                <a:latin typeface="SimSun" panose="02010600030101010101" pitchFamily="2" charset="-122"/>
                <a:ea typeface="SimSun" panose="02010600030101010101" pitchFamily="2" charset="-122"/>
              </a:rPr>
              <a:t>－</a:t>
            </a:r>
          </a:p>
        </p:txBody>
      </p:sp>
      <p:cxnSp>
        <p:nvCxnSpPr>
          <p:cNvPr id="10" name="Straight Arrow Connector 9"/>
          <p:cNvCxnSpPr/>
          <p:nvPr/>
        </p:nvCxnSpPr>
        <p:spPr>
          <a:xfrm>
            <a:off x="5393055" y="1101090"/>
            <a:ext cx="129540" cy="81280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2" name="Straight Arrow Connector 11"/>
          <p:cNvCxnSpPr/>
          <p:nvPr/>
        </p:nvCxnSpPr>
        <p:spPr>
          <a:xfrm flipH="1">
            <a:off x="6723380" y="2135505"/>
            <a:ext cx="2826385" cy="72009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3" name="Text Box 12"/>
          <p:cNvSpPr txBox="1"/>
          <p:nvPr/>
        </p:nvSpPr>
        <p:spPr>
          <a:xfrm>
            <a:off x="8941435" y="1551940"/>
            <a:ext cx="2881630" cy="583565"/>
          </a:xfrm>
          <a:prstGeom prst="rect">
            <a:avLst/>
          </a:prstGeom>
          <a:noFill/>
        </p:spPr>
        <p:txBody>
          <a:bodyPr wrap="square" rtlCol="0">
            <a:spAutoFit/>
          </a:bodyPr>
          <a:lstStyle/>
          <a:p>
            <a:r>
              <a:rPr lang="vi-VN" altLang="en-US" sz="3200">
                <a:solidFill>
                  <a:srgbClr val="FF0000"/>
                </a:solidFill>
              </a:rPr>
              <a:t>Lòng bát</a:t>
            </a:r>
          </a:p>
        </p:txBody>
      </p:sp>
      <p:cxnSp>
        <p:nvCxnSpPr>
          <p:cNvPr id="14" name="Straight Arrow Connector 13"/>
          <p:cNvCxnSpPr/>
          <p:nvPr/>
        </p:nvCxnSpPr>
        <p:spPr>
          <a:xfrm flipV="1">
            <a:off x="2068195" y="5072380"/>
            <a:ext cx="3435985" cy="5727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5" name="Text Box 14"/>
          <p:cNvSpPr txBox="1"/>
          <p:nvPr/>
        </p:nvSpPr>
        <p:spPr>
          <a:xfrm>
            <a:off x="1052195" y="5659755"/>
            <a:ext cx="2143125" cy="583565"/>
          </a:xfrm>
          <a:prstGeom prst="rect">
            <a:avLst/>
          </a:prstGeom>
          <a:noFill/>
        </p:spPr>
        <p:txBody>
          <a:bodyPr wrap="square" rtlCol="0">
            <a:spAutoFit/>
          </a:bodyPr>
          <a:lstStyle/>
          <a:p>
            <a:r>
              <a:rPr lang="vi-VN" altLang="en-US" sz="3200">
                <a:solidFill>
                  <a:srgbClr val="FF0000"/>
                </a:solidFill>
              </a:rPr>
              <a:t>Đáy bát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3" grpId="0"/>
      <p:bldP spid="13"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35"/>
            <a:ext cx="12342495" cy="7225030"/>
          </a:xfrm>
          <a:prstGeom prst="rect">
            <a:avLst/>
          </a:prstGeom>
        </p:spPr>
      </p:pic>
      <p:sp>
        <p:nvSpPr>
          <p:cNvPr id="5" name="Text Box 4"/>
          <p:cNvSpPr txBox="1"/>
          <p:nvPr/>
        </p:nvSpPr>
        <p:spPr>
          <a:xfrm>
            <a:off x="3460750" y="643890"/>
            <a:ext cx="5572760" cy="768350"/>
          </a:xfrm>
          <a:prstGeom prst="rect">
            <a:avLst/>
          </a:prstGeom>
          <a:noFill/>
        </p:spPr>
        <p:txBody>
          <a:bodyPr wrap="square" rtlCol="0">
            <a:spAutoFit/>
          </a:bodyPr>
          <a:lstStyle/>
          <a:p>
            <a:r>
              <a:rPr lang="vi-VN" altLang="en-US" sz="440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rPr>
              <a:t>Bát dùng để làm gì?</a:t>
            </a:r>
          </a:p>
        </p:txBody>
      </p:sp>
      <p:sp>
        <p:nvSpPr>
          <p:cNvPr id="6" name="Text Box 5"/>
          <p:cNvSpPr txBox="1"/>
          <p:nvPr/>
        </p:nvSpPr>
        <p:spPr>
          <a:xfrm>
            <a:off x="3460750" y="2291715"/>
            <a:ext cx="7893050" cy="645160"/>
          </a:xfrm>
          <a:prstGeom prst="rect">
            <a:avLst/>
          </a:prstGeom>
          <a:noFill/>
        </p:spPr>
        <p:txBody>
          <a:bodyPr wrap="square" rtlCol="0">
            <a:spAutoFit/>
          </a:bodyPr>
          <a:lstStyle/>
          <a:p>
            <a:r>
              <a:rPr lang="vi-VN" altLang="en-US" sz="3600">
                <a:solidFill>
                  <a:srgbClr val="FF0000"/>
                </a:solidFill>
              </a:rPr>
              <a:t>    </a:t>
            </a:r>
          </a:p>
        </p:txBody>
      </p:sp>
      <p:sp>
        <p:nvSpPr>
          <p:cNvPr id="7" name="Explosion 1 6"/>
          <p:cNvSpPr/>
          <p:nvPr/>
        </p:nvSpPr>
        <p:spPr>
          <a:xfrm>
            <a:off x="2574925" y="1199515"/>
            <a:ext cx="8656955" cy="4451985"/>
          </a:xfrm>
          <a:prstGeom prst="irregularSeal1">
            <a:avLst/>
          </a:prstGeom>
        </p:spPr>
        <p:style>
          <a:lnRef idx="2">
            <a:schemeClr val="accent1"/>
          </a:lnRef>
          <a:fillRef idx="0">
            <a:srgbClr val="FFFFFF"/>
          </a:fillRef>
          <a:effectRef idx="0">
            <a:srgbClr val="FFFFFF"/>
          </a:effectRef>
          <a:fontRef idx="minor">
            <a:schemeClr val="dk1"/>
          </a:fontRef>
        </p:style>
        <p:txBody>
          <a:bodyPr rtlCol="0" anchor="ctr"/>
          <a:lstStyle/>
          <a:p>
            <a:pPr algn="ctr"/>
            <a:endParaRPr lang="en-US"/>
          </a:p>
        </p:txBody>
      </p:sp>
      <p:sp>
        <p:nvSpPr>
          <p:cNvPr id="8" name="Text Box 7"/>
          <p:cNvSpPr txBox="1"/>
          <p:nvPr/>
        </p:nvSpPr>
        <p:spPr>
          <a:xfrm>
            <a:off x="4739005" y="2540635"/>
            <a:ext cx="5109845" cy="1277620"/>
          </a:xfrm>
          <a:prstGeom prst="rect">
            <a:avLst/>
          </a:prstGeom>
          <a:noFill/>
        </p:spPr>
        <p:txBody>
          <a:bodyPr wrap="square" rtlCol="0">
            <a:noAutofit/>
          </a:bodyPr>
          <a:lstStyle/>
          <a:p>
            <a:r>
              <a:rPr lang="vi-VN" altLang="en-US" sz="3600">
                <a:solidFill>
                  <a:srgbClr val="FF0000"/>
                </a:solidFill>
                <a:sym typeface="+mn-ea"/>
              </a:rPr>
              <a:t>Bát dùng để đựng cơm ăn trong bữa ăn hàng ngày </a:t>
            </a:r>
            <a:endParaRPr lang="vi-VN" altLang="en-US" sz="3600">
              <a:solidFill>
                <a:srgbClr val="FF0000"/>
              </a:solidFill>
            </a:endParaRPr>
          </a:p>
          <a:p>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circle(in)">
                                      <p:cBhvr>
                                        <p:cTn id="1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ltLang="en-US"/>
          </a:p>
        </p:txBody>
      </p:sp>
      <p:pic>
        <p:nvPicPr>
          <p:cNvPr id="4" name="Content Placeholder 3"/>
          <p:cNvPicPr>
            <a:picLocks noGrp="1" noChangeAspect="1"/>
          </p:cNvPicPr>
          <p:nvPr>
            <p:ph sz="half" idx="1"/>
          </p:nvPr>
        </p:nvPicPr>
        <p:blipFill>
          <a:blip r:embed="rId2"/>
          <a:stretch>
            <a:fillRect/>
          </a:stretch>
        </p:blipFill>
        <p:spPr>
          <a:xfrm>
            <a:off x="27940" y="672465"/>
            <a:ext cx="4351655" cy="4351655"/>
          </a:xfrm>
          <a:prstGeom prst="rect">
            <a:avLst/>
          </a:prstGeom>
        </p:spPr>
      </p:pic>
      <p:sp>
        <p:nvSpPr>
          <p:cNvPr id="5" name="Text Box 4"/>
          <p:cNvSpPr txBox="1"/>
          <p:nvPr/>
        </p:nvSpPr>
        <p:spPr>
          <a:xfrm>
            <a:off x="1135380" y="4255770"/>
            <a:ext cx="2254250" cy="706755"/>
          </a:xfrm>
          <a:prstGeom prst="rect">
            <a:avLst/>
          </a:prstGeom>
          <a:noFill/>
        </p:spPr>
        <p:txBody>
          <a:bodyPr wrap="square" rtlCol="0">
            <a:spAutoFit/>
            <a:scene3d>
              <a:camera prst="orthographicFront"/>
              <a:lightRig rig="threePt" dir="t"/>
            </a:scene3d>
          </a:bodyPr>
          <a:lstStyle/>
          <a:p>
            <a:r>
              <a:rPr lang="vi-VN" altLang="en-US" sz="4000">
                <a:ln w="22225">
                  <a:solidFill>
                    <a:schemeClr val="accent2"/>
                  </a:solidFill>
                  <a:prstDash val="solid"/>
                </a:ln>
                <a:solidFill>
                  <a:srgbClr val="FF0000"/>
                </a:solidFill>
                <a:effectLst/>
              </a:rPr>
              <a:t>Bát sứ</a:t>
            </a:r>
          </a:p>
        </p:txBody>
      </p:sp>
      <p:sp>
        <p:nvSpPr>
          <p:cNvPr id="6" name="Text Box 5"/>
          <p:cNvSpPr txBox="1"/>
          <p:nvPr/>
        </p:nvSpPr>
        <p:spPr>
          <a:xfrm>
            <a:off x="496570" y="365125"/>
            <a:ext cx="11873865" cy="768350"/>
          </a:xfrm>
          <a:prstGeom prst="rect">
            <a:avLst/>
          </a:prstGeom>
          <a:noFill/>
        </p:spPr>
        <p:txBody>
          <a:bodyPr wrap="square" rtlCol="0">
            <a:spAutoFit/>
          </a:bodyPr>
          <a:lstStyle/>
          <a:p>
            <a:r>
              <a:rPr lang="vi-VN" altLang="en-US" sz="4400">
                <a:ln w="22225">
                  <a:solidFill>
                    <a:schemeClr val="accent2"/>
                  </a:solidFill>
                  <a:prstDash val="solid"/>
                </a:ln>
                <a:solidFill>
                  <a:schemeClr val="accent2">
                    <a:lumMod val="40000"/>
                    <a:lumOff val="60000"/>
                  </a:schemeClr>
                </a:solidFill>
                <a:effectLst/>
              </a:rPr>
              <a:t>Bát được làm bằng nhiều chất liệu khác nhau </a:t>
            </a:r>
            <a:endParaRPr lang="vi-VN" altLang="en-US" sz="4400" u="heavy">
              <a:ln w="22225">
                <a:solidFill>
                  <a:schemeClr val="accent2"/>
                </a:solidFill>
                <a:prstDash val="solid"/>
              </a:ln>
              <a:solidFill>
                <a:schemeClr val="accent2">
                  <a:lumMod val="40000"/>
                  <a:lumOff val="60000"/>
                </a:schemeClr>
              </a:solidFill>
              <a:effectLst/>
            </a:endParaRPr>
          </a:p>
        </p:txBody>
      </p:sp>
      <p:pic>
        <p:nvPicPr>
          <p:cNvPr id="7" name="Content Placeholder 6"/>
          <p:cNvPicPr>
            <a:picLocks noGrp="1" noChangeAspect="1"/>
          </p:cNvPicPr>
          <p:nvPr>
            <p:ph sz="half" idx="2"/>
          </p:nvPr>
        </p:nvPicPr>
        <p:blipFill>
          <a:blip r:embed="rId3"/>
          <a:stretch>
            <a:fillRect/>
          </a:stretch>
        </p:blipFill>
        <p:spPr>
          <a:xfrm>
            <a:off x="4379595" y="1133475"/>
            <a:ext cx="3872865" cy="3469005"/>
          </a:xfrm>
          <a:prstGeom prst="rect">
            <a:avLst/>
          </a:prstGeom>
        </p:spPr>
      </p:pic>
      <p:sp>
        <p:nvSpPr>
          <p:cNvPr id="8" name="Text Box 7"/>
          <p:cNvSpPr txBox="1"/>
          <p:nvPr/>
        </p:nvSpPr>
        <p:spPr>
          <a:xfrm>
            <a:off x="5111115" y="4255770"/>
            <a:ext cx="2644140" cy="706755"/>
          </a:xfrm>
          <a:prstGeom prst="rect">
            <a:avLst/>
          </a:prstGeom>
          <a:noFill/>
        </p:spPr>
        <p:txBody>
          <a:bodyPr wrap="square" rtlCol="0">
            <a:spAutoFit/>
            <a:scene3d>
              <a:camera prst="orthographicFront"/>
              <a:lightRig rig="threePt" dir="t"/>
            </a:scene3d>
          </a:bodyPr>
          <a:lstStyle/>
          <a:p>
            <a:r>
              <a:rPr lang="vi-VN" altLang="en-US" sz="4000">
                <a:ln w="22225">
                  <a:solidFill>
                    <a:schemeClr val="accent2"/>
                  </a:solidFill>
                  <a:prstDash val="solid"/>
                </a:ln>
                <a:solidFill>
                  <a:srgbClr val="FF0000"/>
                </a:solidFill>
                <a:effectLst/>
              </a:rPr>
              <a:t>Bát nhựa</a:t>
            </a:r>
          </a:p>
        </p:txBody>
      </p:sp>
      <p:pic>
        <p:nvPicPr>
          <p:cNvPr id="9" name="Picture 8"/>
          <p:cNvPicPr>
            <a:picLocks noChangeAspect="1"/>
          </p:cNvPicPr>
          <p:nvPr/>
        </p:nvPicPr>
        <p:blipFill>
          <a:blip r:embed="rId4"/>
          <a:stretch>
            <a:fillRect/>
          </a:stretch>
        </p:blipFill>
        <p:spPr>
          <a:xfrm>
            <a:off x="8252460" y="1328420"/>
            <a:ext cx="3660775" cy="3890645"/>
          </a:xfrm>
          <a:prstGeom prst="rect">
            <a:avLst/>
          </a:prstGeom>
        </p:spPr>
      </p:pic>
      <p:sp>
        <p:nvSpPr>
          <p:cNvPr id="10" name="Text Box 9"/>
          <p:cNvSpPr txBox="1"/>
          <p:nvPr/>
        </p:nvSpPr>
        <p:spPr>
          <a:xfrm>
            <a:off x="8819515" y="5682615"/>
            <a:ext cx="4064000" cy="706755"/>
          </a:xfrm>
          <a:prstGeom prst="rect">
            <a:avLst/>
          </a:prstGeom>
          <a:noFill/>
        </p:spPr>
        <p:txBody>
          <a:bodyPr wrap="square" rtlCol="0">
            <a:spAutoFit/>
            <a:scene3d>
              <a:camera prst="orthographicFront"/>
              <a:lightRig rig="threePt" dir="t"/>
            </a:scene3d>
          </a:bodyPr>
          <a:lstStyle/>
          <a:p>
            <a:r>
              <a:rPr lang="vi-VN" altLang="en-US" sz="4000">
                <a:ln w="22225">
                  <a:solidFill>
                    <a:schemeClr val="accent2"/>
                  </a:solidFill>
                  <a:prstDash val="solid"/>
                </a:ln>
                <a:solidFill>
                  <a:srgbClr val="FF0000"/>
                </a:solidFill>
                <a:effectLst/>
              </a:rPr>
              <a:t>Bát thủy tinh</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circle(in)">
                                      <p:cBhvr>
                                        <p:cTn id="26" dur="20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blinds(horizontal)">
                                      <p:cBhvr>
                                        <p:cTn id="3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960" y="826770"/>
            <a:ext cx="3790315" cy="615950"/>
          </a:xfrm>
        </p:spPr>
        <p:txBody>
          <a:bodyPr>
            <a:normAutofit fontScale="90000"/>
          </a:bodyPr>
          <a:lstStyle/>
          <a:p>
            <a:endParaRPr lang="en-US"/>
          </a:p>
        </p:txBody>
      </p:sp>
      <p:sp>
        <p:nvSpPr>
          <p:cNvPr id="4" name="Content Placeholder 3"/>
          <p:cNvSpPr>
            <a:spLocks noGrp="1"/>
          </p:cNvSpPr>
          <p:nvPr>
            <p:ph sz="half" idx="2"/>
          </p:nvPr>
        </p:nvSpPr>
        <p:spPr>
          <a:xfrm>
            <a:off x="4325620" y="2357120"/>
            <a:ext cx="2288540" cy="2364740"/>
          </a:xfrm>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2473960" y="429895"/>
            <a:ext cx="7601585" cy="6007100"/>
          </a:xfrm>
          <a:prstGeom prst="rect">
            <a:avLst/>
          </a:prstGeom>
        </p:spPr>
      </p:pic>
      <p:cxnSp>
        <p:nvCxnSpPr>
          <p:cNvPr id="6" name="Straight Arrow Connector 5"/>
          <p:cNvCxnSpPr/>
          <p:nvPr/>
        </p:nvCxnSpPr>
        <p:spPr>
          <a:xfrm flipH="1">
            <a:off x="4126230" y="429260"/>
            <a:ext cx="1721485" cy="143764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7" name="Text Box 6"/>
          <p:cNvSpPr txBox="1"/>
          <p:nvPr/>
        </p:nvSpPr>
        <p:spPr>
          <a:xfrm>
            <a:off x="5678805" y="0"/>
            <a:ext cx="2484755" cy="706755"/>
          </a:xfrm>
          <a:prstGeom prst="rect">
            <a:avLst/>
          </a:prstGeom>
          <a:noFill/>
        </p:spPr>
        <p:txBody>
          <a:bodyPr wrap="square" rtlCol="0">
            <a:spAutoFit/>
          </a:bodyPr>
          <a:lstStyle/>
          <a:p>
            <a:r>
              <a:rPr lang="vi-VN" altLang="en-US" sz="4000">
                <a:solidFill>
                  <a:srgbClr val="FF0000"/>
                </a:solidFill>
              </a:rPr>
              <a:t>Lòng thìa</a:t>
            </a:r>
          </a:p>
        </p:txBody>
      </p:sp>
      <p:cxnSp>
        <p:nvCxnSpPr>
          <p:cNvPr id="9" name="Straight Arrow Connector 8"/>
          <p:cNvCxnSpPr>
            <a:stCxn id="10" idx="0"/>
          </p:cNvCxnSpPr>
          <p:nvPr/>
        </p:nvCxnSpPr>
        <p:spPr>
          <a:xfrm flipV="1">
            <a:off x="4662805" y="3872230"/>
            <a:ext cx="2239645" cy="17037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0" name="Text Box 9"/>
          <p:cNvSpPr txBox="1"/>
          <p:nvPr/>
        </p:nvSpPr>
        <p:spPr>
          <a:xfrm>
            <a:off x="3477895" y="5575935"/>
            <a:ext cx="2369820" cy="706755"/>
          </a:xfrm>
          <a:prstGeom prst="rect">
            <a:avLst/>
          </a:prstGeom>
          <a:noFill/>
        </p:spPr>
        <p:txBody>
          <a:bodyPr wrap="square" rtlCol="0">
            <a:spAutoFit/>
          </a:bodyPr>
          <a:lstStyle/>
          <a:p>
            <a:r>
              <a:rPr lang="vi-VN" altLang="en-US" sz="4000">
                <a:solidFill>
                  <a:srgbClr val="FF0000"/>
                </a:solidFill>
              </a:rPr>
              <a:t>Cán thìa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2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ox(in)">
                                      <p:cBhvr>
                                        <p:cTn id="26"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209</Words>
  <Application>Microsoft Macintosh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SimSun</vt:lpstr>
      <vt:lpstr>Arial</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MmiệM</vt:lpstr>
      <vt:lpstr>PowerPoint Presentation</vt:lpstr>
      <vt:lpstr>PowerPoint Presentation</vt:lpstr>
      <vt:lpstr>PowerPoint Presentation</vt:lpstr>
      <vt:lpstr>PowerPoint Presentation</vt:lpstr>
      <vt:lpstr>Thìa được làm bằng nhiều chất liệu khác nhau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Asus</dc:creator>
  <cp:lastModifiedBy>Microsoft Office User</cp:lastModifiedBy>
  <cp:revision>23</cp:revision>
  <dcterms:created xsi:type="dcterms:W3CDTF">2023-10-19T01:31:00Z</dcterms:created>
  <dcterms:modified xsi:type="dcterms:W3CDTF">2024-08-11T14:24:15Z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4330BA51286F4324B0BAE9FD0981DA75_11</vt:lpwstr>
  </property>
  <property fmtid="{D5CDD505-2E9C-101B-9397-08002B2CF9AE}" pid="3" name="KSOProductBuildVer">
    <vt:lpwstr>1033-12.2.0.13266</vt:lpwstr>
  </property>
</Properties>
</file>