
<file path=[Content_Types].xml><?xml version="1.0" encoding="utf-8"?>
<Types xmlns="http://schemas.openxmlformats.org/package/2006/content-types">
  <Default Extension="aac" ContentType="audio/aac"/>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sldIdLst>
    <p:sldId id="259" r:id="rId2"/>
    <p:sldId id="276" r:id="rId3"/>
    <p:sldId id="270" r:id="rId4"/>
    <p:sldId id="257" r:id="rId5"/>
    <p:sldId id="262" r:id="rId6"/>
    <p:sldId id="275" r:id="rId7"/>
    <p:sldId id="264" r:id="rId8"/>
    <p:sldId id="27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A87987-F2D1-414C-A698-2F1017B3CF92}" v="688" dt="2024-08-08T00:04:02.0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showGuides="1">
      <p:cViewPr varScale="1">
        <p:scale>
          <a:sx n="86" d="100"/>
          <a:sy n="86" d="100"/>
        </p:scale>
        <p:origin x="73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0967533-CA3B-47B3-8B94-75C2A6941634}"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7B907-39A3-40DC-89ED-F9373BCA744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861940"/>
      </p:ext>
    </p:extLst>
  </p:cSld>
  <p:clrMapOvr>
    <a:masterClrMapping/>
  </p:clrMapOvr>
  <mc:AlternateContent xmlns:mc="http://schemas.openxmlformats.org/markup-compatibility/2006" xmlns:p14="http://schemas.microsoft.com/office/powerpoint/2010/main">
    <mc:Choice Requires="p14">
      <p:transition spd="med" p14:dur="700" advTm="13221">
        <p:fade/>
      </p:transition>
    </mc:Choice>
    <mc:Fallback xmlns="">
      <p:transition spd="med" advTm="13221">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967533-CA3B-47B3-8B94-75C2A6941634}"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7B907-39A3-40DC-89ED-F9373BCA7446}" type="slidenum">
              <a:rPr lang="en-US" smtClean="0"/>
              <a:t>‹#›</a:t>
            </a:fld>
            <a:endParaRPr lang="en-US"/>
          </a:p>
        </p:txBody>
      </p:sp>
    </p:spTree>
    <p:extLst>
      <p:ext uri="{BB962C8B-B14F-4D97-AF65-F5344CB8AC3E}">
        <p14:creationId xmlns:p14="http://schemas.microsoft.com/office/powerpoint/2010/main" val="2573694386"/>
      </p:ext>
    </p:extLst>
  </p:cSld>
  <p:clrMapOvr>
    <a:masterClrMapping/>
  </p:clrMapOvr>
  <mc:AlternateContent xmlns:mc="http://schemas.openxmlformats.org/markup-compatibility/2006" xmlns:p14="http://schemas.microsoft.com/office/powerpoint/2010/main">
    <mc:Choice Requires="p14">
      <p:transition spd="med" p14:dur="700" advTm="13221">
        <p:fade/>
      </p:transition>
    </mc:Choice>
    <mc:Fallback xmlns="">
      <p:transition spd="med" advTm="13221">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967533-CA3B-47B3-8B94-75C2A6941634}"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7B907-39A3-40DC-89ED-F9373BCA7446}"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030789"/>
      </p:ext>
    </p:extLst>
  </p:cSld>
  <p:clrMapOvr>
    <a:masterClrMapping/>
  </p:clrMapOvr>
  <mc:AlternateContent xmlns:mc="http://schemas.openxmlformats.org/markup-compatibility/2006" xmlns:p14="http://schemas.microsoft.com/office/powerpoint/2010/main">
    <mc:Choice Requires="p14">
      <p:transition spd="med" p14:dur="700" advTm="13221">
        <p:fade/>
      </p:transition>
    </mc:Choice>
    <mc:Fallback xmlns="">
      <p:transition spd="med" advTm="13221">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967533-CA3B-47B3-8B94-75C2A6941634}"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7B907-39A3-40DC-89ED-F9373BCA7446}" type="slidenum">
              <a:rPr lang="en-US" smtClean="0"/>
              <a:t>‹#›</a:t>
            </a:fld>
            <a:endParaRPr lang="en-US"/>
          </a:p>
        </p:txBody>
      </p:sp>
    </p:spTree>
    <p:extLst>
      <p:ext uri="{BB962C8B-B14F-4D97-AF65-F5344CB8AC3E}">
        <p14:creationId xmlns:p14="http://schemas.microsoft.com/office/powerpoint/2010/main" val="3443861714"/>
      </p:ext>
    </p:extLst>
  </p:cSld>
  <p:clrMapOvr>
    <a:masterClrMapping/>
  </p:clrMapOvr>
  <mc:AlternateContent xmlns:mc="http://schemas.openxmlformats.org/markup-compatibility/2006" xmlns:p14="http://schemas.microsoft.com/office/powerpoint/2010/main">
    <mc:Choice Requires="p14">
      <p:transition spd="med" p14:dur="700" advTm="13221">
        <p:fade/>
      </p:transition>
    </mc:Choice>
    <mc:Fallback xmlns="">
      <p:transition spd="med" advTm="13221">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967533-CA3B-47B3-8B94-75C2A6941634}"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7B907-39A3-40DC-89ED-F9373BCA744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319128"/>
      </p:ext>
    </p:extLst>
  </p:cSld>
  <p:clrMapOvr>
    <a:masterClrMapping/>
  </p:clrMapOvr>
  <mc:AlternateContent xmlns:mc="http://schemas.openxmlformats.org/markup-compatibility/2006" xmlns:p14="http://schemas.microsoft.com/office/powerpoint/2010/main">
    <mc:Choice Requires="p14">
      <p:transition spd="med" p14:dur="700" advTm="13221">
        <p:fade/>
      </p:transition>
    </mc:Choice>
    <mc:Fallback xmlns="">
      <p:transition spd="med" advTm="13221">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967533-CA3B-47B3-8B94-75C2A6941634}"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7B907-39A3-40DC-89ED-F9373BCA7446}" type="slidenum">
              <a:rPr lang="en-US" smtClean="0"/>
              <a:t>‹#›</a:t>
            </a:fld>
            <a:endParaRPr lang="en-US"/>
          </a:p>
        </p:txBody>
      </p:sp>
    </p:spTree>
    <p:extLst>
      <p:ext uri="{BB962C8B-B14F-4D97-AF65-F5344CB8AC3E}">
        <p14:creationId xmlns:p14="http://schemas.microsoft.com/office/powerpoint/2010/main" val="1294404215"/>
      </p:ext>
    </p:extLst>
  </p:cSld>
  <p:clrMapOvr>
    <a:masterClrMapping/>
  </p:clrMapOvr>
  <mc:AlternateContent xmlns:mc="http://schemas.openxmlformats.org/markup-compatibility/2006" xmlns:p14="http://schemas.microsoft.com/office/powerpoint/2010/main">
    <mc:Choice Requires="p14">
      <p:transition spd="med" p14:dur="700" advTm="13221">
        <p:fade/>
      </p:transition>
    </mc:Choice>
    <mc:Fallback xmlns="">
      <p:transition spd="med" advTm="13221">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967533-CA3B-47B3-8B94-75C2A6941634}" type="datetimeFigureOut">
              <a:rPr lang="en-US" smtClean="0"/>
              <a:t>8/9/2024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7B907-39A3-40DC-89ED-F9373BCA7446}" type="slidenum">
              <a:rPr lang="en-US" smtClean="0"/>
              <a:t>‹#›</a:t>
            </a:fld>
            <a:endParaRPr lang="en-US"/>
          </a:p>
        </p:txBody>
      </p:sp>
    </p:spTree>
    <p:extLst>
      <p:ext uri="{BB962C8B-B14F-4D97-AF65-F5344CB8AC3E}">
        <p14:creationId xmlns:p14="http://schemas.microsoft.com/office/powerpoint/2010/main" val="1335986904"/>
      </p:ext>
    </p:extLst>
  </p:cSld>
  <p:clrMapOvr>
    <a:masterClrMapping/>
  </p:clrMapOvr>
  <mc:AlternateContent xmlns:mc="http://schemas.openxmlformats.org/markup-compatibility/2006" xmlns:p14="http://schemas.microsoft.com/office/powerpoint/2010/main">
    <mc:Choice Requires="p14">
      <p:transition spd="med" p14:dur="700" advTm="13221">
        <p:fade/>
      </p:transition>
    </mc:Choice>
    <mc:Fallback xmlns="">
      <p:transition spd="med" advTm="13221">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967533-CA3B-47B3-8B94-75C2A6941634}" type="datetimeFigureOut">
              <a:rPr lang="en-US" smtClean="0"/>
              <a:t>8/9/2024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7B907-39A3-40DC-89ED-F9373BCA7446}" type="slidenum">
              <a:rPr lang="en-US" smtClean="0"/>
              <a:t>‹#›</a:t>
            </a:fld>
            <a:endParaRPr lang="en-US"/>
          </a:p>
        </p:txBody>
      </p:sp>
    </p:spTree>
    <p:extLst>
      <p:ext uri="{BB962C8B-B14F-4D97-AF65-F5344CB8AC3E}">
        <p14:creationId xmlns:p14="http://schemas.microsoft.com/office/powerpoint/2010/main" val="3774099652"/>
      </p:ext>
    </p:extLst>
  </p:cSld>
  <p:clrMapOvr>
    <a:masterClrMapping/>
  </p:clrMapOvr>
  <mc:AlternateContent xmlns:mc="http://schemas.openxmlformats.org/markup-compatibility/2006" xmlns:p14="http://schemas.microsoft.com/office/powerpoint/2010/main">
    <mc:Choice Requires="p14">
      <p:transition spd="med" p14:dur="700" advTm="13221">
        <p:fade/>
      </p:transition>
    </mc:Choice>
    <mc:Fallback xmlns="">
      <p:transition spd="med" advTm="13221">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967533-CA3B-47B3-8B94-75C2A6941634}" type="datetimeFigureOut">
              <a:rPr lang="en-US" smtClean="0"/>
              <a:t>8/9/2024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7B907-39A3-40DC-89ED-F9373BCA7446}" type="slidenum">
              <a:rPr lang="en-US" smtClean="0"/>
              <a:t>‹#›</a:t>
            </a:fld>
            <a:endParaRPr lang="en-US"/>
          </a:p>
        </p:txBody>
      </p:sp>
    </p:spTree>
    <p:extLst>
      <p:ext uri="{BB962C8B-B14F-4D97-AF65-F5344CB8AC3E}">
        <p14:creationId xmlns:p14="http://schemas.microsoft.com/office/powerpoint/2010/main" val="3931010797"/>
      </p:ext>
    </p:extLst>
  </p:cSld>
  <p:clrMapOvr>
    <a:masterClrMapping/>
  </p:clrMapOvr>
  <mc:AlternateContent xmlns:mc="http://schemas.openxmlformats.org/markup-compatibility/2006" xmlns:p14="http://schemas.microsoft.com/office/powerpoint/2010/main">
    <mc:Choice Requires="p14">
      <p:transition spd="med" p14:dur="700" advTm="13221">
        <p:fade/>
      </p:transition>
    </mc:Choice>
    <mc:Fallback xmlns="">
      <p:transition spd="med" advTm="13221">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967533-CA3B-47B3-8B94-75C2A6941634}"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7B907-39A3-40DC-89ED-F9373BCA7446}" type="slidenum">
              <a:rPr lang="en-US" smtClean="0"/>
              <a:t>‹#›</a:t>
            </a:fld>
            <a:endParaRPr lang="en-US"/>
          </a:p>
        </p:txBody>
      </p:sp>
    </p:spTree>
    <p:extLst>
      <p:ext uri="{BB962C8B-B14F-4D97-AF65-F5344CB8AC3E}">
        <p14:creationId xmlns:p14="http://schemas.microsoft.com/office/powerpoint/2010/main" val="3461979524"/>
      </p:ext>
    </p:extLst>
  </p:cSld>
  <p:clrMapOvr>
    <a:masterClrMapping/>
  </p:clrMapOvr>
  <mc:AlternateContent xmlns:mc="http://schemas.openxmlformats.org/markup-compatibility/2006" xmlns:p14="http://schemas.microsoft.com/office/powerpoint/2010/main">
    <mc:Choice Requires="p14">
      <p:transition spd="med" p14:dur="700" advTm="13221">
        <p:fade/>
      </p:transition>
    </mc:Choice>
    <mc:Fallback xmlns="">
      <p:transition spd="med" advTm="13221">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967533-CA3B-47B3-8B94-75C2A6941634}"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7B907-39A3-40DC-89ED-F9373BCA744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319581"/>
      </p:ext>
    </p:extLst>
  </p:cSld>
  <p:clrMapOvr>
    <a:masterClrMapping/>
  </p:clrMapOvr>
  <mc:AlternateContent xmlns:mc="http://schemas.openxmlformats.org/markup-compatibility/2006" xmlns:p14="http://schemas.microsoft.com/office/powerpoint/2010/main">
    <mc:Choice Requires="p14">
      <p:transition spd="med" p14:dur="700" advTm="13221">
        <p:fade/>
      </p:transition>
    </mc:Choice>
    <mc:Fallback xmlns="">
      <p:transition spd="med" advTm="13221">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0967533-CA3B-47B3-8B94-75C2A6941634}" type="datetimeFigureOut">
              <a:rPr lang="en-US" smtClean="0"/>
              <a:t>8/9/2024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2B7B907-39A3-40DC-89ED-F9373BCA7446}"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276705"/>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mc:AlternateContent xmlns:mc="http://schemas.openxmlformats.org/markup-compatibility/2006" xmlns:p14="http://schemas.microsoft.com/office/powerpoint/2010/main">
    <mc:Choice Requires="p14">
      <p:transition spd="med" p14:dur="700" advTm="13221">
        <p:fade/>
      </p:transition>
    </mc:Choice>
    <mc:Fallback xmlns="">
      <p:transition spd="med" advTm="13221">
        <p:fade/>
      </p:transition>
    </mc:Fallback>
  </mc:AlternateConten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aac"/><Relationship Id="rId7" Type="http://schemas.openxmlformats.org/officeDocument/2006/relationships/image" Target="../media/image3.jpeg"/><Relationship Id="rId2" Type="http://schemas.openxmlformats.org/officeDocument/2006/relationships/audio" Target="../media/media1.aac"/><Relationship Id="rId1" Type="http://schemas.microsoft.com/office/2007/relationships/media" Target="../media/media1.aac"/><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audio" Target="../media/media2.aac"/></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BCFE7-C7D2-913F-7166-08F120907E9E}"/>
              </a:ext>
            </a:extLst>
          </p:cNvPr>
          <p:cNvSpPr>
            <a:spLocks noGrp="1"/>
          </p:cNvSpPr>
          <p:nvPr>
            <p:ph type="title"/>
          </p:nvPr>
        </p:nvSpPr>
        <p:spPr/>
        <p:txBody>
          <a:bodyPr/>
          <a:lstStyle/>
          <a:p>
            <a:pPr algn="ctr">
              <a:lnSpc>
                <a:spcPct val="100000"/>
              </a:lnSpc>
            </a:pPr>
            <a:endParaRPr lang="en-US"/>
          </a:p>
        </p:txBody>
      </p:sp>
      <p:pic>
        <p:nvPicPr>
          <p:cNvPr id="30" name="1I4MIPND0_3LF4NQ">
            <a:hlinkClick r:id="" action="ppaction://media"/>
            <a:extLst>
              <a:ext uri="{FF2B5EF4-FFF2-40B4-BE49-F238E27FC236}">
                <a16:creationId xmlns:a16="http://schemas.microsoft.com/office/drawing/2014/main" id="{6F99557B-C1E5-A31A-5F02-017326271171}"/>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5580063" y="3992563"/>
            <a:ext cx="609600" cy="609600"/>
          </a:xfrm>
        </p:spPr>
      </p:pic>
      <p:pic>
        <p:nvPicPr>
          <p:cNvPr id="4" name="Picture 4">
            <a:extLst>
              <a:ext uri="{FF2B5EF4-FFF2-40B4-BE49-F238E27FC236}">
                <a16:creationId xmlns:a16="http://schemas.microsoft.com/office/drawing/2014/main" id="{7764C0A1-8CFC-0135-A7F4-2C3E95CAA0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65868"/>
            <a:ext cx="12192001" cy="69897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BF7BE1D-29EB-7CC7-AC5C-352E469A1BC4}"/>
              </a:ext>
            </a:extLst>
          </p:cNvPr>
          <p:cNvSpPr txBox="1"/>
          <p:nvPr/>
        </p:nvSpPr>
        <p:spPr>
          <a:xfrm>
            <a:off x="1295433" y="997862"/>
            <a:ext cx="9144000" cy="707886"/>
          </a:xfrm>
          <a:prstGeom prst="rect">
            <a:avLst/>
          </a:prstGeom>
          <a:noFill/>
        </p:spPr>
        <p:txBody>
          <a:bodyPr wrap="square" rtlCol="0">
            <a:spAutoFit/>
          </a:bodyPr>
          <a:lstStyle/>
          <a:p>
            <a:pPr algn="ctr"/>
            <a:r>
              <a:rPr lang="en-US" sz="2000" dirty="0">
                <a:solidFill>
                  <a:srgbClr val="6600CC"/>
                </a:solidFill>
                <a:latin typeface="Times New Roman" pitchFamily="18" charset="0"/>
                <a:cs typeface="Times New Roman" pitchFamily="18" charset="0"/>
              </a:rPr>
              <a:t>UBND QUẬN LONG BIÊN</a:t>
            </a:r>
          </a:p>
          <a:p>
            <a:pPr algn="ctr"/>
            <a:r>
              <a:rPr lang="en-US" sz="2000" b="1" dirty="0">
                <a:solidFill>
                  <a:srgbClr val="6600CC"/>
                </a:solidFill>
                <a:latin typeface="Times New Roman" pitchFamily="18" charset="0"/>
                <a:cs typeface="Times New Roman" pitchFamily="18" charset="0"/>
              </a:rPr>
              <a:t>TRƯỜNG MẦM NON BAN MAI XANH</a:t>
            </a:r>
            <a:endParaRPr lang="vi-VN" sz="2000" b="1" dirty="0">
              <a:solidFill>
                <a:srgbClr val="6600CC"/>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796B6EF3-A10A-FC79-071B-6171CE91691B}"/>
              </a:ext>
            </a:extLst>
          </p:cNvPr>
          <p:cNvSpPr txBox="1"/>
          <p:nvPr/>
        </p:nvSpPr>
        <p:spPr>
          <a:xfrm>
            <a:off x="1685407" y="3834912"/>
            <a:ext cx="9144000" cy="461665"/>
          </a:xfrm>
          <a:prstGeom prst="rect">
            <a:avLst/>
          </a:prstGeom>
          <a:noFill/>
        </p:spPr>
        <p:txBody>
          <a:bodyPr wrap="square" rtlCol="0">
            <a:spAutoFit/>
          </a:bodyPr>
          <a:lstStyle/>
          <a:p>
            <a:pPr algn="ctr"/>
            <a:r>
              <a:rPr lang="vi-VN" sz="2400" dirty="0">
                <a:solidFill>
                  <a:srgbClr val="0000FF"/>
                </a:solidFill>
                <a:latin typeface="Times New Roman" pitchFamily="18" charset="0"/>
                <a:cs typeface="Times New Roman" pitchFamily="18" charset="0"/>
              </a:rPr>
              <a:t> LINH VỰC: LÀM QUEN VĂN HỌC HỌC</a:t>
            </a:r>
          </a:p>
        </p:txBody>
      </p:sp>
      <p:sp>
        <p:nvSpPr>
          <p:cNvPr id="8" name="TextBox 7">
            <a:extLst>
              <a:ext uri="{FF2B5EF4-FFF2-40B4-BE49-F238E27FC236}">
                <a16:creationId xmlns:a16="http://schemas.microsoft.com/office/drawing/2014/main" id="{F8DA536F-18AF-6649-F415-9A5EC90EFE02}"/>
              </a:ext>
            </a:extLst>
          </p:cNvPr>
          <p:cNvSpPr txBox="1"/>
          <p:nvPr/>
        </p:nvSpPr>
        <p:spPr>
          <a:xfrm>
            <a:off x="1685407" y="4397587"/>
            <a:ext cx="9144000" cy="461665"/>
          </a:xfrm>
          <a:prstGeom prst="rect">
            <a:avLst/>
          </a:prstGeom>
          <a:noFill/>
        </p:spPr>
        <p:txBody>
          <a:bodyPr wrap="square" rtlCol="0">
            <a:spAutoFit/>
          </a:bodyPr>
          <a:lstStyle/>
          <a:p>
            <a:pPr algn="ctr"/>
            <a:r>
              <a:rPr lang="en-US" sz="2400" b="1" dirty="0">
                <a:solidFill>
                  <a:srgbClr val="7030A0"/>
                </a:solidFill>
                <a:latin typeface="Times New Roman" pitchFamily="18" charset="0"/>
                <a:cs typeface="Times New Roman" pitchFamily="18" charset="0"/>
              </a:rPr>
              <a:t>ĐỀ TÀI:</a:t>
            </a:r>
            <a:r>
              <a:rPr lang="vi-VN" sz="2400" b="1" dirty="0">
                <a:solidFill>
                  <a:srgbClr val="7030A0"/>
                </a:solidFill>
                <a:latin typeface="Times New Roman" pitchFamily="18" charset="0"/>
                <a:cs typeface="Times New Roman" pitchFamily="18" charset="0"/>
              </a:rPr>
              <a:t> BÁC SĨ CHIM</a:t>
            </a:r>
          </a:p>
        </p:txBody>
      </p:sp>
      <p:sp>
        <p:nvSpPr>
          <p:cNvPr id="9" name="TextBox 8">
            <a:extLst>
              <a:ext uri="{FF2B5EF4-FFF2-40B4-BE49-F238E27FC236}">
                <a16:creationId xmlns:a16="http://schemas.microsoft.com/office/drawing/2014/main" id="{26677798-DB8F-AA99-D0E4-B9E0D4B6678E}"/>
              </a:ext>
            </a:extLst>
          </p:cNvPr>
          <p:cNvSpPr txBox="1"/>
          <p:nvPr/>
        </p:nvSpPr>
        <p:spPr>
          <a:xfrm>
            <a:off x="1671552" y="4984322"/>
            <a:ext cx="9144000" cy="369332"/>
          </a:xfrm>
          <a:prstGeom prst="rect">
            <a:avLst/>
          </a:prstGeom>
          <a:noFill/>
        </p:spPr>
        <p:txBody>
          <a:bodyPr wrap="square" rtlCol="0">
            <a:spAutoFit/>
          </a:bodyPr>
          <a:lstStyle/>
          <a:p>
            <a:pPr algn="ctr"/>
            <a:r>
              <a:rPr lang="en-US" b="1" dirty="0">
                <a:solidFill>
                  <a:srgbClr val="FF6600"/>
                </a:solidFill>
                <a:latin typeface="Times New Roman" pitchFamily="18" charset="0"/>
                <a:cs typeface="Times New Roman" pitchFamily="18" charset="0"/>
              </a:rPr>
              <a:t>LỨA TUỔI: MẪU </a:t>
            </a:r>
            <a:r>
              <a:rPr lang="vi-VN" b="1" dirty="0">
                <a:solidFill>
                  <a:srgbClr val="FF6600"/>
                </a:solidFill>
                <a:latin typeface="Times New Roman" pitchFamily="18" charset="0"/>
                <a:cs typeface="Times New Roman" pitchFamily="18" charset="0"/>
              </a:rPr>
              <a:t>GIÁO NHỠ </a:t>
            </a:r>
          </a:p>
        </p:txBody>
      </p:sp>
      <p:sp>
        <p:nvSpPr>
          <p:cNvPr id="10" name="TextBox 9">
            <a:extLst>
              <a:ext uri="{FF2B5EF4-FFF2-40B4-BE49-F238E27FC236}">
                <a16:creationId xmlns:a16="http://schemas.microsoft.com/office/drawing/2014/main" id="{9B69A768-438B-29E1-A4FC-B9129EE2C297}"/>
              </a:ext>
            </a:extLst>
          </p:cNvPr>
          <p:cNvSpPr txBox="1"/>
          <p:nvPr/>
        </p:nvSpPr>
        <p:spPr>
          <a:xfrm>
            <a:off x="1667393" y="5461445"/>
            <a:ext cx="9144000" cy="369332"/>
          </a:xfrm>
          <a:prstGeom prst="rect">
            <a:avLst/>
          </a:prstGeom>
          <a:noFill/>
        </p:spPr>
        <p:txBody>
          <a:bodyPr wrap="square" rtlCol="0">
            <a:spAutoFit/>
          </a:bodyPr>
          <a:lstStyle/>
          <a:p>
            <a:pPr algn="ctr"/>
            <a:r>
              <a:rPr lang="en-US" b="1" dirty="0">
                <a:solidFill>
                  <a:srgbClr val="FF6600"/>
                </a:solidFill>
                <a:latin typeface="Times New Roman" pitchFamily="18" charset="0"/>
                <a:cs typeface="Times New Roman" pitchFamily="18" charset="0"/>
              </a:rPr>
              <a:t>GIÁO VIÊN: </a:t>
            </a:r>
            <a:r>
              <a:rPr lang="vi-VN" b="1" dirty="0">
                <a:solidFill>
                  <a:srgbClr val="FF6600"/>
                </a:solidFill>
                <a:latin typeface="Times New Roman" pitchFamily="18" charset="0"/>
                <a:cs typeface="Times New Roman" pitchFamily="18" charset="0"/>
              </a:rPr>
              <a:t>ĐỚI THỊ HÀ- </a:t>
            </a:r>
            <a:r>
              <a:rPr lang="en-US" b="1" dirty="0">
                <a:solidFill>
                  <a:srgbClr val="FF6600"/>
                </a:solidFill>
                <a:latin typeface="Times New Roman" pitchFamily="18" charset="0"/>
                <a:cs typeface="Times New Roman" pitchFamily="18" charset="0"/>
              </a:rPr>
              <a:t>LÊ </a:t>
            </a:r>
            <a:r>
              <a:rPr lang="vi-VN" b="1" dirty="0">
                <a:solidFill>
                  <a:srgbClr val="FF6600"/>
                </a:solidFill>
                <a:latin typeface="Times New Roman" pitchFamily="18" charset="0"/>
                <a:cs typeface="Times New Roman" pitchFamily="18" charset="0"/>
              </a:rPr>
              <a:t>THỊ HẬU</a:t>
            </a:r>
          </a:p>
        </p:txBody>
      </p:sp>
      <p:sp>
        <p:nvSpPr>
          <p:cNvPr id="11" name="TextBox 10">
            <a:extLst>
              <a:ext uri="{FF2B5EF4-FFF2-40B4-BE49-F238E27FC236}">
                <a16:creationId xmlns:a16="http://schemas.microsoft.com/office/drawing/2014/main" id="{EDB714B8-D761-4B2A-0175-7D1D4BE545F9}"/>
              </a:ext>
            </a:extLst>
          </p:cNvPr>
          <p:cNvSpPr txBox="1"/>
          <p:nvPr/>
        </p:nvSpPr>
        <p:spPr>
          <a:xfrm>
            <a:off x="1671552" y="3084903"/>
            <a:ext cx="9144000" cy="707886"/>
          </a:xfrm>
          <a:prstGeom prst="rect">
            <a:avLst/>
          </a:prstGeom>
          <a:noFill/>
        </p:spPr>
        <p:txBody>
          <a:bodyPr wrap="square" rtlCol="0">
            <a:spAutoFit/>
          </a:bodyPr>
          <a:lstStyle/>
          <a:p>
            <a:pPr algn="ctr"/>
            <a:r>
              <a:rPr lang="en-US" sz="4000" b="1" dirty="0">
                <a:solidFill>
                  <a:srgbClr val="FF0000"/>
                </a:solidFill>
                <a:latin typeface="Times New Roman" pitchFamily="18" charset="0"/>
                <a:cs typeface="Times New Roman" pitchFamily="18" charset="0"/>
              </a:rPr>
              <a:t>GIÁO ÁN</a:t>
            </a:r>
            <a:endParaRPr lang="vi-VN" sz="4000" b="1" dirty="0">
              <a:solidFill>
                <a:srgbClr val="FF0000"/>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id="{10A127CE-96AF-B5A5-C70F-A28D5C726E2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81649" y="1981759"/>
            <a:ext cx="10287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trang 1">
            <a:hlinkClick r:id="" action="ppaction://media"/>
            <a:extLst>
              <a:ext uri="{FF2B5EF4-FFF2-40B4-BE49-F238E27FC236}">
                <a16:creationId xmlns:a16="http://schemas.microsoft.com/office/drawing/2014/main" id="{1F800EBF-39CC-8026-2D54-1490F5D087BB}"/>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0201793" y="5809296"/>
            <a:ext cx="609600" cy="609600"/>
          </a:xfrm>
          <a:prstGeom prst="rect">
            <a:avLst/>
          </a:prstGeom>
        </p:spPr>
      </p:pic>
    </p:spTree>
    <p:extLst>
      <p:ext uri="{BB962C8B-B14F-4D97-AF65-F5344CB8AC3E}">
        <p14:creationId xmlns:p14="http://schemas.microsoft.com/office/powerpoint/2010/main" val="3915821082"/>
      </p:ext>
    </p:extLst>
  </p:cSld>
  <p:clrMapOvr>
    <a:masterClrMapping/>
  </p:clrMapOvr>
  <mc:AlternateContent xmlns:mc="http://schemas.openxmlformats.org/markup-compatibility/2006" xmlns:p14="http://schemas.microsoft.com/office/powerpoint/2010/main">
    <mc:Choice Requires="p14">
      <p:transition spd="med" p14:dur="700" advTm="13221">
        <p:fade/>
      </p:transition>
    </mc:Choice>
    <mc:Fallback xmlns="">
      <p:transition spd="med" advTm="1322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3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0"/>
                </p:tgtEl>
              </p:cMediaNode>
            </p:audio>
            <p:audio>
              <p:cMediaNode vol="80000">
                <p:cTn id="8" fill="hold" display="0">
                  <p:stCondLst>
                    <p:cond delay="indefinite"/>
                  </p:stCondLst>
                  <p:endCondLst>
                    <p:cond evt="onStopAudio" delay="0">
                      <p:tgtEl>
                        <p:sldTgt/>
                      </p:tgtEl>
                    </p:cond>
                  </p:endCondLst>
                </p:cTn>
                <p:tgtEl>
                  <p:spTgt spid="2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kids playing&#10;&#10;Description automatically generated">
            <a:extLst>
              <a:ext uri="{FF2B5EF4-FFF2-40B4-BE49-F238E27FC236}">
                <a16:creationId xmlns:a16="http://schemas.microsoft.com/office/drawing/2014/main" id="{09333DBB-1F45-7EF0-CA2F-421582B9BD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47840"/>
            <a:ext cx="12192000" cy="7505840"/>
          </a:xfrm>
        </p:spPr>
      </p:pic>
      <p:sp>
        <p:nvSpPr>
          <p:cNvPr id="8" name="TextBox 7">
            <a:extLst>
              <a:ext uri="{FF2B5EF4-FFF2-40B4-BE49-F238E27FC236}">
                <a16:creationId xmlns:a16="http://schemas.microsoft.com/office/drawing/2014/main" id="{A29D1E58-2AF2-5644-38EA-17648D2EE507}"/>
              </a:ext>
            </a:extLst>
          </p:cNvPr>
          <p:cNvSpPr txBox="1"/>
          <p:nvPr/>
        </p:nvSpPr>
        <p:spPr>
          <a:xfrm>
            <a:off x="3704095" y="526942"/>
            <a:ext cx="4990454" cy="646331"/>
          </a:xfrm>
          <a:prstGeom prst="rect">
            <a:avLst/>
          </a:prstGeom>
          <a:noFill/>
        </p:spPr>
        <p:txBody>
          <a:bodyPr wrap="square" rtlCol="0">
            <a:spAutoFit/>
          </a:bodyPr>
          <a:lstStyle/>
          <a:p>
            <a:r>
              <a:rPr lang="vi-VN" dirty="0"/>
              <a:t>HOẠT ĐỘNG 1: CÔ VÀ TRẺ HÁT BÀI HÁT “ CHÁU YÊU CÔ CHÚ CÔNG NHÂN</a:t>
            </a:r>
            <a:endParaRPr lang="en-US" dirty="0"/>
          </a:p>
        </p:txBody>
      </p:sp>
    </p:spTree>
    <p:extLst>
      <p:ext uri="{BB962C8B-B14F-4D97-AF65-F5344CB8AC3E}">
        <p14:creationId xmlns:p14="http://schemas.microsoft.com/office/powerpoint/2010/main" val="1087028106"/>
      </p:ext>
    </p:extLst>
  </p:cSld>
  <p:clrMapOvr>
    <a:masterClrMapping/>
  </p:clrMapOvr>
  <mc:AlternateContent xmlns:mc="http://schemas.openxmlformats.org/markup-compatibility/2006" xmlns:p14="http://schemas.microsoft.com/office/powerpoint/2010/main">
    <mc:Choice Requires="p14">
      <p:transition spd="med" p14:dur="700" advTm="13221">
        <p:fade/>
      </p:transition>
    </mc:Choice>
    <mc:Fallback xmlns="">
      <p:transition spd="med" advTm="13221">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3BC2-7F56-6533-9D12-EBFF913830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DA6068-5FF0-45CC-5EC5-3CB9553531B8}"/>
              </a:ext>
            </a:extLst>
          </p:cNvPr>
          <p:cNvSpPr>
            <a:spLocks noGrp="1"/>
          </p:cNvSpPr>
          <p:nvPr>
            <p:ph idx="1"/>
          </p:nvPr>
        </p:nvSpPr>
        <p:spPr/>
        <p:txBody>
          <a:bodyPr/>
          <a:lstStyle/>
          <a:p>
            <a:endParaRPr lang="en-US"/>
          </a:p>
        </p:txBody>
      </p:sp>
      <p:pic>
        <p:nvPicPr>
          <p:cNvPr id="4" name="Picture 2">
            <a:extLst>
              <a:ext uri="{FF2B5EF4-FFF2-40B4-BE49-F238E27FC236}">
                <a16:creationId xmlns:a16="http://schemas.microsoft.com/office/drawing/2014/main" id="{0A736400-D610-1385-A4D8-00312C7CC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931" y="-270163"/>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6A0AB41-10F6-EADA-E30E-481DC1158930}"/>
              </a:ext>
            </a:extLst>
          </p:cNvPr>
          <p:cNvSpPr txBox="1"/>
          <p:nvPr/>
        </p:nvSpPr>
        <p:spPr>
          <a:xfrm>
            <a:off x="2854150" y="330506"/>
            <a:ext cx="6059837" cy="1754326"/>
          </a:xfrm>
          <a:prstGeom prst="rect">
            <a:avLst/>
          </a:prstGeom>
          <a:noFill/>
        </p:spPr>
        <p:txBody>
          <a:bodyPr wrap="square" rtlCol="0">
            <a:spAutoFit/>
          </a:bodyPr>
          <a:lstStyle/>
          <a:p>
            <a:pPr algn="l"/>
            <a:r>
              <a:rPr lang="vi-VN" sz="1800" b="0" i="0" dirty="0">
                <a:solidFill>
                  <a:srgbClr val="333333"/>
                </a:solidFill>
                <a:effectLst/>
                <a:highlight>
                  <a:srgbClr val="FFFFFF"/>
                </a:highlight>
                <a:latin typeface="Times New Roman" panose="02020603050405020304" pitchFamily="18" charset="0"/>
              </a:rPr>
              <a:t> - Các con vừa hát bài hát gì?</a:t>
            </a:r>
            <a:endParaRPr lang="vi-VN" b="0" i="0" dirty="0">
              <a:solidFill>
                <a:srgbClr val="333333"/>
              </a:solidFill>
              <a:effectLst/>
              <a:highlight>
                <a:srgbClr val="FFFFFF"/>
              </a:highlight>
              <a:latin typeface="Arial" panose="020B0604020202020204" pitchFamily="34" charset="0"/>
            </a:endParaRPr>
          </a:p>
          <a:p>
            <a:pPr algn="l"/>
            <a:r>
              <a:rPr lang="vi-VN" sz="1800" b="0" i="0" dirty="0">
                <a:solidFill>
                  <a:srgbClr val="333333"/>
                </a:solidFill>
                <a:effectLst/>
                <a:highlight>
                  <a:srgbClr val="FFFFFF"/>
                </a:highlight>
                <a:latin typeface="Times New Roman" panose="02020603050405020304" pitchFamily="18" charset="0"/>
              </a:rPr>
              <a:t>- Trong bài hát em bé đóng vai làm nghề gì?</a:t>
            </a:r>
            <a:endParaRPr lang="vi-VN" b="0" i="0" dirty="0">
              <a:solidFill>
                <a:srgbClr val="333333"/>
              </a:solidFill>
              <a:effectLst/>
              <a:highlight>
                <a:srgbClr val="FFFFFF"/>
              </a:highlight>
              <a:latin typeface="Arial" panose="020B0604020202020204" pitchFamily="34" charset="0"/>
            </a:endParaRPr>
          </a:p>
          <a:p>
            <a:pPr algn="l"/>
            <a:r>
              <a:rPr lang="vi-VN" sz="1800" b="0" i="0" dirty="0">
                <a:solidFill>
                  <a:srgbClr val="333333"/>
                </a:solidFill>
                <a:effectLst/>
                <a:highlight>
                  <a:srgbClr val="FFFFFF"/>
                </a:highlight>
                <a:latin typeface="Times New Roman" panose="02020603050405020304" pitchFamily="18" charset="0"/>
              </a:rPr>
              <a:t>- Bác sĩ làm những công việc gì?</a:t>
            </a:r>
            <a:endParaRPr lang="vi-VN" b="0" i="0" dirty="0">
              <a:solidFill>
                <a:srgbClr val="333333"/>
              </a:solidFill>
              <a:effectLst/>
              <a:highlight>
                <a:srgbClr val="FFFFFF"/>
              </a:highlight>
              <a:latin typeface="Arial" panose="020B0604020202020204" pitchFamily="34" charset="0"/>
            </a:endParaRPr>
          </a:p>
          <a:p>
            <a:pPr algn="l"/>
            <a:r>
              <a:rPr lang="vi-VN" sz="1800" b="0" i="0" dirty="0">
                <a:solidFill>
                  <a:srgbClr val="333333"/>
                </a:solidFill>
                <a:effectLst/>
                <a:highlight>
                  <a:srgbClr val="FFFFFF"/>
                </a:highlight>
                <a:latin typeface="Times New Roman" panose="02020603050405020304" pitchFamily="18" charset="0"/>
              </a:rPr>
              <a:t>Hôm nay cô cũng có một câu truyện rất hay nói về cộng việc của các bác sĩ chim đấy. Muốn biết câu chuyện như Thế nào các con lắng nghe cô kể câu chuyện : Bác sĩ Chim nhé.</a:t>
            </a:r>
            <a:endParaRPr lang="vi-VN" b="0" i="0" dirty="0">
              <a:solidFill>
                <a:srgbClr val="333333"/>
              </a:solidFill>
              <a:effectLst/>
              <a:highlight>
                <a:srgbClr val="FFFFFF"/>
              </a:highlight>
              <a:latin typeface="Arial" panose="020B0604020202020204" pitchFamily="34" charset="0"/>
            </a:endParaRPr>
          </a:p>
        </p:txBody>
      </p:sp>
    </p:spTree>
    <p:extLst>
      <p:ext uri="{BB962C8B-B14F-4D97-AF65-F5344CB8AC3E}">
        <p14:creationId xmlns:p14="http://schemas.microsoft.com/office/powerpoint/2010/main" val="3690361219"/>
      </p:ext>
    </p:extLst>
  </p:cSld>
  <p:clrMapOvr>
    <a:masterClrMapping/>
  </p:clrMapOvr>
  <mc:AlternateContent xmlns:mc="http://schemas.openxmlformats.org/markup-compatibility/2006" xmlns:p14="http://schemas.microsoft.com/office/powerpoint/2010/main">
    <mc:Choice Requires="p14">
      <p:transition spd="med" p14:dur="700" advTm="13221">
        <p:fade/>
      </p:transition>
    </mc:Choice>
    <mc:Fallback xmlns="">
      <p:transition spd="med" advTm="13221">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31EC0781-97C1-C54C-3EBB-943E2A33ED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841" r="53798"/>
          <a:stretch/>
        </p:blipFill>
        <p:spPr bwMode="auto">
          <a:xfrm>
            <a:off x="-4106170" y="-4107051"/>
            <a:ext cx="16602970" cy="1248388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a:extLst>
              <a:ext uri="{FF2B5EF4-FFF2-40B4-BE49-F238E27FC236}">
                <a16:creationId xmlns:a16="http://schemas.microsoft.com/office/drawing/2014/main" id="{62A895E7-1B73-5F3D-D79C-233E14DD2FE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a:extLst>
              <a:ext uri="{FF2B5EF4-FFF2-40B4-BE49-F238E27FC236}">
                <a16:creationId xmlns:a16="http://schemas.microsoft.com/office/drawing/2014/main" id="{C3C1B7D6-2191-437F-91D1-2CC8C4915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5" y="-2125663"/>
            <a:ext cx="133350" cy="1333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51963612-BD12-36ED-AA1A-AC1B3F001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1973263"/>
            <a:ext cx="133350" cy="133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8">
            <a:extLst>
              <a:ext uri="{FF2B5EF4-FFF2-40B4-BE49-F238E27FC236}">
                <a16:creationId xmlns:a16="http://schemas.microsoft.com/office/drawing/2014/main" id="{FC03805C-AEF6-716B-2DDE-68B6BCA6B987}"/>
              </a:ext>
            </a:extLst>
          </p:cNvPr>
          <p:cNvSpPr>
            <a:spLocks noChangeArrowheads="1"/>
          </p:cNvSpPr>
          <p:nvPr/>
        </p:nvSpPr>
        <p:spPr bwMode="auto">
          <a:xfrm>
            <a:off x="1255363" y="466129"/>
            <a:ext cx="9531457" cy="667875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vi-VN" altLang="en-US" sz="1400" b="1" dirty="0">
                <a:solidFill>
                  <a:srgbClr val="333333"/>
                </a:solidFill>
                <a:cs typeface="Arial" panose="020B0604020202020204" pitchFamily="34" charset="0"/>
              </a:rPr>
              <a:t>Trẻ lắng nghe cô cô kể diễn  cảm t</a:t>
            </a:r>
            <a:r>
              <a:rPr kumimoji="0" lang="en-US" altLang="en-US" sz="1400" b="1" i="0" u="none" strike="noStrike" cap="none" normalizeH="0" baseline="0" dirty="0" err="1">
                <a:ln>
                  <a:noFill/>
                </a:ln>
                <a:solidFill>
                  <a:srgbClr val="333333"/>
                </a:solidFill>
                <a:effectLst/>
                <a:cs typeface="Arial" panose="020B0604020202020204" pitchFamily="34" charset="0"/>
              </a:rPr>
              <a:t>ruyện</a:t>
            </a:r>
            <a:r>
              <a:rPr kumimoji="0" lang="en-US" altLang="en-US" sz="1400" b="1" i="0" u="none" strike="noStrike" cap="none" normalizeH="0" baseline="0" dirty="0">
                <a:ln>
                  <a:noFill/>
                </a:ln>
                <a:solidFill>
                  <a:srgbClr val="333333"/>
                </a:solidFill>
                <a:effectLst/>
                <a:cs typeface="Arial" panose="020B0604020202020204" pitchFamily="34" charset="0"/>
              </a:rPr>
              <a:t>: </a:t>
            </a:r>
            <a:r>
              <a:rPr kumimoji="0" lang="en-US" altLang="en-US" sz="1400" b="1" i="0" u="none" strike="noStrike" cap="none" normalizeH="0" baseline="0" dirty="0" err="1">
                <a:ln>
                  <a:noFill/>
                </a:ln>
                <a:solidFill>
                  <a:srgbClr val="333333"/>
                </a:solidFill>
                <a:effectLst/>
                <a:cs typeface="Arial" panose="020B0604020202020204" pitchFamily="34" charset="0"/>
              </a:rPr>
              <a:t>Bác</a:t>
            </a:r>
            <a:r>
              <a:rPr kumimoji="0" lang="en-US" altLang="en-US" sz="1400" b="1" i="0" u="none" strike="noStrike" cap="none" normalizeH="0" baseline="0" dirty="0">
                <a:ln>
                  <a:noFill/>
                </a:ln>
                <a:solidFill>
                  <a:srgbClr val="333333"/>
                </a:solidFill>
                <a:effectLst/>
                <a:cs typeface="Arial" panose="020B0604020202020204" pitchFamily="34" charset="0"/>
              </a:rPr>
              <a:t> </a:t>
            </a:r>
            <a:r>
              <a:rPr kumimoji="0" lang="en-US" altLang="en-US" sz="1400" b="1" i="0" u="none" strike="noStrike" cap="none" normalizeH="0" baseline="0" dirty="0" err="1">
                <a:ln>
                  <a:noFill/>
                </a:ln>
                <a:solidFill>
                  <a:srgbClr val="333333"/>
                </a:solidFill>
                <a:effectLst/>
                <a:cs typeface="Arial" panose="020B0604020202020204" pitchFamily="34" charset="0"/>
              </a:rPr>
              <a:t>sĩ</a:t>
            </a:r>
            <a:r>
              <a:rPr kumimoji="0" lang="en-US" altLang="en-US" sz="1400" b="1" i="0" u="none" strike="noStrike" cap="none" normalizeH="0" baseline="0" dirty="0">
                <a:ln>
                  <a:noFill/>
                </a:ln>
                <a:solidFill>
                  <a:srgbClr val="333333"/>
                </a:solidFill>
                <a:effectLst/>
                <a:cs typeface="Arial" panose="020B0604020202020204" pitchFamily="34" charset="0"/>
              </a:rPr>
              <a:t> </a:t>
            </a:r>
            <a:r>
              <a:rPr kumimoji="0" lang="en-US" altLang="en-US" sz="1400" b="1" i="0" u="none" strike="noStrike" cap="none" normalizeH="0" baseline="0" dirty="0" err="1">
                <a:ln>
                  <a:noFill/>
                </a:ln>
                <a:solidFill>
                  <a:srgbClr val="333333"/>
                </a:solidFill>
                <a:effectLst/>
                <a:cs typeface="Arial" panose="020B0604020202020204" pitchFamily="34" charset="0"/>
              </a:rPr>
              <a:t>chim</a:t>
            </a:r>
            <a:endParaRPr kumimoji="0" lang="en-US" altLang="en-US" sz="1400" b="1" i="0" u="none" strike="noStrike" cap="none" normalizeH="0" baseline="0" dirty="0">
              <a:ln>
                <a:noFill/>
              </a:ln>
              <a:solidFill>
                <a:srgbClr val="333333"/>
              </a:solidFill>
              <a:effectLs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424242"/>
                </a:solidFill>
                <a:effectLst/>
                <a:cs typeface="Arial" panose="020B0604020202020204" pitchFamily="34" charset="0"/>
              </a:rPr>
              <a:t>       </a:t>
            </a:r>
            <a:r>
              <a:rPr kumimoji="0" lang="en-US" altLang="en-US" sz="1400" b="1" i="0" u="none" strike="noStrike" cap="none" normalizeH="0" baseline="0" dirty="0">
                <a:ln>
                  <a:noFill/>
                </a:ln>
                <a:solidFill>
                  <a:srgbClr val="FFFFFF"/>
                </a:solidFill>
                <a:effectLst/>
                <a:cs typeface="Arial" panose="020B0604020202020204" pitchFamily="34" charset="0"/>
              </a:rPr>
              <a:t>Chia </a:t>
            </a:r>
            <a:r>
              <a:rPr kumimoji="0" lang="en-US" altLang="en-US" sz="1400" b="1" i="0" u="none" strike="noStrike" cap="none" normalizeH="0" baseline="0" dirty="0" err="1">
                <a:ln>
                  <a:noFill/>
                </a:ln>
                <a:solidFill>
                  <a:srgbClr val="FFFFFF"/>
                </a:solidFill>
                <a:effectLst/>
                <a:cs typeface="Arial" panose="020B0604020202020204" pitchFamily="34" charset="0"/>
              </a:rPr>
              <a:t>sẻ</a:t>
            </a:r>
            <a:endParaRPr kumimoji="0" lang="en-US" altLang="en-US" sz="1400" b="1" i="0" u="none" strike="noStrike" cap="none" normalizeH="0" baseline="0" dirty="0">
              <a:ln>
                <a:noFill/>
              </a:ln>
              <a:solidFill>
                <a:srgbClr val="333333"/>
              </a:solidFill>
              <a:effectLst/>
              <a:cs typeface="Arial" panose="020B0604020202020204" pitchFamily="34" charset="0"/>
            </a:endParaRPr>
          </a:p>
          <a:p>
            <a:pPr marL="0" marR="0" lvl="0" indent="0" defTabSz="914400" rtl="0" eaLnBrk="0" fontAlgn="ctr"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rgbClr val="FFFFFF"/>
                </a:solidFill>
                <a:effectLst/>
                <a:cs typeface="Arial" panose="020B0604020202020204" pitchFamily="34" charset="0"/>
              </a:rPr>
              <a:t>Đọc</a:t>
            </a:r>
            <a:r>
              <a:rPr kumimoji="0" lang="en-US" altLang="en-US" sz="1400" b="1" i="0" u="none" strike="noStrike" cap="none" normalizeH="0" baseline="0" dirty="0">
                <a:ln>
                  <a:noFill/>
                </a:ln>
                <a:solidFill>
                  <a:srgbClr val="FFFFFF"/>
                </a:solidFill>
                <a:effectLst/>
                <a:cs typeface="Arial" panose="020B0604020202020204" pitchFamily="34" charset="0"/>
              </a:rPr>
              <a:t> </a:t>
            </a:r>
            <a:r>
              <a:rPr kumimoji="0" lang="en-US" altLang="en-US" sz="1400" b="1" i="0" u="none" strike="noStrike" cap="none" normalizeH="0" baseline="0" dirty="0" err="1">
                <a:ln>
                  <a:noFill/>
                </a:ln>
                <a:solidFill>
                  <a:srgbClr val="FFFFFF"/>
                </a:solidFill>
                <a:effectLst/>
                <a:cs typeface="Arial" panose="020B0604020202020204" pitchFamily="34" charset="0"/>
              </a:rPr>
              <a:t>bài</a:t>
            </a:r>
            <a:endParaRPr kumimoji="0" lang="en-US" altLang="en-US" sz="1400" b="1" i="0" u="none" strike="noStrike" cap="none" normalizeH="0" baseline="0" dirty="0">
              <a:ln>
                <a:noFill/>
              </a:ln>
              <a:solidFill>
                <a:srgbClr val="333333"/>
              </a:solidFill>
              <a:effectLst/>
              <a:cs typeface="Arial" panose="020B0604020202020204" pitchFamily="34" charset="0"/>
            </a:endParaRPr>
          </a:p>
          <a:p>
            <a:pPr marL="0" marR="0" lvl="0" indent="0" defTabSz="914400" rtl="0" eaLnBrk="0" fontAlgn="ctr"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rgbClr val="FFFFFF"/>
                </a:solidFill>
                <a:effectLst/>
                <a:cs typeface="Arial" panose="020B0604020202020204" pitchFamily="34" charset="0"/>
              </a:rPr>
              <a:t>Lưu</a:t>
            </a:r>
            <a:endParaRPr kumimoji="0" lang="en-US" altLang="en-US" sz="1400" b="1" i="0" u="none" strike="noStrike" cap="none" normalizeH="0" baseline="0" dirty="0">
              <a:ln>
                <a:noFill/>
              </a:ln>
              <a:solidFill>
                <a:schemeClr val="tx1"/>
              </a:solidFill>
              <a:effectLs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rgbClr val="333333"/>
                </a:solidFill>
                <a:effectLst/>
                <a:cs typeface="Arial" panose="020B0604020202020204" pitchFamily="34" charset="0"/>
              </a:rPr>
              <a:t>Truyện</a:t>
            </a:r>
            <a:r>
              <a:rPr kumimoji="0" lang="en-US" altLang="en-US" sz="1400" b="1" i="0" u="none" strike="noStrike" cap="none" normalizeH="0" baseline="0" dirty="0">
                <a:ln>
                  <a:noFill/>
                </a:ln>
                <a:solidFill>
                  <a:srgbClr val="333333"/>
                </a:solidFill>
                <a:effectLst/>
                <a:cs typeface="Arial" panose="020B0604020202020204" pitchFamily="34" charset="0"/>
              </a:rPr>
              <a:t>: “</a:t>
            </a:r>
            <a:r>
              <a:rPr kumimoji="0" lang="en-US" altLang="en-US" sz="1400" b="1" i="0" u="none" strike="noStrike" cap="none" normalizeH="0" baseline="0" dirty="0" err="1">
                <a:ln>
                  <a:noFill/>
                </a:ln>
                <a:solidFill>
                  <a:srgbClr val="333333"/>
                </a:solidFill>
                <a:effectLst/>
                <a:cs typeface="Arial" panose="020B0604020202020204" pitchFamily="34" charset="0"/>
              </a:rPr>
              <a:t>Bác</a:t>
            </a:r>
            <a:r>
              <a:rPr kumimoji="0" lang="en-US" altLang="en-US" sz="1400" b="1" i="0" u="none" strike="noStrike" cap="none" normalizeH="0" baseline="0" dirty="0">
                <a:ln>
                  <a:noFill/>
                </a:ln>
                <a:solidFill>
                  <a:srgbClr val="333333"/>
                </a:solidFill>
                <a:effectLst/>
                <a:cs typeface="Arial" panose="020B0604020202020204" pitchFamily="34" charset="0"/>
              </a:rPr>
              <a:t> </a:t>
            </a:r>
            <a:r>
              <a:rPr kumimoji="0" lang="en-US" altLang="en-US" sz="1400" b="1" i="0" u="none" strike="noStrike" cap="none" normalizeH="0" baseline="0" dirty="0" err="1">
                <a:ln>
                  <a:noFill/>
                </a:ln>
                <a:solidFill>
                  <a:srgbClr val="333333"/>
                </a:solidFill>
                <a:effectLst/>
                <a:cs typeface="Arial" panose="020B0604020202020204" pitchFamily="34" charset="0"/>
              </a:rPr>
              <a:t>sĩ</a:t>
            </a:r>
            <a:r>
              <a:rPr kumimoji="0" lang="en-US" altLang="en-US" sz="1400" b="1" i="0" u="none" strike="noStrike" cap="none" normalizeH="0" baseline="0" dirty="0">
                <a:ln>
                  <a:noFill/>
                </a:ln>
                <a:solidFill>
                  <a:srgbClr val="333333"/>
                </a:solidFill>
                <a:effectLst/>
                <a:cs typeface="Arial" panose="020B0604020202020204" pitchFamily="34" charset="0"/>
              </a:rPr>
              <a:t> </a:t>
            </a:r>
            <a:r>
              <a:rPr kumimoji="0" lang="en-US" altLang="en-US" sz="1400" b="1" i="0" u="none" strike="noStrike" cap="none" normalizeH="0" baseline="0" dirty="0" err="1">
                <a:ln>
                  <a:noFill/>
                </a:ln>
                <a:solidFill>
                  <a:srgbClr val="333333"/>
                </a:solidFill>
                <a:effectLst/>
                <a:cs typeface="Arial" panose="020B0604020202020204" pitchFamily="34" charset="0"/>
              </a:rPr>
              <a:t>chim</a:t>
            </a:r>
            <a:r>
              <a:rPr kumimoji="0" lang="en-US" altLang="en-US" sz="1400" b="1" i="0" u="none" strike="noStrike" cap="none" normalizeH="0" baseline="0" dirty="0">
                <a:ln>
                  <a:noFill/>
                </a:ln>
                <a:solidFill>
                  <a:srgbClr val="333333"/>
                </a:solidFill>
                <a:effectLst/>
                <a:cs typeface="Arial" panose="020B0604020202020204" pitchFamily="34" charset="0"/>
              </a:rPr>
              <a:t>”</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Những</a:t>
            </a:r>
            <a:r>
              <a:rPr kumimoji="0" lang="en-US" altLang="en-US" sz="1400" b="1" i="0" u="none" strike="noStrike" cap="none" normalizeH="0" baseline="0" dirty="0">
                <a:ln>
                  <a:noFill/>
                </a:ln>
                <a:solidFill>
                  <a:srgbClr val="000000"/>
                </a:solidFill>
                <a:effectLst/>
                <a:cs typeface="Arial" panose="020B0604020202020204" pitchFamily="34" charset="0"/>
              </a:rPr>
              <a:t> con </a:t>
            </a:r>
            <a:r>
              <a:rPr kumimoji="0" lang="en-US" altLang="en-US" sz="1400" b="1" i="0" u="none" strike="noStrike" cap="none" normalizeH="0" baseline="0" dirty="0" err="1">
                <a:ln>
                  <a:noFill/>
                </a:ln>
                <a:solidFill>
                  <a:srgbClr val="000000"/>
                </a:solidFill>
                <a:effectLst/>
                <a:cs typeface="Arial" panose="020B0604020202020204" pitchFamily="34" charset="0"/>
              </a:rPr>
              <a:t>chim</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nhỏ</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quyết</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định</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mở</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một</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bệnh</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viện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chữa</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bệnh</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từ</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thiện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cho</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các</a:t>
            </a:r>
            <a:r>
              <a:rPr kumimoji="0" lang="en-US" altLang="en-US" sz="1400" b="1" i="0" u="none" strike="noStrike" cap="none" normalizeH="0" baseline="0" dirty="0">
                <a:ln>
                  <a:noFill/>
                </a:ln>
                <a:solidFill>
                  <a:srgbClr val="000000"/>
                </a:solidFill>
                <a:effectLst/>
                <a:cs typeface="Arial" panose="020B0604020202020204" pitchFamily="34" charset="0"/>
              </a:rPr>
              <a:t> con </a:t>
            </a:r>
            <a:r>
              <a:rPr kumimoji="0" lang="en-US" altLang="en-US" sz="1400" b="1" i="0" u="none" strike="noStrike" cap="none" normalizeH="0" baseline="0" dirty="0" err="1">
                <a:ln>
                  <a:noFill/>
                </a:ln>
                <a:solidFill>
                  <a:srgbClr val="000000"/>
                </a:solidFill>
                <a:effectLst/>
                <a:cs typeface="Arial" panose="020B0604020202020204" pitchFamily="34" charset="0"/>
              </a:rPr>
              <a:t>vật</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Các</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bác</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sĩ</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chim</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mặc</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áo</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đồng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phục</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trắng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và</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chờ</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bệnh</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nhân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đến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Cô</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Chim</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Chào</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Mào</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được</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giao</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nhiệm</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vụ</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tiếp</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bệnh</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nhân</a:t>
            </a:r>
            <a:r>
              <a:rPr kumimoji="0" lang="en-US" altLang="en-US" sz="1400" b="1" i="0" u="none" strike="noStrike" cap="none" normalizeH="0" baseline="0" dirty="0">
                <a:ln>
                  <a:noFill/>
                </a:ln>
                <a:solidFill>
                  <a:srgbClr val="000000"/>
                </a:solidFill>
                <a:effectLst/>
                <a:cs typeface="Arial" panose="020B0604020202020204" pitchFamily="34" charset="0"/>
              </a:rPr>
              <a:t>.</a:t>
            </a:r>
            <a:endParaRPr kumimoji="0" lang="en-US" altLang="en-US" sz="1400" b="1" i="0" u="none" strike="noStrike" cap="none" normalizeH="0" baseline="0" dirty="0">
              <a:ln>
                <a:noFill/>
              </a:ln>
              <a:solidFill>
                <a:srgbClr val="333333"/>
              </a:solidFill>
              <a:effectLs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rgbClr val="000000"/>
                </a:solidFill>
                <a:effectLst/>
                <a:cs typeface="Arial" panose="020B0604020202020204" pitchFamily="34" charset="0"/>
              </a:rPr>
              <a:t>Sáng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sớm</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bệnh</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nhân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Trâu</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đến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phòng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khám</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và</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kể</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bệnh</a:t>
            </a:r>
            <a:r>
              <a:rPr kumimoji="0" lang="en-US" altLang="en-US" sz="1400" b="1" i="0" u="none" strike="noStrike" cap="none" normalizeH="0" baseline="0" dirty="0">
                <a:ln>
                  <a:noFill/>
                </a:ln>
                <a:solidFill>
                  <a:srgbClr val="000000"/>
                </a:solidFill>
                <a:effectLst/>
                <a:cs typeface="Arial" panose="020B0604020202020204" pitchFamily="34" charset="0"/>
              </a:rPr>
              <a:t>:</a:t>
            </a:r>
            <a:endParaRPr kumimoji="0" lang="en-US" altLang="en-US" sz="1400" b="1" i="0" u="none" strike="noStrike" cap="none" normalizeH="0" baseline="0" dirty="0">
              <a:ln>
                <a:noFill/>
              </a:ln>
              <a:solidFill>
                <a:srgbClr val="333333"/>
              </a:solidFill>
              <a:effectLs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cs typeface="Arial" panose="020B0604020202020204" pitchFamily="34" charset="0"/>
              </a:rPr>
              <a:t>- Da </a:t>
            </a:r>
            <a:r>
              <a:rPr kumimoji="0" lang="en-US" altLang="en-US" sz="1400" b="1" i="0" u="none" strike="noStrike" cap="none" normalizeH="0" baseline="0" dirty="0" err="1">
                <a:ln>
                  <a:noFill/>
                </a:ln>
                <a:solidFill>
                  <a:srgbClr val="000000"/>
                </a:solidFill>
                <a:effectLst/>
                <a:cs typeface="Arial" panose="020B0604020202020204" pitchFamily="34" charset="0"/>
              </a:rPr>
              <a:t>tôi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bị</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ngứa</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kinh</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khủng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và</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xin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được</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điều</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trị</a:t>
            </a:r>
            <a:r>
              <a:rPr kumimoji="0" lang="en-US" altLang="en-US" sz="1400" b="1" i="0" u="none" strike="noStrike" cap="none" normalizeH="0" baseline="0" dirty="0">
                <a:ln>
                  <a:noFill/>
                </a:ln>
                <a:solidFill>
                  <a:srgbClr val="000000"/>
                </a:solidFill>
                <a:effectLst/>
                <a:cs typeface="Arial" panose="020B0604020202020204" pitchFamily="34" charset="0"/>
              </a:rPr>
              <a:t>.</a:t>
            </a:r>
            <a:endParaRPr kumimoji="0" lang="en-US" altLang="en-US" sz="1400" b="1" i="0" u="none" strike="noStrike" cap="none" normalizeH="0" baseline="0" dirty="0">
              <a:ln>
                <a:noFill/>
              </a:ln>
              <a:solidFill>
                <a:srgbClr val="333333"/>
              </a:solidFill>
              <a:effectLs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Chim</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Chào</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Mào</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gửi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Trâu</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đến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phòng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chữa</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trị</a:t>
            </a:r>
            <a:r>
              <a:rPr kumimoji="0" lang="en-US" altLang="en-US" sz="1400" b="1" i="0" u="none" strike="noStrike" cap="none" normalizeH="0" baseline="0" dirty="0">
                <a:ln>
                  <a:noFill/>
                </a:ln>
                <a:solidFill>
                  <a:srgbClr val="000000"/>
                </a:solidFill>
                <a:effectLst/>
                <a:cs typeface="Arial" panose="020B0604020202020204" pitchFamily="34" charset="0"/>
              </a:rPr>
              <a:t> da </a:t>
            </a:r>
            <a:r>
              <a:rPr kumimoji="0" lang="en-US" altLang="en-US" sz="1400" b="1" i="0" u="none" strike="noStrike" cap="none" normalizeH="0" baseline="0" dirty="0" err="1">
                <a:ln>
                  <a:noFill/>
                </a:ln>
                <a:solidFill>
                  <a:srgbClr val="000000"/>
                </a:solidFill>
                <a:effectLst/>
                <a:cs typeface="Arial" panose="020B0604020202020204" pitchFamily="34" charset="0"/>
              </a:rPr>
              <a:t>liễu</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gặp</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bác</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sĩ</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Cò</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Trâu</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nói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với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bác</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sĩ</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Cò</a:t>
            </a:r>
            <a:r>
              <a:rPr kumimoji="0" lang="en-US" altLang="en-US" sz="1400" b="1" i="0" u="none" strike="noStrike" cap="none" normalizeH="0" baseline="0" dirty="0">
                <a:ln>
                  <a:noFill/>
                </a:ln>
                <a:solidFill>
                  <a:srgbClr val="000000"/>
                </a:solidFill>
                <a:effectLst/>
                <a:cs typeface="Arial" panose="020B0604020202020204" pitchFamily="34" charset="0"/>
              </a:rPr>
              <a:t>:</a:t>
            </a:r>
            <a:br>
              <a:rPr kumimoji="0" lang="en-US" altLang="en-US" sz="1400" b="1" i="0" u="none" strike="noStrike" cap="none" normalizeH="0" baseline="0" dirty="0">
                <a:ln>
                  <a:noFill/>
                </a:ln>
                <a:solidFill>
                  <a:srgbClr val="000000"/>
                </a:solidFill>
                <a:effectLst/>
                <a:cs typeface="Arial" panose="020B0604020202020204" pitchFamily="34" charset="0"/>
              </a:rPr>
            </a:b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Tôi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có</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rất</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nhiều</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bọ</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trên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người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chúng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cắn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tôi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làm</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tôi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rất</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ngứa</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và</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khó</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chịu</a:t>
            </a:r>
            <a:r>
              <a:rPr kumimoji="0" lang="en-US" altLang="en-US" sz="1400" b="1" i="0" u="none" strike="noStrike" cap="none" normalizeH="0" baseline="0" dirty="0">
                <a:ln>
                  <a:noFill/>
                </a:ln>
                <a:solidFill>
                  <a:srgbClr val="000000"/>
                </a:solidFill>
                <a:effectLst/>
                <a:cs typeface="Arial" panose="020B0604020202020204" pitchFamily="34" charset="0"/>
              </a:rPr>
              <a:t>.</a:t>
            </a:r>
            <a:endParaRPr kumimoji="0" lang="en-US" altLang="en-US" sz="1400" b="1" i="0" u="none" strike="noStrike" cap="none" normalizeH="0" baseline="0" dirty="0">
              <a:ln>
                <a:noFill/>
              </a:ln>
              <a:solidFill>
                <a:srgbClr val="333333"/>
              </a:solidFill>
              <a:effectLs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Bác</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sĩ</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Cò</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nhảy</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lên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lưng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Trâu</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tìm</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những</a:t>
            </a:r>
            <a:r>
              <a:rPr kumimoji="0" lang="en-US" altLang="en-US" sz="1400" b="1" i="0" u="none" strike="noStrike" cap="none" normalizeH="0" baseline="0" dirty="0">
                <a:ln>
                  <a:noFill/>
                </a:ln>
                <a:solidFill>
                  <a:srgbClr val="000000"/>
                </a:solidFill>
                <a:effectLst/>
                <a:cs typeface="Arial" panose="020B0604020202020204" pitchFamily="34" charset="0"/>
              </a:rPr>
              <a:t> con </a:t>
            </a:r>
            <a:r>
              <a:rPr kumimoji="0" lang="en-US" altLang="en-US" sz="1400" b="1" i="0" u="none" strike="noStrike" cap="none" normalizeH="0" baseline="0" dirty="0" err="1">
                <a:ln>
                  <a:noFill/>
                </a:ln>
                <a:solidFill>
                  <a:srgbClr val="000000"/>
                </a:solidFill>
                <a:effectLst/>
                <a:cs typeface="Arial" panose="020B0604020202020204" pitchFamily="34" charset="0"/>
              </a:rPr>
              <a:t>ruồi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đốt</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Trâu</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Cò</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mổ</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hết</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ruồi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cho</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Trâu</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và</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căn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dặn</a:t>
            </a:r>
            <a:r>
              <a:rPr kumimoji="0" lang="en-US" altLang="en-US" sz="1400" b="1" i="0" u="none" strike="noStrike" cap="none" normalizeH="0" baseline="0" dirty="0">
                <a:ln>
                  <a:noFill/>
                </a:ln>
                <a:solidFill>
                  <a:srgbClr val="000000"/>
                </a:solidFill>
                <a:effectLst/>
                <a:cs typeface="Arial" panose="020B0604020202020204" pitchFamily="34" charset="0"/>
              </a:rPr>
              <a:t>:</a:t>
            </a:r>
            <a:endParaRPr kumimoji="0" lang="en-US" altLang="en-US" sz="1400" b="1" i="0" u="none" strike="noStrike" cap="none" normalizeH="0" baseline="0" dirty="0">
              <a:ln>
                <a:noFill/>
              </a:ln>
              <a:solidFill>
                <a:srgbClr val="333333"/>
              </a:solidFill>
              <a:effectLs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Bác</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nên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thường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xuyên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xuống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sông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tắm</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rồi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phủ</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bùn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lên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người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Bằng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cách</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này</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bác</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sẽ</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tránh</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được</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ruồi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cắn</a:t>
            </a:r>
            <a:r>
              <a:rPr kumimoji="0" lang="en-US" altLang="en-US" sz="1400" b="1" i="0" u="none" strike="noStrike" cap="none" normalizeH="0" baseline="0" dirty="0">
                <a:ln>
                  <a:noFill/>
                </a:ln>
                <a:solidFill>
                  <a:srgbClr val="000000"/>
                </a:solidFill>
                <a:effectLst/>
                <a:cs typeface="Arial" panose="020B0604020202020204" pitchFamily="34" charset="0"/>
              </a:rPr>
              <a:t>.</a:t>
            </a:r>
            <a:endParaRPr kumimoji="0" lang="en-US" altLang="en-US" sz="1400" b="1" i="0" u="none" strike="noStrike" cap="none" normalizeH="0" baseline="0" dirty="0">
              <a:ln>
                <a:noFill/>
              </a:ln>
              <a:solidFill>
                <a:srgbClr val="333333"/>
              </a:solidFill>
              <a:effectLs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Trâu</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khỏi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ngứa</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cảm</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ơn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bác</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sĩ</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Cò</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và</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ra</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về</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trong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tâm</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trạng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thật</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thoải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mái</a:t>
            </a:r>
            <a:r>
              <a:rPr kumimoji="0" lang="en-US" altLang="en-US" sz="1400" b="1" i="0" u="none" strike="noStrike" cap="none" normalizeH="0" baseline="0" dirty="0">
                <a:ln>
                  <a:noFill/>
                </a:ln>
                <a:solidFill>
                  <a:srgbClr val="000000"/>
                </a:solidFill>
                <a:effectLst/>
                <a:cs typeface="Arial" panose="020B0604020202020204" pitchFamily="34" charset="0"/>
              </a:rPr>
              <a:t>.</a:t>
            </a:r>
            <a:endParaRPr kumimoji="0" lang="en-US" altLang="en-US" sz="1400" b="1" i="0" u="none" strike="noStrike" cap="none" normalizeH="0" baseline="0" dirty="0">
              <a:ln>
                <a:noFill/>
              </a:ln>
              <a:solidFill>
                <a:srgbClr val="333333"/>
              </a:solidFill>
              <a:effectLs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Bệnh</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nhân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tiếp</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theo</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là</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chú</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Tê</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Giác</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Chim</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Chào</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Mào</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gửi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Tê</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Giác</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đến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bác</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sĩ</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Chim</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Bắt</a:t>
            </a:r>
            <a:r>
              <a:rPr kumimoji="0" lang="en-US" altLang="en-US" sz="1400" b="1" i="0" u="none" strike="noStrike" cap="none" normalizeH="0" baseline="0" dirty="0">
                <a:ln>
                  <a:noFill/>
                </a:ln>
                <a:solidFill>
                  <a:srgbClr val="000000"/>
                </a:solidFill>
                <a:effectLst/>
                <a:cs typeface="Arial" panose="020B0604020202020204" pitchFamily="34" charset="0"/>
              </a:rPr>
              <a:t> Ve. </a:t>
            </a:r>
            <a:r>
              <a:rPr kumimoji="0" lang="en-US" altLang="en-US" sz="1400" b="1" i="0" u="none" strike="noStrike" cap="none" normalizeH="0" baseline="0" dirty="0" err="1">
                <a:ln>
                  <a:noFill/>
                </a:ln>
                <a:solidFill>
                  <a:srgbClr val="000000"/>
                </a:solidFill>
                <a:effectLst/>
                <a:cs typeface="Arial" panose="020B0604020202020204" pitchFamily="34" charset="0"/>
              </a:rPr>
              <a:t>Tê</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Giác</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kể</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bệnh</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tình</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của</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mình</a:t>
            </a:r>
            <a:r>
              <a:rPr kumimoji="0" lang="en-US" altLang="en-US" sz="1400" b="1" i="0" u="none" strike="noStrike" cap="none" normalizeH="0" baseline="0" dirty="0">
                <a:ln>
                  <a:noFill/>
                </a:ln>
                <a:solidFill>
                  <a:srgbClr val="000000"/>
                </a:solidFill>
                <a:effectLst/>
                <a:cs typeface="Arial" panose="020B0604020202020204" pitchFamily="34" charset="0"/>
              </a:rPr>
              <a:t>:</a:t>
            </a:r>
            <a:endParaRPr kumimoji="0" lang="en-US" altLang="en-US" sz="1400" b="1" i="0" u="none" strike="noStrike" cap="none" normalizeH="0" baseline="0" dirty="0">
              <a:ln>
                <a:noFill/>
              </a:ln>
              <a:solidFill>
                <a:srgbClr val="333333"/>
              </a:solidFill>
              <a:effectLs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Tôi</a:t>
            </a:r>
            <a:r>
              <a:rPr kumimoji="0" lang="en-US" altLang="en-US" sz="1400" b="1" i="0" u="none" strike="noStrike" cap="none" normalizeH="0" baseline="0" dirty="0">
                <a:ln>
                  <a:noFill/>
                </a:ln>
                <a:solidFill>
                  <a:srgbClr val="000000"/>
                </a:solidFill>
                <a:effectLst/>
                <a:cs typeface="Arial" panose="020B0604020202020204" pitchFamily="34" charset="0"/>
              </a:rPr>
              <a:t> to </a:t>
            </a:r>
            <a:r>
              <a:rPr kumimoji="0" lang="en-US" altLang="en-US" sz="1400" b="1" i="0" u="none" strike="noStrike" cap="none" normalizeH="0" baseline="0" dirty="0" err="1">
                <a:ln>
                  <a:noFill/>
                </a:ln>
                <a:solidFill>
                  <a:srgbClr val="000000"/>
                </a:solidFill>
                <a:effectLst/>
                <a:cs typeface="Arial" panose="020B0604020202020204" pitchFamily="34" charset="0"/>
              </a:rPr>
              <a:t>lớn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có</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sức</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mạnh</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nhưng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lại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không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chống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được</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những</a:t>
            </a:r>
            <a:r>
              <a:rPr kumimoji="0" lang="en-US" altLang="en-US" sz="1400" b="1" i="0" u="none" strike="noStrike" cap="none" normalizeH="0" baseline="0" dirty="0">
                <a:ln>
                  <a:noFill/>
                </a:ln>
                <a:solidFill>
                  <a:srgbClr val="000000"/>
                </a:solidFill>
                <a:effectLst/>
                <a:cs typeface="Arial" panose="020B0604020202020204" pitchFamily="34" charset="0"/>
              </a:rPr>
              <a:t> con </a:t>
            </a:r>
            <a:r>
              <a:rPr kumimoji="0" lang="en-US" altLang="en-US" sz="1400" b="1" i="0" u="none" strike="noStrike" cap="none" normalizeH="0" baseline="0" dirty="0" err="1">
                <a:ln>
                  <a:noFill/>
                </a:ln>
                <a:solidFill>
                  <a:srgbClr val="000000"/>
                </a:solidFill>
                <a:effectLst/>
                <a:cs typeface="Arial" panose="020B0604020202020204" pitchFamily="34" charset="0"/>
              </a:rPr>
              <a:t>sâu</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bọ</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nhỏ</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bé</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khó</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chịu</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này</a:t>
            </a:r>
            <a:r>
              <a:rPr kumimoji="0" lang="en-US" altLang="en-US" sz="1400" b="1" i="0" u="none" strike="noStrike" cap="none" normalizeH="0" baseline="0" dirty="0">
                <a:ln>
                  <a:noFill/>
                </a:ln>
                <a:solidFill>
                  <a:srgbClr val="000000"/>
                </a:solidFill>
                <a:effectLst/>
                <a:cs typeface="Arial" panose="020B0604020202020204" pitchFamily="34" charset="0"/>
              </a:rPr>
              <a:t>.</a:t>
            </a:r>
            <a:br>
              <a:rPr kumimoji="0" lang="en-US" altLang="en-US" sz="1400" b="1" i="0" u="none" strike="noStrike" cap="none" normalizeH="0" baseline="0" dirty="0">
                <a:ln>
                  <a:noFill/>
                </a:ln>
                <a:solidFill>
                  <a:srgbClr val="000000"/>
                </a:solidFill>
                <a:effectLst/>
                <a:cs typeface="Arial" panose="020B0604020202020204" pitchFamily="34" charset="0"/>
              </a:rPr>
            </a:b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Chim</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Bắt</a:t>
            </a:r>
            <a:r>
              <a:rPr kumimoji="0" lang="en-US" altLang="en-US" sz="1400" b="1" i="0" u="none" strike="noStrike" cap="none" normalizeH="0" baseline="0" dirty="0">
                <a:ln>
                  <a:noFill/>
                </a:ln>
                <a:solidFill>
                  <a:srgbClr val="000000"/>
                </a:solidFill>
                <a:effectLst/>
                <a:cs typeface="Arial" panose="020B0604020202020204" pitchFamily="34" charset="0"/>
              </a:rPr>
              <a:t> Ve </a:t>
            </a:r>
            <a:r>
              <a:rPr kumimoji="0" lang="en-US" altLang="en-US" sz="1400" b="1" i="0" u="none" strike="noStrike" cap="none" normalizeH="0" baseline="0" dirty="0" err="1">
                <a:ln>
                  <a:noFill/>
                </a:ln>
                <a:solidFill>
                  <a:srgbClr val="000000"/>
                </a:solidFill>
                <a:effectLst/>
                <a:cs typeface="Arial" panose="020B0604020202020204" pitchFamily="34" charset="0"/>
              </a:rPr>
              <a:t>khám</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cho</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Tê</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Giác</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thấy</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có</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nhiều</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nếp</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nhăn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gấp</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trên</a:t>
            </a:r>
            <a:r>
              <a:rPr kumimoji="0" lang="en-US" altLang="en-US" sz="1400" b="1" i="0" u="none" strike="noStrike" cap="none" normalizeH="0" baseline="0" dirty="0">
                <a:ln>
                  <a:noFill/>
                </a:ln>
                <a:solidFill>
                  <a:srgbClr val="000000"/>
                </a:solidFill>
                <a:effectLst/>
                <a:cs typeface="Arial" panose="020B0604020202020204" pitchFamily="34" charset="0"/>
              </a:rPr>
              <a:t> da, </a:t>
            </a:r>
            <a:r>
              <a:rPr kumimoji="0" lang="en-US" altLang="en-US" sz="1400" b="1" i="0" u="none" strike="noStrike" cap="none" normalizeH="0" baseline="0" dirty="0" err="1">
                <a:ln>
                  <a:noFill/>
                </a:ln>
                <a:solidFill>
                  <a:srgbClr val="000000"/>
                </a:solidFill>
                <a:effectLst/>
                <a:cs typeface="Arial" panose="020B0604020202020204" pitchFamily="34" charset="0"/>
              </a:rPr>
              <a:t>nên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bị</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các</a:t>
            </a:r>
            <a:r>
              <a:rPr kumimoji="0" lang="en-US" altLang="en-US" sz="1400" b="1" i="0" u="none" strike="noStrike" cap="none" normalizeH="0" baseline="0" dirty="0">
                <a:ln>
                  <a:noFill/>
                </a:ln>
                <a:solidFill>
                  <a:srgbClr val="000000"/>
                </a:solidFill>
                <a:effectLst/>
                <a:cs typeface="Arial" panose="020B0604020202020204" pitchFamily="34" charset="0"/>
              </a:rPr>
              <a:t> con </a:t>
            </a:r>
            <a:r>
              <a:rPr kumimoji="0" lang="en-US" altLang="en-US" sz="1400" b="1" i="0" u="none" strike="noStrike" cap="none" normalizeH="0" baseline="0" dirty="0" err="1">
                <a:ln>
                  <a:noFill/>
                </a:ln>
                <a:solidFill>
                  <a:srgbClr val="000000"/>
                </a:solidFill>
                <a:effectLst/>
                <a:cs typeface="Arial" panose="020B0604020202020204" pitchFamily="34" charset="0"/>
              </a:rPr>
              <a:t>bọ</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chui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vào</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cắn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Chim</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Bắt</a:t>
            </a:r>
            <a:r>
              <a:rPr kumimoji="0" lang="en-US" altLang="en-US" sz="1400" b="1" i="0" u="none" strike="noStrike" cap="none" normalizeH="0" baseline="0" dirty="0">
                <a:ln>
                  <a:noFill/>
                </a:ln>
                <a:solidFill>
                  <a:srgbClr val="000000"/>
                </a:solidFill>
                <a:effectLst/>
                <a:cs typeface="Arial" panose="020B0604020202020204" pitchFamily="34" charset="0"/>
              </a:rPr>
              <a:t> Ve </a:t>
            </a:r>
            <a:r>
              <a:rPr kumimoji="0" lang="en-US" altLang="en-US" sz="1400" b="1" i="0" u="none" strike="noStrike" cap="none" normalizeH="0" baseline="0" dirty="0" err="1">
                <a:ln>
                  <a:noFill/>
                </a:ln>
                <a:solidFill>
                  <a:srgbClr val="000000"/>
                </a:solidFill>
                <a:effectLst/>
                <a:cs typeface="Arial" panose="020B0604020202020204" pitchFamily="34" charset="0"/>
              </a:rPr>
              <a:t>nhảy</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lên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lưng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Tê</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Giác</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bắt</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hết</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bọ</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cảm</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giác</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đau</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và</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ngứa</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của</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Tê</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Giác</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biến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mất</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Bắt</a:t>
            </a:r>
            <a:r>
              <a:rPr kumimoji="0" lang="en-US" altLang="en-US" sz="1400" b="1" i="0" u="none" strike="noStrike" cap="none" normalizeH="0" baseline="0" dirty="0">
                <a:ln>
                  <a:noFill/>
                </a:ln>
                <a:solidFill>
                  <a:srgbClr val="000000"/>
                </a:solidFill>
                <a:effectLst/>
                <a:cs typeface="Arial" panose="020B0604020202020204" pitchFamily="34" charset="0"/>
              </a:rPr>
              <a:t> Ve </a:t>
            </a:r>
            <a:r>
              <a:rPr kumimoji="0" lang="en-US" altLang="en-US" sz="1400" b="1" i="0" u="none" strike="noStrike" cap="none" normalizeH="0" baseline="0" dirty="0" err="1">
                <a:ln>
                  <a:noFill/>
                </a:ln>
                <a:solidFill>
                  <a:srgbClr val="000000"/>
                </a:solidFill>
                <a:effectLst/>
                <a:cs typeface="Arial" panose="020B0604020202020204" pitchFamily="34" charset="0"/>
              </a:rPr>
              <a:t>nói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với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Tê</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Giác</a:t>
            </a:r>
            <a:r>
              <a:rPr kumimoji="0" lang="en-US" altLang="en-US" sz="1400" b="1" i="0" u="none" strike="noStrike" cap="none" normalizeH="0" baseline="0" dirty="0">
                <a:ln>
                  <a:noFill/>
                </a:ln>
                <a:solidFill>
                  <a:srgbClr val="000000"/>
                </a:solidFill>
                <a:effectLst/>
                <a:cs typeface="Arial" panose="020B0604020202020204" pitchFamily="34" charset="0"/>
              </a:rPr>
              <a:t>:</a:t>
            </a:r>
            <a:endParaRPr kumimoji="0" lang="en-US" altLang="en-US" sz="1400" b="1" i="0" u="none" strike="noStrike" cap="none" normalizeH="0" baseline="0" dirty="0">
              <a:ln>
                <a:noFill/>
              </a:ln>
              <a:solidFill>
                <a:srgbClr val="333333"/>
              </a:solidFill>
              <a:effectLs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Bất</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kể</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lúc</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nào</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bọ</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quấy</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rối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bạn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bạn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hãy</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đến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tìm</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tôi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Bạn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hãy</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luôn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tắm</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rửa</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sạch</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sẽ</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nhé</a:t>
            </a:r>
            <a:r>
              <a:rPr kumimoji="0" lang="en-US" altLang="en-US" sz="1400" b="1" i="0" u="none" strike="noStrike" cap="none" normalizeH="0" baseline="0" dirty="0">
                <a:ln>
                  <a:noFill/>
                </a:ln>
                <a:solidFill>
                  <a:srgbClr val="000000"/>
                </a:solidFill>
                <a:effectLst/>
                <a:cs typeface="Arial" panose="020B0604020202020204" pitchFamily="34" charset="0"/>
              </a:rPr>
              <a:t>!</a:t>
            </a:r>
            <a:endParaRPr kumimoji="0" lang="en-US" altLang="en-US" sz="1400" b="1" i="0" u="none" strike="noStrike" cap="none" normalizeH="0" baseline="0" dirty="0">
              <a:ln>
                <a:noFill/>
              </a:ln>
              <a:solidFill>
                <a:srgbClr val="333333"/>
              </a:solidFill>
              <a:effectLs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Tê</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Giác</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cảm</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ơn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và</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ra</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về</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trong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niềm</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vui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sướng</a:t>
            </a:r>
            <a:r>
              <a:rPr kumimoji="0" lang="en-US" altLang="en-US" sz="1400" b="1" i="0" u="none" strike="noStrike" cap="none" normalizeH="0" baseline="0" dirty="0">
                <a:ln>
                  <a:noFill/>
                </a:ln>
                <a:solidFill>
                  <a:srgbClr val="000000"/>
                </a:solidFill>
                <a:effectLst/>
                <a:cs typeface="Arial" panose="020B0604020202020204" pitchFamily="34" charset="0"/>
              </a:rPr>
              <a:t>.</a:t>
            </a:r>
            <a:endParaRPr kumimoji="0" lang="en-US" altLang="en-US" sz="1400" b="1" i="0" u="none" strike="noStrike" cap="none" normalizeH="0" baseline="0" dirty="0">
              <a:ln>
                <a:noFill/>
              </a:ln>
              <a:solidFill>
                <a:srgbClr val="333333"/>
              </a:solidFill>
              <a:effectLs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cs typeface="Arial" panose="020B0604020202020204" pitchFamily="34" charset="0"/>
              </a:rPr>
              <a:t>     Sau </a:t>
            </a:r>
            <a:r>
              <a:rPr kumimoji="0" lang="en-US" altLang="en-US" sz="1400" b="1" i="0" u="none" strike="noStrike" cap="none" normalizeH="0" baseline="0" dirty="0" err="1">
                <a:ln>
                  <a:noFill/>
                </a:ln>
                <a:solidFill>
                  <a:srgbClr val="000000"/>
                </a:solidFill>
                <a:effectLst/>
                <a:cs typeface="Arial" panose="020B0604020202020204" pitchFamily="34" charset="0"/>
              </a:rPr>
              <a:t>đó</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Cá</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Sấu</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đến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phòng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khám</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với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chứng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đau</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răng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Cá</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Sấu</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kể</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bệnh</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với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Chim</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Sáo</a:t>
            </a:r>
            <a:r>
              <a:rPr kumimoji="0" lang="en-US" altLang="en-US" sz="1400" b="1" i="0" u="none" strike="noStrike" cap="none" normalizeH="0" baseline="0" dirty="0">
                <a:ln>
                  <a:noFill/>
                </a:ln>
                <a:solidFill>
                  <a:srgbClr val="000000"/>
                </a:solidFill>
                <a:effectLst/>
                <a:cs typeface="Arial" panose="020B0604020202020204" pitchFamily="34" charset="0"/>
              </a:rPr>
              <a:t>:</a:t>
            </a:r>
            <a:endParaRPr kumimoji="0" lang="en-US" altLang="en-US" sz="1400" b="1" i="0" u="none" strike="noStrike" cap="none" normalizeH="0" baseline="0" dirty="0">
              <a:ln>
                <a:noFill/>
              </a:ln>
              <a:solidFill>
                <a:srgbClr val="333333"/>
              </a:solidFill>
              <a:effectLs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Răng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tôi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mọc</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không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đều</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có</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lẽ</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cái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răng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nào</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đó</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bị</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sâu</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vì</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tôi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không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đánh</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răng</a:t>
            </a:r>
            <a:r>
              <a:rPr kumimoji="0" lang="en-US" altLang="en-US" sz="1400" b="1" i="0" u="none" strike="noStrike" cap="none" normalizeH="0" baseline="0" dirty="0">
                <a:ln>
                  <a:noFill/>
                </a:ln>
                <a:solidFill>
                  <a:srgbClr val="000000"/>
                </a:solidFill>
                <a:effectLst/>
                <a:cs typeface="Arial" panose="020B0604020202020204" pitchFamily="34" charset="0"/>
              </a:rPr>
              <a:t>.</a:t>
            </a:r>
            <a:endParaRPr kumimoji="0" lang="en-US" altLang="en-US" sz="1400" b="1" i="0" u="none" strike="noStrike" cap="none" normalizeH="0" baseline="0" dirty="0">
              <a:ln>
                <a:noFill/>
              </a:ln>
              <a:solidFill>
                <a:srgbClr val="333333"/>
              </a:solidFill>
              <a:effectLs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Cá</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Sấu</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há</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miệng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Sáo</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nhảy</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vào</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quan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sát</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kĩ</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Cô</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thấy</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các</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kẽ</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răng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còn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thức</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ăn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giắt</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vào</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chưa</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được</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vệ</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sinh</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nên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bị</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những</a:t>
            </a:r>
            <a:r>
              <a:rPr kumimoji="0" lang="en-US" altLang="en-US" sz="1400" b="1" i="0" u="none" strike="noStrike" cap="none" normalizeH="0" baseline="0" dirty="0">
                <a:ln>
                  <a:noFill/>
                </a:ln>
                <a:solidFill>
                  <a:srgbClr val="000000"/>
                </a:solidFill>
                <a:effectLst/>
                <a:cs typeface="Arial" panose="020B0604020202020204" pitchFamily="34" charset="0"/>
              </a:rPr>
              <a:t> con </a:t>
            </a:r>
            <a:r>
              <a:rPr kumimoji="0" lang="en-US" altLang="en-US" sz="1400" b="1" i="0" u="none" strike="noStrike" cap="none" normalizeH="0" baseline="0" dirty="0" err="1">
                <a:ln>
                  <a:noFill/>
                </a:ln>
                <a:solidFill>
                  <a:srgbClr val="000000"/>
                </a:solidFill>
                <a:effectLst/>
                <a:cs typeface="Arial" panose="020B0604020202020204" pitchFamily="34" charset="0"/>
              </a:rPr>
              <a:t>sâu</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nhỏ</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đang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gặm</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nhấm</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Chim</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Sáo</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làm</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sạch</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răng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miệng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Cá</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Sấu</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bằng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cách</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nhặt</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hết</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sâu</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bọ</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và</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thịt</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thừa</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Cá</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Sấu</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nói</a:t>
            </a:r>
            <a:r>
              <a:rPr kumimoji="0" lang="en-US" altLang="en-US" sz="1400" b="1" i="0" u="none" strike="noStrike" cap="none" normalizeH="0" baseline="0" dirty="0">
                <a:ln>
                  <a:noFill/>
                </a:ln>
                <a:solidFill>
                  <a:srgbClr val="000000"/>
                </a:solidFill>
                <a:effectLst/>
                <a:cs typeface="Arial" panose="020B0604020202020204" pitchFamily="34" charset="0"/>
              </a:rPr>
              <a:t>:</a:t>
            </a:r>
            <a:endParaRPr kumimoji="0" lang="en-US" altLang="en-US" sz="1400" b="1" i="0" u="none" strike="noStrike" cap="none" normalizeH="0" baseline="0" dirty="0">
              <a:ln>
                <a:noFill/>
              </a:ln>
              <a:solidFill>
                <a:srgbClr val="333333"/>
              </a:solidFill>
              <a:effectLs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Bạn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là</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bác</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sĩ</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tuyệt</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vời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Cảm</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ơn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bạn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rất</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nhiều</a:t>
            </a:r>
            <a:r>
              <a:rPr kumimoji="0" lang="en-US" altLang="en-US" sz="1400" b="1" i="0" u="none" strike="noStrike" cap="none" normalizeH="0" baseline="0" dirty="0">
                <a:ln>
                  <a:noFill/>
                </a:ln>
                <a:solidFill>
                  <a:srgbClr val="000000"/>
                </a:solidFill>
                <a:effectLst/>
                <a:cs typeface="Arial" panose="020B0604020202020204" pitchFamily="34" charset="0"/>
              </a:rPr>
              <a:t>!</a:t>
            </a:r>
            <a:endParaRPr kumimoji="0" lang="en-US" altLang="en-US" sz="1400" b="1" i="0" u="none" strike="noStrike" cap="none" normalizeH="0" baseline="0" dirty="0">
              <a:ln>
                <a:noFill/>
              </a:ln>
              <a:solidFill>
                <a:srgbClr val="333333"/>
              </a:solidFill>
              <a:effectLs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Sáo</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mỉm</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cười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nói</a:t>
            </a:r>
            <a:r>
              <a:rPr kumimoji="0" lang="en-US" altLang="en-US" sz="1400" b="1" i="0" u="none" strike="noStrike" cap="none" normalizeH="0" baseline="0" dirty="0">
                <a:ln>
                  <a:noFill/>
                </a:ln>
                <a:solidFill>
                  <a:srgbClr val="000000"/>
                </a:solidFill>
                <a:effectLst/>
                <a:cs typeface="Arial" panose="020B0604020202020204" pitchFamily="34" charset="0"/>
              </a:rPr>
              <a:t>:</a:t>
            </a:r>
            <a:endParaRPr kumimoji="0" lang="en-US" altLang="en-US" sz="1400" b="1" i="0" u="none" strike="noStrike" cap="none" normalizeH="0" baseline="0" dirty="0">
              <a:ln>
                <a:noFill/>
              </a:ln>
              <a:solidFill>
                <a:srgbClr val="333333"/>
              </a:solidFill>
              <a:effectLs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Bạn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phải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luôn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giữ</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vệ</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sinh</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răng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miệng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sạch</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sẽ</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nếu</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không</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bạn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sẽ</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luôn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phải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gặp</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tôi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đấy</a:t>
            </a:r>
            <a:r>
              <a:rPr kumimoji="0" lang="en-US" altLang="en-US" sz="1400" b="1" i="0" u="none" strike="noStrike" cap="none" normalizeH="0" baseline="0" dirty="0">
                <a:ln>
                  <a:noFill/>
                </a:ln>
                <a:solidFill>
                  <a:srgbClr val="000000"/>
                </a:solidFill>
                <a:effectLst/>
                <a:cs typeface="Arial" panose="020B0604020202020204" pitchFamily="34" charset="0"/>
              </a:rPr>
              <a:t>!</a:t>
            </a:r>
            <a:br>
              <a:rPr kumimoji="0" lang="en-US" altLang="en-US" sz="1400" b="1" i="0" u="none" strike="noStrike" cap="none" normalizeH="0" baseline="0" dirty="0">
                <a:ln>
                  <a:noFill/>
                </a:ln>
                <a:solidFill>
                  <a:srgbClr val="000000"/>
                </a:solidFill>
                <a:effectLst/>
                <a:cs typeface="Arial" panose="020B0604020202020204" pitchFamily="34" charset="0"/>
              </a:rPr>
            </a:br>
            <a:r>
              <a:rPr kumimoji="0" lang="en-US" altLang="en-US" sz="1400" b="1" i="0" u="none" strike="noStrike" cap="none" normalizeH="0" baseline="0" dirty="0" err="1">
                <a:ln>
                  <a:noFill/>
                </a:ln>
                <a:solidFill>
                  <a:srgbClr val="000000"/>
                </a:solidFill>
                <a:effectLst/>
                <a:cs typeface="Arial" panose="020B0604020202020204" pitchFamily="34" charset="0"/>
              </a:rPr>
              <a:t>Trâu</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Tê</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Giác</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Cá</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Sấu</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khỏi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bệnh</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sau</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khi</a:t>
            </a:r>
            <a:r>
              <a:rPr kumimoji="0" lang="en-US" altLang="en-US" sz="1400" b="1" i="0" u="none" strike="noStrike" cap="none" normalizeH="0" baseline="0" dirty="0">
                <a:ln>
                  <a:noFill/>
                </a:ln>
                <a:solidFill>
                  <a:srgbClr val="000000"/>
                </a:solidFill>
                <a:effectLst/>
                <a:cs typeface="Arial" panose="020B0604020202020204" pitchFamily="34" charset="0"/>
              </a:rPr>
              <a:t> ở </a:t>
            </a:r>
            <a:r>
              <a:rPr kumimoji="0" lang="en-US" altLang="en-US" sz="1400" b="1" i="0" u="none" strike="noStrike" cap="none" normalizeH="0" baseline="0" dirty="0" err="1">
                <a:ln>
                  <a:noFill/>
                </a:ln>
                <a:solidFill>
                  <a:srgbClr val="000000"/>
                </a:solidFill>
                <a:effectLst/>
                <a:cs typeface="Arial" panose="020B0604020202020204" pitchFamily="34" charset="0"/>
              </a:rPr>
              <a:t>bệnh</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viện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về</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Từ</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đó</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bệnh</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viện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bác</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sĩ</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Chim</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trở</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nên</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nổi</a:t>
            </a:r>
            <a:r>
              <a:rPr kumimoji="0" lang="en-US" altLang="en-US" sz="1400" b="1" i="0" u="none" strike="noStrike" cap="none" normalizeH="0" baseline="0" dirty="0">
                <a:ln>
                  <a:noFill/>
                </a:ln>
                <a:solidFill>
                  <a:srgbClr val="000000"/>
                </a:solidFill>
                <a:effectLst/>
                <a:cs typeface="Arial" panose="020B0604020202020204" pitchFamily="34" charset="0"/>
              </a:rPr>
              <a:t> </a:t>
            </a:r>
            <a:r>
              <a:rPr kumimoji="0" lang="en-US" altLang="en-US" sz="1400" b="1" i="0" u="none" strike="noStrike" cap="none" normalizeH="0" baseline="0" dirty="0" err="1">
                <a:ln>
                  <a:noFill/>
                </a:ln>
                <a:solidFill>
                  <a:srgbClr val="000000"/>
                </a:solidFill>
                <a:effectLst/>
                <a:cs typeface="Arial" panose="020B0604020202020204" pitchFamily="34" charset="0"/>
              </a:rPr>
              <a:t>tiếng</a:t>
            </a:r>
            <a:r>
              <a:rPr kumimoji="0" lang="en-US" altLang="en-US" sz="1400" b="1" i="0" u="none" strike="noStrike" cap="none" normalizeH="0" baseline="0" dirty="0">
                <a:ln>
                  <a:noFill/>
                </a:ln>
                <a:solidFill>
                  <a:srgbClr val="000000"/>
                </a:solidFill>
                <a:effectLst/>
                <a:cs typeface="Arial" panose="020B0604020202020204" pitchFamily="34" charset="0"/>
              </a:rPr>
              <a:t>.</a:t>
            </a:r>
            <a:endParaRPr kumimoji="0" lang="en-US" altLang="en-US" sz="1400" b="1" i="0" u="none" strike="noStrike" cap="none" normalizeH="0" baseline="0" dirty="0">
              <a:ln>
                <a:noFill/>
              </a:ln>
              <a:solidFill>
                <a:srgbClr val="333333"/>
              </a:solidFill>
              <a:effectLst/>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err="1">
                <a:ln>
                  <a:noFill/>
                </a:ln>
                <a:solidFill>
                  <a:srgbClr val="000000"/>
                </a:solidFill>
                <a:effectLst/>
                <a:cs typeface="Arial" panose="020B0604020202020204" pitchFamily="34" charset="0"/>
              </a:rPr>
              <a:t>Sưu</a:t>
            </a:r>
            <a:r>
              <a:rPr kumimoji="0" lang="en-US" altLang="en-US" sz="1400" b="1" i="1" u="none" strike="noStrike" cap="none" normalizeH="0" baseline="0" dirty="0">
                <a:ln>
                  <a:noFill/>
                </a:ln>
                <a:solidFill>
                  <a:srgbClr val="000000"/>
                </a:solidFill>
                <a:effectLst/>
                <a:cs typeface="Arial" panose="020B0604020202020204" pitchFamily="34" charset="0"/>
              </a:rPr>
              <a:t> </a:t>
            </a:r>
            <a:r>
              <a:rPr kumimoji="0" lang="en-US" altLang="en-US" sz="1400" b="1" i="1" u="none" strike="noStrike" cap="none" normalizeH="0" baseline="0" dirty="0" err="1">
                <a:ln>
                  <a:noFill/>
                </a:ln>
                <a:solidFill>
                  <a:srgbClr val="000000"/>
                </a:solidFill>
                <a:effectLst/>
                <a:cs typeface="Arial" panose="020B0604020202020204" pitchFamily="34" charset="0"/>
              </a:rPr>
              <a:t>tầm</a:t>
            </a:r>
            <a:endParaRPr kumimoji="0" lang="en-US" altLang="en-US" sz="1400" b="1" i="0" u="none" strike="noStrike" cap="none" normalizeH="0" baseline="0" dirty="0">
              <a:ln>
                <a:noFill/>
              </a:ln>
              <a:solidFill>
                <a:schemeClr val="tx1"/>
              </a:solidFill>
              <a:effectLst/>
              <a:cs typeface="Arial" panose="020B0604020202020204" pitchFamily="34" charset="0"/>
            </a:endParaRPr>
          </a:p>
        </p:txBody>
      </p:sp>
      <p:pic>
        <p:nvPicPr>
          <p:cNvPr id="1033" name="Picture 9">
            <a:extLst>
              <a:ext uri="{FF2B5EF4-FFF2-40B4-BE49-F238E27FC236}">
                <a16:creationId xmlns:a16="http://schemas.microsoft.com/office/drawing/2014/main" id="{424C2C56-4AA4-0CEA-A5A0-63B00F394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1820863"/>
            <a:ext cx="133350" cy="182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710268"/>
      </p:ext>
    </p:extLst>
  </p:cSld>
  <p:clrMapOvr>
    <a:masterClrMapping/>
  </p:clrMapOvr>
  <mc:AlternateContent xmlns:mc="http://schemas.openxmlformats.org/markup-compatibility/2006" xmlns:p14="http://schemas.microsoft.com/office/powerpoint/2010/main">
    <mc:Choice Requires="p14">
      <p:transition spd="med" p14:dur="700" advTm="13221">
        <p:fade/>
      </p:transition>
    </mc:Choice>
    <mc:Fallback xmlns="">
      <p:transition spd="med" advTm="13221">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109556B-EAE9-4435-B409-0519F2CBDB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3A5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18" name="Straight Connector 17">
            <a:extLst>
              <a:ext uri="{FF2B5EF4-FFF2-40B4-BE49-F238E27FC236}">
                <a16:creationId xmlns:a16="http://schemas.microsoft.com/office/drawing/2014/main" id="{5814CCBE-423E-41B2-A9F3-82679F490EF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0" name="Content Placeholder 9" descr="A field of flowers and butterflies&#10;&#10;Description automatically generated">
            <a:extLst>
              <a:ext uri="{FF2B5EF4-FFF2-40B4-BE49-F238E27FC236}">
                <a16:creationId xmlns:a16="http://schemas.microsoft.com/office/drawing/2014/main" id="{F91B7A8D-ED05-287C-F831-669EC052993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918" b="2"/>
          <a:stretch/>
        </p:blipFill>
        <p:spPr bwMode="auto">
          <a:xfrm>
            <a:off x="-402955" y="-464949"/>
            <a:ext cx="12594955" cy="75166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F04EE07-8567-4223-4936-F25B0A4397FB}"/>
              </a:ext>
            </a:extLst>
          </p:cNvPr>
          <p:cNvSpPr txBox="1"/>
          <p:nvPr/>
        </p:nvSpPr>
        <p:spPr>
          <a:xfrm>
            <a:off x="3046615" y="3109991"/>
            <a:ext cx="6093228" cy="646331"/>
          </a:xfrm>
          <a:prstGeom prst="rect">
            <a:avLst/>
          </a:prstGeom>
          <a:noFill/>
        </p:spPr>
        <p:txBody>
          <a:bodyPr wrap="square">
            <a:spAutoFit/>
          </a:bodyPr>
          <a:lstStyle/>
          <a:p>
            <a:pPr>
              <a:spcAft>
                <a:spcPts val="600"/>
              </a:spcAft>
            </a:pPr>
            <a:r>
              <a:rPr lang="en-US">
                <a:solidFill>
                  <a:srgbClr val="FF0000"/>
                </a:solidFill>
              </a:rPr>
              <a:t/>
            </a:r>
            <a:br>
              <a:rPr lang="en-US">
                <a:solidFill>
                  <a:srgbClr val="FF0000"/>
                </a:solidFill>
              </a:rPr>
            </a:br>
            <a:endParaRPr lang="en-US">
              <a:solidFill>
                <a:srgbClr val="FF0000"/>
              </a:solidFill>
            </a:endParaRPr>
          </a:p>
        </p:txBody>
      </p:sp>
      <p:sp>
        <p:nvSpPr>
          <p:cNvPr id="3" name="TextBox 2">
            <a:extLst>
              <a:ext uri="{FF2B5EF4-FFF2-40B4-BE49-F238E27FC236}">
                <a16:creationId xmlns:a16="http://schemas.microsoft.com/office/drawing/2014/main" id="{DBBC3238-66A8-1859-8B2B-A8998F17BFBC}"/>
              </a:ext>
            </a:extLst>
          </p:cNvPr>
          <p:cNvSpPr txBox="1"/>
          <p:nvPr/>
        </p:nvSpPr>
        <p:spPr>
          <a:xfrm>
            <a:off x="2061284" y="456992"/>
            <a:ext cx="7078559" cy="369332"/>
          </a:xfrm>
          <a:prstGeom prst="rect">
            <a:avLst/>
          </a:prstGeom>
          <a:noFill/>
        </p:spPr>
        <p:txBody>
          <a:bodyPr wrap="square" rtlCol="0">
            <a:spAutoFit/>
          </a:bodyPr>
          <a:lstStyle/>
          <a:p>
            <a:r>
              <a:rPr lang="vi-VN" dirty="0"/>
              <a:t>Cô cho trẻ xem video câu chuyện ” Bác sĩ chim”</a:t>
            </a:r>
            <a:endParaRPr lang="en-US" dirty="0"/>
          </a:p>
        </p:txBody>
      </p:sp>
    </p:spTree>
    <p:extLst>
      <p:ext uri="{BB962C8B-B14F-4D97-AF65-F5344CB8AC3E}">
        <p14:creationId xmlns:p14="http://schemas.microsoft.com/office/powerpoint/2010/main" val="10236492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13221">
        <p:fade/>
      </p:transition>
    </mc:Choice>
    <mc:Fallback xmlns="">
      <p:transition spd="med" advTm="13221">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36F58-AFCD-FCE3-60A1-B6847FB55453}"/>
              </a:ext>
            </a:extLst>
          </p:cNvPr>
          <p:cNvSpPr>
            <a:spLocks noGrp="1"/>
          </p:cNvSpPr>
          <p:nvPr>
            <p:ph type="title"/>
          </p:nvPr>
        </p:nvSpPr>
        <p:spPr/>
        <p:txBody>
          <a:bodyPr/>
          <a:lstStyle/>
          <a:p>
            <a:endParaRPr lang="en-US"/>
          </a:p>
        </p:txBody>
      </p:sp>
      <p:pic>
        <p:nvPicPr>
          <p:cNvPr id="4" name="Content Placeholder 9" descr="A field of flowers and butterflies&#10;&#10;Description automatically generated">
            <a:extLst>
              <a:ext uri="{FF2B5EF4-FFF2-40B4-BE49-F238E27FC236}">
                <a16:creationId xmlns:a16="http://schemas.microsoft.com/office/drawing/2014/main" id="{C4489A1B-4D0F-9251-D102-E01DA3FA99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E7FFEA6-9BF5-DF1E-0B2C-7A6AE5B38CB9}"/>
              </a:ext>
            </a:extLst>
          </p:cNvPr>
          <p:cNvSpPr txBox="1"/>
          <p:nvPr/>
        </p:nvSpPr>
        <p:spPr>
          <a:xfrm>
            <a:off x="1735809" y="698152"/>
            <a:ext cx="9887919" cy="5078313"/>
          </a:xfrm>
          <a:prstGeom prst="rect">
            <a:avLst/>
          </a:prstGeom>
          <a:noFill/>
        </p:spPr>
        <p:txBody>
          <a:bodyPr wrap="square">
            <a:spAutoFit/>
          </a:bodyPr>
          <a:lstStyle/>
          <a:p>
            <a:r>
              <a:rPr lang="vi-VN" sz="1800" b="0" i="0" dirty="0">
                <a:solidFill>
                  <a:srgbClr val="333333"/>
                </a:solidFill>
                <a:effectLst/>
                <a:highlight>
                  <a:srgbClr val="FFFFFF"/>
                </a:highlight>
                <a:latin typeface="Times New Roman" panose="02020603050405020304" pitchFamily="18" charset="0"/>
              </a:rPr>
              <a:t>+ Cô vừa kể cho các con nghe câu truyện gì?</a:t>
            </a:r>
            <a:endParaRPr lang="vi-VN" b="0" i="0" dirty="0">
              <a:solidFill>
                <a:srgbClr val="333333"/>
              </a:solidFill>
              <a:effectLst/>
              <a:highlight>
                <a:srgbClr val="FFFFFF"/>
              </a:highlight>
              <a:latin typeface="Arial" panose="020B0604020202020204" pitchFamily="34" charset="0"/>
            </a:endParaRPr>
          </a:p>
          <a:p>
            <a:r>
              <a:rPr lang="vi-VN" sz="1800" b="0" i="0" dirty="0">
                <a:solidFill>
                  <a:srgbClr val="333333"/>
                </a:solidFill>
                <a:effectLst/>
                <a:highlight>
                  <a:srgbClr val="FFFFFF"/>
                </a:highlight>
                <a:latin typeface="Times New Roman" panose="02020603050405020304" pitchFamily="18" charset="0"/>
              </a:rPr>
              <a:t>* Đàm thoại trích dẫn giúp trẻ hiểu nội dung truyện</a:t>
            </a:r>
            <a:endParaRPr lang="vi-VN" b="0" i="0" dirty="0">
              <a:solidFill>
                <a:srgbClr val="333333"/>
              </a:solidFill>
              <a:effectLst/>
              <a:highlight>
                <a:srgbClr val="FFFFFF"/>
              </a:highlight>
              <a:latin typeface="Arial" panose="020B0604020202020204" pitchFamily="34" charset="0"/>
            </a:endParaRPr>
          </a:p>
          <a:p>
            <a:r>
              <a:rPr lang="vi-VN" sz="1800" b="0" i="0" dirty="0">
                <a:solidFill>
                  <a:srgbClr val="333333"/>
                </a:solidFill>
                <a:effectLst/>
                <a:highlight>
                  <a:srgbClr val="FFFFFF"/>
                </a:highlight>
                <a:latin typeface="Times New Roman" panose="02020603050405020304" pitchFamily="18" charset="0"/>
              </a:rPr>
              <a:t>+  Trong chuyện có những ai?</a:t>
            </a:r>
            <a:endParaRPr lang="vi-VN" b="0" i="0" dirty="0">
              <a:solidFill>
                <a:srgbClr val="333333"/>
              </a:solidFill>
              <a:effectLst/>
              <a:highlight>
                <a:srgbClr val="FFFFFF"/>
              </a:highlight>
              <a:latin typeface="Arial" panose="020B0604020202020204" pitchFamily="34" charset="0"/>
            </a:endParaRPr>
          </a:p>
          <a:p>
            <a:r>
              <a:rPr lang="vi-VN" sz="1800" b="0" i="0" dirty="0">
                <a:solidFill>
                  <a:srgbClr val="333333"/>
                </a:solidFill>
                <a:effectLst/>
                <a:highlight>
                  <a:srgbClr val="FFFFFF"/>
                </a:highlight>
                <a:latin typeface="Times New Roman" panose="02020603050405020304" pitchFamily="18" charset="0"/>
              </a:rPr>
              <a:t>+ Những chú chim nhỏ quyết định làm gì?</a:t>
            </a:r>
            <a:endParaRPr lang="vi-VN" b="0" i="0" dirty="0">
              <a:solidFill>
                <a:srgbClr val="333333"/>
              </a:solidFill>
              <a:effectLst/>
              <a:highlight>
                <a:srgbClr val="FFFFFF"/>
              </a:highlight>
              <a:latin typeface="Arial" panose="020B0604020202020204" pitchFamily="34" charset="0"/>
            </a:endParaRPr>
          </a:p>
          <a:p>
            <a:r>
              <a:rPr lang="vi-VN" sz="1800" b="0" i="0" dirty="0">
                <a:solidFill>
                  <a:srgbClr val="333333"/>
                </a:solidFill>
                <a:effectLst/>
                <a:highlight>
                  <a:srgbClr val="FFFFFF"/>
                </a:highlight>
                <a:latin typeface="Times New Roman" panose="02020603050405020304" pitchFamily="18" charset="0"/>
              </a:rPr>
              <a:t>( Những chú chim nhỏ quyết định mở bệnh viện chữa bệnh từ thiện cho các con vật…)</a:t>
            </a:r>
            <a:endParaRPr lang="vi-VN" b="0" i="0" dirty="0">
              <a:solidFill>
                <a:srgbClr val="333333"/>
              </a:solidFill>
              <a:effectLst/>
              <a:highlight>
                <a:srgbClr val="FFFFFF"/>
              </a:highlight>
              <a:latin typeface="Arial" panose="020B0604020202020204" pitchFamily="34" charset="0"/>
            </a:endParaRPr>
          </a:p>
          <a:p>
            <a:r>
              <a:rPr lang="vi-VN" sz="1800" b="0" i="0" dirty="0">
                <a:solidFill>
                  <a:srgbClr val="333333"/>
                </a:solidFill>
                <a:effectLst/>
                <a:highlight>
                  <a:srgbClr val="FFFFFF"/>
                </a:highlight>
                <a:latin typeface="Times New Roman" panose="02020603050405020304" pitchFamily="18" charset="0"/>
              </a:rPr>
              <a:t>+ Bác sĩ chim chào Mào được giao nhiệm vụ gì?</a:t>
            </a:r>
            <a:endParaRPr lang="vi-VN" b="0" i="0" dirty="0">
              <a:solidFill>
                <a:srgbClr val="333333"/>
              </a:solidFill>
              <a:effectLst/>
              <a:highlight>
                <a:srgbClr val="FFFFFF"/>
              </a:highlight>
              <a:latin typeface="Arial" panose="020B0604020202020204" pitchFamily="34" charset="0"/>
            </a:endParaRPr>
          </a:p>
          <a:p>
            <a:r>
              <a:rPr lang="vi-VN" sz="1800" b="0" i="0" dirty="0">
                <a:solidFill>
                  <a:srgbClr val="333333"/>
                </a:solidFill>
                <a:effectLst/>
                <a:highlight>
                  <a:srgbClr val="FFFFFF"/>
                </a:highlight>
                <a:latin typeface="Times New Roman" panose="02020603050405020304" pitchFamily="18" charset="0"/>
              </a:rPr>
              <a:t>(Cô chim chào Mào được giao nhiệm vụ tiếp bệnh nhân)</a:t>
            </a:r>
            <a:endParaRPr lang="vi-VN" b="0" i="0" dirty="0">
              <a:solidFill>
                <a:srgbClr val="333333"/>
              </a:solidFill>
              <a:effectLst/>
              <a:highlight>
                <a:srgbClr val="FFFFFF"/>
              </a:highlight>
              <a:latin typeface="Arial" panose="020B0604020202020204" pitchFamily="34" charset="0"/>
            </a:endParaRPr>
          </a:p>
          <a:p>
            <a:r>
              <a:rPr lang="vi-VN" sz="1800" b="0" i="0" dirty="0">
                <a:solidFill>
                  <a:srgbClr val="333333"/>
                </a:solidFill>
                <a:effectLst/>
                <a:highlight>
                  <a:srgbClr val="FFFFFF"/>
                </a:highlight>
                <a:latin typeface="Times New Roman" panose="02020603050405020304" pitchFamily="18" charset="0"/>
              </a:rPr>
              <a:t>+ Bệnh nhân đầu tiên đến bệnh viện là ai?</a:t>
            </a:r>
            <a:endParaRPr lang="vi-VN" b="0" i="0" dirty="0">
              <a:solidFill>
                <a:srgbClr val="333333"/>
              </a:solidFill>
              <a:effectLst/>
              <a:highlight>
                <a:srgbClr val="FFFFFF"/>
              </a:highlight>
              <a:latin typeface="Arial" panose="020B0604020202020204" pitchFamily="34" charset="0"/>
            </a:endParaRPr>
          </a:p>
          <a:p>
            <a:r>
              <a:rPr lang="vi-VN" sz="1800" b="0" i="0" dirty="0">
                <a:solidFill>
                  <a:srgbClr val="333333"/>
                </a:solidFill>
                <a:effectLst/>
                <a:highlight>
                  <a:srgbClr val="FFFFFF"/>
                </a:highlight>
                <a:latin typeface="Times New Roman" panose="02020603050405020304" pitchFamily="18" charset="0"/>
              </a:rPr>
              <a:t>(Sáng sớm bệnh nhân Trâu………tâm trạng thoải mái.)</a:t>
            </a:r>
            <a:endParaRPr lang="vi-VN" b="0" i="0" dirty="0">
              <a:solidFill>
                <a:srgbClr val="333333"/>
              </a:solidFill>
              <a:effectLst/>
              <a:highlight>
                <a:srgbClr val="FFFFFF"/>
              </a:highlight>
              <a:latin typeface="Arial" panose="020B0604020202020204" pitchFamily="34" charset="0"/>
            </a:endParaRPr>
          </a:p>
          <a:p>
            <a:r>
              <a:rPr lang="vi-VN" sz="1800" b="0" i="0" dirty="0">
                <a:solidFill>
                  <a:srgbClr val="333333"/>
                </a:solidFill>
                <a:effectLst/>
                <a:highlight>
                  <a:srgbClr val="FFFFFF"/>
                </a:highlight>
                <a:latin typeface="Times New Roman" panose="02020603050405020304" pitchFamily="18" charset="0"/>
              </a:rPr>
              <a:t>+ Bạn tê giác đã tới gặp  ai?</a:t>
            </a:r>
            <a:endParaRPr lang="vi-VN" b="0" i="0" dirty="0">
              <a:solidFill>
                <a:srgbClr val="333333"/>
              </a:solidFill>
              <a:effectLst/>
              <a:highlight>
                <a:srgbClr val="FFFFFF"/>
              </a:highlight>
              <a:latin typeface="Arial" panose="020B0604020202020204" pitchFamily="34" charset="0"/>
            </a:endParaRPr>
          </a:p>
          <a:p>
            <a:r>
              <a:rPr lang="vi-VN" sz="1800" b="0" i="0" dirty="0">
                <a:solidFill>
                  <a:srgbClr val="333333"/>
                </a:solidFill>
                <a:effectLst/>
                <a:highlight>
                  <a:srgbClr val="FFFFFF"/>
                </a:highlight>
                <a:latin typeface="Times New Roman" panose="02020603050405020304" pitchFamily="18" charset="0"/>
              </a:rPr>
              <a:t>(Bệnh nhân tiếp theo là chú Tê Giác…...ra về trong niềm vui sướng.)</a:t>
            </a:r>
            <a:endParaRPr lang="vi-VN" b="0" i="0" dirty="0">
              <a:solidFill>
                <a:srgbClr val="333333"/>
              </a:solidFill>
              <a:effectLst/>
              <a:highlight>
                <a:srgbClr val="FFFFFF"/>
              </a:highlight>
              <a:latin typeface="Arial" panose="020B0604020202020204" pitchFamily="34" charset="0"/>
            </a:endParaRPr>
          </a:p>
          <a:p>
            <a:r>
              <a:rPr lang="vi-VN" sz="1800" b="0" i="0" dirty="0">
                <a:solidFill>
                  <a:srgbClr val="333333"/>
                </a:solidFill>
                <a:effectLst/>
                <a:highlight>
                  <a:srgbClr val="FFFFFF"/>
                </a:highlight>
                <a:latin typeface="Times New Roman" panose="02020603050405020304" pitchFamily="18" charset="0"/>
              </a:rPr>
              <a:t>+ Vì sao cá Sấu phải đến bệnh viện?</a:t>
            </a:r>
            <a:endParaRPr lang="vi-VN" b="0" i="0" dirty="0">
              <a:solidFill>
                <a:srgbClr val="333333"/>
              </a:solidFill>
              <a:effectLst/>
              <a:highlight>
                <a:srgbClr val="FFFFFF"/>
              </a:highlight>
              <a:latin typeface="Arial" panose="020B0604020202020204" pitchFamily="34" charset="0"/>
            </a:endParaRPr>
          </a:p>
          <a:p>
            <a:r>
              <a:rPr lang="vi-VN" sz="1800" b="0" i="0" dirty="0">
                <a:solidFill>
                  <a:srgbClr val="333333"/>
                </a:solidFill>
                <a:effectLst/>
                <a:highlight>
                  <a:srgbClr val="FFFFFF"/>
                </a:highlight>
                <a:latin typeface="Times New Roman" panose="02020603050405020304" pitchFamily="18" charset="0"/>
              </a:rPr>
              <a:t>( Sau đó cá Sấu đến phòng khám với chứng đau răng….)</a:t>
            </a:r>
            <a:endParaRPr lang="vi-VN" b="0" i="0" dirty="0">
              <a:solidFill>
                <a:srgbClr val="333333"/>
              </a:solidFill>
              <a:effectLst/>
              <a:highlight>
                <a:srgbClr val="FFFFFF"/>
              </a:highlight>
              <a:latin typeface="Arial" panose="020B0604020202020204" pitchFamily="34" charset="0"/>
            </a:endParaRPr>
          </a:p>
          <a:p>
            <a:r>
              <a:rPr lang="vi-VN" sz="1800" b="0" i="0" dirty="0">
                <a:solidFill>
                  <a:srgbClr val="333333"/>
                </a:solidFill>
                <a:effectLst/>
                <a:highlight>
                  <a:srgbClr val="FFFFFF"/>
                </a:highlight>
                <a:latin typeface="Times New Roman" panose="02020603050405020304" pitchFamily="18" charset="0"/>
              </a:rPr>
              <a:t>+ Sau khi được các bác sĩ khám bệnh.Bạn Trâu, bạn Tê giác, bạn Cá sấu có khỏi bệnh không?</a:t>
            </a:r>
            <a:endParaRPr lang="vi-VN" b="0" i="0" dirty="0">
              <a:solidFill>
                <a:srgbClr val="333333"/>
              </a:solidFill>
              <a:effectLst/>
              <a:highlight>
                <a:srgbClr val="FFFFFF"/>
              </a:highlight>
              <a:latin typeface="Arial" panose="020B0604020202020204" pitchFamily="34" charset="0"/>
            </a:endParaRPr>
          </a:p>
          <a:p>
            <a:r>
              <a:rPr lang="vi-VN" sz="1800" b="0" i="0" dirty="0">
                <a:solidFill>
                  <a:srgbClr val="333333"/>
                </a:solidFill>
                <a:effectLst/>
                <a:highlight>
                  <a:srgbClr val="FFFFFF"/>
                </a:highlight>
                <a:latin typeface="Times New Roman" panose="02020603050405020304" pitchFamily="18" charset="0"/>
              </a:rPr>
              <a:t>-Nhờ có các bác sĩ Chim mà các con vật trong rừng đã khỏi bệnh đấy</a:t>
            </a:r>
            <a:endParaRPr lang="vi-VN" b="0" i="0" dirty="0">
              <a:solidFill>
                <a:srgbClr val="333333"/>
              </a:solidFill>
              <a:effectLst/>
              <a:highlight>
                <a:srgbClr val="FFFFFF"/>
              </a:highlight>
              <a:latin typeface="Arial" panose="020B0604020202020204" pitchFamily="34" charset="0"/>
            </a:endParaRPr>
          </a:p>
          <a:p>
            <a:r>
              <a:rPr lang="vi-VN" sz="1800" b="0" i="0" dirty="0">
                <a:solidFill>
                  <a:srgbClr val="333333"/>
                </a:solidFill>
                <a:effectLst/>
                <a:highlight>
                  <a:srgbClr val="FFFFFF"/>
                </a:highlight>
                <a:latin typeface="Times New Roman" panose="02020603050405020304" pitchFamily="18" charset="0"/>
              </a:rPr>
              <a:t>+ Câu truyện sẽ hay hơn khi cô kể cùng dối đấy. Các con cùng lắng nghe nhé!</a:t>
            </a:r>
            <a:endParaRPr lang="vi-VN" b="0" i="0" dirty="0">
              <a:solidFill>
                <a:srgbClr val="333333"/>
              </a:solidFill>
              <a:effectLst/>
              <a:highlight>
                <a:srgbClr val="FFFFFF"/>
              </a:highlight>
              <a:latin typeface="Arial" panose="020B0604020202020204" pitchFamily="34" charset="0"/>
            </a:endParaRPr>
          </a:p>
          <a:p>
            <a:r>
              <a:rPr lang="vi-VN" sz="1800" b="0" i="0" dirty="0">
                <a:solidFill>
                  <a:srgbClr val="333333"/>
                </a:solidFill>
                <a:effectLst/>
                <a:highlight>
                  <a:srgbClr val="FFFFFF"/>
                </a:highlight>
                <a:latin typeface="Times New Roman" panose="02020603050405020304" pitchFamily="18" charset="0"/>
              </a:rPr>
              <a:t>*Giáo dục: Qua câu truyện các con nhớ phải giữ gìn vệ sinh thân thể , thường xuyên đánh răng, tắm gội sạch sẽ bảo vệ cơ thể khỏe mạnh nhé.</a:t>
            </a:r>
            <a:endParaRPr lang="vi-VN" b="0" i="0" dirty="0">
              <a:solidFill>
                <a:srgbClr val="333333"/>
              </a:solidFill>
              <a:effectLst/>
              <a:highlight>
                <a:srgbClr val="FFFFFF"/>
              </a:highlight>
              <a:latin typeface="Arial" panose="020B0604020202020204" pitchFamily="34" charset="0"/>
            </a:endParaRPr>
          </a:p>
        </p:txBody>
      </p:sp>
    </p:spTree>
    <p:extLst>
      <p:ext uri="{BB962C8B-B14F-4D97-AF65-F5344CB8AC3E}">
        <p14:creationId xmlns:p14="http://schemas.microsoft.com/office/powerpoint/2010/main" val="3566715238"/>
      </p:ext>
    </p:extLst>
  </p:cSld>
  <p:clrMapOvr>
    <a:masterClrMapping/>
  </p:clrMapOvr>
  <mc:AlternateContent xmlns:mc="http://schemas.openxmlformats.org/markup-compatibility/2006" xmlns:p14="http://schemas.microsoft.com/office/powerpoint/2010/main">
    <mc:Choice Requires="p14">
      <p:transition spd="med" p14:dur="700" advTm="13221">
        <p:fade/>
      </p:transition>
    </mc:Choice>
    <mc:Fallback xmlns="">
      <p:transition spd="med" advTm="13221">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36F58-AFCD-FCE3-60A1-B6847FB55453}"/>
              </a:ext>
            </a:extLst>
          </p:cNvPr>
          <p:cNvSpPr>
            <a:spLocks noGrp="1"/>
          </p:cNvSpPr>
          <p:nvPr>
            <p:ph type="title"/>
          </p:nvPr>
        </p:nvSpPr>
        <p:spPr/>
        <p:txBody>
          <a:bodyPr/>
          <a:lstStyle/>
          <a:p>
            <a:endParaRPr lang="en-US"/>
          </a:p>
        </p:txBody>
      </p:sp>
      <p:pic>
        <p:nvPicPr>
          <p:cNvPr id="4" name="Content Placeholder 9" descr="A field of flowers and butterflies&#10;&#10;Description automatically generated">
            <a:extLst>
              <a:ext uri="{FF2B5EF4-FFF2-40B4-BE49-F238E27FC236}">
                <a16:creationId xmlns:a16="http://schemas.microsoft.com/office/drawing/2014/main" id="{C4489A1B-4D0F-9251-D102-E01DA3FA99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21CB672-1283-3C4C-59BC-723CCBD6F124}"/>
              </a:ext>
            </a:extLst>
          </p:cNvPr>
          <p:cNvSpPr txBox="1"/>
          <p:nvPr/>
        </p:nvSpPr>
        <p:spPr>
          <a:xfrm>
            <a:off x="2891703" y="1335024"/>
            <a:ext cx="7581206" cy="2246769"/>
          </a:xfrm>
          <a:prstGeom prst="rect">
            <a:avLst/>
          </a:prstGeom>
          <a:noFill/>
        </p:spPr>
        <p:txBody>
          <a:bodyPr wrap="square" rtlCol="0">
            <a:spAutoFit/>
          </a:bodyPr>
          <a:lstStyle/>
          <a:p>
            <a:r>
              <a:rPr lang="vi-VN" sz="2800" b="0" i="0" dirty="0">
                <a:solidFill>
                  <a:srgbClr val="333333"/>
                </a:solidFill>
                <a:effectLst/>
                <a:highlight>
                  <a:srgbClr val="FFFFFF"/>
                </a:highlight>
                <a:latin typeface="Times New Roman" panose="02020603050405020304" pitchFamily="18" charset="0"/>
              </a:rPr>
              <a:t>Bài học của cô con mình đến đây là hết rồi. Cô chúc các con ở nhà luôn giữ gìn vệ sinh sạch sẽ, tập thể dục thường xuyên để năng cao sức khỏe nhé. Xin chào và hẹn gặp lại các con vào buổi học lần sau.</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5444167"/>
      </p:ext>
    </p:extLst>
  </p:cSld>
  <p:clrMapOvr>
    <a:masterClrMapping/>
  </p:clrMapOvr>
  <mc:AlternateContent xmlns:mc="http://schemas.openxmlformats.org/markup-compatibility/2006" xmlns:p14="http://schemas.microsoft.com/office/powerpoint/2010/main">
    <mc:Choice Requires="p14">
      <p:transition spd="med" p14:dur="700" advTm="13221">
        <p:fade/>
      </p:transition>
    </mc:Choice>
    <mc:Fallback xmlns="">
      <p:transition spd="med" advTm="13221">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36F58-AFCD-FCE3-60A1-B6847FB55453}"/>
              </a:ext>
            </a:extLst>
          </p:cNvPr>
          <p:cNvSpPr>
            <a:spLocks noGrp="1"/>
          </p:cNvSpPr>
          <p:nvPr>
            <p:ph type="title"/>
          </p:nvPr>
        </p:nvSpPr>
        <p:spPr/>
        <p:txBody>
          <a:bodyPr/>
          <a:lstStyle/>
          <a:p>
            <a:endParaRPr lang="en-US" dirty="0"/>
          </a:p>
        </p:txBody>
      </p:sp>
      <p:pic>
        <p:nvPicPr>
          <p:cNvPr id="4" name="Content Placeholder 9" descr="A field of flowers and butterflies&#10;&#10;Description automatically generated">
            <a:extLst>
              <a:ext uri="{FF2B5EF4-FFF2-40B4-BE49-F238E27FC236}">
                <a16:creationId xmlns:a16="http://schemas.microsoft.com/office/drawing/2014/main" id="{C4489A1B-4D0F-9251-D102-E01DA3FA99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994642"/>
      </p:ext>
    </p:extLst>
  </p:cSld>
  <p:clrMapOvr>
    <a:masterClrMapping/>
  </p:clrMapOvr>
  <mc:AlternateContent xmlns:mc="http://schemas.openxmlformats.org/markup-compatibility/2006" xmlns:p14="http://schemas.microsoft.com/office/powerpoint/2010/main">
    <mc:Choice Requires="p14">
      <p:transition spd="med" p14:dur="700" advTm="13221">
        <p:fade/>
      </p:transition>
    </mc:Choice>
    <mc:Fallback xmlns="">
      <p:transition spd="med" advTm="13221">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370</TotalTime>
  <Words>162</Words>
  <Application>Microsoft Office PowerPoint</Application>
  <PresentationFormat>Widescreen</PresentationFormat>
  <Paragraphs>55</Paragraphs>
  <Slides>8</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Tahoma</vt:lpstr>
      <vt:lpstr>Times New Roman</vt:lpstr>
      <vt:lpstr>Tw Cen MT</vt:lpstr>
      <vt:lpstr>Tw Cen MT Condensed</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hau dung</dc:creator>
  <cp:lastModifiedBy>Techsi.vn</cp:lastModifiedBy>
  <cp:revision>7</cp:revision>
  <dcterms:created xsi:type="dcterms:W3CDTF">2024-08-06T14:37:52Z</dcterms:created>
  <dcterms:modified xsi:type="dcterms:W3CDTF">2024-08-09T05:30:28Z</dcterms:modified>
</cp:coreProperties>
</file>