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0" r:id="rId6"/>
    <p:sldId id="261" r:id="rId7"/>
    <p:sldId id="259" r:id="rId8"/>
    <p:sldId id="262" r:id="rId9"/>
    <p:sldId id="263" r:id="rId10"/>
    <p:sldId id="264" r:id="rId11"/>
    <p:sldId id="267" r:id="rId12"/>
    <p:sldId id="268" r:id="rId13"/>
    <p:sldId id="269"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showGuides="1">
      <p:cViewPr varScale="1">
        <p:scale>
          <a:sx n="69" d="100"/>
          <a:sy n="69" d="100"/>
        </p:scale>
        <p:origin x="52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91528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92599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12976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715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C600DD-07DD-47E0-9310-52F22CEB1C99}"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5390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C600DD-07DD-47E0-9310-52F22CEB1C99}" type="datetimeFigureOut">
              <a:rPr lang="en-US" smtClean="0"/>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75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C600DD-07DD-47E0-9310-52F22CEB1C99}" type="datetimeFigureOut">
              <a:rPr lang="en-US" smtClean="0"/>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5067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C600DD-07DD-47E0-9310-52F22CEB1C99}" type="datetimeFigureOut">
              <a:rPr lang="en-US" smtClean="0"/>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69023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600DD-07DD-47E0-9310-52F22CEB1C99}" type="datetimeFigureOut">
              <a:rPr lang="en-US" smtClean="0"/>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84954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42803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83527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600DD-07DD-47E0-9310-52F22CEB1C99}" type="datetimeFigureOut">
              <a:rPr lang="en-US" smtClean="0"/>
              <a:t>9/2/2024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44E23-3E58-4243-B245-2CEC6A9BADF5}" type="slidenum">
              <a:rPr lang="en-US" smtClean="0"/>
              <a:t>‹#›</a:t>
            </a:fld>
            <a:endParaRPr lang="en-US"/>
          </a:p>
        </p:txBody>
      </p:sp>
    </p:spTree>
    <p:extLst>
      <p:ext uri="{BB962C8B-B14F-4D97-AF65-F5344CB8AC3E}">
        <p14:creationId xmlns:p14="http://schemas.microsoft.com/office/powerpoint/2010/main" val="324232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1"/>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stretch>
            <a:fillRect/>
          </a:stretch>
        </p:blipFill>
        <p:spPr>
          <a:xfrm>
            <a:off x="-18691" y="-119992"/>
            <a:ext cx="12192000" cy="6977992"/>
          </a:xfrm>
          <a:prstGeom prst="rect">
            <a:avLst/>
          </a:prstGeom>
        </p:spPr>
      </p:pic>
      <p:sp>
        <p:nvSpPr>
          <p:cNvPr id="11" name="TextBox 10"/>
          <p:cNvSpPr txBox="1"/>
          <p:nvPr/>
        </p:nvSpPr>
        <p:spPr>
          <a:xfrm>
            <a:off x="3674853" y="3243532"/>
            <a:ext cx="4804913" cy="523220"/>
          </a:xfrm>
          <a:prstGeom prst="rect">
            <a:avLst/>
          </a:prstGeom>
          <a:noFill/>
        </p:spPr>
        <p:txBody>
          <a:bodyPr wrap="square" rtlCol="0">
            <a:spAutoFit/>
          </a:bodyPr>
          <a:lstStyle/>
          <a:p>
            <a:pPr algn="ctr"/>
            <a:r>
              <a:rPr lang="en-US" sz="2800" smtClean="0">
                <a:solidFill>
                  <a:srgbClr val="0070C0"/>
                </a:solidFill>
                <a:latin typeface="Times New Roman" panose="02020603050405020304" pitchFamily="18" charset="0"/>
                <a:cs typeface="Times New Roman" panose="02020603050405020304" pitchFamily="18" charset="0"/>
              </a:rPr>
              <a:t>Giáo viên: Nguyễn Thu Thủy</a:t>
            </a:r>
            <a:endParaRPr lang="en-US" sz="2800">
              <a:solidFill>
                <a:srgbClr val="0070C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068396" y="2129933"/>
            <a:ext cx="6236898" cy="954107"/>
          </a:xfrm>
          <a:prstGeom prst="rect">
            <a:avLst/>
          </a:prstGeom>
          <a:noFill/>
        </p:spPr>
        <p:txBody>
          <a:bodyPr wrap="square" rtlCol="0">
            <a:spAutoFit/>
          </a:bodyPr>
          <a:lstStyle/>
          <a:p>
            <a:pPr algn="ctr"/>
            <a:endParaRPr lang="en-US" sz="2800" b="1"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r>
              <a:rPr lang="en-US" sz="2800" b="1"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 HỎI XƯNG HÔ  PHÙ HỢP</a:t>
            </a:r>
            <a:endParaRPr lang="en-US" sz="2800" b="1">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6720" y="548311"/>
            <a:ext cx="1721178" cy="1581622"/>
          </a:xfrm>
          <a:prstGeom prst="rect">
            <a:avLst/>
          </a:prstGeom>
        </p:spPr>
      </p:pic>
      <p:pic>
        <p:nvPicPr>
          <p:cNvPr id="5" name="Picture 4"/>
          <p:cNvPicPr>
            <a:picLocks noChangeAspect="1"/>
          </p:cNvPicPr>
          <p:nvPr/>
        </p:nvPicPr>
        <p:blipFill>
          <a:blip r:embed="rId4"/>
          <a:stretch>
            <a:fillRect/>
          </a:stretch>
        </p:blipFill>
        <p:spPr>
          <a:xfrm>
            <a:off x="3209294" y="-12299"/>
            <a:ext cx="5773412" cy="1012024"/>
          </a:xfrm>
          <a:prstGeom prst="rect">
            <a:avLst/>
          </a:prstGeom>
        </p:spPr>
      </p:pic>
      <p:pic>
        <p:nvPicPr>
          <p:cNvPr id="8" name="Picture 7"/>
          <p:cNvPicPr>
            <a:picLocks noChangeAspect="1"/>
          </p:cNvPicPr>
          <p:nvPr/>
        </p:nvPicPr>
        <p:blipFill>
          <a:blip r:embed="rId5"/>
          <a:stretch>
            <a:fillRect/>
          </a:stretch>
        </p:blipFill>
        <p:spPr>
          <a:xfrm>
            <a:off x="3672630" y="3766752"/>
            <a:ext cx="5310076" cy="1012024"/>
          </a:xfrm>
          <a:prstGeom prst="rect">
            <a:avLst/>
          </a:prstGeom>
        </p:spPr>
      </p:pic>
      <p:sp>
        <p:nvSpPr>
          <p:cNvPr id="9" name="Rectangle 8"/>
          <p:cNvSpPr/>
          <p:nvPr/>
        </p:nvSpPr>
        <p:spPr>
          <a:xfrm>
            <a:off x="1154545" y="1908359"/>
            <a:ext cx="10437091" cy="800219"/>
          </a:xfrm>
          <a:prstGeom prst="rect">
            <a:avLst/>
          </a:prstGeom>
        </p:spPr>
        <p:txBody>
          <a:bodyPr wrap="square">
            <a:spAutoFit/>
          </a:bodyPr>
          <a:lstStyle/>
          <a:p>
            <a:pPr algn="ctr" fontAlgn="base">
              <a:spcBef>
                <a:spcPct val="50000"/>
              </a:spcBef>
              <a:spcAft>
                <a:spcPct val="0"/>
              </a:spcAft>
              <a:defRPr/>
            </a:pPr>
            <a:r>
              <a:rPr lang="en-US" altLang="en-US" sz="2800" b="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 DỤC NẾP </a:t>
            </a:r>
            <a:r>
              <a:rPr lang="en-US" altLang="en-US" sz="2800" b="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SỐNG </a:t>
            </a:r>
            <a:r>
              <a:rPr lang="en-US" altLang="en-US" sz="2800" b="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THANH LỊCH, VĂN MINH</a:t>
            </a:r>
          </a:p>
          <a:p>
            <a:pPr algn="ctr">
              <a:defRPr/>
            </a:pPr>
            <a:endParaRPr lang="en-US"/>
          </a:p>
        </p:txBody>
      </p:sp>
    </p:spTree>
    <p:extLst>
      <p:ext uri="{BB962C8B-B14F-4D97-AF65-F5344CB8AC3E}">
        <p14:creationId xmlns:p14="http://schemas.microsoft.com/office/powerpoint/2010/main" val="7987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5998"/>
            <a:ext cx="12192000" cy="6858000"/>
          </a:xfrm>
          <a:prstGeom prst="rect">
            <a:avLst/>
          </a:prstGeom>
        </p:spPr>
      </p:pic>
      <p:pic>
        <p:nvPicPr>
          <p:cNvPr id="5" name="Picture 4"/>
          <p:cNvPicPr>
            <a:picLocks noChangeAspect="1"/>
          </p:cNvPicPr>
          <p:nvPr/>
        </p:nvPicPr>
        <p:blipFill>
          <a:blip r:embed="rId3"/>
          <a:stretch>
            <a:fillRect/>
          </a:stretch>
        </p:blipFill>
        <p:spPr>
          <a:xfrm>
            <a:off x="790753" y="4159191"/>
            <a:ext cx="4308870" cy="2194577"/>
          </a:xfrm>
          <a:prstGeom prst="rect">
            <a:avLst/>
          </a:prstGeom>
        </p:spPr>
      </p:pic>
      <p:pic>
        <p:nvPicPr>
          <p:cNvPr id="6" name="Picture 5"/>
          <p:cNvPicPr>
            <a:picLocks noChangeAspect="1"/>
          </p:cNvPicPr>
          <p:nvPr/>
        </p:nvPicPr>
        <p:blipFill>
          <a:blip r:embed="rId4"/>
          <a:stretch>
            <a:fillRect/>
          </a:stretch>
        </p:blipFill>
        <p:spPr>
          <a:xfrm>
            <a:off x="6807199" y="4220954"/>
            <a:ext cx="4594047" cy="2194577"/>
          </a:xfrm>
          <a:prstGeom prst="rect">
            <a:avLst/>
          </a:prstGeom>
        </p:spPr>
      </p:pic>
      <p:pic>
        <p:nvPicPr>
          <p:cNvPr id="7" name="Picture 6"/>
          <p:cNvPicPr>
            <a:picLocks noChangeAspect="1"/>
          </p:cNvPicPr>
          <p:nvPr/>
        </p:nvPicPr>
        <p:blipFill>
          <a:blip r:embed="rId5"/>
          <a:stretch>
            <a:fillRect/>
          </a:stretch>
        </p:blipFill>
        <p:spPr>
          <a:xfrm>
            <a:off x="6807199" y="1354157"/>
            <a:ext cx="4594048" cy="2425092"/>
          </a:xfrm>
          <a:prstGeom prst="rect">
            <a:avLst/>
          </a:prstGeom>
        </p:spPr>
      </p:pic>
      <p:pic>
        <p:nvPicPr>
          <p:cNvPr id="8" name="Picture 7"/>
          <p:cNvPicPr>
            <a:picLocks noChangeAspect="1"/>
          </p:cNvPicPr>
          <p:nvPr/>
        </p:nvPicPr>
        <p:blipFill>
          <a:blip r:embed="rId6"/>
          <a:stretch>
            <a:fillRect/>
          </a:stretch>
        </p:blipFill>
        <p:spPr>
          <a:xfrm>
            <a:off x="838199" y="1354157"/>
            <a:ext cx="4261424" cy="2362565"/>
          </a:xfrm>
          <a:prstGeom prst="rect">
            <a:avLst/>
          </a:prstGeom>
        </p:spPr>
      </p:pic>
      <p:pic>
        <p:nvPicPr>
          <p:cNvPr id="9" name="Picture 8"/>
          <p:cNvPicPr>
            <a:picLocks noChangeAspect="1"/>
          </p:cNvPicPr>
          <p:nvPr/>
        </p:nvPicPr>
        <p:blipFill>
          <a:blip r:embed="rId7"/>
          <a:stretch>
            <a:fillRect/>
          </a:stretch>
        </p:blipFill>
        <p:spPr>
          <a:xfrm>
            <a:off x="11026356" y="-53203"/>
            <a:ext cx="1017198" cy="836656"/>
          </a:xfrm>
          <a:prstGeom prst="rect">
            <a:avLst/>
          </a:prstGeom>
        </p:spPr>
      </p:pic>
      <p:sp>
        <p:nvSpPr>
          <p:cNvPr id="10" name="Rounded Rectangle 9"/>
          <p:cNvSpPr/>
          <p:nvPr/>
        </p:nvSpPr>
        <p:spPr>
          <a:xfrm>
            <a:off x="1493850" y="174865"/>
            <a:ext cx="9113406" cy="6750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p:cNvSpPr txBox="1"/>
          <p:nvPr/>
        </p:nvSpPr>
        <p:spPr>
          <a:xfrm>
            <a:off x="1621716" y="80691"/>
            <a:ext cx="8985540" cy="830997"/>
          </a:xfrm>
          <a:prstGeom prst="rect">
            <a:avLst/>
          </a:prstGeom>
          <a:noFill/>
        </p:spPr>
        <p:txBody>
          <a:bodyPr wrap="square" rtlCol="0">
            <a:spAutoFit/>
          </a:bodyPr>
          <a:lstStyle/>
          <a:p>
            <a:r>
              <a:rPr lang="en-US" sz="2400" b="1" smtClean="0">
                <a:solidFill>
                  <a:srgbClr val="0070C0"/>
                </a:solidFill>
                <a:latin typeface="Times New Roman" panose="02020603050405020304" pitchFamily="18" charset="0"/>
                <a:cs typeface="Times New Roman" panose="02020603050405020304" pitchFamily="18" charset="0"/>
              </a:rPr>
              <a:t>Câu hỏi 1:Trong những bức tranh dưới đây, bức tranh nào thể hiện cách chào hỏi đúng khi gặp người lớn?</a:t>
            </a:r>
            <a:endParaRPr lang="en-US" sz="24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83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5"/>
                                        </p:tgtEl>
                                      </p:cBhvr>
                                    </p:animEffect>
                                    <p:anim calcmode="lin" valueType="num">
                                      <p:cBhvr>
                                        <p:cTn id="37" dur="1000"/>
                                        <p:tgtEl>
                                          <p:spTgt spid="5"/>
                                        </p:tgtEl>
                                        <p:attrNameLst>
                                          <p:attrName>ppt_x</p:attrName>
                                        </p:attrNameLst>
                                      </p:cBhvr>
                                      <p:tavLst>
                                        <p:tav tm="0">
                                          <p:val>
                                            <p:strVal val="ppt_x"/>
                                          </p:val>
                                        </p:tav>
                                        <p:tav tm="100000">
                                          <p:val>
                                            <p:strVal val="ppt_x"/>
                                          </p:val>
                                        </p:tav>
                                      </p:tavLst>
                                    </p:anim>
                                    <p:anim calcmode="lin" valueType="num">
                                      <p:cBhvr>
                                        <p:cTn id="38" dur="1000"/>
                                        <p:tgtEl>
                                          <p:spTgt spid="5"/>
                                        </p:tgtEl>
                                        <p:attrNameLst>
                                          <p:attrName>ppt_y</p:attrName>
                                        </p:attrNameLst>
                                      </p:cBhvr>
                                      <p:tavLst>
                                        <p:tav tm="0">
                                          <p:val>
                                            <p:strVal val="ppt_y"/>
                                          </p:val>
                                        </p:tav>
                                        <p:tav tm="100000">
                                          <p:val>
                                            <p:strVal val="ppt_y+.1"/>
                                          </p:val>
                                        </p:tav>
                                      </p:tavLst>
                                    </p:anim>
                                    <p:set>
                                      <p:cBhvr>
                                        <p:cTn id="39" dur="1" fill="hold">
                                          <p:stCondLst>
                                            <p:cond delay="999"/>
                                          </p:stCondLst>
                                        </p:cTn>
                                        <p:tgtEl>
                                          <p:spTgt spid="5"/>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6"/>
                                        </p:tgtEl>
                                      </p:cBhvr>
                                    </p:animEffect>
                                    <p:anim calcmode="lin" valueType="num">
                                      <p:cBhvr>
                                        <p:cTn id="42" dur="1000"/>
                                        <p:tgtEl>
                                          <p:spTgt spid="6"/>
                                        </p:tgtEl>
                                        <p:attrNameLst>
                                          <p:attrName>ppt_x</p:attrName>
                                        </p:attrNameLst>
                                      </p:cBhvr>
                                      <p:tavLst>
                                        <p:tav tm="0">
                                          <p:val>
                                            <p:strVal val="ppt_x"/>
                                          </p:val>
                                        </p:tav>
                                        <p:tav tm="100000">
                                          <p:val>
                                            <p:strVal val="ppt_x"/>
                                          </p:val>
                                        </p:tav>
                                      </p:tavLst>
                                    </p:anim>
                                    <p:anim calcmode="lin" valueType="num">
                                      <p:cBhvr>
                                        <p:cTn id="43" dur="1000"/>
                                        <p:tgtEl>
                                          <p:spTgt spid="6"/>
                                        </p:tgtEl>
                                        <p:attrNameLst>
                                          <p:attrName>ppt_y</p:attrName>
                                        </p:attrNameLst>
                                      </p:cBhvr>
                                      <p:tavLst>
                                        <p:tav tm="0">
                                          <p:val>
                                            <p:strVal val="ppt_y"/>
                                          </p:val>
                                        </p:tav>
                                        <p:tav tm="100000">
                                          <p:val>
                                            <p:strVal val="ppt_y+.1"/>
                                          </p:val>
                                        </p:tav>
                                      </p:tavLst>
                                    </p:anim>
                                    <p:set>
                                      <p:cBhvr>
                                        <p:cTn id="44" dur="1" fill="hold">
                                          <p:stCondLst>
                                            <p:cond delay="9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6" name="Rounded Rectangle 5"/>
          <p:cNvSpPr/>
          <p:nvPr/>
        </p:nvSpPr>
        <p:spPr>
          <a:xfrm>
            <a:off x="1431636" y="267855"/>
            <a:ext cx="9559637" cy="7296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570615" y="174110"/>
            <a:ext cx="9388765" cy="954107"/>
          </a:xfrm>
          <a:prstGeom prst="rect">
            <a:avLst/>
          </a:prstGeom>
          <a:noFill/>
        </p:spPr>
        <p:txBody>
          <a:bodyPr wrap="square" rtlCol="0">
            <a:spAutoFit/>
          </a:bodyPr>
          <a:lstStyle/>
          <a:p>
            <a:r>
              <a:rPr lang="en-US" sz="2800" b="1" smtClean="0">
                <a:solidFill>
                  <a:srgbClr val="7030A0"/>
                </a:solidFill>
                <a:latin typeface="Times New Roman" panose="02020603050405020304" pitchFamily="18" charset="0"/>
                <a:cs typeface="Times New Roman" panose="02020603050405020304" pitchFamily="18" charset="0"/>
              </a:rPr>
              <a:t>Câu hỏi 2:Các con hãy lựa chọn câu chào phù hợp với hình ảnh trên?</a:t>
            </a:r>
            <a:endParaRPr lang="en-US" sz="2800" b="1">
              <a:solidFill>
                <a:srgbClr val="7030A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241658" y="1202851"/>
            <a:ext cx="10112141" cy="54193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296701" y="1378257"/>
            <a:ext cx="6291617" cy="3426249"/>
          </a:xfrm>
          <a:prstGeom prst="rect">
            <a:avLst/>
          </a:prstGeom>
        </p:spPr>
      </p:pic>
      <p:sp>
        <p:nvSpPr>
          <p:cNvPr id="11" name="Rounded Rectangle 10"/>
          <p:cNvSpPr/>
          <p:nvPr/>
        </p:nvSpPr>
        <p:spPr>
          <a:xfrm>
            <a:off x="1857676" y="5181711"/>
            <a:ext cx="2786561" cy="7859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Rounded Rectangle 11"/>
          <p:cNvSpPr/>
          <p:nvPr/>
        </p:nvSpPr>
        <p:spPr>
          <a:xfrm>
            <a:off x="5121086" y="5170425"/>
            <a:ext cx="2981852" cy="8396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ounded Rectangle 12"/>
          <p:cNvSpPr/>
          <p:nvPr/>
        </p:nvSpPr>
        <p:spPr>
          <a:xfrm>
            <a:off x="8328309" y="5181711"/>
            <a:ext cx="2662964" cy="8283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p:cNvSpPr txBox="1"/>
          <p:nvPr/>
        </p:nvSpPr>
        <p:spPr>
          <a:xfrm>
            <a:off x="1743075" y="5097633"/>
            <a:ext cx="3120748" cy="954107"/>
          </a:xfrm>
          <a:prstGeom prst="rect">
            <a:avLst/>
          </a:prstGeom>
          <a:noFill/>
        </p:spPr>
        <p:txBody>
          <a:bodyPr wrap="square" rtlCol="0">
            <a:spAutoFit/>
          </a:bodyPr>
          <a:lstStyle/>
          <a:p>
            <a:pPr algn="ctr"/>
            <a:r>
              <a:rPr lang="en-US" sz="2800" b="1" smtClean="0">
                <a:solidFill>
                  <a:srgbClr val="002060"/>
                </a:solidFill>
                <a:latin typeface="Times New Roman" panose="02020603050405020304" pitchFamily="18" charset="0"/>
                <a:cs typeface="Times New Roman" panose="02020603050405020304" pitchFamily="18" charset="0"/>
              </a:rPr>
              <a:t>Cháu chào ông ạ!</a:t>
            </a:r>
          </a:p>
          <a:p>
            <a:pPr algn="ctr"/>
            <a:r>
              <a:rPr lang="en-US" sz="2800" b="1">
                <a:solidFill>
                  <a:srgbClr val="FF0000"/>
                </a:solidFill>
                <a:latin typeface="Times New Roman" panose="02020603050405020304" pitchFamily="18" charset="0"/>
                <a:cs typeface="Times New Roman" panose="02020603050405020304" pitchFamily="18" charset="0"/>
              </a:rPr>
              <a:t>A</a:t>
            </a:r>
          </a:p>
        </p:txBody>
      </p:sp>
      <p:sp>
        <p:nvSpPr>
          <p:cNvPr id="15" name="TextBox 14"/>
          <p:cNvSpPr txBox="1"/>
          <p:nvPr/>
        </p:nvSpPr>
        <p:spPr>
          <a:xfrm>
            <a:off x="4765117" y="5113199"/>
            <a:ext cx="3699065" cy="954107"/>
          </a:xfrm>
          <a:prstGeom prst="rect">
            <a:avLst/>
          </a:prstGeom>
          <a:noFill/>
        </p:spPr>
        <p:txBody>
          <a:bodyPr wrap="square" rtlCol="0">
            <a:spAutoFit/>
          </a:bodyPr>
          <a:lstStyle/>
          <a:p>
            <a:pPr algn="ctr"/>
            <a:r>
              <a:rPr lang="en-US" sz="2800" b="1" smtClean="0">
                <a:solidFill>
                  <a:srgbClr val="002060"/>
                </a:solidFill>
                <a:latin typeface="Times New Roman" panose="02020603050405020304" pitchFamily="18" charset="0"/>
                <a:cs typeface="Times New Roman" panose="02020603050405020304" pitchFamily="18" charset="0"/>
              </a:rPr>
              <a:t>Cháu chào ông nhé!</a:t>
            </a:r>
          </a:p>
          <a:p>
            <a:pPr algn="ctr"/>
            <a:r>
              <a:rPr lang="en-US" sz="2800" b="1">
                <a:solidFill>
                  <a:srgbClr val="FF0000"/>
                </a:solidFill>
                <a:latin typeface="Times New Roman" panose="02020603050405020304" pitchFamily="18" charset="0"/>
                <a:cs typeface="Times New Roman" panose="02020603050405020304" pitchFamily="18" charset="0"/>
              </a:rPr>
              <a:t>B</a:t>
            </a:r>
          </a:p>
        </p:txBody>
      </p:sp>
      <p:sp>
        <p:nvSpPr>
          <p:cNvPr id="17" name="TextBox 16"/>
          <p:cNvSpPr txBox="1"/>
          <p:nvPr/>
        </p:nvSpPr>
        <p:spPr>
          <a:xfrm>
            <a:off x="8544073" y="5165177"/>
            <a:ext cx="2415307" cy="954107"/>
          </a:xfrm>
          <a:prstGeom prst="rect">
            <a:avLst/>
          </a:prstGeom>
          <a:noFill/>
        </p:spPr>
        <p:txBody>
          <a:bodyPr wrap="square" rtlCol="0">
            <a:spAutoFit/>
          </a:bodyPr>
          <a:lstStyle/>
          <a:p>
            <a:pPr algn="ctr"/>
            <a:r>
              <a:rPr lang="en-US" sz="2800" b="1" smtClean="0">
                <a:solidFill>
                  <a:srgbClr val="002060"/>
                </a:solidFill>
                <a:latin typeface="Times New Roman" panose="02020603050405020304" pitchFamily="18" charset="0"/>
                <a:cs typeface="Times New Roman" panose="02020603050405020304" pitchFamily="18" charset="0"/>
              </a:rPr>
              <a:t>Xin chào ông!</a:t>
            </a:r>
          </a:p>
          <a:p>
            <a:pPr algn="ctr"/>
            <a:r>
              <a:rPr lang="en-US" sz="2800" b="1" smtClean="0">
                <a:solidFill>
                  <a:srgbClr val="FF0000"/>
                </a:solidFill>
                <a:latin typeface="Times New Roman" panose="02020603050405020304" pitchFamily="18" charset="0"/>
                <a:cs typeface="Times New Roman" panose="02020603050405020304" pitchFamily="18" charset="0"/>
              </a:rPr>
              <a:t>C</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98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xit" presetSubtype="0" fill="hold" grpId="1" nodeType="click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par>
                                <p:cTn id="55" presetID="42" presetClass="exit" presetSubtype="0" fill="hold" grpId="1" nodeType="withEffect">
                                  <p:stCondLst>
                                    <p:cond delay="0"/>
                                  </p:stCondLst>
                                  <p:childTnLst>
                                    <p:animEffect transition="out" filter="fade">
                                      <p:cBhvr>
                                        <p:cTn id="56" dur="1000"/>
                                        <p:tgtEl>
                                          <p:spTgt spid="15"/>
                                        </p:tgtEl>
                                      </p:cBhvr>
                                    </p:animEffect>
                                    <p:anim calcmode="lin" valueType="num">
                                      <p:cBhvr>
                                        <p:cTn id="57" dur="1000"/>
                                        <p:tgtEl>
                                          <p:spTgt spid="15"/>
                                        </p:tgtEl>
                                        <p:attrNameLst>
                                          <p:attrName>ppt_x</p:attrName>
                                        </p:attrNameLst>
                                      </p:cBhvr>
                                      <p:tavLst>
                                        <p:tav tm="0">
                                          <p:val>
                                            <p:strVal val="ppt_x"/>
                                          </p:val>
                                        </p:tav>
                                        <p:tav tm="100000">
                                          <p:val>
                                            <p:strVal val="ppt_x"/>
                                          </p:val>
                                        </p:tav>
                                      </p:tavLst>
                                    </p:anim>
                                    <p:anim calcmode="lin" valueType="num">
                                      <p:cBhvr>
                                        <p:cTn id="58" dur="1000"/>
                                        <p:tgtEl>
                                          <p:spTgt spid="15"/>
                                        </p:tgtEl>
                                        <p:attrNameLst>
                                          <p:attrName>ppt_y</p:attrName>
                                        </p:attrNameLst>
                                      </p:cBhvr>
                                      <p:tavLst>
                                        <p:tav tm="0">
                                          <p:val>
                                            <p:strVal val="ppt_y"/>
                                          </p:val>
                                        </p:tav>
                                        <p:tav tm="100000">
                                          <p:val>
                                            <p:strVal val="ppt_y+.1"/>
                                          </p:val>
                                        </p:tav>
                                      </p:tavLst>
                                    </p:anim>
                                    <p:set>
                                      <p:cBhvr>
                                        <p:cTn id="59" dur="1" fill="hold">
                                          <p:stCondLst>
                                            <p:cond delay="999"/>
                                          </p:stCondLst>
                                        </p:cTn>
                                        <p:tgtEl>
                                          <p:spTgt spid="15"/>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3"/>
                                        </p:tgtEl>
                                      </p:cBhvr>
                                    </p:animEffect>
                                    <p:anim calcmode="lin" valueType="num">
                                      <p:cBhvr>
                                        <p:cTn id="62" dur="1000"/>
                                        <p:tgtEl>
                                          <p:spTgt spid="13"/>
                                        </p:tgtEl>
                                        <p:attrNameLst>
                                          <p:attrName>ppt_x</p:attrName>
                                        </p:attrNameLst>
                                      </p:cBhvr>
                                      <p:tavLst>
                                        <p:tav tm="0">
                                          <p:val>
                                            <p:strVal val="ppt_x"/>
                                          </p:val>
                                        </p:tav>
                                        <p:tav tm="100000">
                                          <p:val>
                                            <p:strVal val="ppt_x"/>
                                          </p:val>
                                        </p:tav>
                                      </p:tavLst>
                                    </p:anim>
                                    <p:anim calcmode="lin" valueType="num">
                                      <p:cBhvr>
                                        <p:cTn id="63" dur="1000"/>
                                        <p:tgtEl>
                                          <p:spTgt spid="13"/>
                                        </p:tgtEl>
                                        <p:attrNameLst>
                                          <p:attrName>ppt_y</p:attrName>
                                        </p:attrNameLst>
                                      </p:cBhvr>
                                      <p:tavLst>
                                        <p:tav tm="0">
                                          <p:val>
                                            <p:strVal val="ppt_y"/>
                                          </p:val>
                                        </p:tav>
                                        <p:tav tm="100000">
                                          <p:val>
                                            <p:strVal val="ppt_y+.1"/>
                                          </p:val>
                                        </p:tav>
                                      </p:tavLst>
                                    </p:anim>
                                    <p:set>
                                      <p:cBhvr>
                                        <p:cTn id="64" dur="1" fill="hold">
                                          <p:stCondLst>
                                            <p:cond delay="999"/>
                                          </p:stCondLst>
                                        </p:cTn>
                                        <p:tgtEl>
                                          <p:spTgt spid="13"/>
                                        </p:tgtEl>
                                        <p:attrNameLst>
                                          <p:attrName>style.visibility</p:attrName>
                                        </p:attrNameLst>
                                      </p:cBhvr>
                                      <p:to>
                                        <p:strVal val="hidden"/>
                                      </p:to>
                                    </p:set>
                                  </p:childTnLst>
                                </p:cTn>
                              </p:par>
                              <p:par>
                                <p:cTn id="65" presetID="42" presetClass="exit" presetSubtype="0" fill="hold" grpId="1" nodeType="withEffect">
                                  <p:stCondLst>
                                    <p:cond delay="0"/>
                                  </p:stCondLst>
                                  <p:childTnLst>
                                    <p:animEffect transition="out" filter="fade">
                                      <p:cBhvr>
                                        <p:cTn id="66" dur="1000"/>
                                        <p:tgtEl>
                                          <p:spTgt spid="17"/>
                                        </p:tgtEl>
                                      </p:cBhvr>
                                    </p:animEffect>
                                    <p:anim calcmode="lin" valueType="num">
                                      <p:cBhvr>
                                        <p:cTn id="67" dur="1000"/>
                                        <p:tgtEl>
                                          <p:spTgt spid="17"/>
                                        </p:tgtEl>
                                        <p:attrNameLst>
                                          <p:attrName>ppt_x</p:attrName>
                                        </p:attrNameLst>
                                      </p:cBhvr>
                                      <p:tavLst>
                                        <p:tav tm="0">
                                          <p:val>
                                            <p:strVal val="ppt_x"/>
                                          </p:val>
                                        </p:tav>
                                        <p:tav tm="100000">
                                          <p:val>
                                            <p:strVal val="ppt_x"/>
                                          </p:val>
                                        </p:tav>
                                      </p:tavLst>
                                    </p:anim>
                                    <p:anim calcmode="lin" valueType="num">
                                      <p:cBhvr>
                                        <p:cTn id="68" dur="1000"/>
                                        <p:tgtEl>
                                          <p:spTgt spid="17"/>
                                        </p:tgtEl>
                                        <p:attrNameLst>
                                          <p:attrName>ppt_y</p:attrName>
                                        </p:attrNameLst>
                                      </p:cBhvr>
                                      <p:tavLst>
                                        <p:tav tm="0">
                                          <p:val>
                                            <p:strVal val="ppt_y"/>
                                          </p:val>
                                        </p:tav>
                                        <p:tav tm="100000">
                                          <p:val>
                                            <p:strVal val="ppt_y+.1"/>
                                          </p:val>
                                        </p:tav>
                                      </p:tavLst>
                                    </p:anim>
                                    <p:set>
                                      <p:cBhvr>
                                        <p:cTn id="69" dur="1" fill="hold">
                                          <p:stCondLst>
                                            <p:cond delay="999"/>
                                          </p:stCondLst>
                                        </p:cTn>
                                        <p:tgtEl>
                                          <p:spTgt spid="17"/>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1" nodeType="click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53" presetClass="entr" presetSubtype="16" fill="hold" grpId="1"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1" grpId="1" animBg="1"/>
      <p:bldP spid="12" grpId="0" animBg="1"/>
      <p:bldP spid="12" grpId="1" animBg="1"/>
      <p:bldP spid="13" grpId="0" animBg="1"/>
      <p:bldP spid="13" grpId="1" animBg="1"/>
      <p:bldP spid="14" grpId="0"/>
      <p:bldP spid="14" grpId="1"/>
      <p:bldP spid="15" grpId="0"/>
      <p:bldP spid="15" grpId="1"/>
      <p:bldP spid="17" grpId="0"/>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4887" y="1977231"/>
            <a:ext cx="2562225" cy="4048125"/>
          </a:xfrm>
        </p:spPr>
      </p:pic>
      <p:pic>
        <p:nvPicPr>
          <p:cNvPr id="5" name="Picture 4"/>
          <p:cNvPicPr>
            <a:picLocks noChangeAspect="1"/>
          </p:cNvPicPr>
          <p:nvPr/>
        </p:nvPicPr>
        <p:blipFill>
          <a:blip r:embed="rId3"/>
          <a:stretch>
            <a:fillRect/>
          </a:stretch>
        </p:blipFill>
        <p:spPr>
          <a:xfrm>
            <a:off x="49201" y="-594"/>
            <a:ext cx="12193057" cy="6858594"/>
          </a:xfrm>
          <a:prstGeom prst="rect">
            <a:avLst/>
          </a:prstGeom>
        </p:spPr>
      </p:pic>
      <p:sp>
        <p:nvSpPr>
          <p:cNvPr id="6" name="Rounded Rectangle 5"/>
          <p:cNvSpPr/>
          <p:nvPr/>
        </p:nvSpPr>
        <p:spPr>
          <a:xfrm>
            <a:off x="1097280" y="105878"/>
            <a:ext cx="10096901" cy="7892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164657" y="0"/>
            <a:ext cx="10029524" cy="954107"/>
          </a:xfrm>
          <a:prstGeom prst="rect">
            <a:avLst/>
          </a:prstGeom>
          <a:noFill/>
        </p:spPr>
        <p:txBody>
          <a:bodyPr wrap="square" rtlCol="0">
            <a:spAutoFit/>
          </a:bodyPr>
          <a:lstStyle/>
          <a:p>
            <a:pPr algn="ctr"/>
            <a:r>
              <a:rPr lang="en-US" sz="2800" b="1" smtClean="0">
                <a:solidFill>
                  <a:srgbClr val="7030A0"/>
                </a:solidFill>
                <a:latin typeface="Times New Roman" panose="02020603050405020304" pitchFamily="18" charset="0"/>
                <a:cs typeface="Times New Roman" panose="02020603050405020304" pitchFamily="18" charset="0"/>
              </a:rPr>
              <a:t>Câu hỏi 3: Khi gặp bạn bè và các em nhỏ chào  hỏi như thế nào là phù hợp?</a:t>
            </a:r>
            <a:endParaRPr lang="en-US" sz="2800" b="1">
              <a:solidFill>
                <a:srgbClr val="7030A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03" y="1513700"/>
            <a:ext cx="2562225" cy="40481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925" y="1556562"/>
            <a:ext cx="2724150" cy="39624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1644" y="1513700"/>
            <a:ext cx="2447925" cy="3962400"/>
          </a:xfrm>
          <a:prstGeom prst="rect">
            <a:avLst/>
          </a:prstGeom>
        </p:spPr>
      </p:pic>
      <p:sp>
        <p:nvSpPr>
          <p:cNvPr id="12" name="TextBox 11"/>
          <p:cNvSpPr txBox="1"/>
          <p:nvPr/>
        </p:nvSpPr>
        <p:spPr>
          <a:xfrm>
            <a:off x="2000250" y="5559562"/>
            <a:ext cx="1266825"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A</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526605" y="5482349"/>
            <a:ext cx="1238250"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B</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678985" y="5482348"/>
            <a:ext cx="1649143"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C</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9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10"/>
                                        </p:tgtEl>
                                      </p:cBhvr>
                                    </p:animEffect>
                                    <p:anim calcmode="lin" valueType="num">
                                      <p:cBhvr>
                                        <p:cTn id="47" dur="1000"/>
                                        <p:tgtEl>
                                          <p:spTgt spid="10"/>
                                        </p:tgtEl>
                                        <p:attrNameLst>
                                          <p:attrName>ppt_x</p:attrName>
                                        </p:attrNameLst>
                                      </p:cBhvr>
                                      <p:tavLst>
                                        <p:tav tm="0">
                                          <p:val>
                                            <p:strVal val="ppt_x"/>
                                          </p:val>
                                        </p:tav>
                                        <p:tav tm="100000">
                                          <p:val>
                                            <p:strVal val="ppt_x"/>
                                          </p:val>
                                        </p:tav>
                                      </p:tavLst>
                                    </p:anim>
                                    <p:anim calcmode="lin" valueType="num">
                                      <p:cBhvr>
                                        <p:cTn id="48" dur="1000"/>
                                        <p:tgtEl>
                                          <p:spTgt spid="10"/>
                                        </p:tgtEl>
                                        <p:attrNameLst>
                                          <p:attrName>ppt_y</p:attrName>
                                        </p:attrNameLst>
                                      </p:cBhvr>
                                      <p:tavLst>
                                        <p:tav tm="0">
                                          <p:val>
                                            <p:strVal val="ppt_y"/>
                                          </p:val>
                                        </p:tav>
                                        <p:tav tm="100000">
                                          <p:val>
                                            <p:strVal val="ppt_y+.1"/>
                                          </p:val>
                                        </p:tav>
                                      </p:tavLst>
                                    </p:anim>
                                    <p:set>
                                      <p:cBhvr>
                                        <p:cTn id="49" dur="1" fill="hold">
                                          <p:stCondLst>
                                            <p:cond delay="999"/>
                                          </p:stCondLst>
                                        </p:cTn>
                                        <p:tgtEl>
                                          <p:spTgt spid="10"/>
                                        </p:tgtEl>
                                        <p:attrNameLst>
                                          <p:attrName>style.visibility</p:attrName>
                                        </p:attrNameLst>
                                      </p:cBhvr>
                                      <p:to>
                                        <p:strVal val="hidden"/>
                                      </p:to>
                                    </p:set>
                                  </p:childTnLst>
                                </p:cTn>
                              </p:par>
                              <p:par>
                                <p:cTn id="50" presetID="42" presetClass="exit" presetSubtype="0" fill="hold" grpId="0" nodeType="withEffect">
                                  <p:stCondLst>
                                    <p:cond delay="0"/>
                                  </p:stCondLst>
                                  <p:childTnLst>
                                    <p:animEffect transition="out" filter="fade">
                                      <p:cBhvr>
                                        <p:cTn id="51" dur="1000"/>
                                        <p:tgtEl>
                                          <p:spTgt spid="13">
                                            <p:txEl>
                                              <p:pRg st="0" end="0"/>
                                            </p:txEl>
                                          </p:spTgt>
                                        </p:tgtEl>
                                      </p:cBhvr>
                                    </p:animEffect>
                                    <p:anim calcmode="lin" valueType="num">
                                      <p:cBhvr>
                                        <p:cTn id="52" dur="1000"/>
                                        <p:tgtEl>
                                          <p:spTgt spid="13">
                                            <p:txEl>
                                              <p:pRg st="0" end="0"/>
                                            </p:txEl>
                                          </p:spTgt>
                                        </p:tgtEl>
                                        <p:attrNameLst>
                                          <p:attrName>ppt_x</p:attrName>
                                        </p:attrNameLst>
                                      </p:cBhvr>
                                      <p:tavLst>
                                        <p:tav tm="0">
                                          <p:val>
                                            <p:strVal val="ppt_x"/>
                                          </p:val>
                                        </p:tav>
                                        <p:tav tm="100000">
                                          <p:val>
                                            <p:strVal val="ppt_x"/>
                                          </p:val>
                                        </p:tav>
                                      </p:tavLst>
                                    </p:anim>
                                    <p:anim calcmode="lin" valueType="num">
                                      <p:cBhvr>
                                        <p:cTn id="53" dur="1000"/>
                                        <p:tgtEl>
                                          <p:spTgt spid="13">
                                            <p:txEl>
                                              <p:pRg st="0" end="0"/>
                                            </p:txEl>
                                          </p:spTgt>
                                        </p:tgtEl>
                                        <p:attrNameLst>
                                          <p:attrName>ppt_y</p:attrName>
                                        </p:attrNameLst>
                                      </p:cBhvr>
                                      <p:tavLst>
                                        <p:tav tm="0">
                                          <p:val>
                                            <p:strVal val="ppt_y"/>
                                          </p:val>
                                        </p:tav>
                                        <p:tav tm="100000">
                                          <p:val>
                                            <p:strVal val="ppt_y+.1"/>
                                          </p:val>
                                        </p:tav>
                                      </p:tavLst>
                                    </p:anim>
                                    <p:set>
                                      <p:cBhvr>
                                        <p:cTn id="54" dur="1" fill="hold">
                                          <p:stCondLst>
                                            <p:cond delay="999"/>
                                          </p:stCondLst>
                                        </p:cTn>
                                        <p:tgtEl>
                                          <p:spTgt spid="13">
                                            <p:txEl>
                                              <p:pRg st="0" end="0"/>
                                            </p:txEl>
                                          </p:spTgt>
                                        </p:tgtEl>
                                        <p:attrNameLst>
                                          <p:attrName>style.visibility</p:attrName>
                                        </p:attrNameLst>
                                      </p:cBhvr>
                                      <p:to>
                                        <p:strVal val="hidden"/>
                                      </p:to>
                                    </p:set>
                                  </p:childTnLst>
                                </p:cTn>
                              </p:par>
                              <p:par>
                                <p:cTn id="55" presetID="42" presetClass="exit" presetSubtype="0" fill="hold" nodeType="withEffect">
                                  <p:stCondLst>
                                    <p:cond delay="0"/>
                                  </p:stCondLst>
                                  <p:childTnLst>
                                    <p:animEffect transition="out" filter="fade">
                                      <p:cBhvr>
                                        <p:cTn id="56" dur="1000"/>
                                        <p:tgtEl>
                                          <p:spTgt spid="11"/>
                                        </p:tgtEl>
                                      </p:cBhvr>
                                    </p:animEffect>
                                    <p:anim calcmode="lin" valueType="num">
                                      <p:cBhvr>
                                        <p:cTn id="57" dur="1000"/>
                                        <p:tgtEl>
                                          <p:spTgt spid="11"/>
                                        </p:tgtEl>
                                        <p:attrNameLst>
                                          <p:attrName>ppt_x</p:attrName>
                                        </p:attrNameLst>
                                      </p:cBhvr>
                                      <p:tavLst>
                                        <p:tav tm="0">
                                          <p:val>
                                            <p:strVal val="ppt_x"/>
                                          </p:val>
                                        </p:tav>
                                        <p:tav tm="100000">
                                          <p:val>
                                            <p:strVal val="ppt_x"/>
                                          </p:val>
                                        </p:tav>
                                      </p:tavLst>
                                    </p:anim>
                                    <p:anim calcmode="lin" valueType="num">
                                      <p:cBhvr>
                                        <p:cTn id="58" dur="1000"/>
                                        <p:tgtEl>
                                          <p:spTgt spid="11"/>
                                        </p:tgtEl>
                                        <p:attrNameLst>
                                          <p:attrName>ppt_y</p:attrName>
                                        </p:attrNameLst>
                                      </p:cBhvr>
                                      <p:tavLst>
                                        <p:tav tm="0">
                                          <p:val>
                                            <p:strVal val="ppt_y"/>
                                          </p:val>
                                        </p:tav>
                                        <p:tav tm="100000">
                                          <p:val>
                                            <p:strVal val="ppt_y+.1"/>
                                          </p:val>
                                        </p:tav>
                                      </p:tavLst>
                                    </p:anim>
                                    <p:set>
                                      <p:cBhvr>
                                        <p:cTn id="59" dur="1" fill="hold">
                                          <p:stCondLst>
                                            <p:cond delay="999"/>
                                          </p:stCondLst>
                                        </p:cTn>
                                        <p:tgtEl>
                                          <p:spTgt spid="11"/>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4"/>
                                        </p:tgtEl>
                                      </p:cBhvr>
                                    </p:animEffect>
                                    <p:anim calcmode="lin" valueType="num">
                                      <p:cBhvr>
                                        <p:cTn id="62" dur="1000"/>
                                        <p:tgtEl>
                                          <p:spTgt spid="14"/>
                                        </p:tgtEl>
                                        <p:attrNameLst>
                                          <p:attrName>ppt_x</p:attrName>
                                        </p:attrNameLst>
                                      </p:cBhvr>
                                      <p:tavLst>
                                        <p:tav tm="0">
                                          <p:val>
                                            <p:strVal val="ppt_x"/>
                                          </p:val>
                                        </p:tav>
                                        <p:tav tm="100000">
                                          <p:val>
                                            <p:strVal val="ppt_x"/>
                                          </p:val>
                                        </p:tav>
                                      </p:tavLst>
                                    </p:anim>
                                    <p:anim calcmode="lin" valueType="num">
                                      <p:cBhvr>
                                        <p:cTn id="63" dur="1000"/>
                                        <p:tgtEl>
                                          <p:spTgt spid="14"/>
                                        </p:tgtEl>
                                        <p:attrNameLst>
                                          <p:attrName>ppt_y</p:attrName>
                                        </p:attrNameLst>
                                      </p:cBhvr>
                                      <p:tavLst>
                                        <p:tav tm="0">
                                          <p:val>
                                            <p:strVal val="ppt_y"/>
                                          </p:val>
                                        </p:tav>
                                        <p:tav tm="100000">
                                          <p:val>
                                            <p:strVal val="ppt_y+.1"/>
                                          </p:val>
                                        </p:tav>
                                      </p:tavLst>
                                    </p:anim>
                                    <p:set>
                                      <p:cBhvr>
                                        <p:cTn id="64" dur="1" fill="hold">
                                          <p:stCondLst>
                                            <p:cond delay="9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1"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2" grpId="1"/>
      <p:bldP spid="13" grpId="0" build="allAtOnce"/>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7112" y="2415381"/>
            <a:ext cx="5057775" cy="3171825"/>
          </a:xfrm>
        </p:spPr>
      </p:pic>
      <p:pic>
        <p:nvPicPr>
          <p:cNvPr id="4" name="Picture 3"/>
          <p:cNvPicPr>
            <a:picLocks noChangeAspect="1"/>
          </p:cNvPicPr>
          <p:nvPr/>
        </p:nvPicPr>
        <p:blipFill>
          <a:blip r:embed="rId3"/>
          <a:stretch>
            <a:fillRect/>
          </a:stretch>
        </p:blipFill>
        <p:spPr>
          <a:xfrm>
            <a:off x="-529" y="-297"/>
            <a:ext cx="12193057" cy="6858594"/>
          </a:xfrm>
          <a:prstGeom prst="rect">
            <a:avLst/>
          </a:prstGeom>
        </p:spPr>
      </p:pic>
      <p:sp>
        <p:nvSpPr>
          <p:cNvPr id="6" name="Rounded Rectangle 5"/>
          <p:cNvSpPr/>
          <p:nvPr/>
        </p:nvSpPr>
        <p:spPr>
          <a:xfrm>
            <a:off x="1246909" y="110836"/>
            <a:ext cx="9550400" cy="76661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ounded Rectangle 6"/>
          <p:cNvSpPr/>
          <p:nvPr/>
        </p:nvSpPr>
        <p:spPr>
          <a:xfrm>
            <a:off x="683491" y="1302327"/>
            <a:ext cx="10409382" cy="52924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585" y="1442683"/>
            <a:ext cx="5057775" cy="31718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044" y="4973925"/>
            <a:ext cx="2657475" cy="10858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519" y="4935753"/>
            <a:ext cx="2552700" cy="107632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5219" y="4926228"/>
            <a:ext cx="2533650" cy="1085850"/>
          </a:xfrm>
          <a:prstGeom prst="rect">
            <a:avLst/>
          </a:prstGeom>
        </p:spPr>
      </p:pic>
      <p:sp>
        <p:nvSpPr>
          <p:cNvPr id="15" name="TextBox 14"/>
          <p:cNvSpPr txBox="1"/>
          <p:nvPr/>
        </p:nvSpPr>
        <p:spPr>
          <a:xfrm>
            <a:off x="1062182" y="17091"/>
            <a:ext cx="9651999" cy="954107"/>
          </a:xfrm>
          <a:prstGeom prst="rect">
            <a:avLst/>
          </a:prstGeom>
          <a:noFill/>
        </p:spPr>
        <p:txBody>
          <a:bodyPr wrap="square" rtlCol="0">
            <a:spAutoFit/>
          </a:bodyPr>
          <a:lstStyle/>
          <a:p>
            <a:pPr algn="ctr"/>
            <a:r>
              <a:rPr lang="en-US" sz="2800" b="1" smtClean="0">
                <a:solidFill>
                  <a:srgbClr val="7030A0"/>
                </a:solidFill>
                <a:latin typeface="Times New Roman" panose="02020603050405020304" pitchFamily="18" charset="0"/>
                <a:cs typeface="Times New Roman" panose="02020603050405020304" pitchFamily="18" charset="0"/>
              </a:rPr>
              <a:t>Câu hỏi 4:Khi gặp nhiều người một lúc thì thứ tự chào hỏi như nào là đúng?</a:t>
            </a:r>
            <a:endParaRPr lang="en-US" sz="2800" b="1">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560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10"/>
                                        </p:tgtEl>
                                      </p:cBhvr>
                                    </p:animEffect>
                                    <p:anim calcmode="lin" valueType="num">
                                      <p:cBhvr>
                                        <p:cTn id="37" dur="1000"/>
                                        <p:tgtEl>
                                          <p:spTgt spid="10"/>
                                        </p:tgtEl>
                                        <p:attrNameLst>
                                          <p:attrName>ppt_x</p:attrName>
                                        </p:attrNameLst>
                                      </p:cBhvr>
                                      <p:tavLst>
                                        <p:tav tm="0">
                                          <p:val>
                                            <p:strVal val="ppt_x"/>
                                          </p:val>
                                        </p:tav>
                                        <p:tav tm="100000">
                                          <p:val>
                                            <p:strVal val="ppt_x"/>
                                          </p:val>
                                        </p:tav>
                                      </p:tavLst>
                                    </p:anim>
                                    <p:anim calcmode="lin" valueType="num">
                                      <p:cBhvr>
                                        <p:cTn id="38" dur="1000"/>
                                        <p:tgtEl>
                                          <p:spTgt spid="10"/>
                                        </p:tgtEl>
                                        <p:attrNameLst>
                                          <p:attrName>ppt_y</p:attrName>
                                        </p:attrNameLst>
                                      </p:cBhvr>
                                      <p:tavLst>
                                        <p:tav tm="0">
                                          <p:val>
                                            <p:strVal val="ppt_y"/>
                                          </p:val>
                                        </p:tav>
                                        <p:tav tm="100000">
                                          <p:val>
                                            <p:strVal val="ppt_y+.1"/>
                                          </p:val>
                                        </p:tav>
                                      </p:tavLst>
                                    </p:anim>
                                    <p:set>
                                      <p:cBhvr>
                                        <p:cTn id="39" dur="1" fill="hold">
                                          <p:stCondLst>
                                            <p:cond delay="999"/>
                                          </p:stCondLst>
                                        </p:cTn>
                                        <p:tgtEl>
                                          <p:spTgt spid="10"/>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2"/>
                                        </p:tgtEl>
                                      </p:cBhvr>
                                    </p:animEffect>
                                    <p:anim calcmode="lin" valueType="num">
                                      <p:cBhvr>
                                        <p:cTn id="42" dur="1000"/>
                                        <p:tgtEl>
                                          <p:spTgt spid="12"/>
                                        </p:tgtEl>
                                        <p:attrNameLst>
                                          <p:attrName>ppt_x</p:attrName>
                                        </p:attrNameLst>
                                      </p:cBhvr>
                                      <p:tavLst>
                                        <p:tav tm="0">
                                          <p:val>
                                            <p:strVal val="ppt_x"/>
                                          </p:val>
                                        </p:tav>
                                        <p:tav tm="100000">
                                          <p:val>
                                            <p:strVal val="ppt_x"/>
                                          </p:val>
                                        </p:tav>
                                      </p:tavLst>
                                    </p:anim>
                                    <p:anim calcmode="lin" valueType="num">
                                      <p:cBhvr>
                                        <p:cTn id="43" dur="1000"/>
                                        <p:tgtEl>
                                          <p:spTgt spid="12"/>
                                        </p:tgtEl>
                                        <p:attrNameLst>
                                          <p:attrName>ppt_y</p:attrName>
                                        </p:attrNameLst>
                                      </p:cBhvr>
                                      <p:tavLst>
                                        <p:tav tm="0">
                                          <p:val>
                                            <p:strVal val="ppt_y"/>
                                          </p:val>
                                        </p:tav>
                                        <p:tav tm="100000">
                                          <p:val>
                                            <p:strVal val="ppt_y+.1"/>
                                          </p:val>
                                        </p:tav>
                                      </p:tavLst>
                                    </p:anim>
                                    <p:set>
                                      <p:cBhvr>
                                        <p:cTn id="44" dur="1" fill="hold">
                                          <p:stCondLst>
                                            <p:cond delay="9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6072"/>
            <a:ext cx="12191999" cy="7116792"/>
          </a:xfrm>
          <a:prstGeom prst="rect">
            <a:avLst/>
          </a:prstGeom>
        </p:spPr>
      </p:pic>
      <p:pic>
        <p:nvPicPr>
          <p:cNvPr id="6" name="Picture 5"/>
          <p:cNvPicPr>
            <a:picLocks noChangeAspect="1"/>
          </p:cNvPicPr>
          <p:nvPr/>
        </p:nvPicPr>
        <p:blipFill>
          <a:blip r:embed="rId3"/>
          <a:stretch>
            <a:fillRect/>
          </a:stretch>
        </p:blipFill>
        <p:spPr>
          <a:xfrm>
            <a:off x="1551517" y="1441405"/>
            <a:ext cx="9986113" cy="1457070"/>
          </a:xfrm>
          <a:prstGeom prst="rect">
            <a:avLst/>
          </a:prstGeom>
        </p:spPr>
      </p:pic>
      <p:pic>
        <p:nvPicPr>
          <p:cNvPr id="7" name="Picture 6"/>
          <p:cNvPicPr>
            <a:picLocks noChangeAspect="1"/>
          </p:cNvPicPr>
          <p:nvPr/>
        </p:nvPicPr>
        <p:blipFill>
          <a:blip r:embed="rId4"/>
          <a:stretch>
            <a:fillRect/>
          </a:stretch>
        </p:blipFill>
        <p:spPr>
          <a:xfrm>
            <a:off x="10714007" y="215597"/>
            <a:ext cx="1192943" cy="981208"/>
          </a:xfrm>
          <a:prstGeom prst="rect">
            <a:avLst/>
          </a:prstGeom>
        </p:spPr>
      </p:pic>
    </p:spTree>
    <p:extLst>
      <p:ext uri="{BB962C8B-B14F-4D97-AF65-F5344CB8AC3E}">
        <p14:creationId xmlns:p14="http://schemas.microsoft.com/office/powerpoint/2010/main" val="1358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5" name="Rounded Rectangle 4"/>
          <p:cNvSpPr/>
          <p:nvPr/>
        </p:nvSpPr>
        <p:spPr>
          <a:xfrm>
            <a:off x="1985513" y="3027872"/>
            <a:ext cx="8220974" cy="15872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ounded Rectangle 5"/>
          <p:cNvSpPr/>
          <p:nvPr/>
        </p:nvSpPr>
        <p:spPr>
          <a:xfrm>
            <a:off x="4582064" y="1668075"/>
            <a:ext cx="3027872" cy="6642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4804912" y="1668075"/>
            <a:ext cx="2881223"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Câu tục ngữ</a:t>
            </a:r>
            <a:endParaRPr lang="en-US" sz="3600" b="1">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458528" y="3355675"/>
            <a:ext cx="7375585" cy="830997"/>
          </a:xfrm>
          <a:prstGeom prst="rect">
            <a:avLst/>
          </a:prstGeom>
          <a:noFill/>
        </p:spPr>
        <p:txBody>
          <a:bodyPr wrap="square" rtlCol="0">
            <a:spAutoFit/>
          </a:bodyPr>
          <a:lstStyle/>
          <a:p>
            <a:r>
              <a:rPr lang="en-US" sz="4800" b="1" smtClean="0">
                <a:solidFill>
                  <a:srgbClr val="7030A0"/>
                </a:solidFill>
                <a:latin typeface="Times New Roman" panose="02020603050405020304" pitchFamily="18" charset="0"/>
                <a:cs typeface="Times New Roman" panose="02020603050405020304" pitchFamily="18" charset="0"/>
              </a:rPr>
              <a:t>Lời chào cao hơn mâm cỗ</a:t>
            </a:r>
            <a:endParaRPr lang="en-US" sz="4800" b="1">
              <a:solidFill>
                <a:srgbClr val="7030A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9834113" y="851528"/>
            <a:ext cx="841321" cy="786452"/>
          </a:xfrm>
          <a:prstGeom prst="rect">
            <a:avLst/>
          </a:prstGeom>
        </p:spPr>
      </p:pic>
    </p:spTree>
    <p:extLst>
      <p:ext uri="{BB962C8B-B14F-4D97-AF65-F5344CB8AC3E}">
        <p14:creationId xmlns:p14="http://schemas.microsoft.com/office/powerpoint/2010/main" val="30984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pic>
        <p:nvPicPr>
          <p:cNvPr id="5" name="Picture 4"/>
          <p:cNvPicPr>
            <a:picLocks noChangeAspect="1"/>
          </p:cNvPicPr>
          <p:nvPr/>
        </p:nvPicPr>
        <p:blipFill>
          <a:blip r:embed="rId3"/>
          <a:stretch>
            <a:fillRect/>
          </a:stretch>
        </p:blipFill>
        <p:spPr>
          <a:xfrm>
            <a:off x="1871106" y="2279804"/>
            <a:ext cx="8449788" cy="2298391"/>
          </a:xfrm>
          <a:prstGeom prst="rect">
            <a:avLst/>
          </a:prstGeom>
        </p:spPr>
      </p:pic>
      <p:pic>
        <p:nvPicPr>
          <p:cNvPr id="6" name="Picture 5"/>
          <p:cNvPicPr>
            <a:picLocks noChangeAspect="1"/>
          </p:cNvPicPr>
          <p:nvPr/>
        </p:nvPicPr>
        <p:blipFill>
          <a:blip r:embed="rId4"/>
          <a:stretch>
            <a:fillRect/>
          </a:stretch>
        </p:blipFill>
        <p:spPr>
          <a:xfrm>
            <a:off x="2258235" y="2288949"/>
            <a:ext cx="7675529" cy="2280102"/>
          </a:xfrm>
          <a:prstGeom prst="rect">
            <a:avLst/>
          </a:prstGeom>
        </p:spPr>
      </p:pic>
      <p:pic>
        <p:nvPicPr>
          <p:cNvPr id="7" name="Picture 6"/>
          <p:cNvPicPr>
            <a:picLocks noChangeAspect="1"/>
          </p:cNvPicPr>
          <p:nvPr/>
        </p:nvPicPr>
        <p:blipFill>
          <a:blip r:embed="rId5"/>
          <a:stretch>
            <a:fillRect/>
          </a:stretch>
        </p:blipFill>
        <p:spPr>
          <a:xfrm>
            <a:off x="9900233" y="1027906"/>
            <a:ext cx="841321" cy="786452"/>
          </a:xfrm>
          <a:prstGeom prst="rect">
            <a:avLst/>
          </a:prstGeom>
        </p:spPr>
      </p:pic>
    </p:spTree>
    <p:extLst>
      <p:ext uri="{BB962C8B-B14F-4D97-AF65-F5344CB8AC3E}">
        <p14:creationId xmlns:p14="http://schemas.microsoft.com/office/powerpoint/2010/main" val="2251726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1999" cy="6858000"/>
          </a:xfrm>
          <a:prstGeom prst="rect">
            <a:avLst/>
          </a:prstGeom>
        </p:spPr>
      </p:pic>
      <p:pic>
        <p:nvPicPr>
          <p:cNvPr id="5" name="Picture 4"/>
          <p:cNvPicPr>
            <a:picLocks noChangeAspect="1"/>
          </p:cNvPicPr>
          <p:nvPr/>
        </p:nvPicPr>
        <p:blipFill>
          <a:blip r:embed="rId3"/>
          <a:stretch>
            <a:fillRect/>
          </a:stretch>
        </p:blipFill>
        <p:spPr>
          <a:xfrm>
            <a:off x="207035" y="0"/>
            <a:ext cx="1406106" cy="1155940"/>
          </a:xfrm>
          <a:prstGeom prst="rect">
            <a:avLst/>
          </a:prstGeom>
        </p:spPr>
      </p:pic>
    </p:spTree>
    <p:extLst>
      <p:ext uri="{BB962C8B-B14F-4D97-AF65-F5344CB8AC3E}">
        <p14:creationId xmlns:p14="http://schemas.microsoft.com/office/powerpoint/2010/main" val="125477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pic>
        <p:nvPicPr>
          <p:cNvPr id="5" name="Picture 4"/>
          <p:cNvPicPr>
            <a:picLocks noChangeAspect="1"/>
          </p:cNvPicPr>
          <p:nvPr/>
        </p:nvPicPr>
        <p:blipFill>
          <a:blip r:embed="rId3"/>
          <a:stretch>
            <a:fillRect/>
          </a:stretch>
        </p:blipFill>
        <p:spPr>
          <a:xfrm>
            <a:off x="134051" y="-130434"/>
            <a:ext cx="1408298" cy="1158340"/>
          </a:xfrm>
          <a:prstGeom prst="rect">
            <a:avLst/>
          </a:prstGeom>
        </p:spPr>
      </p:pic>
    </p:spTree>
    <p:extLst>
      <p:ext uri="{BB962C8B-B14F-4D97-AF65-F5344CB8AC3E}">
        <p14:creationId xmlns:p14="http://schemas.microsoft.com/office/powerpoint/2010/main" val="308731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224628" y="-130435"/>
            <a:ext cx="1408298" cy="1191483"/>
          </a:xfrm>
          <a:prstGeom prst="rect">
            <a:avLst/>
          </a:prstGeom>
        </p:spPr>
      </p:pic>
    </p:spTree>
    <p:extLst>
      <p:ext uri="{BB962C8B-B14F-4D97-AF65-F5344CB8AC3E}">
        <p14:creationId xmlns:p14="http://schemas.microsoft.com/office/powerpoint/2010/main" val="160702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250508" y="-38819"/>
            <a:ext cx="1408298" cy="1158340"/>
          </a:xfrm>
          <a:prstGeom prst="rect">
            <a:avLst/>
          </a:prstGeom>
        </p:spPr>
      </p:pic>
    </p:spTree>
    <p:extLst>
      <p:ext uri="{BB962C8B-B14F-4D97-AF65-F5344CB8AC3E}">
        <p14:creationId xmlns:p14="http://schemas.microsoft.com/office/powerpoint/2010/main" val="63484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0" y="0"/>
            <a:ext cx="12192000" cy="6858000"/>
          </a:xfrm>
          <a:prstGeom prst="rect">
            <a:avLst/>
          </a:prstGeom>
        </p:spPr>
      </p:pic>
      <p:sp>
        <p:nvSpPr>
          <p:cNvPr id="6" name="Rounded Rectangle 5"/>
          <p:cNvSpPr/>
          <p:nvPr/>
        </p:nvSpPr>
        <p:spPr>
          <a:xfrm>
            <a:off x="4848045" y="733245"/>
            <a:ext cx="2622430" cy="6124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5091023" y="655932"/>
            <a:ext cx="2009954"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Giáo dục</a:t>
            </a:r>
            <a:endParaRPr lang="en-US" sz="3600" b="1">
              <a:solidFill>
                <a:srgbClr val="0070C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0136038" y="0"/>
            <a:ext cx="1054956" cy="867712"/>
          </a:xfrm>
          <a:prstGeom prst="rect">
            <a:avLst/>
          </a:prstGeom>
        </p:spPr>
      </p:pic>
      <p:sp>
        <p:nvSpPr>
          <p:cNvPr id="3" name="TextBox 2"/>
          <p:cNvSpPr txBox="1"/>
          <p:nvPr/>
        </p:nvSpPr>
        <p:spPr>
          <a:xfrm>
            <a:off x="1773382" y="1856509"/>
            <a:ext cx="8737600" cy="3416320"/>
          </a:xfrm>
          <a:prstGeom prst="rect">
            <a:avLst/>
          </a:prstGeom>
          <a:noFill/>
        </p:spPr>
        <p:txBody>
          <a:bodyPr wrap="square" rtlCol="0">
            <a:spAutoFit/>
          </a:bodyPr>
          <a:lstStyle/>
          <a:p>
            <a:r>
              <a:rPr lang="en-US" sz="3600" smtClean="0">
                <a:solidFill>
                  <a:srgbClr val="00B0F0"/>
                </a:solidFill>
                <a:latin typeface="Times New Roman" panose="02020603050405020304" pitchFamily="18" charset="0"/>
                <a:cs typeface="Times New Roman" panose="02020603050405020304" pitchFamily="18" charset="0"/>
              </a:rPr>
              <a:t>Các con yêu quý chào hỏi phải đúng lúc,đúng chỗ ,chào khi gặp mặt và tạm biệt .Khi gặp nhiều người cùng một lúc, chúng ta sẽ chào từ người lớn tuổi ,đến người nhỏ tuổi.Khi gặp người lớn tuổi chúng ta lên chủ động chào hỏi trước các con nhớ chưa nào!</a:t>
            </a:r>
            <a:endParaRPr lang="en-US" sz="360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3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pic>
        <p:nvPicPr>
          <p:cNvPr id="5" name="Picture 4"/>
          <p:cNvPicPr>
            <a:picLocks noChangeAspect="1"/>
          </p:cNvPicPr>
          <p:nvPr/>
        </p:nvPicPr>
        <p:blipFill>
          <a:blip r:embed="rId3"/>
          <a:stretch>
            <a:fillRect/>
          </a:stretch>
        </p:blipFill>
        <p:spPr>
          <a:xfrm>
            <a:off x="10317192" y="175641"/>
            <a:ext cx="1149848" cy="945762"/>
          </a:xfrm>
          <a:prstGeom prst="rect">
            <a:avLst/>
          </a:prstGeom>
        </p:spPr>
      </p:pic>
      <p:sp>
        <p:nvSpPr>
          <p:cNvPr id="3" name="TextBox 2"/>
          <p:cNvSpPr txBox="1"/>
          <p:nvPr/>
        </p:nvSpPr>
        <p:spPr>
          <a:xfrm>
            <a:off x="2115301" y="2272145"/>
            <a:ext cx="8201891" cy="1015663"/>
          </a:xfrm>
          <a:prstGeom prst="rect">
            <a:avLst/>
          </a:prstGeom>
          <a:noFill/>
        </p:spPr>
        <p:txBody>
          <a:bodyPr wrap="square" rtlCol="0">
            <a:spAutoFit/>
          </a:bodyPr>
          <a:lstStyle/>
          <a:p>
            <a:r>
              <a:rPr lang="en-US" sz="6000" b="1" smtClean="0">
                <a:solidFill>
                  <a:srgbClr val="7030A0"/>
                </a:solidFill>
                <a:latin typeface="Times New Roman" panose="02020603050405020304" pitchFamily="18" charset="0"/>
                <a:cs typeface="Times New Roman" panose="02020603050405020304" pitchFamily="18" charset="0"/>
              </a:rPr>
              <a:t>Trò chơi: Thử tài của bé</a:t>
            </a:r>
            <a:endParaRPr lang="en-US" sz="6000" b="1">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1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195</Words>
  <Application>Microsoft Office PowerPoint</Application>
  <PresentationFormat>Widescreen</PresentationFormat>
  <Paragraphs>22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PRO</dc:creator>
  <cp:lastModifiedBy>KHANH PRO</cp:lastModifiedBy>
  <cp:revision>17</cp:revision>
  <dcterms:created xsi:type="dcterms:W3CDTF">2022-10-16T01:53:31Z</dcterms:created>
  <dcterms:modified xsi:type="dcterms:W3CDTF">2024-09-02T03:05:43Z</dcterms:modified>
</cp:coreProperties>
</file>