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Noto Serif Display Bold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DejaVu Serif Bold" charset="0"/>
      <p:regular r:id="rId20"/>
    </p:embeddedFont>
    <p:embeddedFont>
      <p:font typeface="Arimo Bold" charset="0"/>
      <p:regular r:id="rId21"/>
    </p:embeddedFont>
    <p:embeddedFont>
      <p:font typeface="Arimo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9" d="100"/>
          <a:sy n="49" d="100"/>
        </p:scale>
        <p:origin x="-56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0.svg"/><Relationship Id="rId4" Type="http://schemas.openxmlformats.org/officeDocument/2006/relationships/image" Target="../media/image12.png"/><Relationship Id="rId9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7245759"/>
            <a:chOff x="0" y="0"/>
            <a:chExt cx="8732589" cy="38984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32589" cy="3898454"/>
            </a:xfrm>
            <a:custGeom>
              <a:avLst/>
              <a:gdLst/>
              <a:ahLst/>
              <a:cxnLst/>
              <a:rect l="l" t="t" r="r" b="b"/>
              <a:pathLst>
                <a:path w="8732589" h="3898454">
                  <a:moveTo>
                    <a:pt x="8608130" y="3898453"/>
                  </a:moveTo>
                  <a:lnTo>
                    <a:pt x="124460" y="3898453"/>
                  </a:lnTo>
                  <a:cubicBezTo>
                    <a:pt x="55880" y="3898453"/>
                    <a:pt x="0" y="3842573"/>
                    <a:pt x="0" y="377399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09" y="0"/>
                    <a:pt x="8732589" y="55880"/>
                    <a:pt x="8732589" y="124460"/>
                  </a:cubicBezTo>
                  <a:lnTo>
                    <a:pt x="8732589" y="3773993"/>
                  </a:lnTo>
                  <a:cubicBezTo>
                    <a:pt x="8732589" y="3842573"/>
                    <a:pt x="8676709" y="3898454"/>
                    <a:pt x="8608130" y="389845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817758" y="2757925"/>
            <a:ext cx="13212613" cy="3418912"/>
            <a:chOff x="0" y="222321"/>
            <a:chExt cx="17616818" cy="4558549"/>
          </a:xfrm>
        </p:grpSpPr>
        <p:sp>
          <p:nvSpPr>
            <p:cNvPr id="5" name="TextBox 5"/>
            <p:cNvSpPr txBox="1"/>
            <p:nvPr/>
          </p:nvSpPr>
          <p:spPr>
            <a:xfrm>
              <a:off x="0" y="222321"/>
              <a:ext cx="17616818" cy="25927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767"/>
                </a:lnSpc>
              </a:pPr>
              <a:r>
                <a:rPr lang="en-US" sz="13425">
                  <a:solidFill>
                    <a:srgbClr val="1C4F59"/>
                  </a:solidFill>
                  <a:latin typeface="Poetsen Bold"/>
                </a:rPr>
                <a:t>LQVT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071001"/>
              <a:ext cx="17616818" cy="17098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4400" spc="72" dirty="0" err="1">
                  <a:solidFill>
                    <a:srgbClr val="1C4F59"/>
                  </a:solidFill>
                  <a:latin typeface="Arimo Bold"/>
                </a:rPr>
                <a:t>Dạy</a:t>
              </a:r>
              <a:r>
                <a:rPr lang="en-US" sz="4400" spc="72" dirty="0">
                  <a:solidFill>
                    <a:srgbClr val="1C4F59"/>
                  </a:solidFill>
                  <a:latin typeface="Arimo Bold"/>
                </a:rPr>
                <a:t> </a:t>
              </a:r>
              <a:r>
                <a:rPr lang="en-US" sz="4400" spc="72" dirty="0" err="1">
                  <a:solidFill>
                    <a:srgbClr val="1C4F59"/>
                  </a:solidFill>
                  <a:latin typeface="Arimo Bold"/>
                </a:rPr>
                <a:t>trẻ</a:t>
              </a:r>
              <a:r>
                <a:rPr lang="en-US" sz="4400" spc="72" dirty="0">
                  <a:solidFill>
                    <a:srgbClr val="1C4F59"/>
                  </a:solidFill>
                  <a:latin typeface="Arimo Bold"/>
                </a:rPr>
                <a:t> </a:t>
              </a:r>
              <a:r>
                <a:rPr lang="en-US" sz="4400" spc="72" dirty="0" err="1">
                  <a:solidFill>
                    <a:srgbClr val="1C4F59"/>
                  </a:solidFill>
                  <a:latin typeface="Arimo Bold"/>
                </a:rPr>
                <a:t>phân</a:t>
              </a:r>
              <a:r>
                <a:rPr lang="en-US" sz="4400" spc="72" dirty="0">
                  <a:solidFill>
                    <a:srgbClr val="1C4F59"/>
                  </a:solidFill>
                  <a:latin typeface="Arimo Bold"/>
                </a:rPr>
                <a:t> </a:t>
              </a:r>
              <a:r>
                <a:rPr lang="en-US" sz="4400" spc="72" dirty="0" err="1">
                  <a:solidFill>
                    <a:srgbClr val="1C4F59"/>
                  </a:solidFill>
                  <a:latin typeface="Arimo Bold"/>
                </a:rPr>
                <a:t>biệt</a:t>
              </a:r>
              <a:r>
                <a:rPr lang="en-US" sz="4400" spc="72" dirty="0">
                  <a:solidFill>
                    <a:srgbClr val="1C4F59"/>
                  </a:solidFill>
                  <a:latin typeface="Arimo Bold"/>
                </a:rPr>
                <a:t> </a:t>
              </a:r>
              <a:r>
                <a:rPr lang="en-US" sz="4400" spc="72" dirty="0" err="1">
                  <a:solidFill>
                    <a:srgbClr val="1C4F59"/>
                  </a:solidFill>
                  <a:latin typeface="Arimo Bold"/>
                </a:rPr>
                <a:t>hình</a:t>
              </a:r>
              <a:r>
                <a:rPr lang="en-US" sz="4400" spc="72" dirty="0">
                  <a:solidFill>
                    <a:srgbClr val="1C4F59"/>
                  </a:solidFill>
                  <a:latin typeface="Arimo Bold"/>
                </a:rPr>
                <a:t> </a:t>
              </a:r>
              <a:r>
                <a:rPr lang="en-US" sz="4400" spc="72" dirty="0" err="1">
                  <a:solidFill>
                    <a:srgbClr val="1C4F59"/>
                  </a:solidFill>
                  <a:latin typeface="Arimo Bold"/>
                </a:rPr>
                <a:t>tròn</a:t>
              </a:r>
              <a:r>
                <a:rPr lang="en-US" sz="4400" spc="72" dirty="0">
                  <a:solidFill>
                    <a:srgbClr val="1C4F59"/>
                  </a:solidFill>
                  <a:latin typeface="Arimo Bold"/>
                </a:rPr>
                <a:t>, </a:t>
              </a:r>
              <a:r>
                <a:rPr lang="en-US" sz="4400" spc="72" dirty="0" err="1">
                  <a:solidFill>
                    <a:srgbClr val="1C4F59"/>
                  </a:solidFill>
                  <a:latin typeface="Arimo Bold"/>
                </a:rPr>
                <a:t>hình</a:t>
              </a:r>
              <a:r>
                <a:rPr lang="en-US" sz="4400" spc="72" dirty="0">
                  <a:solidFill>
                    <a:srgbClr val="1C4F59"/>
                  </a:solidFill>
                  <a:latin typeface="Arimo Bold"/>
                </a:rPr>
                <a:t> </a:t>
              </a:r>
              <a:r>
                <a:rPr lang="en-US" sz="4400" spc="72" dirty="0" err="1">
                  <a:solidFill>
                    <a:srgbClr val="1C4F59"/>
                  </a:solidFill>
                  <a:latin typeface="Arimo Bold"/>
                </a:rPr>
                <a:t>vuông</a:t>
              </a:r>
              <a:r>
                <a:rPr lang="en-US" sz="4400" spc="72" dirty="0">
                  <a:solidFill>
                    <a:srgbClr val="1C4F59"/>
                  </a:solidFill>
                  <a:latin typeface="Arimo Bold"/>
                </a:rPr>
                <a:t> </a:t>
              </a:r>
              <a:r>
                <a:rPr lang="en-US" sz="4400" spc="72" dirty="0" err="1">
                  <a:solidFill>
                    <a:srgbClr val="1C4F59"/>
                  </a:solidFill>
                  <a:latin typeface="Arimo Bold"/>
                </a:rPr>
                <a:t>với</a:t>
              </a:r>
              <a:r>
                <a:rPr lang="en-US" sz="4400" spc="72" dirty="0">
                  <a:solidFill>
                    <a:srgbClr val="1C4F59"/>
                  </a:solidFill>
                  <a:latin typeface="Arimo Bold"/>
                </a:rPr>
                <a:t> </a:t>
              </a:r>
              <a:r>
                <a:rPr lang="en-US" sz="4400" spc="72" dirty="0" err="1">
                  <a:solidFill>
                    <a:srgbClr val="1C4F59"/>
                  </a:solidFill>
                  <a:latin typeface="Arimo Bold"/>
                </a:rPr>
                <a:t>hình</a:t>
              </a:r>
              <a:r>
                <a:rPr lang="en-US" sz="4400" spc="72" dirty="0">
                  <a:solidFill>
                    <a:srgbClr val="1C4F59"/>
                  </a:solidFill>
                  <a:latin typeface="Arimo Bold"/>
                </a:rPr>
                <a:t> </a:t>
              </a:r>
              <a:r>
                <a:rPr lang="en-US" sz="4400" spc="72" dirty="0" err="1">
                  <a:solidFill>
                    <a:srgbClr val="1C4F59"/>
                  </a:solidFill>
                  <a:latin typeface="Arimo Bold"/>
                </a:rPr>
                <a:t>chữ</a:t>
              </a:r>
              <a:r>
                <a:rPr lang="en-US" sz="4400" spc="72" dirty="0">
                  <a:solidFill>
                    <a:srgbClr val="1C4F59"/>
                  </a:solidFill>
                  <a:latin typeface="Arimo Bold"/>
                </a:rPr>
                <a:t> </a:t>
              </a:r>
              <a:r>
                <a:rPr lang="en-US" sz="4400" spc="72" dirty="0" err="1">
                  <a:solidFill>
                    <a:srgbClr val="1C4F59"/>
                  </a:solidFill>
                  <a:latin typeface="Arimo Bold"/>
                </a:rPr>
                <a:t>nhật</a:t>
              </a:r>
              <a:r>
                <a:rPr lang="en-US" sz="4400" spc="72" dirty="0">
                  <a:solidFill>
                    <a:srgbClr val="1C4F59"/>
                  </a:solidFill>
                  <a:latin typeface="Arimo Bold"/>
                </a:rPr>
                <a:t>, </a:t>
              </a:r>
              <a:r>
                <a:rPr lang="en-US" sz="4400" spc="72" dirty="0" err="1">
                  <a:solidFill>
                    <a:srgbClr val="1C4F59"/>
                  </a:solidFill>
                  <a:latin typeface="Arimo Bold"/>
                </a:rPr>
                <a:t>hình</a:t>
              </a:r>
              <a:r>
                <a:rPr lang="en-US" sz="4400" spc="72" dirty="0">
                  <a:solidFill>
                    <a:srgbClr val="1C4F59"/>
                  </a:solidFill>
                  <a:latin typeface="Arimo Bold"/>
                </a:rPr>
                <a:t> tam </a:t>
              </a:r>
              <a:r>
                <a:rPr lang="en-US" sz="4400" spc="72" dirty="0" err="1">
                  <a:solidFill>
                    <a:srgbClr val="1C4F59"/>
                  </a:solidFill>
                  <a:latin typeface="Arimo Bold"/>
                </a:rPr>
                <a:t>giác</a:t>
              </a:r>
              <a:endParaRPr lang="en-US" sz="4400" spc="72" dirty="0">
                <a:solidFill>
                  <a:srgbClr val="1C4F59"/>
                </a:solidFill>
                <a:latin typeface="Arimo Bold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6502374" y="6679877"/>
            <a:ext cx="5283251" cy="3189163"/>
          </a:xfrm>
          <a:custGeom>
            <a:avLst/>
            <a:gdLst/>
            <a:ahLst/>
            <a:cxnLst/>
            <a:rect l="l" t="t" r="r" b="b"/>
            <a:pathLst>
              <a:path w="5283251" h="3189163">
                <a:moveTo>
                  <a:pt x="0" y="0"/>
                </a:moveTo>
                <a:lnTo>
                  <a:pt x="5283252" y="0"/>
                </a:lnTo>
                <a:lnTo>
                  <a:pt x="5283252" y="3189163"/>
                </a:lnTo>
                <a:lnTo>
                  <a:pt x="0" y="31891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613044">
            <a:off x="793109" y="6292883"/>
            <a:ext cx="3626896" cy="2875139"/>
          </a:xfrm>
          <a:custGeom>
            <a:avLst/>
            <a:gdLst/>
            <a:ahLst/>
            <a:cxnLst/>
            <a:rect l="l" t="t" r="r" b="b"/>
            <a:pathLst>
              <a:path w="3626896" h="2875139">
                <a:moveTo>
                  <a:pt x="0" y="0"/>
                </a:moveTo>
                <a:lnTo>
                  <a:pt x="3626896" y="0"/>
                </a:lnTo>
                <a:lnTo>
                  <a:pt x="3626896" y="2875140"/>
                </a:lnTo>
                <a:lnTo>
                  <a:pt x="0" y="28751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793684" y="1265158"/>
            <a:ext cx="3149468" cy="3243834"/>
          </a:xfrm>
          <a:custGeom>
            <a:avLst/>
            <a:gdLst/>
            <a:ahLst/>
            <a:cxnLst/>
            <a:rect l="l" t="t" r="r" b="b"/>
            <a:pathLst>
              <a:path w="3149468" h="3243834">
                <a:moveTo>
                  <a:pt x="0" y="0"/>
                </a:moveTo>
                <a:lnTo>
                  <a:pt x="3149468" y="0"/>
                </a:lnTo>
                <a:lnTo>
                  <a:pt x="3149468" y="3243834"/>
                </a:lnTo>
                <a:lnTo>
                  <a:pt x="0" y="32438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348435">
            <a:off x="15996545" y="1346681"/>
            <a:ext cx="3652766" cy="2417467"/>
          </a:xfrm>
          <a:custGeom>
            <a:avLst/>
            <a:gdLst/>
            <a:ahLst/>
            <a:cxnLst/>
            <a:rect l="l" t="t" r="r" b="b"/>
            <a:pathLst>
              <a:path w="3652766" h="2417467">
                <a:moveTo>
                  <a:pt x="0" y="0"/>
                </a:moveTo>
                <a:lnTo>
                  <a:pt x="3652766" y="0"/>
                </a:lnTo>
                <a:lnTo>
                  <a:pt x="3652766" y="2417467"/>
                </a:lnTo>
                <a:lnTo>
                  <a:pt x="0" y="24174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866238" y="-809340"/>
            <a:ext cx="2493303" cy="2839165"/>
          </a:xfrm>
          <a:custGeom>
            <a:avLst/>
            <a:gdLst/>
            <a:ahLst/>
            <a:cxnLst/>
            <a:rect l="l" t="t" r="r" b="b"/>
            <a:pathLst>
              <a:path w="2493303" h="2839165">
                <a:moveTo>
                  <a:pt x="0" y="0"/>
                </a:moveTo>
                <a:lnTo>
                  <a:pt x="2493303" y="0"/>
                </a:lnTo>
                <a:lnTo>
                  <a:pt x="2493303" y="2839165"/>
                </a:lnTo>
                <a:lnTo>
                  <a:pt x="0" y="28391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646248" y="-1554296"/>
            <a:ext cx="3057724" cy="3108592"/>
          </a:xfrm>
          <a:custGeom>
            <a:avLst/>
            <a:gdLst/>
            <a:ahLst/>
            <a:cxnLst/>
            <a:rect l="l" t="t" r="r" b="b"/>
            <a:pathLst>
              <a:path w="3057724" h="3108592">
                <a:moveTo>
                  <a:pt x="0" y="0"/>
                </a:moveTo>
                <a:lnTo>
                  <a:pt x="3057724" y="0"/>
                </a:lnTo>
                <a:lnTo>
                  <a:pt x="3057724" y="3108592"/>
                </a:lnTo>
                <a:lnTo>
                  <a:pt x="0" y="31085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445633" y="6749961"/>
            <a:ext cx="3169477" cy="2812191"/>
          </a:xfrm>
          <a:custGeom>
            <a:avLst/>
            <a:gdLst/>
            <a:ahLst/>
            <a:cxnLst/>
            <a:rect l="l" t="t" r="r" b="b"/>
            <a:pathLst>
              <a:path w="3169477" h="2812191">
                <a:moveTo>
                  <a:pt x="0" y="0"/>
                </a:moveTo>
                <a:lnTo>
                  <a:pt x="3169477" y="0"/>
                </a:lnTo>
                <a:lnTo>
                  <a:pt x="3169477" y="2812191"/>
                </a:lnTo>
                <a:lnTo>
                  <a:pt x="0" y="281219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54484" y="509015"/>
            <a:ext cx="13504515" cy="764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DejaVu Serif Bold"/>
              </a:rPr>
              <a:t>*Phân biệt hình chữ nhật và hình tam giác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908114"/>
              </p:ext>
            </p:extLst>
          </p:nvPr>
        </p:nvGraphicFramePr>
        <p:xfrm>
          <a:off x="2883940" y="2857500"/>
          <a:ext cx="12356060" cy="586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8030"/>
                <a:gridCol w="6178030"/>
              </a:tblGrid>
              <a:tr h="14668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6685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ngắn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</a:t>
                      </a:r>
                      <a:r>
                        <a:rPr lang="vi-VN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ó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cạnh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6685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lang="en-US" sz="3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 </a:t>
                      </a:r>
                      <a:r>
                        <a:rPr lang="vi-VN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góc</a:t>
                      </a:r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6685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lăn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953000" y="2857500"/>
            <a:ext cx="2514600" cy="141888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11125200" y="2857499"/>
            <a:ext cx="2095500" cy="1418881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867400" y="4305300"/>
            <a:ext cx="6563223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49964" lvl="1" indent="-474982" algn="ctr">
              <a:lnSpc>
                <a:spcPts val="6160"/>
              </a:lnSpc>
              <a:spcBef>
                <a:spcPct val="0"/>
              </a:spcBef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DejaVu Serif Bold"/>
              </a:rPr>
              <a:t>TRÒ CHƠI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08548" y="509014"/>
            <a:ext cx="9512252" cy="732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4400" dirty="0">
                <a:solidFill>
                  <a:srgbClr val="000000"/>
                </a:solidFill>
                <a:latin typeface="DejaVu Serif Bold"/>
              </a:rPr>
              <a:t>* TC 1: </a:t>
            </a:r>
            <a:r>
              <a:rPr lang="en-US" sz="4400" dirty="0" err="1">
                <a:solidFill>
                  <a:srgbClr val="000000"/>
                </a:solidFill>
                <a:latin typeface="DejaVu Serif Bold"/>
              </a:rPr>
              <a:t>Thi</a:t>
            </a:r>
            <a:r>
              <a:rPr lang="en-US" sz="44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DejaVu Serif Bold"/>
              </a:rPr>
              <a:t>xem</a:t>
            </a:r>
            <a:r>
              <a:rPr lang="en-US" sz="44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DejaVu Serif Bold"/>
              </a:rPr>
              <a:t>ai</a:t>
            </a:r>
            <a:r>
              <a:rPr lang="en-US" sz="44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DejaVu Serif Bold"/>
              </a:rPr>
              <a:t>nhanh</a:t>
            </a:r>
            <a:endParaRPr lang="en-US" sz="4400" dirty="0">
              <a:solidFill>
                <a:srgbClr val="000000"/>
              </a:solidFill>
              <a:latin typeface="DejaVu Serif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4076700"/>
            <a:ext cx="151638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smtClean="0">
                <a:latin typeface="+mj-lt"/>
              </a:rPr>
              <a:t>- </a:t>
            </a:r>
            <a:r>
              <a:rPr lang="vi-VN" sz="4400" dirty="0">
                <a:latin typeface="+mj-lt"/>
              </a:rPr>
              <a:t>CC: Cô nói đặc điểm các hình, trẻ giơ hình và nói hình đó. Ngược lại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40136" y="509014"/>
            <a:ext cx="11371264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4400" dirty="0">
                <a:solidFill>
                  <a:srgbClr val="000000"/>
                </a:solidFill>
                <a:latin typeface="DejaVu Serif Bold"/>
              </a:rPr>
              <a:t>* TC 2: </a:t>
            </a:r>
            <a:r>
              <a:rPr lang="en-US" sz="4400" dirty="0" err="1">
                <a:solidFill>
                  <a:srgbClr val="000000"/>
                </a:solidFill>
                <a:latin typeface="DejaVu Serif Bold"/>
              </a:rPr>
              <a:t>Thi</a:t>
            </a:r>
            <a:r>
              <a:rPr lang="en-US" sz="44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DejaVu Serif Bold"/>
              </a:rPr>
              <a:t>xem</a:t>
            </a:r>
            <a:r>
              <a:rPr lang="en-US" sz="44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DejaVu Serif Bold"/>
              </a:rPr>
              <a:t>đội</a:t>
            </a:r>
            <a:r>
              <a:rPr lang="en-US" sz="44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DejaVu Serif Bold"/>
              </a:rPr>
              <a:t>nào</a:t>
            </a:r>
            <a:r>
              <a:rPr lang="en-US" sz="44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DejaVu Serif Bold"/>
              </a:rPr>
              <a:t>nhanh</a:t>
            </a:r>
            <a:r>
              <a:rPr lang="en-US" sz="4400" dirty="0">
                <a:solidFill>
                  <a:srgbClr val="000000"/>
                </a:solidFill>
                <a:latin typeface="DejaVu Serif Bold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4600" y="3695700"/>
            <a:ext cx="132000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vi-VN" sz="4400" dirty="0" smtClean="0">
                <a:latin typeface="+mj-lt"/>
              </a:rPr>
              <a:t>CC</a:t>
            </a:r>
            <a:r>
              <a:rPr lang="vi-VN" sz="4400" dirty="0">
                <a:latin typeface="+mj-lt"/>
              </a:rPr>
              <a:t>: Chia  lớp làm 2 đội. </a:t>
            </a:r>
            <a:endParaRPr lang="en-US" sz="4400" dirty="0" smtClean="0">
              <a:latin typeface="+mj-lt"/>
            </a:endParaRPr>
          </a:p>
          <a:p>
            <a:pPr marL="571500" indent="-571500">
              <a:buFontTx/>
              <a:buChar char="-"/>
            </a:pPr>
            <a:r>
              <a:rPr lang="vi-VN" sz="4400" dirty="0" smtClean="0">
                <a:latin typeface="+mj-lt"/>
              </a:rPr>
              <a:t>Đội </a:t>
            </a:r>
            <a:r>
              <a:rPr lang="vi-VN" sz="4400" dirty="0">
                <a:latin typeface="+mj-lt"/>
              </a:rPr>
              <a:t>1 chọn đồ dùng, đồ chơi lăn được. </a:t>
            </a:r>
            <a:endParaRPr lang="en-US" sz="4400" dirty="0" smtClean="0">
              <a:latin typeface="+mj-lt"/>
            </a:endParaRPr>
          </a:p>
          <a:p>
            <a:pPr marL="571500" indent="-571500">
              <a:buFontTx/>
              <a:buChar char="-"/>
            </a:pPr>
            <a:r>
              <a:rPr lang="vi-VN" sz="4400" dirty="0" smtClean="0">
                <a:latin typeface="+mj-lt"/>
              </a:rPr>
              <a:t>Đội </a:t>
            </a:r>
            <a:r>
              <a:rPr lang="vi-VN" sz="4400" dirty="0">
                <a:latin typeface="+mj-lt"/>
              </a:rPr>
              <a:t>2 chọn đồ dùng, đồ chơi không lăn được</a:t>
            </a:r>
            <a:endParaRPr lang="en-US" sz="4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027251"/>
            <a:ext cx="5833788" cy="4094258"/>
          </a:xfrm>
          <a:custGeom>
            <a:avLst/>
            <a:gdLst/>
            <a:ahLst/>
            <a:cxnLst/>
            <a:rect l="l" t="t" r="r" b="b"/>
            <a:pathLst>
              <a:path w="5833788" h="4094258">
                <a:moveTo>
                  <a:pt x="0" y="0"/>
                </a:moveTo>
                <a:lnTo>
                  <a:pt x="5833788" y="0"/>
                </a:lnTo>
                <a:lnTo>
                  <a:pt x="5833788" y="4094258"/>
                </a:lnTo>
                <a:lnTo>
                  <a:pt x="0" y="40942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9466902"/>
            <a:ext cx="18288000" cy="820098"/>
            <a:chOff x="0" y="0"/>
            <a:chExt cx="24384000" cy="1093465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4384000" cy="1093465"/>
              <a:chOff x="0" y="0"/>
              <a:chExt cx="6555032" cy="29395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555032" cy="293951"/>
              </a:xfrm>
              <a:custGeom>
                <a:avLst/>
                <a:gdLst/>
                <a:ahLst/>
                <a:cxnLst/>
                <a:rect l="l" t="t" r="r" b="b"/>
                <a:pathLst>
                  <a:path w="6555032" h="293951">
                    <a:moveTo>
                      <a:pt x="0" y="0"/>
                    </a:moveTo>
                    <a:lnTo>
                      <a:pt x="6555032" y="0"/>
                    </a:lnTo>
                    <a:lnTo>
                      <a:pt x="6555032" y="293951"/>
                    </a:lnTo>
                    <a:lnTo>
                      <a:pt x="0" y="293951"/>
                    </a:lnTo>
                    <a:close/>
                  </a:path>
                </a:pathLst>
              </a:custGeom>
              <a:solidFill>
                <a:srgbClr val="FADECC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14605159" y="332757"/>
              <a:ext cx="9251474" cy="372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1C4F59"/>
                  </a:solidFill>
                  <a:latin typeface="Arimo"/>
                </a:rPr>
                <a:t>Lớp tiếng Anh | Trường Võ Thị Sáu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783126" y="3438517"/>
            <a:ext cx="8115300" cy="1929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>
                <a:solidFill>
                  <a:srgbClr val="1C4F59"/>
                </a:solidFill>
                <a:latin typeface="Poetsen Bold"/>
              </a:rPr>
              <a:t>Cô cho trẻ hát:</a:t>
            </a:r>
          </a:p>
          <a:p>
            <a:pPr algn="ctr">
              <a:lnSpc>
                <a:spcPts val="7679"/>
              </a:lnSpc>
            </a:pPr>
            <a:r>
              <a:rPr lang="en-US" sz="6399">
                <a:solidFill>
                  <a:srgbClr val="1C4F59"/>
                </a:solidFill>
                <a:latin typeface="Poetsen Bold"/>
              </a:rPr>
              <a:t> “Bé yêu hình học”</a:t>
            </a:r>
          </a:p>
        </p:txBody>
      </p:sp>
      <p:sp>
        <p:nvSpPr>
          <p:cNvPr id="8" name="Freeform 8"/>
          <p:cNvSpPr/>
          <p:nvPr/>
        </p:nvSpPr>
        <p:spPr>
          <a:xfrm rot="-278263" flipH="1">
            <a:off x="5087762" y="1535339"/>
            <a:ext cx="3703223" cy="8206589"/>
          </a:xfrm>
          <a:custGeom>
            <a:avLst/>
            <a:gdLst/>
            <a:ahLst/>
            <a:cxnLst/>
            <a:rect l="l" t="t" r="r" b="b"/>
            <a:pathLst>
              <a:path w="3703223" h="8206589">
                <a:moveTo>
                  <a:pt x="3703224" y="0"/>
                </a:moveTo>
                <a:lnTo>
                  <a:pt x="0" y="0"/>
                </a:lnTo>
                <a:lnTo>
                  <a:pt x="0" y="8206589"/>
                </a:lnTo>
                <a:lnTo>
                  <a:pt x="3703224" y="8206589"/>
                </a:lnTo>
                <a:lnTo>
                  <a:pt x="370322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296245" y="4638040"/>
            <a:ext cx="11695509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*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Ôn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nhận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biết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các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hình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đã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học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2767519" y="6134100"/>
            <a:ext cx="3429000" cy="3332802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43754" y="523240"/>
            <a:ext cx="11695509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* Ôn nhận biết các hình đã học:</a:t>
            </a:r>
          </a:p>
        </p:txBody>
      </p:sp>
      <p:sp>
        <p:nvSpPr>
          <p:cNvPr id="9" name="Rectangle 8"/>
          <p:cNvSpPr/>
          <p:nvPr/>
        </p:nvSpPr>
        <p:spPr>
          <a:xfrm>
            <a:off x="11658600" y="2247900"/>
            <a:ext cx="5486400" cy="310420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86000" y="2019300"/>
            <a:ext cx="3886200" cy="3581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12725400" y="5753100"/>
            <a:ext cx="4191000" cy="350520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3631205" y="156525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382000" y="5314596"/>
            <a:ext cx="4934493" cy="4175815"/>
          </a:xfrm>
          <a:custGeom>
            <a:avLst/>
            <a:gdLst/>
            <a:ahLst/>
            <a:cxnLst/>
            <a:rect l="l" t="t" r="r" b="b"/>
            <a:pathLst>
              <a:path w="4934493" h="4175815">
                <a:moveTo>
                  <a:pt x="0" y="0"/>
                </a:moveTo>
                <a:lnTo>
                  <a:pt x="4934494" y="0"/>
                </a:lnTo>
                <a:lnTo>
                  <a:pt x="4934494" y="4175815"/>
                </a:lnTo>
                <a:lnTo>
                  <a:pt x="0" y="41758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639800" y="1429384"/>
            <a:ext cx="4377760" cy="3843057"/>
          </a:xfrm>
          <a:custGeom>
            <a:avLst/>
            <a:gdLst/>
            <a:ahLst/>
            <a:cxnLst/>
            <a:rect l="l" t="t" r="r" b="b"/>
            <a:pathLst>
              <a:path w="4682560" h="4114800">
                <a:moveTo>
                  <a:pt x="0" y="0"/>
                </a:moveTo>
                <a:lnTo>
                  <a:pt x="4682560" y="0"/>
                </a:lnTo>
                <a:lnTo>
                  <a:pt x="46825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28600" y="5680059"/>
            <a:ext cx="3993744" cy="3761713"/>
          </a:xfrm>
          <a:custGeom>
            <a:avLst/>
            <a:gdLst/>
            <a:ahLst/>
            <a:cxnLst/>
            <a:rect l="l" t="t" r="r" b="b"/>
            <a:pathLst>
              <a:path w="2698344" h="2855391">
                <a:moveTo>
                  <a:pt x="0" y="0"/>
                </a:moveTo>
                <a:lnTo>
                  <a:pt x="2698344" y="0"/>
                </a:lnTo>
                <a:lnTo>
                  <a:pt x="2698344" y="2855391"/>
                </a:lnTo>
                <a:lnTo>
                  <a:pt x="0" y="28553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43754" y="523240"/>
            <a:ext cx="11695509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* Ôn nhận biết các hình đã học: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296245" y="3704590"/>
            <a:ext cx="11695509" cy="277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*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Phân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biệt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hình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tròn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với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hình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vuông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,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hình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chữ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nhật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,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hình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tam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giác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83062" y="271145"/>
            <a:ext cx="17552221" cy="705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  <a:spcBef>
                <a:spcPct val="0"/>
              </a:spcBef>
            </a:pPr>
            <a:r>
              <a:rPr lang="en-US" sz="4100">
                <a:solidFill>
                  <a:srgbClr val="000000"/>
                </a:solidFill>
                <a:latin typeface="DejaVu Serif Bold"/>
              </a:rPr>
              <a:t>-Cô phát rổ, và cho trẻ xếp các hình lăn được ra ngoài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59173" y="3589962"/>
            <a:ext cx="7732812" cy="2872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9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9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9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9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9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9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9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9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9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9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9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9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9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9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9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9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9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9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9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ts val="5599"/>
              </a:lnSpc>
            </a:pPr>
            <a:endParaRPr lang="en-US" sz="3999" dirty="0">
              <a:solidFill>
                <a:srgbClr val="000000"/>
              </a:solidFill>
              <a:latin typeface="Noto Serif Display Bold"/>
            </a:endParaRPr>
          </a:p>
        </p:txBody>
      </p:sp>
      <p:sp>
        <p:nvSpPr>
          <p:cNvPr id="7" name="Oval 6"/>
          <p:cNvSpPr/>
          <p:nvPr/>
        </p:nvSpPr>
        <p:spPr>
          <a:xfrm>
            <a:off x="2057400" y="2171700"/>
            <a:ext cx="6172200" cy="5943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5800" y="31623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0" y="509015"/>
            <a:ext cx="17013482" cy="1545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DejaVu Serif Bold"/>
              </a:rPr>
              <a:t>Các hình vuông, chữ nhật, tam giác có lăn được không?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11000" y="4000500"/>
            <a:ext cx="5486400" cy="310420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791200" y="5753100"/>
            <a:ext cx="4191000" cy="350520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83940" y="509015"/>
            <a:ext cx="11245602" cy="764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DejaVu Serif Bold"/>
              </a:rPr>
              <a:t>*Phân biệt hình vuông và hình tròn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445582"/>
              </p:ext>
            </p:extLst>
          </p:nvPr>
        </p:nvGraphicFramePr>
        <p:xfrm>
          <a:off x="2883940" y="2857500"/>
          <a:ext cx="12356060" cy="586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8030"/>
                <a:gridCol w="6178030"/>
              </a:tblGrid>
              <a:tr h="14668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6685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</a:t>
                      </a:r>
                      <a:r>
                        <a:rPr lang="vi-VN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ó đường bao cong tròn khép kín </a:t>
                      </a:r>
                      <a:endParaRPr lang="en-US" sz="32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-K</a:t>
                      </a:r>
                      <a:r>
                        <a:rPr lang="vi-VN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hông có cạnh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6685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</a:t>
                      </a:r>
                      <a:r>
                        <a:rPr lang="vi-VN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hông có góc</a:t>
                      </a:r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6685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lăn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Lăn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11277600" y="2857500"/>
            <a:ext cx="1676400" cy="1447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2"/>
          <p:cNvSpPr/>
          <p:nvPr/>
        </p:nvSpPr>
        <p:spPr>
          <a:xfrm>
            <a:off x="5181600" y="2857500"/>
            <a:ext cx="1600200" cy="1447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264</Words>
  <Application>Microsoft Office PowerPoint</Application>
  <PresentationFormat>Custom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Times New Roman</vt:lpstr>
      <vt:lpstr>Noto Serif Display Bold</vt:lpstr>
      <vt:lpstr>Poetsen Bold</vt:lpstr>
      <vt:lpstr>Calibri</vt:lpstr>
      <vt:lpstr>DejaVu Serif Bold</vt:lpstr>
      <vt:lpstr>Arimo Bold</vt:lpstr>
      <vt:lpstr>Arimo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LQVT-Day tre phan biet tron vuong chu nhat tam giac</dc:title>
  <cp:lastModifiedBy>SKY</cp:lastModifiedBy>
  <cp:revision>3</cp:revision>
  <dcterms:created xsi:type="dcterms:W3CDTF">2006-08-16T00:00:00Z</dcterms:created>
  <dcterms:modified xsi:type="dcterms:W3CDTF">2023-10-09T10:27:17Z</dcterms:modified>
  <dc:identifier>DAFwFmD0Pqc</dc:identifier>
</cp:coreProperties>
</file>