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3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5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8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6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5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6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5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6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0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7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7E1ED-D1EB-4A16-8C05-F2CC75609F8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D6E69-485A-431A-BA46-34F264E19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0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llustration Vector Graphic of Aesthetic Background Template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60913" y="123717"/>
            <a:ext cx="7445829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  <a:endParaRPr lang="vi-V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vi-V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 KHỐI </a:t>
            </a:r>
          </a:p>
          <a:p>
            <a:pPr algn="ctr">
              <a:spcBef>
                <a:spcPct val="0"/>
              </a:spcBef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endParaRPr lang="en-US" altLang="en-US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6293" y="2967335"/>
            <a:ext cx="5325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THẨM MỸ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49427" y="3705967"/>
            <a:ext cx="585929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 –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C1 )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1790" y="6442486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2024 - 2025</a:t>
            </a:r>
          </a:p>
        </p:txBody>
      </p:sp>
      <p:pic>
        <p:nvPicPr>
          <p:cNvPr id="2" name="Picture 1" descr="A logo with people and text&#10;&#10;Description automatically generated">
            <a:extLst>
              <a:ext uri="{FF2B5EF4-FFF2-40B4-BE49-F238E27FC236}">
                <a16:creationId xmlns:a16="http://schemas.microsoft.com/office/drawing/2014/main" xmlns="" id="{61CE3E0C-9EB5-0AD0-91FE-EDBE8710ED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401" y="1200297"/>
            <a:ext cx="1336809" cy="12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8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Illustration Vector Graphic of Aesthetic Background Template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73189" y="2598003"/>
            <a:ext cx="6245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2140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esthetic Slide Background - SlideK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5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0" y="794885"/>
            <a:ext cx="6096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2000" b="1" dirty="0">
                <a:solidFill>
                  <a:srgbClr val="3C3C3C"/>
                </a:solidFill>
                <a:latin typeface="+mj-lt"/>
              </a:rPr>
              <a:t>I. Mục đích – Yêu cầu:</a:t>
            </a:r>
            <a:endParaRPr lang="vi-VN" sz="2000" dirty="0">
              <a:solidFill>
                <a:srgbClr val="3C3C3C"/>
              </a:solidFill>
              <a:latin typeface="+mj-lt"/>
            </a:endParaRPr>
          </a:p>
          <a:p>
            <a:r>
              <a:rPr lang="vi-VN" sz="2000" b="1" dirty="0">
                <a:solidFill>
                  <a:srgbClr val="3C3C3C"/>
                </a:solidFill>
                <a:latin typeface="+mj-lt"/>
              </a:rPr>
              <a:t>1. Kiến thức:</a:t>
            </a:r>
            <a:endParaRPr lang="vi-VN" sz="2000" dirty="0">
              <a:solidFill>
                <a:srgbClr val="3C3C3C"/>
              </a:solidFill>
              <a:latin typeface="+mj-lt"/>
            </a:endParaRPr>
          </a:p>
          <a:p>
            <a:r>
              <a:rPr lang="vi-VN" sz="2000" dirty="0">
                <a:latin typeface="+mj-lt"/>
              </a:rPr>
              <a:t>- Trẻ nhận biết được đặc điểm của đèn ông sao.</a:t>
            </a:r>
          </a:p>
          <a:p>
            <a:r>
              <a:rPr lang="vi-VN" sz="2000" dirty="0">
                <a:latin typeface="+mj-lt"/>
              </a:rPr>
              <a:t>- Trẻ biết cách tô màu đèn ông sao theo mẫu của cô giáo.</a:t>
            </a:r>
          </a:p>
          <a:p>
            <a:pPr algn="just"/>
            <a:r>
              <a:rPr lang="vi-VN" sz="2000" dirty="0">
                <a:latin typeface="+mj-lt"/>
              </a:rPr>
              <a:t> -  Trẻ tô được màu cho bức tranh đèn ông sao.</a:t>
            </a:r>
          </a:p>
          <a:p>
            <a:pPr algn="just"/>
            <a:r>
              <a:rPr lang="vi-VN" sz="2000" dirty="0">
                <a:latin typeface="+mj-lt"/>
              </a:rPr>
              <a:t>- Trẻ biết cầm bút và tô màu.</a:t>
            </a:r>
          </a:p>
          <a:p>
            <a:pPr algn="just"/>
            <a:r>
              <a:rPr lang="vi-VN" sz="2000" b="1" dirty="0">
                <a:solidFill>
                  <a:srgbClr val="000000"/>
                </a:solidFill>
                <a:latin typeface="+mj-lt"/>
              </a:rPr>
              <a:t>2. Kỹ năng:</a:t>
            </a:r>
            <a:endParaRPr lang="vi-VN" sz="2000" dirty="0">
              <a:solidFill>
                <a:srgbClr val="3C3C3C"/>
              </a:solidFill>
              <a:latin typeface="+mj-lt"/>
            </a:endParaRPr>
          </a:p>
          <a:p>
            <a:pPr algn="just"/>
            <a:r>
              <a:rPr lang="vi-VN" sz="2000" dirty="0">
                <a:latin typeface="+mj-lt"/>
              </a:rPr>
              <a:t>- Rèn kỹ năng cầm bút và tô màu.</a:t>
            </a:r>
          </a:p>
          <a:p>
            <a:pPr algn="just"/>
            <a:r>
              <a:rPr lang="vi-VN" sz="2000" dirty="0">
                <a:latin typeface="+mj-lt"/>
              </a:rPr>
              <a:t>- Phát triển óc sáng tạo của trẻ.</a:t>
            </a:r>
          </a:p>
          <a:p>
            <a:pPr algn="just"/>
            <a:r>
              <a:rPr lang="vi-VN" sz="2000" dirty="0">
                <a:latin typeface="+mj-lt"/>
              </a:rPr>
              <a:t> - Phát triển ngôn ngữ mạch lạc, khả năng ghi nhớ có chủ định cho trẻ.</a:t>
            </a:r>
          </a:p>
          <a:p>
            <a:r>
              <a:rPr lang="vi-VN" sz="2000" b="1" dirty="0">
                <a:latin typeface="+mj-lt"/>
              </a:rPr>
              <a:t>3. Thái độ:</a:t>
            </a:r>
            <a:endParaRPr lang="vi-VN" sz="2000" dirty="0">
              <a:latin typeface="+mj-lt"/>
            </a:endParaRPr>
          </a:p>
          <a:p>
            <a:pPr algn="just"/>
            <a:r>
              <a:rPr lang="vi-VN" sz="2000" dirty="0">
                <a:latin typeface="+mj-lt"/>
              </a:rPr>
              <a:t>- Giáo dục trẻ có ý thức học tập tốt, biết trân trọng sản phẩm mình làm ra, biết yêu cái đẹp và có mong muốn tạo ra cái đẹp.</a:t>
            </a:r>
          </a:p>
          <a:p>
            <a:pPr algn="just"/>
            <a:r>
              <a:rPr lang="vi-VN" sz="2000" dirty="0">
                <a:latin typeface="+mj-lt"/>
              </a:rPr>
              <a:t> - Giáo dục trẻ biết chơi đoàn kết cùng bạn, không quăng ném đồ chơi.</a:t>
            </a:r>
          </a:p>
        </p:txBody>
      </p:sp>
    </p:spTree>
    <p:extLst>
      <p:ext uri="{BB962C8B-B14F-4D97-AF65-F5344CB8AC3E}">
        <p14:creationId xmlns:p14="http://schemas.microsoft.com/office/powerpoint/2010/main" val="417088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Free Vector | Hand drawn minimal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2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0" y="1912595"/>
            <a:ext cx="6096000" cy="19082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2000" b="1" dirty="0">
                <a:solidFill>
                  <a:srgbClr val="3C3C3C"/>
                </a:solidFill>
                <a:latin typeface="+mj-lt"/>
              </a:rPr>
              <a:t>I. Chuẩn bị:</a:t>
            </a:r>
            <a:endParaRPr lang="vi-VN" sz="2000" dirty="0">
              <a:solidFill>
                <a:srgbClr val="3C3C3C"/>
              </a:solidFill>
              <a:latin typeface="+mj-lt"/>
            </a:endParaRPr>
          </a:p>
          <a:p>
            <a:r>
              <a:rPr lang="vi-VN" sz="2000" dirty="0">
                <a:latin typeface="+mj-lt"/>
              </a:rPr>
              <a:t>- Đồ dùng của cô: Giá trưng bày sản phẩm</a:t>
            </a: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-</a:t>
            </a:r>
            <a:r>
              <a:rPr lang="vi-VN" sz="2000" dirty="0">
                <a:latin typeface="+mj-lt"/>
              </a:rPr>
              <a:t> 3 tranh đã tô màu đèn ông sao, nhạc bài hát “Chiếc đèn ông sao”.</a:t>
            </a:r>
            <a:endParaRPr lang="en-US" sz="2000" dirty="0">
              <a:latin typeface="+mj-lt"/>
            </a:endParaRPr>
          </a:p>
          <a:p>
            <a:r>
              <a:rPr lang="vi-VN" sz="2000" dirty="0">
                <a:latin typeface="+mj-lt"/>
              </a:rPr>
              <a:t> - Đồ dùng của trẻ: Bài vẽ chiếc đèn ông sao, sáp màu</a:t>
            </a:r>
            <a:endParaRPr lang="en-US" sz="2000" dirty="0">
              <a:latin typeface="+mj-lt"/>
            </a:endParaRPr>
          </a:p>
          <a:p>
            <a:endParaRPr lang="vi-V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880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Illustration Vector Graphic of Aesthetic Background Template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515172" y="1840076"/>
            <a:ext cx="203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2400" b="1" i="0" dirty="0" err="1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15172" y="237950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i="0" dirty="0" err="1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4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0" dirty="0" err="1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4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400" b="1" i="0" dirty="0">
                <a:solidFill>
                  <a:srgbClr val="3C3C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0" i="0" dirty="0">
              <a:solidFill>
                <a:srgbClr val="3C3C3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94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esthetic Slide Background - SlideK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0" y="1582341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Phương pháp, hình thức tổ chức</a:t>
            </a:r>
            <a:r>
              <a:rPr lang="vi-VN" b="1" dirty="0"/>
              <a:t>:</a:t>
            </a:r>
            <a:endParaRPr lang="vi-VN" b="1" dirty="0">
              <a:solidFill>
                <a:srgbClr val="3C3C3C"/>
              </a:solidFill>
            </a:endParaRPr>
          </a:p>
          <a:p>
            <a:r>
              <a:rPr lang="en-US" i="1" dirty="0">
                <a:latin typeface="+mj-lt"/>
              </a:rPr>
              <a:t>*</a:t>
            </a:r>
            <a:r>
              <a:rPr lang="vi-VN" i="1" dirty="0">
                <a:latin typeface="+mj-lt"/>
              </a:rPr>
              <a:t>Cô cho trẻ quan sát từng tranh</a:t>
            </a:r>
            <a:r>
              <a:rPr lang="vi-VN" dirty="0">
                <a:latin typeface="+mj-lt"/>
              </a:rPr>
              <a:t>.</a:t>
            </a:r>
          </a:p>
          <a:p>
            <a:r>
              <a:rPr lang="vi-VN" dirty="0">
                <a:latin typeface="+mj-lt"/>
              </a:rPr>
              <a:t>- Tranh 1:</a:t>
            </a:r>
          </a:p>
          <a:p>
            <a:r>
              <a:rPr lang="vi-VN" dirty="0">
                <a:latin typeface="+mj-lt"/>
              </a:rPr>
              <a:t>+Đây là bức tranh vẽ gì?</a:t>
            </a:r>
          </a:p>
          <a:p>
            <a:r>
              <a:rPr lang="vi-VN" dirty="0">
                <a:latin typeface="+mj-lt"/>
              </a:rPr>
              <a:t>+ Đèn ông sao gồm có những gì?</a:t>
            </a:r>
          </a:p>
          <a:p>
            <a:r>
              <a:rPr lang="vi-VN" dirty="0">
                <a:latin typeface="+mj-lt"/>
              </a:rPr>
              <a:t>+ Đèn ông sao được tô bằng những màu gì?</a:t>
            </a:r>
          </a:p>
          <a:p>
            <a:r>
              <a:rPr lang="vi-VN" dirty="0">
                <a:latin typeface="+mj-lt"/>
              </a:rPr>
              <a:t>+ Đèn ông sao có mấy cánh? (Cho trẻ đếm cánh của đèn )</a:t>
            </a:r>
          </a:p>
          <a:p>
            <a:r>
              <a:rPr lang="vi-VN" dirty="0">
                <a:latin typeface="+mj-lt"/>
              </a:rPr>
              <a:t>+ Vòng tròn bên ngoài được tô màu gì?</a:t>
            </a:r>
          </a:p>
          <a:p>
            <a:r>
              <a:rPr lang="vi-VN" dirty="0">
                <a:latin typeface="+mj-lt"/>
              </a:rPr>
              <a:t>+ Ông sao bên trong tô màu gì?</a:t>
            </a:r>
          </a:p>
          <a:p>
            <a:r>
              <a:rPr lang="vi-VN" dirty="0">
                <a:latin typeface="+mj-lt"/>
              </a:rPr>
              <a:t>+ Khi tô màu các con phải chú ý điều gì?</a:t>
            </a:r>
          </a:p>
          <a:p>
            <a:pPr marL="285750" indent="-285750">
              <a:buFontTx/>
              <a:buChar char="-"/>
            </a:pPr>
            <a:r>
              <a:rPr lang="vi-VN" dirty="0">
                <a:latin typeface="+mj-lt"/>
              </a:rPr>
              <a:t>Tranh 2 và 3 cô cho trẻ quan sát về màu sắc và bố cục của tranh.</a:t>
            </a:r>
            <a:endParaRPr lang="en-US" dirty="0">
              <a:latin typeface="+mj-lt"/>
            </a:endParaRPr>
          </a:p>
          <a:p>
            <a:r>
              <a:rPr lang="en-US" b="1" dirty="0">
                <a:latin typeface="+mj-lt"/>
              </a:rPr>
              <a:t>* </a:t>
            </a:r>
            <a:r>
              <a:rPr lang="vi-VN" b="1" dirty="0">
                <a:latin typeface="+mj-lt"/>
              </a:rPr>
              <a:t>Thăm dò ý tưởng của trẻ:</a:t>
            </a:r>
            <a:endParaRPr lang="vi-VN" dirty="0">
              <a:latin typeface="+mj-lt"/>
            </a:endParaRPr>
          </a:p>
          <a:p>
            <a:r>
              <a:rPr lang="vi-VN" dirty="0">
                <a:latin typeface="+mj-lt"/>
              </a:rPr>
              <a:t>- Các con sẽ tô đèn ông sao của mình màu gì?</a:t>
            </a:r>
          </a:p>
          <a:p>
            <a:r>
              <a:rPr lang="vi-VN" dirty="0">
                <a:latin typeface="+mj-lt"/>
              </a:rPr>
              <a:t>- Tô như thế nào để đèn thêm đẹp, nhiều màu sắc?</a:t>
            </a:r>
          </a:p>
          <a:p>
            <a:endParaRPr lang="vi-VN" dirty="0">
              <a:solidFill>
                <a:srgbClr val="3C3C3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497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ình ảnh tô màu đèn ông sao Hình ảnh tô màu đèn ông s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11" y="115222"/>
            <a:ext cx="7510499" cy="674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021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ô Màu Đèn Ông Sao - Tranh Tô Màu Cho B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7" y="74428"/>
            <a:ext cx="5873086" cy="678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Tô màu Đèn Ông Sao Đơn Giản - Trang Tô Màu Cho B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361" y="0"/>
            <a:ext cx="63586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31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Illustration Vector Graphic of Aesthetic Background Template with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66484" y="1829099"/>
            <a:ext cx="64114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C3C3C"/>
                </a:solidFill>
                <a:latin typeface="+mj-lt"/>
              </a:rPr>
              <a:t>*</a:t>
            </a:r>
            <a:r>
              <a:rPr lang="vi-VN" sz="2400" b="1" dirty="0">
                <a:solidFill>
                  <a:srgbClr val="3C3C3C"/>
                </a:solidFill>
                <a:latin typeface="+mj-lt"/>
              </a:rPr>
              <a:t>. </a:t>
            </a:r>
            <a:r>
              <a:rPr lang="vi-VN" sz="2400" b="1" dirty="0">
                <a:solidFill>
                  <a:srgbClr val="000000"/>
                </a:solidFill>
                <a:latin typeface="+mj-lt"/>
              </a:rPr>
              <a:t>Trẻ thực hiện</a:t>
            </a:r>
            <a:endParaRPr lang="vi-VN" sz="2400" dirty="0">
              <a:solidFill>
                <a:srgbClr val="3C3C3C"/>
              </a:solidFill>
              <a:latin typeface="+mj-lt"/>
            </a:endParaRPr>
          </a:p>
          <a:p>
            <a:r>
              <a:rPr lang="vi-VN" sz="2400" dirty="0">
                <a:solidFill>
                  <a:srgbClr val="000000"/>
                </a:solidFill>
                <a:latin typeface="+mj-lt"/>
              </a:rPr>
              <a:t>- Cô cho trẻ ngồi vào bàn, quan sát hướng dẫn trẻ thực hiện, nhắc nhở trẻ cách cầm bút và tư thế ngồi.</a:t>
            </a:r>
            <a:endParaRPr lang="vi-VN" sz="2400" dirty="0">
              <a:solidFill>
                <a:srgbClr val="3C3C3C"/>
              </a:solidFill>
              <a:latin typeface="+mj-lt"/>
            </a:endParaRPr>
          </a:p>
          <a:p>
            <a:r>
              <a:rPr lang="vi-VN" sz="2400" dirty="0">
                <a:solidFill>
                  <a:srgbClr val="000000"/>
                </a:solidFill>
                <a:latin typeface="+mj-lt"/>
              </a:rPr>
              <a:t>- Gợi ý cho trẻ chọn </a:t>
            </a:r>
            <a:r>
              <a:rPr lang="vi-VN" sz="2400" dirty="0">
                <a:solidFill>
                  <a:srgbClr val="3C3C3C"/>
                </a:solidFill>
                <a:latin typeface="+mj-lt"/>
              </a:rPr>
              <a:t>màu</a:t>
            </a:r>
            <a:r>
              <a:rPr lang="vi-VN" sz="2400" dirty="0">
                <a:solidFill>
                  <a:srgbClr val="000000"/>
                </a:solidFill>
                <a:latin typeface="+mj-lt"/>
              </a:rPr>
              <a:t> để tô sáng tạo (hướng dẫn, giúp đỡ trẻ yếu hơn.)</a:t>
            </a:r>
            <a:endParaRPr lang="vi-VN" sz="2400" dirty="0">
              <a:solidFill>
                <a:srgbClr val="3C3C3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66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esthetic Slide Background - SlideK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143693" y="1679692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3C3C3C"/>
                </a:solidFill>
                <a:latin typeface="+mj-lt"/>
              </a:rPr>
              <a:t>*</a:t>
            </a:r>
            <a:r>
              <a:rPr lang="vi-VN" sz="2400" b="1" dirty="0">
                <a:solidFill>
                  <a:srgbClr val="3C3C3C"/>
                </a:solidFill>
                <a:latin typeface="+mj-lt"/>
              </a:rPr>
              <a:t>. </a:t>
            </a:r>
            <a:r>
              <a:rPr lang="vi-VN" sz="2400" b="1" dirty="0">
                <a:solidFill>
                  <a:srgbClr val="000000"/>
                </a:solidFill>
                <a:latin typeface="+mj-lt"/>
              </a:rPr>
              <a:t>Trưng bày, nhận xét sản phẩm:</a:t>
            </a:r>
            <a:endParaRPr lang="vi-VN" sz="2400" dirty="0">
              <a:solidFill>
                <a:srgbClr val="3C3C3C"/>
              </a:solidFill>
              <a:latin typeface="+mj-lt"/>
            </a:endParaRPr>
          </a:p>
          <a:p>
            <a:r>
              <a:rPr lang="vi-VN" sz="2400" dirty="0">
                <a:solidFill>
                  <a:srgbClr val="000000"/>
                </a:solidFill>
                <a:latin typeface="+mj-lt"/>
              </a:rPr>
              <a:t>- Hết giờ, cho trẻ đem tranh lên trưng bày</a:t>
            </a:r>
            <a:endParaRPr lang="vi-VN" sz="2400" dirty="0">
              <a:solidFill>
                <a:srgbClr val="3C3C3C"/>
              </a:solidFill>
              <a:latin typeface="+mj-lt"/>
            </a:endParaRPr>
          </a:p>
          <a:p>
            <a:r>
              <a:rPr lang="vi-VN" sz="2400" dirty="0">
                <a:solidFill>
                  <a:srgbClr val="000000"/>
                </a:solidFill>
                <a:latin typeface="+mj-lt"/>
              </a:rPr>
              <a:t>- Cho trẻ nhận xét bài của mình của bạn:</a:t>
            </a:r>
            <a:endParaRPr lang="vi-VN" sz="2400" dirty="0">
              <a:solidFill>
                <a:srgbClr val="3C3C3C"/>
              </a:solidFill>
              <a:latin typeface="+mj-lt"/>
            </a:endParaRPr>
          </a:p>
          <a:p>
            <a:r>
              <a:rPr lang="vi-VN" sz="2400" dirty="0">
                <a:solidFill>
                  <a:srgbClr val="000000"/>
                </a:solidFill>
                <a:latin typeface="+mj-lt"/>
              </a:rPr>
              <a:t>Con thích nhất bài nào? Vì sao?</a:t>
            </a:r>
            <a:endParaRPr lang="vi-VN" sz="2400" dirty="0">
              <a:solidFill>
                <a:srgbClr val="3C3C3C"/>
              </a:solidFill>
              <a:latin typeface="+mj-lt"/>
            </a:endParaRPr>
          </a:p>
          <a:p>
            <a:r>
              <a:rPr lang="vi-VN" sz="2400" dirty="0">
                <a:solidFill>
                  <a:srgbClr val="000000"/>
                </a:solidFill>
                <a:latin typeface="+mj-lt"/>
              </a:rPr>
              <a:t>- Cô nhận xét, tuyên dương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vi-VN" sz="2400" dirty="0">
              <a:solidFill>
                <a:srgbClr val="3C3C3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196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355</Words>
  <Application>Microsoft Office PowerPoint</Application>
  <PresentationFormat>Custom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Phuong</cp:lastModifiedBy>
  <cp:revision>9</cp:revision>
  <dcterms:created xsi:type="dcterms:W3CDTF">2024-09-18T09:16:56Z</dcterms:created>
  <dcterms:modified xsi:type="dcterms:W3CDTF">2024-09-19T14:44:54Z</dcterms:modified>
</cp:coreProperties>
</file>