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65" r:id="rId4"/>
    <p:sldId id="266" r:id="rId5"/>
    <p:sldId id="271" r:id="rId6"/>
    <p:sldId id="270" r:id="rId7"/>
    <p:sldId id="267" r:id="rId8"/>
    <p:sldId id="258" r:id="rId9"/>
    <p:sldId id="261" r:id="rId10"/>
    <p:sldId id="263" r:id="rId11"/>
    <p:sldId id="275" r:id="rId12"/>
    <p:sldId id="262" r:id="rId13"/>
    <p:sldId id="276" r:id="rId14"/>
    <p:sldId id="281" r:id="rId15"/>
    <p:sldId id="272" r:id="rId16"/>
    <p:sldId id="278" r:id="rId17"/>
    <p:sldId id="277" r:id="rId18"/>
    <p:sldId id="283"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04" autoAdjust="0"/>
    <p:restoredTop sz="94660"/>
  </p:normalViewPr>
  <p:slideViewPr>
    <p:cSldViewPr>
      <p:cViewPr>
        <p:scale>
          <a:sx n="80" d="100"/>
          <a:sy n="80" d="100"/>
        </p:scale>
        <p:origin x="-858" y="-2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C3FA95-0256-458C-9F27-677F0018D78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B4AF792-1FD9-4E20-9212-A37F622FCA96}">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3200" dirty="0" smtClean="0">
              <a:latin typeface="Times New Roman" pitchFamily="18" charset="0"/>
              <a:cs typeface="Times New Roman" pitchFamily="18" charset="0"/>
            </a:rPr>
            <a:t>Nhường ghế cho người già</a:t>
          </a:r>
          <a:endParaRPr lang="en-US" sz="3200" dirty="0">
            <a:latin typeface="Times New Roman" pitchFamily="18" charset="0"/>
            <a:cs typeface="Times New Roman" pitchFamily="18" charset="0"/>
          </a:endParaRPr>
        </a:p>
      </dgm:t>
    </dgm:pt>
    <dgm:pt modelId="{E7E8E77B-9B7D-4B3A-BC41-14248639EB0E}" type="parTrans" cxnId="{F99BCFBA-E09A-4F97-ABF6-48E4E869E699}">
      <dgm:prSet/>
      <dgm:spPr/>
      <dgm:t>
        <a:bodyPr/>
        <a:lstStyle/>
        <a:p>
          <a:endParaRPr lang="en-US"/>
        </a:p>
      </dgm:t>
    </dgm:pt>
    <dgm:pt modelId="{56E0E3C2-4BEA-41AE-923D-53E207FDBE93}" type="sibTrans" cxnId="{F99BCFBA-E09A-4F97-ABF6-48E4E869E699}">
      <dgm:prSet/>
      <dgm:spPr/>
      <dgm:t>
        <a:bodyPr/>
        <a:lstStyle/>
        <a:p>
          <a:endParaRPr lang="en-US"/>
        </a:p>
      </dgm:t>
    </dgm:pt>
    <dgm:pt modelId="{D145B65D-A73E-466E-853A-43A2D760D93A}">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3600" dirty="0" smtClean="0">
              <a:latin typeface="Times New Roman" pitchFamily="18" charset="0"/>
              <a:cs typeface="Times New Roman" pitchFamily="18" charset="0"/>
            </a:rPr>
            <a:t>Kính trọng người già</a:t>
          </a:r>
          <a:endParaRPr lang="en-US" sz="3600" dirty="0">
            <a:latin typeface="Times New Roman" pitchFamily="18" charset="0"/>
            <a:cs typeface="Times New Roman" pitchFamily="18" charset="0"/>
          </a:endParaRPr>
        </a:p>
      </dgm:t>
    </dgm:pt>
    <dgm:pt modelId="{9B2D0780-AC0D-4F1E-8295-2F364ED31AB1}" type="parTrans" cxnId="{817CD3E0-0BAB-4E60-9DD1-799E4AE3CE28}">
      <dgm:prSet/>
      <dgm:spPr/>
      <dgm:t>
        <a:bodyPr/>
        <a:lstStyle/>
        <a:p>
          <a:endParaRPr lang="en-US"/>
        </a:p>
      </dgm:t>
    </dgm:pt>
    <dgm:pt modelId="{10AD4038-FEE4-4F6C-B582-795B40486213}" type="sibTrans" cxnId="{817CD3E0-0BAB-4E60-9DD1-799E4AE3CE28}">
      <dgm:prSet/>
      <dgm:spPr/>
      <dgm:t>
        <a:bodyPr/>
        <a:lstStyle/>
        <a:p>
          <a:endParaRPr lang="en-US"/>
        </a:p>
      </dgm:t>
    </dgm:pt>
    <dgm:pt modelId="{3D73C7ED-B818-4781-852F-01FC73E1C75A}">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3200" dirty="0" smtClean="0">
              <a:latin typeface="Times New Roman" pitchFamily="18" charset="0"/>
              <a:cs typeface="Times New Roman" pitchFamily="18" charset="0"/>
            </a:rPr>
            <a:t>Cư xử lịch sự và văn hóa khi tham gia giao thông</a:t>
          </a:r>
          <a:endParaRPr lang="en-US" sz="3200" dirty="0">
            <a:latin typeface="Times New Roman" pitchFamily="18" charset="0"/>
            <a:cs typeface="Times New Roman" pitchFamily="18" charset="0"/>
          </a:endParaRPr>
        </a:p>
      </dgm:t>
    </dgm:pt>
    <dgm:pt modelId="{9A4D4B6E-C514-4A96-A719-A0EC7C29A120}" type="parTrans" cxnId="{5EE11543-E6FA-4BBC-8582-FD1CCEAEA801}">
      <dgm:prSet/>
      <dgm:spPr/>
      <dgm:t>
        <a:bodyPr/>
        <a:lstStyle/>
        <a:p>
          <a:endParaRPr lang="en-US"/>
        </a:p>
      </dgm:t>
    </dgm:pt>
    <dgm:pt modelId="{4D04CDD7-26A3-4C13-9F31-4132208A00D2}" type="sibTrans" cxnId="{5EE11543-E6FA-4BBC-8582-FD1CCEAEA801}">
      <dgm:prSet/>
      <dgm:spPr/>
      <dgm:t>
        <a:bodyPr/>
        <a:lstStyle/>
        <a:p>
          <a:endParaRPr lang="en-US"/>
        </a:p>
      </dgm:t>
    </dgm:pt>
    <dgm:pt modelId="{AEDDA07B-7B51-41A3-89F1-52C461310001}" type="pres">
      <dgm:prSet presAssocID="{A1C3FA95-0256-458C-9F27-677F0018D78E}" presName="linear" presStyleCnt="0">
        <dgm:presLayoutVars>
          <dgm:dir/>
          <dgm:animLvl val="lvl"/>
          <dgm:resizeHandles val="exact"/>
        </dgm:presLayoutVars>
      </dgm:prSet>
      <dgm:spPr/>
      <dgm:t>
        <a:bodyPr/>
        <a:lstStyle/>
        <a:p>
          <a:endParaRPr lang="en-US"/>
        </a:p>
      </dgm:t>
    </dgm:pt>
    <dgm:pt modelId="{96BED83B-CA41-4B42-A787-F28D5159B0FA}" type="pres">
      <dgm:prSet presAssocID="{5B4AF792-1FD9-4E20-9212-A37F622FCA96}" presName="parentLin" presStyleCnt="0"/>
      <dgm:spPr/>
    </dgm:pt>
    <dgm:pt modelId="{71D32F1B-64BE-49A9-8602-F18132721104}" type="pres">
      <dgm:prSet presAssocID="{5B4AF792-1FD9-4E20-9212-A37F622FCA96}" presName="parentLeftMargin" presStyleLbl="node1" presStyleIdx="0" presStyleCnt="3"/>
      <dgm:spPr/>
      <dgm:t>
        <a:bodyPr/>
        <a:lstStyle/>
        <a:p>
          <a:endParaRPr lang="en-US"/>
        </a:p>
      </dgm:t>
    </dgm:pt>
    <dgm:pt modelId="{45AFEB9C-2B76-4A71-ABCC-D8228B398B44}" type="pres">
      <dgm:prSet presAssocID="{5B4AF792-1FD9-4E20-9212-A37F622FCA96}" presName="parentText" presStyleLbl="node1" presStyleIdx="0" presStyleCnt="3" custScaleX="142857" custLinFactNeighborX="-33333" custLinFactNeighborY="-1249">
        <dgm:presLayoutVars>
          <dgm:chMax val="0"/>
          <dgm:bulletEnabled val="1"/>
        </dgm:presLayoutVars>
      </dgm:prSet>
      <dgm:spPr/>
      <dgm:t>
        <a:bodyPr/>
        <a:lstStyle/>
        <a:p>
          <a:endParaRPr lang="en-US"/>
        </a:p>
      </dgm:t>
    </dgm:pt>
    <dgm:pt modelId="{A82CFE3F-5CC2-4844-A898-C379AF046D1A}" type="pres">
      <dgm:prSet presAssocID="{5B4AF792-1FD9-4E20-9212-A37F622FCA96}" presName="negativeSpace" presStyleCnt="0"/>
      <dgm:spPr/>
    </dgm:pt>
    <dgm:pt modelId="{9A07A748-16B8-4661-B742-EAD76A3354DA}" type="pres">
      <dgm:prSet presAssocID="{5B4AF792-1FD9-4E20-9212-A37F622FCA96}" presName="childText" presStyleLbl="conFgAcc1" presStyleIdx="0" presStyleCnt="3">
        <dgm:presLayoutVars>
          <dgm:bulletEnabled val="1"/>
        </dgm:presLayoutVars>
      </dgm:prSet>
      <dgm:spPr/>
    </dgm:pt>
    <dgm:pt modelId="{DD6CDC5D-7A1F-4D32-A0ED-A276E1C1F989}" type="pres">
      <dgm:prSet presAssocID="{56E0E3C2-4BEA-41AE-923D-53E207FDBE93}" presName="spaceBetweenRectangles" presStyleCnt="0"/>
      <dgm:spPr/>
    </dgm:pt>
    <dgm:pt modelId="{F8E43825-CE75-424B-AFA7-C78075A31F49}" type="pres">
      <dgm:prSet presAssocID="{D145B65D-A73E-466E-853A-43A2D760D93A}" presName="parentLin" presStyleCnt="0"/>
      <dgm:spPr/>
    </dgm:pt>
    <dgm:pt modelId="{FA27021C-0674-4E14-B145-54D42542BC75}" type="pres">
      <dgm:prSet presAssocID="{D145B65D-A73E-466E-853A-43A2D760D93A}" presName="parentLeftMargin" presStyleLbl="node1" presStyleIdx="0" presStyleCnt="3"/>
      <dgm:spPr/>
      <dgm:t>
        <a:bodyPr/>
        <a:lstStyle/>
        <a:p>
          <a:endParaRPr lang="en-US"/>
        </a:p>
      </dgm:t>
    </dgm:pt>
    <dgm:pt modelId="{0E3DAFAE-E026-4AE8-AD7C-9E02FF029FBE}" type="pres">
      <dgm:prSet presAssocID="{D145B65D-A73E-466E-853A-43A2D760D93A}" presName="parentText" presStyleLbl="node1" presStyleIdx="1" presStyleCnt="3" custScaleX="147140">
        <dgm:presLayoutVars>
          <dgm:chMax val="0"/>
          <dgm:bulletEnabled val="1"/>
        </dgm:presLayoutVars>
      </dgm:prSet>
      <dgm:spPr/>
      <dgm:t>
        <a:bodyPr/>
        <a:lstStyle/>
        <a:p>
          <a:endParaRPr lang="en-US"/>
        </a:p>
      </dgm:t>
    </dgm:pt>
    <dgm:pt modelId="{3C67B2F8-13E4-4EE2-A23B-0A92A6022B3B}" type="pres">
      <dgm:prSet presAssocID="{D145B65D-A73E-466E-853A-43A2D760D93A}" presName="negativeSpace" presStyleCnt="0"/>
      <dgm:spPr/>
    </dgm:pt>
    <dgm:pt modelId="{6B74400F-8C30-4541-BBB3-4AFDC791354B}" type="pres">
      <dgm:prSet presAssocID="{D145B65D-A73E-466E-853A-43A2D760D93A}" presName="childText" presStyleLbl="conFgAcc1" presStyleIdx="1" presStyleCnt="3" custLinFactY="38303" custLinFactNeighborX="1250" custLinFactNeighborY="100000">
        <dgm:presLayoutVars>
          <dgm:bulletEnabled val="1"/>
        </dgm:presLayoutVars>
      </dgm:prSet>
      <dgm:spPr/>
    </dgm:pt>
    <dgm:pt modelId="{1F67033E-1B0F-44C3-AD86-1877D94F55DA}" type="pres">
      <dgm:prSet presAssocID="{10AD4038-FEE4-4F6C-B582-795B40486213}" presName="spaceBetweenRectangles" presStyleCnt="0"/>
      <dgm:spPr/>
    </dgm:pt>
    <dgm:pt modelId="{7EA00F86-E621-4202-ADE0-46FFF3BFDF40}" type="pres">
      <dgm:prSet presAssocID="{3D73C7ED-B818-4781-852F-01FC73E1C75A}" presName="parentLin" presStyleCnt="0"/>
      <dgm:spPr/>
    </dgm:pt>
    <dgm:pt modelId="{B1D909E5-2816-4F71-90B4-3167EE5182A9}" type="pres">
      <dgm:prSet presAssocID="{3D73C7ED-B818-4781-852F-01FC73E1C75A}" presName="parentLeftMargin" presStyleLbl="node1" presStyleIdx="1" presStyleCnt="3"/>
      <dgm:spPr/>
      <dgm:t>
        <a:bodyPr/>
        <a:lstStyle/>
        <a:p>
          <a:endParaRPr lang="en-US"/>
        </a:p>
      </dgm:t>
    </dgm:pt>
    <dgm:pt modelId="{10E83D29-E5DF-40EA-AF96-71B66EAC42E8}" type="pres">
      <dgm:prSet presAssocID="{3D73C7ED-B818-4781-852F-01FC73E1C75A}" presName="parentText" presStyleLbl="node1" presStyleIdx="2" presStyleCnt="3" custScaleX="142857" custLinFactNeighborX="515" custLinFactNeighborY="-5544">
        <dgm:presLayoutVars>
          <dgm:chMax val="0"/>
          <dgm:bulletEnabled val="1"/>
        </dgm:presLayoutVars>
      </dgm:prSet>
      <dgm:spPr/>
      <dgm:t>
        <a:bodyPr/>
        <a:lstStyle/>
        <a:p>
          <a:endParaRPr lang="en-US"/>
        </a:p>
      </dgm:t>
    </dgm:pt>
    <dgm:pt modelId="{E7680068-FE46-4463-A046-315D9FC0E4A0}" type="pres">
      <dgm:prSet presAssocID="{3D73C7ED-B818-4781-852F-01FC73E1C75A}" presName="negativeSpace" presStyleCnt="0"/>
      <dgm:spPr/>
    </dgm:pt>
    <dgm:pt modelId="{8E03FBFF-C4A7-4415-9286-8D26557C85B6}" type="pres">
      <dgm:prSet presAssocID="{3D73C7ED-B818-4781-852F-01FC73E1C75A}" presName="childText" presStyleLbl="conFgAcc1" presStyleIdx="2" presStyleCnt="3">
        <dgm:presLayoutVars>
          <dgm:bulletEnabled val="1"/>
        </dgm:presLayoutVars>
      </dgm:prSet>
      <dgm:spPr/>
    </dgm:pt>
  </dgm:ptLst>
  <dgm:cxnLst>
    <dgm:cxn modelId="{5EE11543-E6FA-4BBC-8582-FD1CCEAEA801}" srcId="{A1C3FA95-0256-458C-9F27-677F0018D78E}" destId="{3D73C7ED-B818-4781-852F-01FC73E1C75A}" srcOrd="2" destOrd="0" parTransId="{9A4D4B6E-C514-4A96-A719-A0EC7C29A120}" sibTransId="{4D04CDD7-26A3-4C13-9F31-4132208A00D2}"/>
    <dgm:cxn modelId="{D6FBCDAE-90D8-47C5-90FB-14F8851D1816}" type="presOf" srcId="{5B4AF792-1FD9-4E20-9212-A37F622FCA96}" destId="{71D32F1B-64BE-49A9-8602-F18132721104}" srcOrd="0" destOrd="0" presId="urn:microsoft.com/office/officeart/2005/8/layout/list1"/>
    <dgm:cxn modelId="{B68AF1BD-8B9B-4567-AD6E-F8C04ED73AE1}" type="presOf" srcId="{3D73C7ED-B818-4781-852F-01FC73E1C75A}" destId="{10E83D29-E5DF-40EA-AF96-71B66EAC42E8}" srcOrd="1" destOrd="0" presId="urn:microsoft.com/office/officeart/2005/8/layout/list1"/>
    <dgm:cxn modelId="{5786D9D8-18EB-4388-A9E9-4232E41A01E5}" type="presOf" srcId="{3D73C7ED-B818-4781-852F-01FC73E1C75A}" destId="{B1D909E5-2816-4F71-90B4-3167EE5182A9}" srcOrd="0" destOrd="0" presId="urn:microsoft.com/office/officeart/2005/8/layout/list1"/>
    <dgm:cxn modelId="{A77B5DEA-C2EE-4AA8-A9B1-9678C7E03AD6}" type="presOf" srcId="{D145B65D-A73E-466E-853A-43A2D760D93A}" destId="{FA27021C-0674-4E14-B145-54D42542BC75}" srcOrd="0" destOrd="0" presId="urn:microsoft.com/office/officeart/2005/8/layout/list1"/>
    <dgm:cxn modelId="{A91E99B9-1253-44F9-AB1E-2ECD7D556EB7}" type="presOf" srcId="{D145B65D-A73E-466E-853A-43A2D760D93A}" destId="{0E3DAFAE-E026-4AE8-AD7C-9E02FF029FBE}" srcOrd="1" destOrd="0" presId="urn:microsoft.com/office/officeart/2005/8/layout/list1"/>
    <dgm:cxn modelId="{BCAB1198-D96F-4EB4-BED6-89B8C183A5D7}" type="presOf" srcId="{5B4AF792-1FD9-4E20-9212-A37F622FCA96}" destId="{45AFEB9C-2B76-4A71-ABCC-D8228B398B44}" srcOrd="1" destOrd="0" presId="urn:microsoft.com/office/officeart/2005/8/layout/list1"/>
    <dgm:cxn modelId="{F99BCFBA-E09A-4F97-ABF6-48E4E869E699}" srcId="{A1C3FA95-0256-458C-9F27-677F0018D78E}" destId="{5B4AF792-1FD9-4E20-9212-A37F622FCA96}" srcOrd="0" destOrd="0" parTransId="{E7E8E77B-9B7D-4B3A-BC41-14248639EB0E}" sibTransId="{56E0E3C2-4BEA-41AE-923D-53E207FDBE93}"/>
    <dgm:cxn modelId="{817CD3E0-0BAB-4E60-9DD1-799E4AE3CE28}" srcId="{A1C3FA95-0256-458C-9F27-677F0018D78E}" destId="{D145B65D-A73E-466E-853A-43A2D760D93A}" srcOrd="1" destOrd="0" parTransId="{9B2D0780-AC0D-4F1E-8295-2F364ED31AB1}" sibTransId="{10AD4038-FEE4-4F6C-B582-795B40486213}"/>
    <dgm:cxn modelId="{00154080-3CB0-4D21-A4BE-6FDF7B3B69EC}" type="presOf" srcId="{A1C3FA95-0256-458C-9F27-677F0018D78E}" destId="{AEDDA07B-7B51-41A3-89F1-52C461310001}" srcOrd="0" destOrd="0" presId="urn:microsoft.com/office/officeart/2005/8/layout/list1"/>
    <dgm:cxn modelId="{A44FA08B-5AC0-413E-8734-156DBF022F02}" type="presParOf" srcId="{AEDDA07B-7B51-41A3-89F1-52C461310001}" destId="{96BED83B-CA41-4B42-A787-F28D5159B0FA}" srcOrd="0" destOrd="0" presId="urn:microsoft.com/office/officeart/2005/8/layout/list1"/>
    <dgm:cxn modelId="{1A5A4473-545D-4E15-9B68-C3531595B4E1}" type="presParOf" srcId="{96BED83B-CA41-4B42-A787-F28D5159B0FA}" destId="{71D32F1B-64BE-49A9-8602-F18132721104}" srcOrd="0" destOrd="0" presId="urn:microsoft.com/office/officeart/2005/8/layout/list1"/>
    <dgm:cxn modelId="{3FFF1597-1CE5-4BC5-8F8E-A627E6C5B09A}" type="presParOf" srcId="{96BED83B-CA41-4B42-A787-F28D5159B0FA}" destId="{45AFEB9C-2B76-4A71-ABCC-D8228B398B44}" srcOrd="1" destOrd="0" presId="urn:microsoft.com/office/officeart/2005/8/layout/list1"/>
    <dgm:cxn modelId="{A66C2785-4B18-4C59-A6BC-164B523ECC1C}" type="presParOf" srcId="{AEDDA07B-7B51-41A3-89F1-52C461310001}" destId="{A82CFE3F-5CC2-4844-A898-C379AF046D1A}" srcOrd="1" destOrd="0" presId="urn:microsoft.com/office/officeart/2005/8/layout/list1"/>
    <dgm:cxn modelId="{02C91820-9CB0-4156-8DE4-04BBB4F3292F}" type="presParOf" srcId="{AEDDA07B-7B51-41A3-89F1-52C461310001}" destId="{9A07A748-16B8-4661-B742-EAD76A3354DA}" srcOrd="2" destOrd="0" presId="urn:microsoft.com/office/officeart/2005/8/layout/list1"/>
    <dgm:cxn modelId="{1CC789BD-A371-47CB-950C-668C7AF1D634}" type="presParOf" srcId="{AEDDA07B-7B51-41A3-89F1-52C461310001}" destId="{DD6CDC5D-7A1F-4D32-A0ED-A276E1C1F989}" srcOrd="3" destOrd="0" presId="urn:microsoft.com/office/officeart/2005/8/layout/list1"/>
    <dgm:cxn modelId="{FA8EB0AD-AEE4-4D85-BBCD-6928010C174E}" type="presParOf" srcId="{AEDDA07B-7B51-41A3-89F1-52C461310001}" destId="{F8E43825-CE75-424B-AFA7-C78075A31F49}" srcOrd="4" destOrd="0" presId="urn:microsoft.com/office/officeart/2005/8/layout/list1"/>
    <dgm:cxn modelId="{AE328640-9A7F-49B0-891C-04EFCDFA615E}" type="presParOf" srcId="{F8E43825-CE75-424B-AFA7-C78075A31F49}" destId="{FA27021C-0674-4E14-B145-54D42542BC75}" srcOrd="0" destOrd="0" presId="urn:microsoft.com/office/officeart/2005/8/layout/list1"/>
    <dgm:cxn modelId="{6631B3CD-93C9-41EA-9922-1B85AF18D6F4}" type="presParOf" srcId="{F8E43825-CE75-424B-AFA7-C78075A31F49}" destId="{0E3DAFAE-E026-4AE8-AD7C-9E02FF029FBE}" srcOrd="1" destOrd="0" presId="urn:microsoft.com/office/officeart/2005/8/layout/list1"/>
    <dgm:cxn modelId="{3A4B58F5-E5E6-4642-8848-92A2FB173BA4}" type="presParOf" srcId="{AEDDA07B-7B51-41A3-89F1-52C461310001}" destId="{3C67B2F8-13E4-4EE2-A23B-0A92A6022B3B}" srcOrd="5" destOrd="0" presId="urn:microsoft.com/office/officeart/2005/8/layout/list1"/>
    <dgm:cxn modelId="{3766BFBB-A4A8-4199-A169-B6456E286EC6}" type="presParOf" srcId="{AEDDA07B-7B51-41A3-89F1-52C461310001}" destId="{6B74400F-8C30-4541-BBB3-4AFDC791354B}" srcOrd="6" destOrd="0" presId="urn:microsoft.com/office/officeart/2005/8/layout/list1"/>
    <dgm:cxn modelId="{569290D5-3E64-4912-9384-2494A70B262F}" type="presParOf" srcId="{AEDDA07B-7B51-41A3-89F1-52C461310001}" destId="{1F67033E-1B0F-44C3-AD86-1877D94F55DA}" srcOrd="7" destOrd="0" presId="urn:microsoft.com/office/officeart/2005/8/layout/list1"/>
    <dgm:cxn modelId="{5546E1C0-4A1E-4B0C-8C19-DE13C80394A8}" type="presParOf" srcId="{AEDDA07B-7B51-41A3-89F1-52C461310001}" destId="{7EA00F86-E621-4202-ADE0-46FFF3BFDF40}" srcOrd="8" destOrd="0" presId="urn:microsoft.com/office/officeart/2005/8/layout/list1"/>
    <dgm:cxn modelId="{04E702CF-329F-4C8D-89C8-6096ABB71974}" type="presParOf" srcId="{7EA00F86-E621-4202-ADE0-46FFF3BFDF40}" destId="{B1D909E5-2816-4F71-90B4-3167EE5182A9}" srcOrd="0" destOrd="0" presId="urn:microsoft.com/office/officeart/2005/8/layout/list1"/>
    <dgm:cxn modelId="{4EBF8ABF-EA32-422B-A022-18F1CBF649A2}" type="presParOf" srcId="{7EA00F86-E621-4202-ADE0-46FFF3BFDF40}" destId="{10E83D29-E5DF-40EA-AF96-71B66EAC42E8}" srcOrd="1" destOrd="0" presId="urn:microsoft.com/office/officeart/2005/8/layout/list1"/>
    <dgm:cxn modelId="{4558EEA8-89FF-4949-8FAE-23AE069A3E29}" type="presParOf" srcId="{AEDDA07B-7B51-41A3-89F1-52C461310001}" destId="{E7680068-FE46-4463-A046-315D9FC0E4A0}" srcOrd="9" destOrd="0" presId="urn:microsoft.com/office/officeart/2005/8/layout/list1"/>
    <dgm:cxn modelId="{5690CD50-E3B6-4620-A2F8-67F5C5F2AFA1}" type="presParOf" srcId="{AEDDA07B-7B51-41A3-89F1-52C461310001}" destId="{8E03FBFF-C4A7-4415-9286-8D26557C85B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7A748-16B8-4661-B742-EAD76A3354DA}">
      <dsp:nvSpPr>
        <dsp:cNvPr id="0" name=""/>
        <dsp:cNvSpPr/>
      </dsp:nvSpPr>
      <dsp:spPr>
        <a:xfrm>
          <a:off x="0" y="347959"/>
          <a:ext cx="9144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AFEB9C-2B76-4A71-ABCC-D8228B398B44}">
      <dsp:nvSpPr>
        <dsp:cNvPr id="0" name=""/>
        <dsp:cNvSpPr/>
      </dsp:nvSpPr>
      <dsp:spPr>
        <a:xfrm>
          <a:off x="290216" y="0"/>
          <a:ext cx="8706436" cy="67896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en-US" sz="3200" kern="1200" dirty="0" smtClean="0">
              <a:latin typeface="Times New Roman" pitchFamily="18" charset="0"/>
              <a:cs typeface="Times New Roman" pitchFamily="18" charset="0"/>
            </a:rPr>
            <a:t>Nhường ghế cho người già</a:t>
          </a:r>
          <a:endParaRPr lang="en-US" sz="3200" kern="1200" dirty="0">
            <a:latin typeface="Times New Roman" pitchFamily="18" charset="0"/>
            <a:cs typeface="Times New Roman" pitchFamily="18" charset="0"/>
          </a:endParaRPr>
        </a:p>
      </dsp:txBody>
      <dsp:txXfrm>
        <a:off x="323360" y="33144"/>
        <a:ext cx="8640148" cy="612672"/>
      </dsp:txXfrm>
    </dsp:sp>
    <dsp:sp modelId="{6B74400F-8C30-4541-BBB3-4AFDC791354B}">
      <dsp:nvSpPr>
        <dsp:cNvPr id="0" name=""/>
        <dsp:cNvSpPr/>
      </dsp:nvSpPr>
      <dsp:spPr>
        <a:xfrm>
          <a:off x="0" y="1737444"/>
          <a:ext cx="9144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3DAFAE-E026-4AE8-AD7C-9E02FF029FBE}">
      <dsp:nvSpPr>
        <dsp:cNvPr id="0" name=""/>
        <dsp:cNvSpPr/>
      </dsp:nvSpPr>
      <dsp:spPr>
        <a:xfrm>
          <a:off x="423267" y="1051759"/>
          <a:ext cx="8719134" cy="67896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41935" tIns="0" rIns="241935" bIns="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itchFamily="18" charset="0"/>
              <a:cs typeface="Times New Roman" pitchFamily="18" charset="0"/>
            </a:rPr>
            <a:t>Kính trọng người già</a:t>
          </a:r>
          <a:endParaRPr lang="en-US" sz="3600" kern="1200" dirty="0">
            <a:latin typeface="Times New Roman" pitchFamily="18" charset="0"/>
            <a:cs typeface="Times New Roman" pitchFamily="18" charset="0"/>
          </a:endParaRPr>
        </a:p>
      </dsp:txBody>
      <dsp:txXfrm>
        <a:off x="456411" y="1084903"/>
        <a:ext cx="8652846" cy="612672"/>
      </dsp:txXfrm>
    </dsp:sp>
    <dsp:sp modelId="{8E03FBFF-C4A7-4415-9286-8D26557C85B6}">
      <dsp:nvSpPr>
        <dsp:cNvPr id="0" name=""/>
        <dsp:cNvSpPr/>
      </dsp:nvSpPr>
      <dsp:spPr>
        <a:xfrm>
          <a:off x="0" y="2434519"/>
          <a:ext cx="9144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E83D29-E5DF-40EA-AF96-71B66EAC42E8}">
      <dsp:nvSpPr>
        <dsp:cNvPr id="0" name=""/>
        <dsp:cNvSpPr/>
      </dsp:nvSpPr>
      <dsp:spPr>
        <a:xfrm>
          <a:off x="437563" y="2057398"/>
          <a:ext cx="8706436" cy="678960"/>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en-US" sz="3200" kern="1200" dirty="0" smtClean="0">
              <a:latin typeface="Times New Roman" pitchFamily="18" charset="0"/>
              <a:cs typeface="Times New Roman" pitchFamily="18" charset="0"/>
            </a:rPr>
            <a:t>Cư xử lịch sự và văn hóa khi tham gia giao thông</a:t>
          </a:r>
          <a:endParaRPr lang="en-US" sz="3200" kern="1200" dirty="0">
            <a:latin typeface="Times New Roman" pitchFamily="18" charset="0"/>
            <a:cs typeface="Times New Roman" pitchFamily="18" charset="0"/>
          </a:endParaRPr>
        </a:p>
      </dsp:txBody>
      <dsp:txXfrm>
        <a:off x="470707" y="2090542"/>
        <a:ext cx="8640148"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4BC75-0111-4294-ADED-461E0CB2C0F4}"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4692C-2E20-482D-BF75-835E034207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4BC75-0111-4294-ADED-461E0CB2C0F4}"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4692C-2E20-482D-BF75-835E034207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4BC75-0111-4294-ADED-461E0CB2C0F4}"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4692C-2E20-482D-BF75-835E034207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4BC75-0111-4294-ADED-461E0CB2C0F4}"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4692C-2E20-482D-BF75-835E034207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4BC75-0111-4294-ADED-461E0CB2C0F4}"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4692C-2E20-482D-BF75-835E034207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D4BC75-0111-4294-ADED-461E0CB2C0F4}" type="datetimeFigureOut">
              <a:rPr lang="en-US" smtClean="0"/>
              <a:pPr/>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4692C-2E20-482D-BF75-835E034207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D4BC75-0111-4294-ADED-461E0CB2C0F4}" type="datetimeFigureOut">
              <a:rPr lang="en-US" smtClean="0"/>
              <a:pPr/>
              <a:t>10/29/2024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74692C-2E20-482D-BF75-835E034207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4BC75-0111-4294-ADED-461E0CB2C0F4}" type="datetimeFigureOut">
              <a:rPr lang="en-US" smtClean="0"/>
              <a:pPr/>
              <a:t>10/29/2024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74692C-2E20-482D-BF75-835E034207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4BC75-0111-4294-ADED-461E0CB2C0F4}" type="datetimeFigureOut">
              <a:rPr lang="en-US" smtClean="0"/>
              <a:pPr/>
              <a:t>10/29/2024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74692C-2E20-482D-BF75-835E034207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4BC75-0111-4294-ADED-461E0CB2C0F4}" type="datetimeFigureOut">
              <a:rPr lang="en-US" smtClean="0"/>
              <a:pPr/>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4692C-2E20-482D-BF75-835E034207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4BC75-0111-4294-ADED-461E0CB2C0F4}" type="datetimeFigureOut">
              <a:rPr lang="en-US" smtClean="0"/>
              <a:pPr/>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4692C-2E20-482D-BF75-835E034207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4BC75-0111-4294-ADED-461E0CB2C0F4}" type="datetimeFigureOut">
              <a:rPr lang="en-US" smtClean="0"/>
              <a:pPr/>
              <a:t>10/29/2024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4692C-2E20-482D-BF75-835E034207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447799"/>
          </a:xfrm>
        </p:spPr>
        <p:txBody>
          <a:bodyPr>
            <a:normAutofit/>
          </a:bodyPr>
          <a:lstStyle/>
          <a:p>
            <a:r>
              <a:rPr lang="vi-VN" sz="1800" b="1" dirty="0" smtClean="0">
                <a:latin typeface="Times New Roman" pitchFamily="18" charset="0"/>
                <a:cs typeface="Times New Roman" pitchFamily="18" charset="0"/>
              </a:rPr>
              <a:t>ỦY BAN NHÂN DÂN QUẬN LONG BIÊN</a:t>
            </a:r>
            <a:br>
              <a:rPr lang="vi-VN" sz="1800" b="1" dirty="0" smtClean="0">
                <a:latin typeface="Times New Roman" pitchFamily="18" charset="0"/>
                <a:cs typeface="Times New Roman" pitchFamily="18" charset="0"/>
              </a:rPr>
            </a:br>
            <a:r>
              <a:rPr lang="vi-VN" sz="1800" b="1" dirty="0" smtClean="0">
                <a:latin typeface="Times New Roman" pitchFamily="18" charset="0"/>
                <a:cs typeface="Times New Roman" pitchFamily="18" charset="0"/>
              </a:rPr>
              <a:t>TRƯỜNG MẦM NON ĐỨC GIANG</a:t>
            </a:r>
            <a:endParaRPr lang="en-US" sz="1800" b="1" dirty="0">
              <a:latin typeface="Times New Roman" pitchFamily="18" charset="0"/>
              <a:cs typeface="Times New Roman" pitchFamily="18" charset="0"/>
            </a:endParaRPr>
          </a:p>
        </p:txBody>
      </p:sp>
      <p:sp>
        <p:nvSpPr>
          <p:cNvPr id="3" name="Subtitle 2"/>
          <p:cNvSpPr>
            <a:spLocks noGrp="1"/>
          </p:cNvSpPr>
          <p:nvPr>
            <p:ph type="subTitle" idx="1"/>
          </p:nvPr>
        </p:nvSpPr>
        <p:spPr>
          <a:xfrm>
            <a:off x="0" y="2133600"/>
            <a:ext cx="8153400" cy="3810000"/>
          </a:xfrm>
        </p:spPr>
        <p:txBody>
          <a:bodyPr>
            <a:normAutofit/>
          </a:bodyPr>
          <a:lstStyle/>
          <a:p>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Truyện</a:t>
            </a:r>
            <a:r>
              <a:rPr lang="en-US" dirty="0" smtClean="0">
                <a:solidFill>
                  <a:srgbClr val="FF0000"/>
                </a:solidFill>
                <a:latin typeface="Times New Roman" pitchFamily="18" charset="0"/>
                <a:cs typeface="Times New Roman" pitchFamily="18" charset="0"/>
              </a:rPr>
              <a:t>: Kiến con đi xe </a:t>
            </a:r>
            <a:r>
              <a:rPr lang="vi-VN" dirty="0" smtClean="0">
                <a:solidFill>
                  <a:srgbClr val="FF0000"/>
                </a:solidFill>
                <a:latin typeface="Times New Roman" pitchFamily="18" charset="0"/>
                <a:cs typeface="Times New Roman" pitchFamily="18" charset="0"/>
              </a:rPr>
              <a:t>ô tô</a:t>
            </a:r>
          </a:p>
          <a:p>
            <a:r>
              <a:rPr lang="vi-VN" dirty="0" smtClean="0">
                <a:solidFill>
                  <a:srgbClr val="FF0000"/>
                </a:solidFill>
                <a:latin typeface="Times New Roman" pitchFamily="18" charset="0"/>
                <a:cs typeface="Times New Roman" pitchFamily="18" charset="0"/>
              </a:rPr>
              <a:t>                Giáo </a:t>
            </a:r>
            <a:r>
              <a:rPr lang="vi-VN" dirty="0" smtClean="0">
                <a:solidFill>
                  <a:srgbClr val="FF0000"/>
                </a:solidFill>
                <a:latin typeface="Times New Roman" pitchFamily="18" charset="0"/>
                <a:cs typeface="Times New Roman" pitchFamily="18" charset="0"/>
              </a:rPr>
              <a:t>viên: </a:t>
            </a:r>
            <a:r>
              <a:rPr lang="vi-VN" dirty="0" smtClean="0">
                <a:solidFill>
                  <a:srgbClr val="FF0000"/>
                </a:solidFill>
                <a:latin typeface="Times New Roman" pitchFamily="18" charset="0"/>
                <a:cs typeface="Times New Roman" pitchFamily="18" charset="0"/>
              </a:rPr>
              <a:t>Triệu Thị Thanh</a:t>
            </a:r>
            <a:endParaRPr lang="vi-VN" dirty="0">
              <a:solidFill>
                <a:srgbClr val="FF0000"/>
              </a:solidFill>
              <a:latin typeface="Times New Roman" pitchFamily="18" charset="0"/>
              <a:cs typeface="Times New Roman" pitchFamily="18" charset="0"/>
            </a:endParaRPr>
          </a:p>
          <a:p>
            <a:r>
              <a:rPr lang="vi-VN" sz="2800" dirty="0" smtClean="0">
                <a:solidFill>
                  <a:srgbClr val="FF0000"/>
                </a:solidFill>
                <a:latin typeface="Times New Roman" pitchFamily="18" charset="0"/>
                <a:cs typeface="Times New Roman" pitchFamily="18" charset="0"/>
              </a:rPr>
              <a:t>Lứa </a:t>
            </a:r>
            <a:r>
              <a:rPr lang="vi-VN" sz="2800" dirty="0" smtClean="0">
                <a:solidFill>
                  <a:srgbClr val="FF0000"/>
                </a:solidFill>
                <a:latin typeface="Times New Roman" pitchFamily="18" charset="0"/>
                <a:cs typeface="Times New Roman" pitchFamily="18" charset="0"/>
              </a:rPr>
              <a:t>tuổi: 5 – 6 tuổi</a:t>
            </a:r>
          </a:p>
          <a:p>
            <a:endParaRPr lang="vi-VN" sz="2800" dirty="0">
              <a:solidFill>
                <a:schemeClr val="bg2">
                  <a:lumMod val="10000"/>
                </a:schemeClr>
              </a:solidFill>
              <a:latin typeface="Times New Roman" pitchFamily="18" charset="0"/>
              <a:cs typeface="Times New Roman" pitchFamily="18" charset="0"/>
            </a:endParaRPr>
          </a:p>
          <a:p>
            <a:endParaRPr lang="vi-VN" sz="2800" dirty="0" smtClean="0">
              <a:solidFill>
                <a:schemeClr val="bg2">
                  <a:lumMod val="10000"/>
                </a:schemeClr>
              </a:solidFill>
              <a:latin typeface="Times New Roman" pitchFamily="18" charset="0"/>
              <a:cs typeface="Times New Roman" pitchFamily="18" charset="0"/>
            </a:endParaRPr>
          </a:p>
          <a:p>
            <a:r>
              <a:rPr lang="vi-VN" sz="2800" dirty="0" smtClean="0">
                <a:solidFill>
                  <a:srgbClr val="FF0000"/>
                </a:solidFill>
                <a:latin typeface="Times New Roman" pitchFamily="18" charset="0"/>
                <a:cs typeface="Times New Roman" pitchFamily="18" charset="0"/>
              </a:rPr>
              <a:t>Năm học: 2024 - 2025</a:t>
            </a: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1">
            <a:schemeClr val="accent2"/>
          </a:lnRef>
          <a:fillRef idx="2">
            <a:schemeClr val="accent2"/>
          </a:fillRef>
          <a:effectRef idx="1">
            <a:schemeClr val="accent2"/>
          </a:effectRef>
          <a:fontRef idx="minor">
            <a:schemeClr val="dk1"/>
          </a:fontRef>
        </p:style>
        <p:txBody>
          <a:bodyPr>
            <a:normAutofit/>
          </a:bodyPr>
          <a:lstStyle/>
          <a:p>
            <a:r>
              <a:rPr lang="en-US" dirty="0" smtClean="0">
                <a:solidFill>
                  <a:srgbClr val="FF0000"/>
                </a:solidFill>
                <a:latin typeface="Times New Roman" pitchFamily="18" charset="0"/>
                <a:cs typeface="Times New Roman" pitchFamily="18" charset="0"/>
              </a:rPr>
              <a:t>Các con vừa nghe cô kể câu chuyện gì?</a:t>
            </a:r>
            <a:endParaRPr lang="en-US" dirty="0">
              <a:solidFill>
                <a:srgbClr val="FF0000"/>
              </a:solidFill>
              <a:latin typeface="Times New Roman" pitchFamily="18" charset="0"/>
              <a:cs typeface="Times New Roman" pitchFamily="18" charset="0"/>
            </a:endParaRPr>
          </a:p>
        </p:txBody>
      </p:sp>
      <p:sp>
        <p:nvSpPr>
          <p:cNvPr id="2054" name="AutoShape 6" descr="Kết quả hình ảnh cho kiến con đi ô tô"/>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Kết quả hình ảnh cho kiến con đi ô tô"/>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2" descr="Kết quả hình ảnh cho kiến con đi ô tô"/>
          <p:cNvPicPr>
            <a:picLocks noGrp="1" noChangeAspect="1" noChangeArrowheads="1"/>
          </p:cNvPicPr>
          <p:nvPr>
            <p:ph idx="1"/>
          </p:nvPr>
        </p:nvPicPr>
        <p:blipFill>
          <a:blip r:embed="rId2"/>
          <a:srcRect/>
          <a:stretch>
            <a:fillRect/>
          </a:stretch>
        </p:blipFill>
        <p:spPr bwMode="auto">
          <a:xfrm>
            <a:off x="0" y="1447800"/>
            <a:ext cx="9143999" cy="54102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xresdefault (31).jpg"/>
          <p:cNvPicPr>
            <a:picLocks noGrp="1" noChangeAspect="1"/>
          </p:cNvPicPr>
          <p:nvPr>
            <p:ph idx="1"/>
          </p:nvPr>
        </p:nvPicPr>
        <p:blipFill>
          <a:blip r:embed="rId2"/>
          <a:stretch>
            <a:fillRect/>
          </a:stretch>
        </p:blipFill>
        <p:spPr>
          <a:xfrm>
            <a:off x="0" y="1"/>
            <a:ext cx="9144000" cy="6858000"/>
          </a:xfrm>
        </p:spPr>
      </p:pic>
      <p:sp>
        <p:nvSpPr>
          <p:cNvPr id="5" name="Round Single Corner Rectangle 4"/>
          <p:cNvSpPr/>
          <p:nvPr/>
        </p:nvSpPr>
        <p:spPr>
          <a:xfrm>
            <a:off x="0" y="5791200"/>
            <a:ext cx="9144000" cy="1066800"/>
          </a:xfrm>
          <a:prstGeom prst="round1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smtClean="0">
                <a:solidFill>
                  <a:srgbClr val="FF0000"/>
                </a:solidFill>
                <a:latin typeface="Times New Roman" pitchFamily="18" charset="0"/>
                <a:cs typeface="Times New Roman" pitchFamily="18" charset="0"/>
              </a:rPr>
              <a:t>Trong truyện có những nhân vật nào? </a:t>
            </a:r>
            <a:endParaRPr lang="en-US" sz="4400" dirty="0"/>
          </a:p>
        </p:txBody>
      </p:sp>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074" name="Picture 2" descr="Kết quả hình ảnh cho kiến con đi ô tô"/>
          <p:cNvPicPr>
            <a:picLocks noChangeAspect="1" noChangeArrowheads="1"/>
          </p:cNvPicPr>
          <p:nvPr/>
        </p:nvPicPr>
        <p:blipFill>
          <a:blip r:embed="rId2"/>
          <a:srcRect/>
          <a:stretch>
            <a:fillRect/>
          </a:stretch>
        </p:blipFill>
        <p:spPr bwMode="auto">
          <a:xfrm>
            <a:off x="0" y="0"/>
            <a:ext cx="9144000" cy="7239000"/>
          </a:xfrm>
          <a:prstGeom prst="rect">
            <a:avLst/>
          </a:prstGeom>
          <a:noFill/>
        </p:spPr>
      </p:pic>
      <p:sp>
        <p:nvSpPr>
          <p:cNvPr id="5" name="Cloud Callout 4"/>
          <p:cNvSpPr/>
          <p:nvPr/>
        </p:nvSpPr>
        <p:spPr>
          <a:xfrm>
            <a:off x="5410200" y="3733800"/>
            <a:ext cx="3581400" cy="3124200"/>
          </a:xfrm>
          <a:prstGeom prst="cloudCallout">
            <a:avLst>
              <a:gd name="adj1" fmla="val -99750"/>
              <a:gd name="adj2" fmla="val 4914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dirty="0" smtClean="0">
                <a:solidFill>
                  <a:srgbClr val="FF0000"/>
                </a:solidFill>
                <a:latin typeface="Times New Roman" pitchFamily="18" charset="0"/>
                <a:cs typeface="Times New Roman" pitchFamily="18" charset="0"/>
              </a:rPr>
              <a:t>Kiến con đã đi đâu?</a:t>
            </a:r>
            <a:endParaRPr lang="en-US" sz="4800" dirty="0"/>
          </a:p>
        </p:txBody>
      </p:sp>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descr="Kết quả hình ảnh cho kiến con đi ô tô"/>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Content Placeholder 8" descr="maxresdefault (32).jpg"/>
          <p:cNvPicPr>
            <a:picLocks noGrp="1" noChangeAspect="1"/>
          </p:cNvPicPr>
          <p:nvPr>
            <p:ph idx="1"/>
          </p:nvPr>
        </p:nvPicPr>
        <p:blipFill>
          <a:blip r:embed="rId2"/>
          <a:stretch>
            <a:fillRect/>
          </a:stretch>
        </p:blipFill>
        <p:spPr>
          <a:xfrm>
            <a:off x="0" y="0"/>
            <a:ext cx="9143999" cy="6126163"/>
          </a:xfrm>
        </p:spPr>
      </p:pic>
      <p:sp>
        <p:nvSpPr>
          <p:cNvPr id="10" name="Oval 9"/>
          <p:cNvSpPr/>
          <p:nvPr/>
        </p:nvSpPr>
        <p:spPr>
          <a:xfrm>
            <a:off x="685800" y="4724400"/>
            <a:ext cx="8077200" cy="1371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smtClean="0">
                <a:solidFill>
                  <a:srgbClr val="FF0000"/>
                </a:solidFill>
                <a:latin typeface="Times New Roman" pitchFamily="18" charset="0"/>
                <a:cs typeface="Times New Roman" pitchFamily="18" charset="0"/>
              </a:rPr>
              <a:t>Điều gì đã xảy ra khi bác Gấu lên xe?</a:t>
            </a:r>
            <a:endParaRPr lang="en-US" sz="4000" dirty="0"/>
          </a:p>
        </p:txBody>
      </p:sp>
    </p:spTree>
  </p:cSld>
  <p:clrMapOvr>
    <a:masterClrMapping/>
  </p:clrMapOvr>
  <p:transition spd="slow">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ình ảnh có liên qua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Oval 4"/>
          <p:cNvSpPr/>
          <p:nvPr/>
        </p:nvSpPr>
        <p:spPr>
          <a:xfrm>
            <a:off x="0" y="5562600"/>
            <a:ext cx="8839200" cy="1143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tx1"/>
                </a:solidFill>
                <a:latin typeface="+mj-lt"/>
              </a:rPr>
              <a:t>Kiến con nhường ghế cho bác Gấu, vậy Kiến con đã ngồi ở đâu? </a:t>
            </a:r>
            <a:endParaRPr lang="en-US" sz="2400" dirty="0">
              <a:solidFill>
                <a:schemeClr val="tx1"/>
              </a:solidFill>
              <a:latin typeface="+mj-lt"/>
            </a:endParaRPr>
          </a:p>
        </p:txBody>
      </p:sp>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1">
            <a:schemeClr val="accent4"/>
          </a:lnRef>
          <a:fillRef idx="2">
            <a:schemeClr val="accent4"/>
          </a:fillRef>
          <a:effectRef idx="1">
            <a:schemeClr val="accent4"/>
          </a:effectRef>
          <a:fontRef idx="minor">
            <a:schemeClr val="dk1"/>
          </a:fontRef>
        </p:style>
        <p:txBody>
          <a:bodyPr>
            <a:normAutofit/>
          </a:bodyPr>
          <a:lstStyle/>
          <a:p>
            <a:r>
              <a:rPr lang="en-US" sz="3000" dirty="0" smtClean="0">
                <a:solidFill>
                  <a:schemeClr val="tx1"/>
                </a:solidFill>
                <a:latin typeface="Times New Roman" pitchFamily="18" charset="0"/>
                <a:cs typeface="Times New Roman" pitchFamily="18" charset="0"/>
              </a:rPr>
              <a:t>Qua câu truyện</a:t>
            </a:r>
            <a:r>
              <a:rPr lang="vi-VN" sz="3000" dirty="0" smtClean="0">
                <a:solidFill>
                  <a:schemeClr val="tx1"/>
                </a:solidFill>
                <a:latin typeface="Times New Roman" pitchFamily="18" charset="0"/>
                <a:cs typeface="Times New Roman" pitchFamily="18" charset="0"/>
              </a:rPr>
              <a:t> các  con</a:t>
            </a:r>
            <a:r>
              <a:rPr lang="en-US" sz="3000" dirty="0" smtClean="0">
                <a:solidFill>
                  <a:schemeClr val="tx1"/>
                </a:solidFill>
                <a:latin typeface="Times New Roman" pitchFamily="18" charset="0"/>
                <a:cs typeface="Times New Roman" pitchFamily="18" charset="0"/>
              </a:rPr>
              <a:t> thích nhất nhân vật nào? Tại sao?</a:t>
            </a:r>
            <a:endParaRPr lang="en-US" sz="3000" dirty="0">
              <a:solidFill>
                <a:schemeClr val="tx1"/>
              </a:solidFill>
              <a:latin typeface="Times New Roman" pitchFamily="18" charset="0"/>
              <a:cs typeface="Times New Roman" pitchFamily="18" charset="0"/>
            </a:endParaRPr>
          </a:p>
        </p:txBody>
      </p:sp>
      <p:sp>
        <p:nvSpPr>
          <p:cNvPr id="4" name="Cloud Callout 3"/>
          <p:cNvSpPr/>
          <p:nvPr/>
        </p:nvSpPr>
        <p:spPr>
          <a:xfrm>
            <a:off x="0" y="1600200"/>
            <a:ext cx="2743200" cy="1676400"/>
          </a:xfrm>
          <a:prstGeom prst="cloudCallout">
            <a:avLst>
              <a:gd name="adj1" fmla="val 62589"/>
              <a:gd name="adj2" fmla="val 102408"/>
            </a:avLst>
          </a:prstGeom>
          <a:solidFill>
            <a:srgbClr val="FFFF0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3600" dirty="0" smtClean="0">
                <a:solidFill>
                  <a:schemeClr val="tx1"/>
                </a:solidFill>
                <a:latin typeface="Times New Roman" pitchFamily="18" charset="0"/>
                <a:cs typeface="Times New Roman" pitchFamily="18" charset="0"/>
              </a:rPr>
              <a:t>Bác </a:t>
            </a:r>
            <a:r>
              <a:rPr lang="en-US" sz="3600" dirty="0" smtClean="0">
                <a:solidFill>
                  <a:schemeClr val="tx1"/>
                </a:solidFill>
                <a:latin typeface="Times New Roman" pitchFamily="18" charset="0"/>
                <a:cs typeface="Times New Roman" pitchFamily="18" charset="0"/>
              </a:rPr>
              <a:t>Gấu</a:t>
            </a:r>
            <a:endParaRPr lang="en-US" sz="3600" dirty="0">
              <a:solidFill>
                <a:schemeClr val="tx1"/>
              </a:solidFill>
              <a:latin typeface="Times New Roman" pitchFamily="18" charset="0"/>
              <a:cs typeface="Times New Roman" pitchFamily="18" charset="0"/>
            </a:endParaRPr>
          </a:p>
        </p:txBody>
      </p:sp>
      <p:sp>
        <p:nvSpPr>
          <p:cNvPr id="5" name="Cloud Callout 4"/>
          <p:cNvSpPr/>
          <p:nvPr/>
        </p:nvSpPr>
        <p:spPr>
          <a:xfrm>
            <a:off x="2819400" y="1524000"/>
            <a:ext cx="2895600" cy="1828800"/>
          </a:xfrm>
          <a:prstGeom prst="cloudCallout">
            <a:avLst>
              <a:gd name="adj1" fmla="val -1968"/>
              <a:gd name="adj2" fmla="val 10001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latin typeface="Times New Roman" pitchFamily="18" charset="0"/>
                <a:cs typeface="Times New Roman" pitchFamily="18" charset="0"/>
              </a:rPr>
              <a:t>Kiến con</a:t>
            </a:r>
            <a:endParaRPr lang="en-US" sz="3600" dirty="0">
              <a:latin typeface="Times New Roman" pitchFamily="18" charset="0"/>
              <a:cs typeface="Times New Roman" pitchFamily="18" charset="0"/>
            </a:endParaRPr>
          </a:p>
        </p:txBody>
      </p:sp>
      <p:sp>
        <p:nvSpPr>
          <p:cNvPr id="6" name="Cloud Callout 5"/>
          <p:cNvSpPr/>
          <p:nvPr/>
        </p:nvSpPr>
        <p:spPr>
          <a:xfrm>
            <a:off x="6248400" y="1447800"/>
            <a:ext cx="2895600" cy="1905000"/>
          </a:xfrm>
          <a:prstGeom prst="cloudCallout">
            <a:avLst>
              <a:gd name="adj1" fmla="val -60614"/>
              <a:gd name="adj2" fmla="val 90290"/>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latin typeface="Times New Roman" pitchFamily="18" charset="0"/>
                <a:cs typeface="Times New Roman" pitchFamily="18" charset="0"/>
              </a:rPr>
              <a:t>Các bạn nhỏ khác:  khỉ, lợn,…</a:t>
            </a:r>
            <a:endParaRPr lang="en-US" sz="2800" dirty="0">
              <a:solidFill>
                <a:schemeClr val="tx1"/>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Oval Callout 3"/>
          <p:cNvSpPr/>
          <p:nvPr/>
        </p:nvSpPr>
        <p:spPr>
          <a:xfrm>
            <a:off x="152400" y="0"/>
            <a:ext cx="4419600" cy="3432048"/>
          </a:xfrm>
          <a:prstGeom prst="wedgeEllipseCallout">
            <a:avLst>
              <a:gd name="adj1" fmla="val 40268"/>
              <a:gd name="adj2" fmla="val 7149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smtClean="0">
                <a:solidFill>
                  <a:srgbClr val="FF0000"/>
                </a:solidFill>
                <a:latin typeface="Times New Roman" pitchFamily="18" charset="0"/>
                <a:cs typeface="Times New Roman" pitchFamily="18" charset="0"/>
              </a:rPr>
              <a:t>Các con đã được đi xe bus bao giờ chưa?</a:t>
            </a:r>
            <a:endParaRPr lang="en-US" sz="4400" dirty="0">
              <a:solidFill>
                <a:srgbClr val="FF0000"/>
              </a:solidFill>
              <a:latin typeface="Times New Roman" pitchFamily="18" charset="0"/>
              <a:cs typeface="Times New Roman" pitchFamily="18" charset="0"/>
            </a:endParaRPr>
          </a:p>
        </p:txBody>
      </p:sp>
      <p:sp>
        <p:nvSpPr>
          <p:cNvPr id="5" name="Oval Callout 4"/>
          <p:cNvSpPr/>
          <p:nvPr/>
        </p:nvSpPr>
        <p:spPr>
          <a:xfrm>
            <a:off x="5029200" y="0"/>
            <a:ext cx="4114800" cy="3657600"/>
          </a:xfrm>
          <a:prstGeom prst="wedgeEllipseCallout">
            <a:avLst>
              <a:gd name="adj1" fmla="val -60660"/>
              <a:gd name="adj2" fmla="val 62825"/>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smtClean="0">
                <a:solidFill>
                  <a:srgbClr val="FF0000"/>
                </a:solidFill>
                <a:latin typeface="Times New Roman" pitchFamily="18" charset="0"/>
                <a:cs typeface="Times New Roman" pitchFamily="18" charset="0"/>
              </a:rPr>
              <a:t>Nếu trên xe bus gặp người già các con phải làm gì?</a:t>
            </a:r>
            <a:endParaRPr lang="en-US" sz="3600" dirty="0">
              <a:solidFill>
                <a:srgbClr val="FF0000"/>
              </a:solidFill>
              <a:latin typeface="Times New Roman" pitchFamily="18" charset="0"/>
              <a:cs typeface="Times New Roman" pitchFamily="18" charset="0"/>
            </a:endParaRPr>
          </a:p>
        </p:txBody>
      </p:sp>
    </p:spTree>
  </p:cSld>
  <p:clrMapOvr>
    <a:masterClrMapping/>
  </p:clrMapOvr>
  <p:transition spd="slow">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Up Ribbon 3"/>
          <p:cNvSpPr/>
          <p:nvPr/>
        </p:nvSpPr>
        <p:spPr>
          <a:xfrm>
            <a:off x="0" y="0"/>
            <a:ext cx="8915400" cy="2209800"/>
          </a:xfrm>
          <a:prstGeom prst="ribbon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6000" dirty="0" smtClean="0">
                <a:solidFill>
                  <a:srgbClr val="FF0000"/>
                </a:solidFill>
                <a:latin typeface="Times New Roman" pitchFamily="18" charset="0"/>
                <a:cs typeface="Times New Roman" pitchFamily="18" charset="0"/>
              </a:rPr>
              <a:t>GIÁO DỤC</a:t>
            </a:r>
            <a:endParaRPr lang="en-US" sz="6000" dirty="0">
              <a:solidFill>
                <a:srgbClr val="FF0000"/>
              </a:solidFill>
              <a:latin typeface="Times New Roman" pitchFamily="18" charset="0"/>
              <a:cs typeface="Times New Roman" pitchFamily="18" charset="0"/>
            </a:endParaRPr>
          </a:p>
        </p:txBody>
      </p:sp>
      <p:graphicFrame>
        <p:nvGraphicFramePr>
          <p:cNvPr id="6" name="Diagram 5"/>
          <p:cNvGraphicFramePr/>
          <p:nvPr/>
        </p:nvGraphicFramePr>
        <p:xfrm>
          <a:off x="0" y="2438400"/>
          <a:ext cx="9144000" cy="302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242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0" y="1676400"/>
            <a:ext cx="5410200" cy="1200329"/>
          </a:xfrm>
          <a:prstGeom prst="rect">
            <a:avLst/>
          </a:prstGeom>
          <a:noFill/>
        </p:spPr>
        <p:txBody>
          <a:bodyPr wrap="square" rtlCol="0">
            <a:spAutoFit/>
          </a:bodyPr>
          <a:lstStyle/>
          <a:p>
            <a:pPr algn="ctr"/>
            <a:r>
              <a:rPr lang="vi-VN" sz="3600" b="1" dirty="0" smtClean="0">
                <a:solidFill>
                  <a:srgbClr val="002060"/>
                </a:solidFill>
                <a:latin typeface="+mj-lt"/>
              </a:rPr>
              <a:t>Cho trẻ xem video truyện </a:t>
            </a:r>
          </a:p>
          <a:p>
            <a:pPr algn="ctr"/>
            <a:r>
              <a:rPr lang="vi-VN" sz="3600" b="1" dirty="0" smtClean="0">
                <a:solidFill>
                  <a:srgbClr val="002060"/>
                </a:solidFill>
                <a:latin typeface="+mj-lt"/>
              </a:rPr>
              <a:t>« Kiến con đi ô tô»</a:t>
            </a:r>
            <a:endParaRPr lang="vi-VN" sz="3600" b="1" dirty="0">
              <a:solidFill>
                <a:srgbClr val="002060"/>
              </a:solidFill>
              <a:latin typeface="+mj-lt"/>
            </a:endParaRPr>
          </a:p>
        </p:txBody>
      </p:sp>
    </p:spTree>
    <p:extLst>
      <p:ext uri="{BB962C8B-B14F-4D97-AF65-F5344CB8AC3E}">
        <p14:creationId xmlns:p14="http://schemas.microsoft.com/office/powerpoint/2010/main" val="244483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24600"/>
          </a:xfrm>
        </p:spPr>
        <p:txBody>
          <a:bodyPr>
            <a:normAutofit/>
          </a:bodyPr>
          <a:lstStyle/>
          <a:p>
            <a:r>
              <a:rPr lang="vi-VN" sz="4000" i="1" dirty="0">
                <a:solidFill>
                  <a:srgbClr val="FF0000"/>
                </a:solidFill>
                <a:latin typeface="Times New Roman" pitchFamily="18" charset="0"/>
                <a:cs typeface="Times New Roman" pitchFamily="18" charset="0"/>
              </a:rPr>
              <a:t>Giờ học đến đây là kết thúc!</a:t>
            </a:r>
            <a:r>
              <a:rPr lang="en-US" sz="4000" i="1" dirty="0">
                <a:solidFill>
                  <a:srgbClr val="FF0000"/>
                </a:solidFill>
                <a:latin typeface="Times New Roman" pitchFamily="18" charset="0"/>
                <a:cs typeface="Times New Roman" pitchFamily="18" charset="0"/>
              </a:rPr>
              <a:t/>
            </a:r>
            <a:br>
              <a:rPr lang="en-US" sz="4000" i="1" dirty="0">
                <a:solidFill>
                  <a:srgbClr val="FF0000"/>
                </a:solidFill>
                <a:latin typeface="Times New Roman" pitchFamily="18" charset="0"/>
                <a:cs typeface="Times New Roman" pitchFamily="18" charset="0"/>
              </a:rPr>
            </a:br>
            <a:r>
              <a:rPr lang="vi-VN" i="1" dirty="0">
                <a:solidFill>
                  <a:srgbClr val="FF0000"/>
                </a:solidFill>
                <a:latin typeface="Times New Roman" pitchFamily="18" charset="0"/>
                <a:cs typeface="Times New Roman" pitchFamily="18" charset="0"/>
              </a:rPr>
              <a:t>Chúc các bé chăm ngoan học giỏi</a:t>
            </a:r>
            <a:r>
              <a:rPr lang="vi-VN" dirty="0"/>
              <a:t/>
            </a:r>
            <a:br>
              <a:rPr lang="vi-VN" dirty="0"/>
            </a:br>
            <a:endParaRPr lang="en-US" i="1" dirty="0">
              <a:solidFill>
                <a:srgbClr val="FF0000"/>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69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90600" y="2580536"/>
            <a:ext cx="7086600" cy="1200329"/>
          </a:xfrm>
          <a:prstGeom prst="rect">
            <a:avLst/>
          </a:prstGeom>
          <a:noFill/>
        </p:spPr>
        <p:txBody>
          <a:bodyPr wrap="square" rtlCol="0">
            <a:spAutoFit/>
          </a:bodyPr>
          <a:lstStyle/>
          <a:p>
            <a:pPr algn="ctr"/>
            <a:r>
              <a:rPr lang="vi-VN" sz="3600" dirty="0" smtClean="0">
                <a:solidFill>
                  <a:srgbClr val="FF0000"/>
                </a:solidFill>
                <a:latin typeface="+mj-lt"/>
              </a:rPr>
              <a:t>- Cô giới thiệu tên truyện </a:t>
            </a:r>
          </a:p>
          <a:p>
            <a:pPr algn="ctr"/>
            <a:r>
              <a:rPr lang="vi-VN" sz="3600" dirty="0" smtClean="0">
                <a:solidFill>
                  <a:srgbClr val="FF0000"/>
                </a:solidFill>
                <a:latin typeface="+mj-lt"/>
              </a:rPr>
              <a:t>         - Cô kể kết hợp điệu bộ, cử chỉ</a:t>
            </a:r>
            <a:endParaRPr lang="vi-VN" sz="3600" dirty="0">
              <a:solidFill>
                <a:srgbClr val="FF0000"/>
              </a:solidFill>
              <a:latin typeface="+mj-lt"/>
            </a:endParaRPr>
          </a:p>
        </p:txBody>
      </p:sp>
    </p:spTree>
    <p:extLst>
      <p:ext uri="{BB962C8B-B14F-4D97-AF65-F5344CB8AC3E}">
        <p14:creationId xmlns:p14="http://schemas.microsoft.com/office/powerpoint/2010/main" val="429094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Kết quả hình ảnh cho kiến con đi ô tô"/>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5" name="Oval 4"/>
          <p:cNvSpPr/>
          <p:nvPr/>
        </p:nvSpPr>
        <p:spPr>
          <a:xfrm>
            <a:off x="457200" y="152400"/>
            <a:ext cx="8686800" cy="12192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rgbClr val="FF0000"/>
                </a:solidFill>
                <a:latin typeface="+mj-lt"/>
              </a:rPr>
              <a:t>Câu chuyện: Kiến con đi ô tô</a:t>
            </a:r>
            <a:endParaRPr lang="en-US" sz="4000" dirty="0">
              <a:solidFill>
                <a:srgbClr val="FF0000"/>
              </a:solidFill>
              <a:latin typeface="+mj-lt"/>
            </a:endParaRPr>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4578" name="Picture 2" descr="Kết quả hình ảnh cho kiến con đi ô tô"/>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5" name="Rectangle 4"/>
          <p:cNvSpPr/>
          <p:nvPr/>
        </p:nvSpPr>
        <p:spPr>
          <a:xfrm>
            <a:off x="304800" y="5867400"/>
            <a:ext cx="8610600" cy="762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smtClean="0">
                <a:solidFill>
                  <a:schemeClr val="tx1"/>
                </a:solidFill>
                <a:latin typeface="+mj-lt"/>
              </a:rPr>
              <a:t>Kiến con leo lên xe buýt. Kiến muốn vào rừng xanh thăm bà ngoại. </a:t>
            </a:r>
            <a:endParaRPr lang="en-US" sz="2400" dirty="0"/>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ảnh có liên qua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152400" y="5638800"/>
            <a:ext cx="6248400" cy="9906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smtClean="0">
                <a:solidFill>
                  <a:schemeClr val="tx1"/>
                </a:solidFill>
              </a:rPr>
              <a:t>Trên xe đã có Dê con, Chó con, Khỉ con, Lợn con ngồi. Có bạn trong bọn họ vào rừng hái nấm, có bạn vào rừng chơi trốn tìm, có bạn đến dạo chơi bên hồ ở trong rừng.</a:t>
            </a:r>
            <a:endParaRPr lang="en-US" dirty="0"/>
          </a:p>
        </p:txBody>
      </p:sp>
    </p:spTree>
  </p:cSld>
  <p:clrMapOvr>
    <a:masterClrMapping/>
  </p:clrMapOvr>
  <p:transition spd="slow">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2" descr="Hình ảnh có liên quan"/>
          <p:cNvPicPr>
            <a:picLocks noChangeAspect="1" noChangeArrowheads="1"/>
          </p:cNvPicPr>
          <p:nvPr/>
        </p:nvPicPr>
        <p:blipFill>
          <a:blip r:embed="rId2"/>
          <a:srcRect/>
          <a:stretch>
            <a:fillRect/>
          </a:stretch>
        </p:blipFill>
        <p:spPr bwMode="auto">
          <a:xfrm>
            <a:off x="-76200" y="0"/>
            <a:ext cx="9220200" cy="6858000"/>
          </a:xfrm>
          <a:prstGeom prst="rect">
            <a:avLst/>
          </a:prstGeom>
          <a:noFill/>
        </p:spPr>
      </p:pic>
      <p:sp>
        <p:nvSpPr>
          <p:cNvPr id="6" name="Rectangle 5"/>
          <p:cNvSpPr/>
          <p:nvPr/>
        </p:nvSpPr>
        <p:spPr>
          <a:xfrm>
            <a:off x="0" y="5791200"/>
            <a:ext cx="8991600" cy="914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smtClean="0">
                <a:solidFill>
                  <a:schemeClr val="tx1"/>
                </a:solidFill>
                <a:latin typeface="+mj-lt"/>
              </a:rPr>
              <a:t>Bác Gấu đến rừng xanh để thăm cháu . “ Ngồi vào đâu bây giờ?” chỗ ngồi đã chật kín..</a:t>
            </a:r>
          </a:p>
          <a:p>
            <a:r>
              <a:rPr lang="vi-VN" dirty="0" smtClean="0">
                <a:solidFill>
                  <a:schemeClr val="tx1"/>
                </a:solidFill>
                <a:latin typeface="+mj-lt"/>
              </a:rPr>
              <a:t>Mọi người cùng bảo “ Bác Gấu ơi! đến ngồi chỗ của cháu đi bác!”</a:t>
            </a:r>
            <a:endParaRPr lang="en-US" dirty="0">
              <a:solidFill>
                <a:schemeClr val="tx1"/>
              </a:solidFill>
              <a:latin typeface="+mj-lt"/>
            </a:endParaRPr>
          </a:p>
        </p:txBody>
      </p:sp>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descr="Kết quả hình ảnh cho kiến con đi ô tô"/>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1143000" y="6096000"/>
            <a:ext cx="8001000" cy="762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smtClean="0">
                <a:solidFill>
                  <a:schemeClr val="tx1"/>
                </a:solidFill>
                <a:latin typeface="+mj-lt"/>
              </a:rPr>
              <a:t>Lúc đó Kiến mới leo đến bên bác gấu, cố nhoi lên và cất giọng nói “Không, không, mời bác lại ngồi chỗ của cháu”.</a:t>
            </a:r>
            <a:endParaRPr lang="en-US" dirty="0">
              <a:solidFill>
                <a:schemeClr val="tx1"/>
              </a:solidFill>
              <a:latin typeface="+mj-lt"/>
            </a:endParaRPr>
          </a:p>
        </p:txBody>
      </p:sp>
    </p:spTree>
  </p:cSld>
  <p:clrMapOvr>
    <a:masterClrMapping/>
  </p:clrMapOvr>
  <p:transition spd="slow">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ình ảnh có liên qua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152400" y="5867400"/>
            <a:ext cx="8839200" cy="838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smtClean="0">
                <a:solidFill>
                  <a:schemeClr val="tx1"/>
                </a:solidFill>
                <a:latin typeface="+mj-lt"/>
              </a:rPr>
              <a:t>“Bác Gấu ơi!cháu ở đây!”. Bên tai bác Gấu vang lên tiếng của Kiến. Ủa, té ra Kiến con đã leo lên vai bác Gấu ngồi chễm chệ trên đó.</a:t>
            </a:r>
            <a:endParaRPr lang="en-US" dirty="0">
              <a:solidFill>
                <a:schemeClr val="tx1"/>
              </a:solidFill>
              <a:latin typeface="+mj-lt"/>
            </a:endParaRPr>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0" y="0"/>
            <a:ext cx="4495800" cy="6400800"/>
          </a:xfrm>
        </p:spPr>
        <p:txBody>
          <a:bodyPr>
            <a:noAutofit/>
          </a:bodyPr>
          <a:lstStyle/>
          <a:p>
            <a:r>
              <a:rPr lang="en-US" sz="7200" dirty="0" smtClean="0">
                <a:solidFill>
                  <a:srgbClr val="FF0000"/>
                </a:solidFill>
                <a:latin typeface="Times New Roman" pitchFamily="18" charset="0"/>
                <a:cs typeface="Times New Roman" pitchFamily="18" charset="0"/>
              </a:rPr>
              <a:t>Đàm thoại</a:t>
            </a:r>
            <a:endParaRPr lang="en-US" sz="7200" dirty="0">
              <a:solidFill>
                <a:srgbClr val="FF0000"/>
              </a:solidFill>
              <a:latin typeface="Times New Roman" pitchFamily="18" charset="0"/>
              <a:cs typeface="Times New Roman" pitchFamily="18" charset="0"/>
            </a:endParaRPr>
          </a:p>
        </p:txBody>
      </p:sp>
      <p:sp>
        <p:nvSpPr>
          <p:cNvPr id="4100" name="AutoShape 4" descr="Kết quả hình ảnh cho kiến con đi ô tô"/>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Kết quả hình ảnh cho kiến con đi ô tô"/>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4" name="AutoShape 8" descr="Kết quả hình ảnh cho kiến con đi ô tô"/>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6" name="AutoShape 10" descr="Kết quả hình ảnh cho kiến con đi ô tô"/>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374</Words>
  <Application>Microsoft Office PowerPoint</Application>
  <PresentationFormat>On-screen Show (4:3)</PresentationFormat>
  <Paragraphs>35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ỦY BAN NHÂN DÂN QUẬN LONG BIÊN TRƯỜNG MẦM NON ĐỨC GIANG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Đàm thoại</vt:lpstr>
      <vt:lpstr>Các con vừa nghe cô kể câu chuyện gì?</vt:lpstr>
      <vt:lpstr>PowerPoint Presentation</vt:lpstr>
      <vt:lpstr>PowerPoint Presentation</vt:lpstr>
      <vt:lpstr>PowerPoint Presentation</vt:lpstr>
      <vt:lpstr>PowerPoint Presentation</vt:lpstr>
      <vt:lpstr>Qua câu truyện các  con thích nhất nhân vật nào? Tại sao?</vt:lpstr>
      <vt:lpstr>PowerPoint Presentation</vt:lpstr>
      <vt:lpstr>PowerPoint Presentation</vt:lpstr>
      <vt:lpstr>PowerPoint Presentation</vt:lpstr>
      <vt:lpstr>Giờ học đến đây là kết thúc! Chúc các bé chăm ngoan học giỏi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MẦM NON  HOA TRẠNG NGUYÊN CS2</dc:title>
  <dc:creator>khanhvd</dc:creator>
  <cp:lastModifiedBy>ADMIN</cp:lastModifiedBy>
  <cp:revision>21</cp:revision>
  <dcterms:created xsi:type="dcterms:W3CDTF">2017-06-22T13:18:45Z</dcterms:created>
  <dcterms:modified xsi:type="dcterms:W3CDTF">2024-10-29T15:06:37Z</dcterms:modified>
</cp:coreProperties>
</file>