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9144000" cy="6858000"/>
  <p:embeddedFontLst>
    <p:embeddedFont>
      <p:font typeface="LDHVTH+TimesNewRomanPS-BoldMT"/>
      <p:regular r:id="rId26"/>
    </p:embeddedFont>
    <p:embeddedFont>
      <p:font typeface="QORHMR+TimesNewRomanPSMT"/>
      <p:regular r:id="rId27"/>
    </p:embeddedFont>
    <p:embeddedFont>
      <p:font typeface="GNDQKD+Calibri-Bold"/>
      <p:regular r:id="rId28"/>
    </p:embeddedFont>
    <p:embeddedFont>
      <p:font typeface="TCGLCL+ArialMT"/>
      <p:regular r:id="rId29"/>
    </p:embeddedFont>
    <p:embeddedFont>
      <p:font typeface="IPBKWA+MS-PGothic"/>
      <p:regular r:id="rId3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font" Target="fonts/font1.fntdata" /><Relationship Id="rId27" Type="http://schemas.openxmlformats.org/officeDocument/2006/relationships/font" Target="fonts/font2.fntdata" /><Relationship Id="rId28" Type="http://schemas.openxmlformats.org/officeDocument/2006/relationships/font" Target="fonts/font3.fntdata" /><Relationship Id="rId29" Type="http://schemas.openxmlformats.org/officeDocument/2006/relationships/font" Target="fonts/font4.fntdata" /><Relationship Id="rId3" Type="http://schemas.openxmlformats.org/officeDocument/2006/relationships/viewProps" Target="viewProps.xml" /><Relationship Id="rId30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63040" y="230560"/>
            <a:ext cx="6426485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LDHVTH+TimesNewRomanPS-BoldMT"/>
                <a:cs typeface="LDHVTH+TimesNewRomanPS-BoldMT"/>
              </a:rPr>
              <a:t>ꢀꢀꢀꢀꢀꢀꢀꢀꢀꢀꢀꢀꢀꢀỦYꢀBANꢀNHÂNꢀDÂNꢀQUẬNꢀLONGꢀBIÊN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LDHVTH+TimesNewRomanPS-BoldMT"/>
                <a:cs typeface="LDHVTH+TimesNewRomanPS-BoldMT"/>
              </a:rPr>
              <a:t>ꢀꢀꢀꢀꢀꢀꢀꢀꢀꢀꢀꢀꢀꢀꢀꢀꢀꢀꢀTRƯỜNGꢀMẦMꢀNONꢀĐỨCꢀGIANG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02137" y="1932912"/>
            <a:ext cx="6747310" cy="12608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LDHVTH+TimesNewRomanPS-BoldMT"/>
                <a:cs typeface="LDHVTH+TimesNewRomanPS-BoldMT"/>
              </a:rPr>
              <a:t>ꢀꢀꢀꢀꢀꢀꢀꢀꢀꢀꢀ</a:t>
            </a:r>
            <a:r>
              <a:rPr dirty="0" sz="36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HOẠTꢀĐỘNGꢀÂMꢀNHẠC</a:t>
            </a:r>
          </a:p>
          <a:p>
            <a:pPr marL="0" marR="0">
              <a:lnSpc>
                <a:spcPts val="2083"/>
              </a:lnSpc>
              <a:spcBef>
                <a:spcPts val="314"/>
              </a:spcBef>
              <a:spcAft>
                <a:spcPts val="0"/>
              </a:spcAft>
            </a:pPr>
            <a:r>
              <a:rPr dirty="0" sz="2000" b="1">
                <a:solidFill>
                  <a:srgbClr val="002060"/>
                </a:solidFill>
                <a:latin typeface="LDHVTH+TimesNewRomanPS-BoldMT"/>
                <a:cs typeface="LDHVTH+TimesNewRomanPS-BoldMT"/>
              </a:rPr>
              <a:t>ꢀꢀꢀꢀꢀꢀꢀꢀꢀꢀꢀꢀꢀꢀꢀꢀ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44040" y="3048151"/>
            <a:ext cx="6174321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Đềꢀtài:ꢀDạyꢀhát:ꢀBéꢀquétꢀnhà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Tròꢀchơi:ꢀNhìnꢀhìnhꢀảnhꢀđoánꢀtênꢀbàiꢀhát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88037" y="4181934"/>
            <a:ext cx="3213570" cy="10455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002060"/>
                </a:solidFill>
                <a:latin typeface="LDHVTH+TimesNewRomanPS-BoldMT"/>
                <a:cs typeface="LDHVTH+TimesNewRomanPS-BoldMT"/>
              </a:rPr>
              <a:t>Lứaꢀtuổi:ꢀ4-5ꢀtuổi</a:t>
            </a:r>
          </a:p>
          <a:p>
            <a:pPr marL="0" marR="0">
              <a:lnSpc>
                <a:spcPts val="2292"/>
              </a:lnSpc>
              <a:spcBef>
                <a:spcPts val="347"/>
              </a:spcBef>
              <a:spcAft>
                <a:spcPts val="0"/>
              </a:spcAft>
            </a:pPr>
            <a:r>
              <a:rPr dirty="0" sz="2200" b="1">
                <a:solidFill>
                  <a:srgbClr val="002060"/>
                </a:solidFill>
                <a:latin typeface="LDHVTH+TimesNewRomanPS-BoldMT"/>
                <a:cs typeface="LDHVTH+TimesNewRomanPS-BoldMT"/>
              </a:rPr>
              <a:t>Giáoꢀviên:ꢀLêꢀThịꢀToan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74875" y="6685940"/>
            <a:ext cx="239371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2060"/>
                </a:solidFill>
                <a:latin typeface="LDHVTH+TimesNewRomanPS-BoldMT"/>
                <a:cs typeface="LDHVTH+TimesNewRomanPS-BoldMT"/>
              </a:rPr>
              <a:t>Nămꢀhọc:ꢀ2024-ꢀ2025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07366" y="843795"/>
            <a:ext cx="7077034" cy="87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B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ứ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cꢀtranhꢀnàyꢀt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ươ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ngꢀ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ứ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ngꢀv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ớ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iꢀbàiꢀhátꢀnào?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7620" y="5822110"/>
            <a:ext cx="3464513" cy="87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Bàiꢀhátꢀ:ꢀNhàꢀc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ủ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aꢀtôi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97034" y="610749"/>
            <a:ext cx="7077034" cy="87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B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ứ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cꢀtranhꢀnàyꢀt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ươ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ngꢀ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ứ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ngꢀv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ớ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iꢀbàiꢀhátꢀnào?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55283" y="5774574"/>
            <a:ext cx="3485257" cy="857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c00000"/>
                </a:solidFill>
                <a:latin typeface="IPBKWA+MS-PGothic"/>
                <a:cs typeface="IPBKWA+MS-PGothic"/>
              </a:rPr>
              <a:t>Bàiꢀhát:ꢀCháuꢀyêuꢀbà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920240" y="2661805"/>
            <a:ext cx="3210384" cy="17580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ff00"/>
                </a:solidFill>
                <a:latin typeface="IPBKWA+MS-PGothic"/>
                <a:cs typeface="IPBKWA+MS-PGothic"/>
              </a:rPr>
              <a:t>H</a:t>
            </a:r>
            <a:r>
              <a:rPr dirty="0" sz="5400">
                <a:solidFill>
                  <a:srgbClr val="ffff00"/>
                </a:solidFill>
                <a:latin typeface="TCGLCL+ArialMT"/>
                <a:cs typeface="TCGLCL+ArialMT"/>
              </a:rPr>
              <a:t>ế</a:t>
            </a:r>
            <a:r>
              <a:rPr dirty="0" sz="5400">
                <a:solidFill>
                  <a:srgbClr val="ffff00"/>
                </a:solidFill>
                <a:latin typeface="IPBKWA+MS-PGothic"/>
                <a:cs typeface="IPBKWA+MS-PGothic"/>
              </a:rPr>
              <a:t>tꢀgi</a:t>
            </a:r>
            <a:r>
              <a:rPr dirty="0" sz="5400">
                <a:solidFill>
                  <a:srgbClr val="ffff00"/>
                </a:solidFill>
                <a:latin typeface="TCGLCL+ArialMT"/>
                <a:cs typeface="TCGLCL+ArialMT"/>
              </a:rPr>
              <a:t>ờ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5736" y="1554911"/>
            <a:ext cx="7536179" cy="87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D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ạ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yꢀhát:ꢀBéꢀquétꢀnhàꢀ–ꢀnh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ạ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cꢀsĩꢀꢀHàꢀĐ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ứ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cꢀH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ậ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09582" y="5517311"/>
            <a:ext cx="2018605" cy="87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Nh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ạ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cꢀ2ꢀl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ờ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i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5736" y="1554911"/>
            <a:ext cx="5378606" cy="87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D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ạ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yꢀhát:ꢀBéꢀquétꢀnhàꢀ(ꢀhátꢀ1ꢀl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ờ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i)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53440" y="770448"/>
            <a:ext cx="6136553" cy="766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2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ꢀꢀꢀꢀꢀꢀꢀꢀꢀꢀꢀꢀꢀ</a:t>
            </a:r>
            <a:r>
              <a:rPr dirty="0" sz="24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ꢀꢀꢀꢀꢀꢀꢀꢀꢀꢀꢀꢀꢀꢀꢀꢀꢀꢀꢀꢀꢀꢀꢀꢀꢀꢀꢀꢀMụcꢀđíchꢀyêuꢀcầu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3440" y="1492236"/>
            <a:ext cx="154048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1.ꢀKiếnꢀthức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3440" y="1766556"/>
            <a:ext cx="8181424" cy="2775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-ꢀTrẻꢀnhớꢀtênꢀbàiꢀhátꢀꢀ“Béꢀquétꢀnhàꢀ”,ꢀꢀtênꢀꢀtácꢀgiảꢀ“HàꢀĐứcꢀHậu”.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-ꢀ</a:t>
            </a: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Trẻꢀhátꢀtựꢀnhiên,ꢀhátꢀtheoꢀgiaiꢀđiệuꢀbàiꢀhátꢀquenꢀthuộc.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-ꢀBiếtꢀcảmꢀnhậnꢀvàꢀthểꢀhiệnꢀnhúnꢀnhảyꢀtheoꢀgiaiꢀđiệuꢀvuiꢀtươiꢀkhiꢀhát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-ꢀTrẻꢀbiếtꢀhátꢀnốiꢀtiếp,ꢀhátꢀtoꢀnhỏ,ꢀtheoꢀtayꢀcôꢀbắtꢀnhịp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-ꢀBiếtꢀchơiꢀtròꢀchơiꢀnhìnꢀhìnhꢀảnhꢀđoánꢀtênꢀbàiꢀhát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2.ꢀKĩꢀnăng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-ꢀRènꢀtrẻꢀkỹꢀnăngꢀhátꢀrõꢀlời,ꢀđúngꢀgiaiꢀđiệu,ꢀvuiꢀtươi,ꢀthểꢀhiệnꢀtìnhꢀcảmꢀkhiꢀhát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-ꢀ</a:t>
            </a: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Rènꢀluyệnꢀkhảꢀnăngꢀchúꢀý,ꢀtaiꢀngheꢀâmꢀnhạc.</a:t>
            </a:r>
          </a:p>
          <a:p>
            <a:pPr marL="0" marR="0">
              <a:lnSpc>
                <a:spcPts val="1875"/>
              </a:lnSpc>
              <a:spcBef>
                <a:spcPts val="284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LDHVTH+TimesNewRomanPS-BoldMT"/>
                <a:cs typeface="LDHVTH+TimesNewRomanPS-BoldMT"/>
              </a:rPr>
              <a:t>3.ꢀTháiꢀđộ: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3440" y="4235437"/>
            <a:ext cx="8837879" cy="11229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-ꢀSôiꢀnổi,ꢀhàoꢀhứngꢀthamꢀgiaꢀcácꢀhoạtꢀđộngꢀvàꢀhưởngꢀứngꢀcảmꢀxúcꢀâmꢀnhạcꢀcùngꢀcô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>
                <a:solidFill>
                  <a:srgbClr val="ff0000"/>
                </a:solidFill>
                <a:latin typeface="QORHMR+TimesNewRomanPSMT"/>
                <a:cs typeface="QORHMR+TimesNewRomanPSMT"/>
              </a:rPr>
              <a:t>-ꢀGiáoꢀdụcꢀtrẻꢀyêuꢀquýꢀbàꢀvàꢀbiếtꢀgiúpꢀđỡꢀbà.</a:t>
            </a:r>
          </a:p>
          <a:p>
            <a:pPr marL="0" marR="0">
              <a:lnSpc>
                <a:spcPts val="1875"/>
              </a:lnSpc>
              <a:spcBef>
                <a:spcPts val="231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GNDQKD+Calibri-Bold"/>
                <a:cs typeface="GNDQKD+Calibri-Bold"/>
              </a:rPr>
              <a:t>ꢀ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66382" y="2938438"/>
            <a:ext cx="2992189" cy="387399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503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0" b="1">
                <a:solidFill>
                  <a:srgbClr val="0000cc"/>
                </a:solidFill>
                <a:latin typeface="GNDQKD+Calibri-Bold"/>
                <a:cs typeface="GNDQKD+Calibri-Bold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2540" y="626812"/>
            <a:ext cx="7513218" cy="2061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+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Cách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chơi: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Cả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lớp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chia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làm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3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đội.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trưởng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của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3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cầm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tín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hiệu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để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phát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tín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hiệu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dành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quyền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trả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lời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tên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bài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hát</a:t>
            </a:r>
          </a:p>
          <a:p>
            <a:pPr marL="0" marR="0">
              <a:lnSpc>
                <a:spcPts val="197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tương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ứng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với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hình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ảnh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có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trên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màn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hình.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trả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lời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đúng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sẽ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được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biểu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diễn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bài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hát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và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khi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hát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đúng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và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biểu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diễn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giỏi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sẽ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được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một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bông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hoa.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Kết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thúc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được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nhiều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hoa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nhất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là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chiến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thắng.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2540" y="2653732"/>
            <a:ext cx="7511613" cy="23507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+</a:t>
            </a:r>
            <a:r>
              <a:rPr dirty="0" sz="1900" spc="-17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Luật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chơi: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Cô</a:t>
            </a:r>
            <a:r>
              <a:rPr dirty="0" sz="1900" spc="-11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sẽ</a:t>
            </a:r>
            <a:r>
              <a:rPr dirty="0" sz="1900" spc="-14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quay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vòng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quay.</a:t>
            </a:r>
            <a:r>
              <a:rPr dirty="0" sz="1900" spc="-145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Vòng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quay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dừng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ở</a:t>
            </a:r>
            <a:r>
              <a:rPr dirty="0" sz="1900" spc="-16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ô</a:t>
            </a:r>
            <a:r>
              <a:rPr dirty="0" sz="1900" spc="-14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nào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thì</a:t>
            </a:r>
            <a:r>
              <a:rPr dirty="0" sz="1900" spc="55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hình</a:t>
            </a:r>
            <a:r>
              <a:rPr dirty="0" sz="1900" spc="69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ảnh</a:t>
            </a:r>
            <a:r>
              <a:rPr dirty="0" sz="1900" spc="7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ở</a:t>
            </a:r>
            <a:r>
              <a:rPr dirty="0" sz="1900" spc="56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ô</a:t>
            </a:r>
            <a:r>
              <a:rPr dirty="0" sz="1900" spc="58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đó</a:t>
            </a:r>
            <a:r>
              <a:rPr dirty="0" sz="1900" spc="64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được</a:t>
            </a:r>
            <a:r>
              <a:rPr dirty="0" sz="1900" spc="68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mở</a:t>
            </a:r>
            <a:r>
              <a:rPr dirty="0" sz="1900" spc="61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ra.</a:t>
            </a:r>
            <a:r>
              <a:rPr dirty="0" sz="1900" spc="6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Mỗi</a:t>
            </a:r>
            <a:r>
              <a:rPr dirty="0" sz="1900" spc="66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  <a:r>
              <a:rPr dirty="0" sz="1900" spc="67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được</a:t>
            </a:r>
            <a:r>
              <a:rPr dirty="0" sz="1900" spc="68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trả</a:t>
            </a:r>
            <a:r>
              <a:rPr dirty="0" sz="1900" spc="6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lời</a:t>
            </a:r>
            <a:r>
              <a:rPr dirty="0" sz="1900" spc="64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tên</a:t>
            </a:r>
            <a:r>
              <a:rPr dirty="0" sz="1900" spc="63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bài</a:t>
            </a:r>
          </a:p>
          <a:p>
            <a:pPr marL="0" marR="0">
              <a:lnSpc>
                <a:spcPts val="1979"/>
              </a:lnSpc>
              <a:spcBef>
                <a:spcPts val="25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hát</a:t>
            </a:r>
            <a:r>
              <a:rPr dirty="0" sz="1900" spc="233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1</a:t>
            </a:r>
            <a:r>
              <a:rPr dirty="0" sz="1900" spc="231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lần.</a:t>
            </a:r>
            <a:r>
              <a:rPr dirty="0" sz="1900" spc="238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Khi</a:t>
            </a:r>
            <a:r>
              <a:rPr dirty="0" sz="1900" spc="23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hình</a:t>
            </a:r>
            <a:r>
              <a:rPr dirty="0" sz="1900" spc="24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ảnh</a:t>
            </a:r>
            <a:r>
              <a:rPr dirty="0" sz="1900" spc="243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xuất</a:t>
            </a:r>
            <a:r>
              <a:rPr dirty="0" sz="1900" spc="233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hiện,</a:t>
            </a:r>
            <a:r>
              <a:rPr dirty="0" sz="1900" spc="244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cô</a:t>
            </a:r>
            <a:r>
              <a:rPr dirty="0" sz="1900" spc="231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cho</a:t>
            </a:r>
            <a:r>
              <a:rPr dirty="0" sz="1900" spc="236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các</a:t>
            </a:r>
            <a:r>
              <a:rPr dirty="0" sz="1900" spc="231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  <a:r>
              <a:rPr dirty="0" sz="1900" spc="24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thời</a:t>
            </a:r>
            <a:r>
              <a:rPr dirty="0" sz="1900" spc="239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gian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suy</a:t>
            </a:r>
            <a:r>
              <a:rPr dirty="0" sz="1900" spc="163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nghĩ.</a:t>
            </a:r>
            <a:r>
              <a:rPr dirty="0" sz="1900" spc="171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Khi</a:t>
            </a:r>
            <a:r>
              <a:rPr dirty="0" sz="1900" spc="164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cô</a:t>
            </a:r>
            <a:r>
              <a:rPr dirty="0" sz="1900" spc="16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nói</a:t>
            </a:r>
            <a:r>
              <a:rPr dirty="0" sz="1900" spc="17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“1,</a:t>
            </a:r>
            <a:r>
              <a:rPr dirty="0" sz="1900" spc="165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2,</a:t>
            </a:r>
            <a:r>
              <a:rPr dirty="0" sz="1900" spc="16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3”,</a:t>
            </a:r>
            <a:r>
              <a:rPr dirty="0" sz="1900" spc="165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  <a:r>
              <a:rPr dirty="0" sz="1900" spc="17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trưởng</a:t>
            </a:r>
            <a:r>
              <a:rPr dirty="0" sz="1900" spc="18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mới</a:t>
            </a:r>
            <a:r>
              <a:rPr dirty="0" sz="1900" spc="17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được</a:t>
            </a:r>
            <a:r>
              <a:rPr dirty="0" sz="1900" spc="173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phát</a:t>
            </a:r>
            <a:r>
              <a:rPr dirty="0" sz="1900" spc="17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tín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hiệu</a:t>
            </a:r>
            <a:r>
              <a:rPr dirty="0" sz="1900" spc="65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trả</a:t>
            </a:r>
            <a:r>
              <a:rPr dirty="0" sz="1900" spc="5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lời,</a:t>
            </a:r>
            <a:r>
              <a:rPr dirty="0" sz="1900" spc="52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  <a:r>
              <a:rPr dirty="0" sz="1900" spc="58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nào</a:t>
            </a:r>
            <a:r>
              <a:rPr dirty="0" sz="1900" spc="61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phát</a:t>
            </a:r>
            <a:r>
              <a:rPr dirty="0" sz="1900" spc="58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tín</a:t>
            </a:r>
            <a:r>
              <a:rPr dirty="0" sz="1900" spc="48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hiệu</a:t>
            </a:r>
            <a:r>
              <a:rPr dirty="0" sz="1900" spc="65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trước</a:t>
            </a:r>
            <a:r>
              <a:rPr dirty="0" sz="1900" spc="57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sẽ</a:t>
            </a:r>
            <a:r>
              <a:rPr dirty="0" sz="1900" spc="49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mất</a:t>
            </a:r>
            <a:r>
              <a:rPr dirty="0" sz="1900" spc="51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lượt</a:t>
            </a:r>
            <a:r>
              <a:rPr dirty="0" sz="1900" spc="54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chơi.</a:t>
            </a:r>
            <a:r>
              <a:rPr dirty="0" sz="1900" spc="56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trả</a:t>
            </a:r>
            <a:r>
              <a:rPr dirty="0" sz="1900" spc="154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lời</a:t>
            </a:r>
            <a:r>
              <a:rPr dirty="0" sz="1900" spc="157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sai</a:t>
            </a:r>
            <a:r>
              <a:rPr dirty="0" sz="1900" spc="153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các</a:t>
            </a:r>
            <a:r>
              <a:rPr dirty="0" sz="1900" spc="15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đội</a:t>
            </a:r>
            <a:r>
              <a:rPr dirty="0" sz="1900" spc="159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còn</a:t>
            </a:r>
            <a:r>
              <a:rPr dirty="0" sz="1900" spc="156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lại</a:t>
            </a:r>
            <a:r>
              <a:rPr dirty="0" sz="1900" spc="157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sẽ</a:t>
            </a:r>
            <a:r>
              <a:rPr dirty="0" sz="1900" spc="15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được</a:t>
            </a:r>
            <a:r>
              <a:rPr dirty="0" sz="1900" spc="16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phát</a:t>
            </a:r>
            <a:r>
              <a:rPr dirty="0" sz="1900" spc="16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tín</a:t>
            </a:r>
            <a:r>
              <a:rPr dirty="0" sz="1900" spc="149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hiệu</a:t>
            </a:r>
            <a:r>
              <a:rPr dirty="0" sz="1900" spc="166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dành</a:t>
            </a:r>
            <a:r>
              <a:rPr dirty="0" sz="1900" spc="168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quyền</a:t>
            </a:r>
          </a:p>
          <a:p>
            <a:pPr marL="0" marR="0">
              <a:lnSpc>
                <a:spcPts val="1979"/>
              </a:lnSpc>
              <a:spcBef>
                <a:spcPts val="300"/>
              </a:spcBef>
              <a:spcAft>
                <a:spcPts val="0"/>
              </a:spcAft>
            </a:pP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trả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lời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 </a:t>
            </a:r>
            <a:r>
              <a:rPr dirty="0" sz="1900">
                <a:solidFill>
                  <a:srgbClr val="0000cc"/>
                </a:solidFill>
                <a:latin typeface="TCGLCL+ArialMT"/>
                <a:cs typeface="TCGLCL+ArialMT"/>
              </a:rPr>
              <a:t>lại.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88036" y="945398"/>
            <a:ext cx="7077034" cy="87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B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ứ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cꢀtranhꢀnàyꢀt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ươ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ngꢀ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ứ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ngꢀv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ớ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iꢀbàiꢀhátꢀnào?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6874" y="5771398"/>
            <a:ext cx="4810229" cy="8790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Bàiꢀhát:ꢀC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ả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ꢀnhàꢀth</a:t>
            </a:r>
            <a:r>
              <a:rPr dirty="0" sz="2700">
                <a:solidFill>
                  <a:srgbClr val="ff0000"/>
                </a:solidFill>
                <a:latin typeface="TCGLCL+ArialMT"/>
                <a:cs typeface="TCGLCL+ArialMT"/>
              </a:rPr>
              <a:t>ươ</a:t>
            </a:r>
            <a:r>
              <a:rPr dirty="0" sz="2700">
                <a:solidFill>
                  <a:srgbClr val="ff0000"/>
                </a:solidFill>
                <a:latin typeface="IPBKWA+MS-PGothic"/>
                <a:cs typeface="IPBKWA+MS-PGothic"/>
              </a:rPr>
              <a:t>ngꢀnhau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2024-11-25T02:37:59-07:00</dcterms:modified>
</cp:coreProperties>
</file>