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88" r:id="rId6"/>
    <p:sldId id="297" r:id="rId7"/>
    <p:sldId id="289" r:id="rId8"/>
    <p:sldId id="290" r:id="rId9"/>
    <p:sldId id="291" r:id="rId10"/>
    <p:sldId id="293" r:id="rId11"/>
    <p:sldId id="292" r:id="rId12"/>
    <p:sldId id="294" r:id="rId13"/>
    <p:sldId id="295" r:id="rId14"/>
    <p:sldId id="296" r:id="rId15"/>
    <p:sldId id="298" r:id="rId16"/>
    <p:sldId id="300" r:id="rId17"/>
    <p:sldId id="301" r:id="rId18"/>
    <p:sldId id="302" r:id="rId19"/>
    <p:sldId id="303" r:id="rId20"/>
    <p:sldId id="299" r:id="rId21"/>
    <p:sldId id="305" r:id="rId22"/>
    <p:sldId id="306" r:id="rId23"/>
    <p:sldId id="307"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74" autoAdjust="0"/>
  </p:normalViewPr>
  <p:slideViewPr>
    <p:cSldViewPr snapToGrid="0">
      <p:cViewPr varScale="1">
        <p:scale>
          <a:sx n="70" d="100"/>
          <a:sy n="70" d="100"/>
        </p:scale>
        <p:origin x="738" y="60"/>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20/2/2024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20/2/2024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t>20/2/2024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t>20/2/2024</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t>20/2/2024</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t>20/2/2024</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t>20/2/2024</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20/2/2024</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t>20/2/2024</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20/2/2024</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tmp"/><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AA25D9-8D1D-8416-6D70-4C6A24D87D3C}"/>
              </a:ext>
            </a:extLst>
          </p:cNvPr>
          <p:cNvSpPr txBox="1"/>
          <p:nvPr/>
        </p:nvSpPr>
        <p:spPr>
          <a:xfrm>
            <a:off x="2060448" y="136610"/>
            <a:ext cx="7461504" cy="707886"/>
          </a:xfrm>
          <a:prstGeom prst="rect">
            <a:avLst/>
          </a:prstGeom>
          <a:noFill/>
        </p:spPr>
        <p:txBody>
          <a:bodyPr wrap="square" rtlCol="0">
            <a:spAutoFit/>
          </a:bodyPr>
          <a:lstStyle/>
          <a:p>
            <a:pPr algn="ctr"/>
            <a:r>
              <a:rPr lang="vi-VN" sz="2000" dirty="0">
                <a:latin typeface="#9Slide04 SFU Toledo Bold" panose="00000700000000000000" pitchFamily="2" charset="0"/>
              </a:rPr>
              <a:t>ỦY BAN NHÂN DÂN QUÂN LONG BIÊN</a:t>
            </a:r>
          </a:p>
          <a:p>
            <a:pPr algn="ctr"/>
            <a:r>
              <a:rPr lang="vi-VN" sz="2000" dirty="0">
                <a:latin typeface="#9Slide04 SFU Toledo Bold" panose="00000700000000000000" pitchFamily="2" charset="0"/>
              </a:rPr>
              <a:t>TRƯỜNG MẦM NON ĐỨC GIANG</a:t>
            </a:r>
            <a:endParaRPr lang="en-US" sz="2000" dirty="0">
              <a:latin typeface="#9Slide04 SFU Toledo Bold" panose="00000700000000000000" pitchFamily="2" charset="0"/>
            </a:endParaRPr>
          </a:p>
        </p:txBody>
      </p:sp>
      <p:sp>
        <p:nvSpPr>
          <p:cNvPr id="7" name="TextBox 6">
            <a:extLst>
              <a:ext uri="{FF2B5EF4-FFF2-40B4-BE49-F238E27FC236}">
                <a16:creationId xmlns:a16="http://schemas.microsoft.com/office/drawing/2014/main" id="{3E226115-6DFF-D3CD-72F7-BA8FDB0EB11E}"/>
              </a:ext>
            </a:extLst>
          </p:cNvPr>
          <p:cNvSpPr txBox="1"/>
          <p:nvPr/>
        </p:nvSpPr>
        <p:spPr>
          <a:xfrm>
            <a:off x="2212848" y="2605490"/>
            <a:ext cx="7461504" cy="523220"/>
          </a:xfrm>
          <a:prstGeom prst="rect">
            <a:avLst/>
          </a:prstGeom>
          <a:noFill/>
        </p:spPr>
        <p:txBody>
          <a:bodyPr wrap="square" rtlCol="0">
            <a:spAutoFit/>
          </a:bodyPr>
          <a:lstStyle/>
          <a:p>
            <a:pPr algn="ctr"/>
            <a:r>
              <a:rPr lang="vi-VN" sz="2800" dirty="0">
                <a:latin typeface="#9Slide04 SFU Toledo Bold" panose="00000700000000000000" pitchFamily="2" charset="0"/>
              </a:rPr>
              <a:t>LĨNH VỰC: PHÁT TRIỂN NGÔN NGỮ</a:t>
            </a:r>
            <a:endParaRPr lang="en-US" sz="2800" dirty="0">
              <a:latin typeface="#9Slide04 SFU Toledo Bold" panose="00000700000000000000" pitchFamily="2" charset="0"/>
            </a:endParaRPr>
          </a:p>
        </p:txBody>
      </p:sp>
      <p:sp>
        <p:nvSpPr>
          <p:cNvPr id="8" name="TextBox 7">
            <a:extLst>
              <a:ext uri="{FF2B5EF4-FFF2-40B4-BE49-F238E27FC236}">
                <a16:creationId xmlns:a16="http://schemas.microsoft.com/office/drawing/2014/main" id="{149B7151-FE96-44C1-BB96-A328361E8E43}"/>
              </a:ext>
            </a:extLst>
          </p:cNvPr>
          <p:cNvSpPr txBox="1"/>
          <p:nvPr/>
        </p:nvSpPr>
        <p:spPr>
          <a:xfrm>
            <a:off x="2212848" y="3096043"/>
            <a:ext cx="7461504" cy="523220"/>
          </a:xfrm>
          <a:prstGeom prst="rect">
            <a:avLst/>
          </a:prstGeom>
          <a:noFill/>
        </p:spPr>
        <p:txBody>
          <a:bodyPr wrap="square" rtlCol="0">
            <a:spAutoFit/>
          </a:bodyPr>
          <a:lstStyle/>
          <a:p>
            <a:pPr algn="ctr"/>
            <a:r>
              <a:rPr lang="vi-VN" sz="2800">
                <a:latin typeface="#9Slide04 SFU Toledo Bold" panose="00000700000000000000" pitchFamily="2" charset="0"/>
              </a:rPr>
              <a:t>Đề </a:t>
            </a:r>
            <a:r>
              <a:rPr lang="en-US" sz="2800">
                <a:latin typeface="#9Slide04 SFU Toledo Bold" panose="00000700000000000000" pitchFamily="2" charset="0"/>
              </a:rPr>
              <a:t>truyện: Sự tích quả dưa hấu</a:t>
            </a:r>
            <a:endParaRPr lang="en-US" sz="2800" dirty="0">
              <a:latin typeface="#9Slide04 SFU Toledo Bold" panose="00000700000000000000" pitchFamily="2" charset="0"/>
            </a:endParaRPr>
          </a:p>
        </p:txBody>
      </p:sp>
      <p:sp>
        <p:nvSpPr>
          <p:cNvPr id="9" name="TextBox 8">
            <a:extLst>
              <a:ext uri="{FF2B5EF4-FFF2-40B4-BE49-F238E27FC236}">
                <a16:creationId xmlns:a16="http://schemas.microsoft.com/office/drawing/2014/main" id="{76747729-5214-08AB-D778-8C9813A04FFE}"/>
              </a:ext>
            </a:extLst>
          </p:cNvPr>
          <p:cNvSpPr txBox="1"/>
          <p:nvPr/>
        </p:nvSpPr>
        <p:spPr>
          <a:xfrm>
            <a:off x="2212848" y="3945970"/>
            <a:ext cx="7461504" cy="830997"/>
          </a:xfrm>
          <a:prstGeom prst="rect">
            <a:avLst/>
          </a:prstGeom>
          <a:noFill/>
        </p:spPr>
        <p:txBody>
          <a:bodyPr wrap="square" rtlCol="0">
            <a:spAutoFit/>
          </a:bodyPr>
          <a:lstStyle/>
          <a:p>
            <a:pPr algn="ctr"/>
            <a:r>
              <a:rPr lang="vi-VN" sz="2400" dirty="0">
                <a:latin typeface="#9Slide04 SFU Toledo Bold" panose="00000700000000000000" pitchFamily="2" charset="0"/>
              </a:rPr>
              <a:t>Lứa tuổi: </a:t>
            </a:r>
            <a:r>
              <a:rPr lang="en-US" sz="2400" dirty="0">
                <a:latin typeface="#9Slide04 SFU Toledo Bold" panose="00000700000000000000" pitchFamily="2" charset="0"/>
              </a:rPr>
              <a:t>4</a:t>
            </a:r>
            <a:r>
              <a:rPr lang="vi-VN" sz="2400" dirty="0">
                <a:latin typeface="#9Slide04 SFU Toledo Bold" panose="00000700000000000000" pitchFamily="2" charset="0"/>
              </a:rPr>
              <a:t> - </a:t>
            </a:r>
            <a:r>
              <a:rPr lang="en-US" sz="2400" dirty="0">
                <a:latin typeface="#9Slide04 SFU Toledo Bold" panose="00000700000000000000" pitchFamily="2" charset="0"/>
              </a:rPr>
              <a:t>5</a:t>
            </a:r>
            <a:r>
              <a:rPr lang="vi-VN" sz="2400" dirty="0">
                <a:latin typeface="#9Slide04 SFU Toledo Bold" panose="00000700000000000000" pitchFamily="2" charset="0"/>
              </a:rPr>
              <a:t> tuổi</a:t>
            </a:r>
          </a:p>
          <a:p>
            <a:pPr algn="ctr"/>
            <a:r>
              <a:rPr lang="vi-VN" sz="2400" dirty="0">
                <a:latin typeface="#9Slide04 SFU Toledo Bold" panose="00000700000000000000" pitchFamily="2" charset="0"/>
              </a:rPr>
              <a:t>Giáo viên</a:t>
            </a:r>
            <a:r>
              <a:rPr lang="vi-VN" sz="2400">
                <a:latin typeface="#9Slide04 SFU Toledo Bold" panose="00000700000000000000" pitchFamily="2" charset="0"/>
              </a:rPr>
              <a:t>: </a:t>
            </a:r>
            <a:r>
              <a:rPr lang="en-US" sz="2400">
                <a:latin typeface="#9Slide04 SFU Toledo Bold" panose="00000700000000000000" pitchFamily="2" charset="0"/>
              </a:rPr>
              <a:t>Phạm Thị Trà My</a:t>
            </a:r>
            <a:endParaRPr lang="en-US" sz="2000" dirty="0">
              <a:latin typeface="#9Slide04 SFU Toledo Bold" panose="00000700000000000000" pitchFamily="2" charset="0"/>
            </a:endParaRPr>
          </a:p>
        </p:txBody>
      </p:sp>
      <p:sp>
        <p:nvSpPr>
          <p:cNvPr id="10" name="TextBox 9">
            <a:extLst>
              <a:ext uri="{FF2B5EF4-FFF2-40B4-BE49-F238E27FC236}">
                <a16:creationId xmlns:a16="http://schemas.microsoft.com/office/drawing/2014/main" id="{93AC6514-34B6-BE60-1371-7BFDE3C030C8}"/>
              </a:ext>
            </a:extLst>
          </p:cNvPr>
          <p:cNvSpPr txBox="1"/>
          <p:nvPr/>
        </p:nvSpPr>
        <p:spPr>
          <a:xfrm>
            <a:off x="2365248" y="4776967"/>
            <a:ext cx="7461504" cy="461665"/>
          </a:xfrm>
          <a:prstGeom prst="rect">
            <a:avLst/>
          </a:prstGeom>
          <a:noFill/>
        </p:spPr>
        <p:txBody>
          <a:bodyPr wrap="square" rtlCol="0">
            <a:spAutoFit/>
          </a:bodyPr>
          <a:lstStyle/>
          <a:p>
            <a:pPr algn="ctr"/>
            <a:r>
              <a:rPr lang="vi-VN" sz="2400" dirty="0">
                <a:latin typeface="#9Slide04 SFU Toledo Bold" panose="00000700000000000000" pitchFamily="2" charset="0"/>
              </a:rPr>
              <a:t>Năm học: 202</a:t>
            </a:r>
            <a:r>
              <a:rPr lang="en-US" sz="2400" dirty="0">
                <a:latin typeface="#9Slide04 SFU Toledo Bold" panose="00000700000000000000" pitchFamily="2" charset="0"/>
              </a:rPr>
              <a:t>3</a:t>
            </a:r>
            <a:r>
              <a:rPr lang="vi-VN" sz="2400" dirty="0">
                <a:latin typeface="#9Slide04 SFU Toledo Bold" panose="00000700000000000000" pitchFamily="2" charset="0"/>
              </a:rPr>
              <a:t> -202</a:t>
            </a:r>
            <a:r>
              <a:rPr lang="en-US" sz="2400" dirty="0">
                <a:latin typeface="#9Slide04 SFU Toledo Bold" panose="00000700000000000000" pitchFamily="2" charset="0"/>
              </a:rPr>
              <a:t>4</a:t>
            </a:r>
          </a:p>
        </p:txBody>
      </p:sp>
      <p:pic>
        <p:nvPicPr>
          <p:cNvPr id="11" name="Picture 10" descr="A picture containing text, clipart&#10;&#10;Description automatically generated">
            <a:extLst>
              <a:ext uri="{FF2B5EF4-FFF2-40B4-BE49-F238E27FC236}">
                <a16:creationId xmlns:a16="http://schemas.microsoft.com/office/drawing/2014/main" id="{DC3EFEDD-BBAE-4A1C-6230-21E606CAA4F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60791" y="855079"/>
            <a:ext cx="1460817" cy="1471289"/>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anim calcmode="lin" valueType="num">
                                      <p:cBhvr>
                                        <p:cTn id="8" dur="1750" fill="hold"/>
                                        <p:tgtEl>
                                          <p:spTgt spid="6"/>
                                        </p:tgtEl>
                                        <p:attrNameLst>
                                          <p:attrName>ppt_x</p:attrName>
                                        </p:attrNameLst>
                                      </p:cBhvr>
                                      <p:tavLst>
                                        <p:tav tm="0">
                                          <p:val>
                                            <p:strVal val="#ppt_x"/>
                                          </p:val>
                                        </p:tav>
                                        <p:tav tm="100000">
                                          <p:val>
                                            <p:strVal val="#ppt_x"/>
                                          </p:val>
                                        </p:tav>
                                      </p:tavLst>
                                    </p:anim>
                                    <p:anim calcmode="lin" valueType="num">
                                      <p:cBhvr>
                                        <p:cTn id="9" dur="1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750"/>
                                        <p:tgtEl>
                                          <p:spTgt spid="11"/>
                                        </p:tgtEl>
                                      </p:cBhvr>
                                    </p:animEffect>
                                    <p:anim calcmode="lin" valueType="num">
                                      <p:cBhvr>
                                        <p:cTn id="14" dur="1750" fill="hold"/>
                                        <p:tgtEl>
                                          <p:spTgt spid="11"/>
                                        </p:tgtEl>
                                        <p:attrNameLst>
                                          <p:attrName>ppt_x</p:attrName>
                                        </p:attrNameLst>
                                      </p:cBhvr>
                                      <p:tavLst>
                                        <p:tav tm="0">
                                          <p:val>
                                            <p:strVal val="#ppt_x"/>
                                          </p:val>
                                        </p:tav>
                                        <p:tav tm="100000">
                                          <p:val>
                                            <p:strVal val="#ppt_x"/>
                                          </p:val>
                                        </p:tav>
                                      </p:tavLst>
                                    </p:anim>
                                    <p:anim calcmode="lin" valueType="num">
                                      <p:cBhvr>
                                        <p:cTn id="15" dur="1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750"/>
                                        <p:tgtEl>
                                          <p:spTgt spid="7"/>
                                        </p:tgtEl>
                                      </p:cBhvr>
                                    </p:animEffect>
                                    <p:anim calcmode="lin" valueType="num">
                                      <p:cBhvr>
                                        <p:cTn id="21" dur="1750" fill="hold"/>
                                        <p:tgtEl>
                                          <p:spTgt spid="7"/>
                                        </p:tgtEl>
                                        <p:attrNameLst>
                                          <p:attrName>ppt_x</p:attrName>
                                        </p:attrNameLst>
                                      </p:cBhvr>
                                      <p:tavLst>
                                        <p:tav tm="0">
                                          <p:val>
                                            <p:strVal val="#ppt_x"/>
                                          </p:val>
                                        </p:tav>
                                        <p:tav tm="100000">
                                          <p:val>
                                            <p:strVal val="#ppt_x"/>
                                          </p:val>
                                        </p:tav>
                                      </p:tavLst>
                                    </p:anim>
                                    <p:anim calcmode="lin" valueType="num">
                                      <p:cBhvr>
                                        <p:cTn id="22" dur="175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750"/>
                                        <p:tgtEl>
                                          <p:spTgt spid="8"/>
                                        </p:tgtEl>
                                      </p:cBhvr>
                                    </p:animEffect>
                                    <p:anim calcmode="lin" valueType="num">
                                      <p:cBhvr>
                                        <p:cTn id="26" dur="1750" fill="hold"/>
                                        <p:tgtEl>
                                          <p:spTgt spid="8"/>
                                        </p:tgtEl>
                                        <p:attrNameLst>
                                          <p:attrName>ppt_x</p:attrName>
                                        </p:attrNameLst>
                                      </p:cBhvr>
                                      <p:tavLst>
                                        <p:tav tm="0">
                                          <p:val>
                                            <p:strVal val="#ppt_x"/>
                                          </p:val>
                                        </p:tav>
                                        <p:tav tm="100000">
                                          <p:val>
                                            <p:strVal val="#ppt_x"/>
                                          </p:val>
                                        </p:tav>
                                      </p:tavLst>
                                    </p:anim>
                                    <p:anim calcmode="lin" valueType="num">
                                      <p:cBhvr>
                                        <p:cTn id="27" dur="175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750"/>
                                        <p:tgtEl>
                                          <p:spTgt spid="9"/>
                                        </p:tgtEl>
                                      </p:cBhvr>
                                    </p:animEffect>
                                    <p:anim calcmode="lin" valueType="num">
                                      <p:cBhvr>
                                        <p:cTn id="31" dur="1750" fill="hold"/>
                                        <p:tgtEl>
                                          <p:spTgt spid="9"/>
                                        </p:tgtEl>
                                        <p:attrNameLst>
                                          <p:attrName>ppt_x</p:attrName>
                                        </p:attrNameLst>
                                      </p:cBhvr>
                                      <p:tavLst>
                                        <p:tav tm="0">
                                          <p:val>
                                            <p:strVal val="#ppt_x"/>
                                          </p:val>
                                        </p:tav>
                                        <p:tav tm="100000">
                                          <p:val>
                                            <p:strVal val="#ppt_x"/>
                                          </p:val>
                                        </p:tav>
                                      </p:tavLst>
                                    </p:anim>
                                    <p:anim calcmode="lin" valueType="num">
                                      <p:cBhvr>
                                        <p:cTn id="32" dur="175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750"/>
                                        <p:tgtEl>
                                          <p:spTgt spid="10"/>
                                        </p:tgtEl>
                                      </p:cBhvr>
                                    </p:animEffect>
                                    <p:anim calcmode="lin" valueType="num">
                                      <p:cBhvr>
                                        <p:cTn id="36" dur="1750" fill="hold"/>
                                        <p:tgtEl>
                                          <p:spTgt spid="10"/>
                                        </p:tgtEl>
                                        <p:attrNameLst>
                                          <p:attrName>ppt_x</p:attrName>
                                        </p:attrNameLst>
                                      </p:cBhvr>
                                      <p:tavLst>
                                        <p:tav tm="0">
                                          <p:val>
                                            <p:strVal val="#ppt_x"/>
                                          </p:val>
                                        </p:tav>
                                        <p:tav tm="100000">
                                          <p:val>
                                            <p:strVal val="#ppt_x"/>
                                          </p:val>
                                        </p:tav>
                                      </p:tavLst>
                                    </p:anim>
                                    <p:anim calcmode="lin" valueType="num">
                                      <p:cBhvr>
                                        <p:cTn id="37"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8476C18-30AC-1AA7-F274-FDD33FD323CD}"/>
              </a:ext>
            </a:extLst>
          </p:cNvPr>
          <p:cNvPicPr>
            <a:picLocks noChangeAspect="1"/>
          </p:cNvPicPr>
          <p:nvPr/>
        </p:nvPicPr>
        <p:blipFill>
          <a:blip r:embed="rId2"/>
          <a:stretch>
            <a:fillRect/>
          </a:stretch>
        </p:blipFill>
        <p:spPr>
          <a:xfrm>
            <a:off x="0" y="-6863"/>
            <a:ext cx="12191999" cy="6908278"/>
          </a:xfrm>
          <a:prstGeom prst="rect">
            <a:avLst/>
          </a:prstGeom>
        </p:spPr>
      </p:pic>
      <p:grpSp>
        <p:nvGrpSpPr>
          <p:cNvPr id="2" name="Group 11">
            <a:extLst>
              <a:ext uri="{FF2B5EF4-FFF2-40B4-BE49-F238E27FC236}">
                <a16:creationId xmlns:a16="http://schemas.microsoft.com/office/drawing/2014/main" id="{4802CFFF-B1D3-C217-C31E-8BF05237B75D}"/>
              </a:ext>
            </a:extLst>
          </p:cNvPr>
          <p:cNvGrpSpPr>
            <a:grpSpLocks/>
          </p:cNvGrpSpPr>
          <p:nvPr/>
        </p:nvGrpSpPr>
        <p:grpSpPr bwMode="auto">
          <a:xfrm>
            <a:off x="381000" y="4191000"/>
            <a:ext cx="8763000" cy="2174875"/>
            <a:chOff x="48" y="2738"/>
            <a:chExt cx="5520" cy="1370"/>
          </a:xfrm>
        </p:grpSpPr>
        <p:pic>
          <p:nvPicPr>
            <p:cNvPr id="3" name="Picture 5">
              <a:extLst>
                <a:ext uri="{FF2B5EF4-FFF2-40B4-BE49-F238E27FC236}">
                  <a16:creationId xmlns:a16="http://schemas.microsoft.com/office/drawing/2014/main" id="{B095D04A-71C8-5220-87E7-F5F41B1FD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8544">
              <a:off x="48" y="2738"/>
              <a:ext cx="1728" cy="12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E3F0E48D-8D0E-9609-DAE1-61E80CD3C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5077">
              <a:off x="3312" y="3120"/>
              <a:ext cx="2256" cy="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84D0662-BCE9-7EC3-608C-BA0F275B4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0161">
              <a:off x="1632" y="2756"/>
              <a:ext cx="2256" cy="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10">
            <a:extLst>
              <a:ext uri="{FF2B5EF4-FFF2-40B4-BE49-F238E27FC236}">
                <a16:creationId xmlns:a16="http://schemas.microsoft.com/office/drawing/2014/main" id="{67285441-2276-FB88-56B5-9F0E9A34B156}"/>
              </a:ext>
            </a:extLst>
          </p:cNvPr>
          <p:cNvGrpSpPr>
            <a:grpSpLocks/>
          </p:cNvGrpSpPr>
          <p:nvPr/>
        </p:nvGrpSpPr>
        <p:grpSpPr bwMode="auto">
          <a:xfrm>
            <a:off x="1828800" y="4114800"/>
            <a:ext cx="7010400" cy="2743200"/>
            <a:chOff x="1344" y="2592"/>
            <a:chExt cx="4416" cy="1728"/>
          </a:xfrm>
        </p:grpSpPr>
        <p:pic>
          <p:nvPicPr>
            <p:cNvPr id="7" name="Picture 7">
              <a:extLst>
                <a:ext uri="{FF2B5EF4-FFF2-40B4-BE49-F238E27FC236}">
                  <a16:creationId xmlns:a16="http://schemas.microsoft.com/office/drawing/2014/main" id="{08B08A62-45BA-767A-DF85-BE16077AB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5077">
              <a:off x="1344" y="3332"/>
              <a:ext cx="2256" cy="9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a16="http://schemas.microsoft.com/office/drawing/2014/main" id="{94628BFC-CE93-1BD7-6C36-A1DA834AE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7893">
              <a:off x="3504" y="2592"/>
              <a:ext cx="2256" cy="9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16">
            <a:extLst>
              <a:ext uri="{FF2B5EF4-FFF2-40B4-BE49-F238E27FC236}">
                <a16:creationId xmlns:a16="http://schemas.microsoft.com/office/drawing/2014/main" id="{73EE29F4-659A-44CB-7E44-EA53439573AC}"/>
              </a:ext>
            </a:extLst>
          </p:cNvPr>
          <p:cNvGrpSpPr>
            <a:grpSpLocks/>
          </p:cNvGrpSpPr>
          <p:nvPr/>
        </p:nvGrpSpPr>
        <p:grpSpPr bwMode="auto">
          <a:xfrm>
            <a:off x="0" y="4114800"/>
            <a:ext cx="7010400" cy="2743200"/>
            <a:chOff x="1344" y="2592"/>
            <a:chExt cx="4416" cy="1728"/>
          </a:xfrm>
        </p:grpSpPr>
        <p:pic>
          <p:nvPicPr>
            <p:cNvPr id="10" name="Picture 17">
              <a:extLst>
                <a:ext uri="{FF2B5EF4-FFF2-40B4-BE49-F238E27FC236}">
                  <a16:creationId xmlns:a16="http://schemas.microsoft.com/office/drawing/2014/main" id="{8B1A0CBA-E63B-4D50-E22A-72D11C99C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5077">
              <a:off x="1344" y="3332"/>
              <a:ext cx="2256" cy="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a:extLst>
                <a:ext uri="{FF2B5EF4-FFF2-40B4-BE49-F238E27FC236}">
                  <a16:creationId xmlns:a16="http://schemas.microsoft.com/office/drawing/2014/main" id="{90CE27D3-1889-FCFC-6ADD-2A587F63E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7893">
              <a:off x="3504" y="2592"/>
              <a:ext cx="2256" cy="98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4">
            <a:extLst>
              <a:ext uri="{FF2B5EF4-FFF2-40B4-BE49-F238E27FC236}">
                <a16:creationId xmlns:a16="http://schemas.microsoft.com/office/drawing/2014/main" id="{1914D475-D293-2964-6192-3602697B46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19200"/>
            <a:ext cx="5781675"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45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1000"/>
                                  </p:stCondLst>
                                  <p:childTnLst>
                                    <p:animMotion origin="layout" path="M -0.07084 0.12971 L 0.04583 0.0081 " pathEditMode="relative" rAng="0" ptsTypes="AA">
                                      <p:cBhvr>
                                        <p:cTn id="6" dur="5000" fill="hold"/>
                                        <p:tgtEl>
                                          <p:spTgt spid="2"/>
                                        </p:tgtEl>
                                        <p:attrNameLst>
                                          <p:attrName>ppt_x</p:attrName>
                                          <p:attrName>ppt_y</p:attrName>
                                        </p:attrNameLst>
                                      </p:cBhvr>
                                      <p:rCtr x="5833" y="-6081"/>
                                    </p:animMotion>
                                  </p:childTnLst>
                                </p:cTn>
                              </p:par>
                              <p:par>
                                <p:cTn id="7" presetID="0" presetClass="path" presetSubtype="0" repeatCount="indefinite" accel="50000" decel="50000" fill="hold" nodeType="withEffect">
                                  <p:stCondLst>
                                    <p:cond delay="0"/>
                                  </p:stCondLst>
                                  <p:childTnLst>
                                    <p:animMotion origin="layout" path="M 3.33333E-6 4.85549E-6 C 0.0217 -0.01896 0.05555 -0.00995 0.07847 -0.01041 C 0.08003 -0.01133 0.0868 -0.0155 0.08836 -0.01735 C 0.0901 -0.01943 0.09062 -0.0222 0.09253 -0.02405 C 0.09583 -0.02752 0.10069 -0.02914 0.10382 -0.03284 C 0.11215 -0.04324 0.10764 -0.04047 0.11649 -0.04324 C 0.121 -0.05064 0.12725 -0.0555 0.13455 -0.0585 C 0.13819 -0.0629 0.14184 -0.06405 0.146 -0.06706 C 0.15468 -0.06521 0.16232 -0.05943 0.17118 -0.05688 C 0.17725 -0.05735 0.1835 -0.05711 0.18941 -0.0585 C 0.19288 -0.0592 0.20312 -0.06914 0.20625 -0.07214 C 0.21093 -0.07677 0.2217 -0.08255 0.2217 -0.08232 C 0.22673 -0.09157 0.23472 -0.09342 0.24132 -0.10151 C 0.24982 -0.11191 0.24514 -0.10914 0.25416 -0.11191 C 0.25503 -0.11353 0.25607 -0.11515 0.25694 -0.117 C 0.25746 -0.11862 0.25833 -0.12209 0.25833 -0.12209 " pathEditMode="relative" rAng="0" ptsTypes="fffffffffffffffA">
                                      <p:cBhvr>
                                        <p:cTn id="8" dur="2000" fill="hold"/>
                                        <p:tgtEl>
                                          <p:spTgt spid="6"/>
                                        </p:tgtEl>
                                        <p:attrNameLst>
                                          <p:attrName>ppt_x</p:attrName>
                                          <p:attrName>ppt_y</p:attrName>
                                        </p:attrNameLst>
                                      </p:cBhvr>
                                      <p:rCtr x="12917" y="-6104"/>
                                    </p:animMotion>
                                  </p:childTnLst>
                                </p:cTn>
                              </p:par>
                              <p:par>
                                <p:cTn id="9" presetID="0" presetClass="path" presetSubtype="0" repeatCount="indefinite" accel="50000" decel="50000" fill="hold" nodeType="withEffect">
                                  <p:stCondLst>
                                    <p:cond delay="0"/>
                                  </p:stCondLst>
                                  <p:childTnLst>
                                    <p:animMotion origin="layout" path="M 3.33333E-6 1.79191E-6 C 0.01319 -0.00532 0.03402 -0.00278 0.04809 -0.00301 C 0.04896 -0.00324 0.05312 -0.00439 0.05399 -0.00486 C 0.05521 -0.00532 0.05538 -0.00624 0.05659 -0.00671 C 0.05868 -0.00763 0.06163 -0.00809 0.06354 -0.00902 C 0.06857 -0.01179 0.06597 -0.0111 0.07135 -0.01179 C 0.07413 -0.01387 0.07795 -0.01526 0.08246 -0.01596 C 0.08455 -0.01734 0.0868 -0.01757 0.08941 -0.0185 C 0.09479 -0.01781 0.09948 -0.01642 0.10486 -0.01572 C 0.1085 -0.01572 0.11232 -0.01572 0.11597 -0.01596 C 0.11805 -0.01619 0.12448 -0.01896 0.12639 -0.01989 C 0.12916 -0.02104 0.13576 -0.02266 0.13576 -0.02266 C 0.13889 -0.02497 0.14375 -0.02567 0.14774 -0.02775 C 0.15295 -0.03052 0.15017 -0.02983 0.15573 -0.03052 C 0.15625 -0.03098 0.15694 -0.03145 0.15746 -0.03191 C 0.15764 -0.03237 0.15833 -0.0333 0.15833 -0.0333 " pathEditMode="relative" rAng="0" ptsTypes="fffffffffffffffA">
                                      <p:cBhvr>
                                        <p:cTn id="10" dur="3000" fill="hold"/>
                                        <p:tgtEl>
                                          <p:spTgt spid="9"/>
                                        </p:tgtEl>
                                        <p:attrNameLst>
                                          <p:attrName>ppt_x</p:attrName>
                                          <p:attrName>ppt_y</p:attrName>
                                        </p:attrNameLst>
                                      </p:cBhvr>
                                      <p:rCtr x="7917" y="-1665"/>
                                    </p:animMotion>
                                  </p:childTnLst>
                                </p:cTn>
                              </p:par>
                              <p:par>
                                <p:cTn id="11" presetID="0" presetClass="path" presetSubtype="0" accel="50000" decel="50000" fill="hold" nodeType="withEffect">
                                  <p:stCondLst>
                                    <p:cond delay="0"/>
                                  </p:stCondLst>
                                  <p:childTnLst>
                                    <p:animMotion origin="layout" path="M 8.33333E-7 -3.78641E-6 C 0.00816 0.02312 0.03142 0.02312 0.05746 0.0326 C 0.0618 0.03422 0.0651 0.03815 0.06996 0.03861 C 0.09427 0.04115 0.11892 0.04069 0.14358 0.04161 C 0.15469 0.05987 0.15833 0.06658 0.18038 0.07698 C 0.18316 0.07999 0.18715 0.08253 0.18871 0.086 C 0.19288 0.09455 0.18802 0.10611 0.19705 0.11258 C 0.22812 0.135 0.2342 0.13431 0.26649 0.14217 C 0.29653 0.15835 0.30035 0.16205 0.33611 0.16575 C 0.35174 0.17152 0.36389 0.17476 0.38125 0.17753 C 0.41319 0.19325 0.42361 0.18909 0.46701 0.18655 C 0.5375 0.19164 0.60278 0.18401 0.67205 0.17753 C 0.69722 0.17199 0.68125 0.17707 0.71302 0.15396 C 0.72795 0.14286 0.75399 0.13385 0.77448 0.13038 C 0.79375 0.12113 0.81389 0.11073 0.83594 0.10657 C 0.8401 0.10472 0.84462 0.1031 0.84844 0.10079 C 0.85295 0.09802 0.85573 0.09432 0.86024 0.09177 C 0.86962 0.08715 0.88003 0.08438 0.88941 0.07999 C 0.90955 0.05803 0.9026 0.05479 0.93455 0.0504 C 0.94253 0.04924 0.95087 0.04832 0.95885 0.04739 C 0.99288 0.03167 0.9474 0.05132 0.98733 0.03861 C 1.00174 0.03422 1.01163 0.02404 1.02448 0.0178 C 1.04305 -0.00161 1.02135 0.01734 1.04496 0.00601 C 1.04983 0.0037 1.05278 -0.00046 1.05746 -0.00277 C 1.06424 -0.00624 1.09045 -0.00832 1.09427 -0.00878 C 1.15035 -0.0067 1.20642 -0.00485 1.2625 -0.00277 C 1.30764 -0.00092 1.39757 0.00301 1.39757 0.00324 C 1.40851 0.00994 1.42066 0.01595 1.43021 0.02381 C 1.43316 0.02612 1.43142 0.03052 1.43437 0.0326 C 1.4625 0.05294 1.56528 0.04693 1.57778 0.04739 C 1.69236 0.05132 1.60278 0.0504 1.71719 0.0504 " pathEditMode="relative" rAng="0" ptsTypes="ffffffffffffffffffffffffffffffA">
                                      <p:cBhvr>
                                        <p:cTn id="12" dur="10000" fill="hold"/>
                                        <p:tgtEl>
                                          <p:spTgt spid="12"/>
                                        </p:tgtEl>
                                        <p:attrNameLst>
                                          <p:attrName>ppt_x</p:attrName>
                                          <p:attrName>ppt_y</p:attrName>
                                        </p:attrNameLst>
                                      </p:cBhvr>
                                      <p:rCtr x="85851" y="92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- 4</a:t>
            </a:r>
          </a:p>
        </p:txBody>
      </p:sp>
      <p:pic>
        <p:nvPicPr>
          <p:cNvPr id="6" name="Content Placeholder 5">
            <a:extLst>
              <a:ext uri="{FF2B5EF4-FFF2-40B4-BE49-F238E27FC236}">
                <a16:creationId xmlns:a16="http://schemas.microsoft.com/office/drawing/2014/main" id="{C0CD8A52-8B7D-F87A-3F58-87386B56A4FA}"/>
              </a:ext>
            </a:extLst>
          </p:cNvPr>
          <p:cNvPicPr>
            <a:picLocks noGrp="1" noChangeAspect="1"/>
          </p:cNvPicPr>
          <p:nvPr>
            <p:ph idx="1"/>
          </p:nvPr>
        </p:nvPicPr>
        <p:blipFill>
          <a:blip r:embed="rId2"/>
          <a:stretch>
            <a:fillRect/>
          </a:stretch>
        </p:blipFill>
        <p:spPr>
          <a:xfrm>
            <a:off x="0" y="-63732"/>
            <a:ext cx="12192000" cy="6921732"/>
          </a:xfrm>
        </p:spPr>
      </p:pic>
      <p:pic>
        <p:nvPicPr>
          <p:cNvPr id="7" name="Picture 5">
            <a:extLst>
              <a:ext uri="{FF2B5EF4-FFF2-40B4-BE49-F238E27FC236}">
                <a16:creationId xmlns:a16="http://schemas.microsoft.com/office/drawing/2014/main" id="{0102E2E2-D55C-973A-3BE9-2DAD0F721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4852988" cy="62484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C766F742-90FA-B683-8605-7948CFD034A1}"/>
              </a:ext>
            </a:extLst>
          </p:cNvPr>
          <p:cNvSpPr>
            <a:spLocks noChangeArrowheads="1"/>
          </p:cNvSpPr>
          <p:nvPr/>
        </p:nvSpPr>
        <p:spPr bwMode="auto">
          <a:xfrm>
            <a:off x="1219200" y="2819400"/>
            <a:ext cx="76200" cy="152400"/>
          </a:xfrm>
          <a:prstGeom prst="ellipse">
            <a:avLst/>
          </a:prstGeom>
          <a:solidFill>
            <a:srgbClr val="F0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9">
            <a:extLst>
              <a:ext uri="{FF2B5EF4-FFF2-40B4-BE49-F238E27FC236}">
                <a16:creationId xmlns:a16="http://schemas.microsoft.com/office/drawing/2014/main" id="{F465B481-9A71-1D8B-AC78-65D53C8F0ABC}"/>
              </a:ext>
            </a:extLst>
          </p:cNvPr>
          <p:cNvSpPr>
            <a:spLocks noChangeArrowheads="1"/>
          </p:cNvSpPr>
          <p:nvPr/>
        </p:nvSpPr>
        <p:spPr bwMode="auto">
          <a:xfrm>
            <a:off x="1371600" y="2590800"/>
            <a:ext cx="76200" cy="1524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2">
            <a:extLst>
              <a:ext uri="{FF2B5EF4-FFF2-40B4-BE49-F238E27FC236}">
                <a16:creationId xmlns:a16="http://schemas.microsoft.com/office/drawing/2014/main" id="{B6419484-31B1-B436-B4D6-E55833C86CEE}"/>
              </a:ext>
            </a:extLst>
          </p:cNvPr>
          <p:cNvSpPr>
            <a:spLocks noChangeArrowheads="1"/>
          </p:cNvSpPr>
          <p:nvPr/>
        </p:nvSpPr>
        <p:spPr bwMode="auto">
          <a:xfrm>
            <a:off x="1600200" y="2895600"/>
            <a:ext cx="762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3">
            <a:extLst>
              <a:ext uri="{FF2B5EF4-FFF2-40B4-BE49-F238E27FC236}">
                <a16:creationId xmlns:a16="http://schemas.microsoft.com/office/drawing/2014/main" id="{A5134C78-B7E1-A493-E7C8-EA7C32168278}"/>
              </a:ext>
            </a:extLst>
          </p:cNvPr>
          <p:cNvSpPr>
            <a:spLocks noChangeArrowheads="1"/>
          </p:cNvSpPr>
          <p:nvPr/>
        </p:nvSpPr>
        <p:spPr bwMode="auto">
          <a:xfrm>
            <a:off x="1143000" y="3200400"/>
            <a:ext cx="762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0119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7361 0.06312 C -0.12691 0.04439 -0.16702 0.05896 -0.04809 0.06104 C -0.04566 0.06173 -0.04323 0.06197 -0.04115 0.06312 C -0.03854 0.06428 -0.03681 0.06728 -0.0342 0.06751 C 0.01059 0.0696 0.05555 0.0689 0.10052 0.0696 C 0.10555 0.07214 0.11076 0.07329 0.1158 0.07584 C 0.11771 0.07676 0.11944 0.07838 0.121 0.08 C 0.12222 0.08139 0.12309 0.08347 0.12465 0.08439 C 0.12708 0.08578 0.13021 0.08578 0.13298 0.08647 C 0.14531 0.09618 0.13958 0.09364 0.1658 0.08855 C 0.16788 0.08809 0.1691 0.08555 0.17083 0.08439 C 0.17274 0.08347 0.17639 0.08231 0.17639 0.08254 " pathEditMode="relative" rAng="0" ptsTypes="fffffffffffA">
                                      <p:cBhvr>
                                        <p:cTn id="6" dur="5000" fill="hold"/>
                                        <p:tgtEl>
                                          <p:spTgt spid="7"/>
                                        </p:tgtEl>
                                        <p:attrNameLst>
                                          <p:attrName>ppt_x</p:attrName>
                                          <p:attrName>ppt_y</p:attrName>
                                        </p:attrNameLst>
                                      </p:cBhvr>
                                      <p:rCtr x="17500" y="717"/>
                                    </p:animMotion>
                                  </p:childTnLst>
                                </p:cTn>
                              </p:par>
                              <p:par>
                                <p:cTn id="7" presetID="47" presetClass="entr" presetSubtype="0" repeatCount="indefinite"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0"/>
                                        <p:tgtEl>
                                          <p:spTgt spid="9"/>
                                        </p:tgtEl>
                                      </p:cBhvr>
                                    </p:animEffect>
                                    <p:anim calcmode="lin" valueType="num">
                                      <p:cBhvr>
                                        <p:cTn id="10" dur="5000" fill="hold"/>
                                        <p:tgtEl>
                                          <p:spTgt spid="9"/>
                                        </p:tgtEl>
                                        <p:attrNameLst>
                                          <p:attrName>ppt_x</p:attrName>
                                        </p:attrNameLst>
                                      </p:cBhvr>
                                      <p:tavLst>
                                        <p:tav tm="0">
                                          <p:val>
                                            <p:strVal val="#ppt_x"/>
                                          </p:val>
                                        </p:tav>
                                        <p:tav tm="100000">
                                          <p:val>
                                            <p:strVal val="#ppt_x"/>
                                          </p:val>
                                        </p:tav>
                                      </p:tavLst>
                                    </p:anim>
                                    <p:anim calcmode="lin" valueType="num">
                                      <p:cBhvr>
                                        <p:cTn id="11" dur="5000" fill="hold"/>
                                        <p:tgtEl>
                                          <p:spTgt spid="9"/>
                                        </p:tgtEl>
                                        <p:attrNameLst>
                                          <p:attrName>ppt_y</p:attrName>
                                        </p:attrNameLst>
                                      </p:cBhvr>
                                      <p:tavLst>
                                        <p:tav tm="0">
                                          <p:val>
                                            <p:strVal val="#ppt_y-.1"/>
                                          </p:val>
                                        </p:tav>
                                        <p:tav tm="100000">
                                          <p:val>
                                            <p:strVal val="#ppt_y"/>
                                          </p:val>
                                        </p:tav>
                                      </p:tavLst>
                                    </p:anim>
                                  </p:childTnLst>
                                </p:cTn>
                              </p:par>
                              <p:par>
                                <p:cTn id="12" presetID="47" presetClass="entr" presetSubtype="0" repeatCount="indefinite"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0"/>
                                        <p:tgtEl>
                                          <p:spTgt spid="10"/>
                                        </p:tgtEl>
                                      </p:cBhvr>
                                    </p:animEffect>
                                    <p:anim calcmode="lin" valueType="num">
                                      <p:cBhvr>
                                        <p:cTn id="15" dur="5000" fill="hold"/>
                                        <p:tgtEl>
                                          <p:spTgt spid="10"/>
                                        </p:tgtEl>
                                        <p:attrNameLst>
                                          <p:attrName>ppt_x</p:attrName>
                                        </p:attrNameLst>
                                      </p:cBhvr>
                                      <p:tavLst>
                                        <p:tav tm="0">
                                          <p:val>
                                            <p:strVal val="#ppt_x"/>
                                          </p:val>
                                        </p:tav>
                                        <p:tav tm="100000">
                                          <p:val>
                                            <p:strVal val="#ppt_x"/>
                                          </p:val>
                                        </p:tav>
                                      </p:tavLst>
                                    </p:anim>
                                    <p:anim calcmode="lin" valueType="num">
                                      <p:cBhvr>
                                        <p:cTn id="16" dur="5000" fill="hold"/>
                                        <p:tgtEl>
                                          <p:spTgt spid="10"/>
                                        </p:tgtEl>
                                        <p:attrNameLst>
                                          <p:attrName>ppt_y</p:attrName>
                                        </p:attrNameLst>
                                      </p:cBhvr>
                                      <p:tavLst>
                                        <p:tav tm="0">
                                          <p:val>
                                            <p:strVal val="#ppt_y-.1"/>
                                          </p:val>
                                        </p:tav>
                                        <p:tav tm="100000">
                                          <p:val>
                                            <p:strVal val="#ppt_y"/>
                                          </p:val>
                                        </p:tav>
                                      </p:tavLst>
                                    </p:anim>
                                  </p:childTnLst>
                                </p:cTn>
                              </p:par>
                              <p:par>
                                <p:cTn id="17" presetID="47" presetClass="entr" presetSubtype="0" repeatCount="indefinite"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0"/>
                                        <p:tgtEl>
                                          <p:spTgt spid="12"/>
                                        </p:tgtEl>
                                      </p:cBhvr>
                                    </p:animEffect>
                                    <p:anim calcmode="lin" valueType="num">
                                      <p:cBhvr>
                                        <p:cTn id="20" dur="5000" fill="hold"/>
                                        <p:tgtEl>
                                          <p:spTgt spid="12"/>
                                        </p:tgtEl>
                                        <p:attrNameLst>
                                          <p:attrName>ppt_x</p:attrName>
                                        </p:attrNameLst>
                                      </p:cBhvr>
                                      <p:tavLst>
                                        <p:tav tm="0">
                                          <p:val>
                                            <p:strVal val="#ppt_x"/>
                                          </p:val>
                                        </p:tav>
                                        <p:tav tm="100000">
                                          <p:val>
                                            <p:strVal val="#ppt_x"/>
                                          </p:val>
                                        </p:tav>
                                      </p:tavLst>
                                    </p:anim>
                                    <p:anim calcmode="lin" valueType="num">
                                      <p:cBhvr>
                                        <p:cTn id="21" dur="5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repeatCount="indefinite"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0"/>
                                        <p:tgtEl>
                                          <p:spTgt spid="11"/>
                                        </p:tgtEl>
                                      </p:cBhvr>
                                    </p:animEffect>
                                    <p:anim calcmode="lin" valueType="num">
                                      <p:cBhvr>
                                        <p:cTn id="25" dur="5000" fill="hold"/>
                                        <p:tgtEl>
                                          <p:spTgt spid="11"/>
                                        </p:tgtEl>
                                        <p:attrNameLst>
                                          <p:attrName>ppt_x</p:attrName>
                                        </p:attrNameLst>
                                      </p:cBhvr>
                                      <p:tavLst>
                                        <p:tav tm="0">
                                          <p:val>
                                            <p:strVal val="#ppt_x"/>
                                          </p:val>
                                        </p:tav>
                                        <p:tav tm="100000">
                                          <p:val>
                                            <p:strVal val="#ppt_x"/>
                                          </p:val>
                                        </p:tav>
                                      </p:tavLst>
                                    </p:anim>
                                    <p:anim calcmode="lin" valueType="num">
                                      <p:cBhvr>
                                        <p:cTn id="26" dur="5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F314-805C-8C19-5604-B3179E4671FA}"/>
              </a:ext>
            </a:extLst>
          </p:cNvPr>
          <p:cNvSpPr>
            <a:spLocks noGrp="1"/>
          </p:cNvSpPr>
          <p:nvPr>
            <p:ph type="title"/>
          </p:nvPr>
        </p:nvSpPr>
        <p:spPr/>
        <p:txBody>
          <a:bodyPr/>
          <a:lstStyle/>
          <a:p>
            <a:r>
              <a:rPr lang="en-US"/>
              <a:t>ĐÀM THOẠI – TRÍCH DẪN</a:t>
            </a:r>
          </a:p>
        </p:txBody>
      </p:sp>
    </p:spTree>
    <p:extLst>
      <p:ext uri="{BB962C8B-B14F-4D97-AF65-F5344CB8AC3E}">
        <p14:creationId xmlns:p14="http://schemas.microsoft.com/office/powerpoint/2010/main" val="31915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A785D-3910-ECC4-10EC-7C7E900C1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D370A-7055-FC67-1750-0F9970460A01}"/>
              </a:ext>
            </a:extLst>
          </p:cNvPr>
          <p:cNvSpPr>
            <a:spLocks noGrp="1"/>
          </p:cNvSpPr>
          <p:nvPr>
            <p:ph type="title"/>
          </p:nvPr>
        </p:nvSpPr>
        <p:spPr/>
        <p:txBody>
          <a:bodyPr>
            <a:noAutofit/>
          </a:bodyPr>
          <a:lstStyle/>
          <a:p>
            <a:r>
              <a:rPr lang="en-US" sz="3200"/>
              <a:t>-CÔ VỪA KỂ CHO CÁC CON NGHE CÂU CHUYỆN GÌ? </a:t>
            </a:r>
            <a:br>
              <a:rPr lang="en-US" sz="3200"/>
            </a:br>
            <a:br>
              <a:rPr lang="en-US" sz="3200"/>
            </a:br>
            <a:r>
              <a:rPr lang="en-US" sz="3200"/>
              <a:t>TRONG TRUYỆN CÓ NHỮNG NHÂN VẬT NÀO?</a:t>
            </a:r>
          </a:p>
        </p:txBody>
      </p:sp>
    </p:spTree>
    <p:extLst>
      <p:ext uri="{BB962C8B-B14F-4D97-AF65-F5344CB8AC3E}">
        <p14:creationId xmlns:p14="http://schemas.microsoft.com/office/powerpoint/2010/main" val="152676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566D0B9-D88A-02A9-1B27-33DD35D4D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50"/>
            <a:ext cx="12194845"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a:extLst>
              <a:ext uri="{FF2B5EF4-FFF2-40B4-BE49-F238E27FC236}">
                <a16:creationId xmlns:a16="http://schemas.microsoft.com/office/drawing/2014/main" id="{6F3FEF4E-837A-8475-96AD-3E4AE0B355CA}"/>
              </a:ext>
            </a:extLst>
          </p:cNvPr>
          <p:cNvGrpSpPr>
            <a:grpSpLocks/>
          </p:cNvGrpSpPr>
          <p:nvPr/>
        </p:nvGrpSpPr>
        <p:grpSpPr bwMode="auto">
          <a:xfrm>
            <a:off x="4930775" y="679450"/>
            <a:ext cx="5618944" cy="6172200"/>
            <a:chOff x="5698" y="480"/>
            <a:chExt cx="2654" cy="3888"/>
          </a:xfrm>
        </p:grpSpPr>
        <p:pic>
          <p:nvPicPr>
            <p:cNvPr id="4" name="Picture 4" descr="vua">
              <a:extLst>
                <a:ext uri="{FF2B5EF4-FFF2-40B4-BE49-F238E27FC236}">
                  <a16:creationId xmlns:a16="http://schemas.microsoft.com/office/drawing/2014/main" id="{464940A2-6C54-B3D2-7668-EDC7ACBBD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 y="480"/>
              <a:ext cx="2174"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ay1">
              <a:extLst>
                <a:ext uri="{FF2B5EF4-FFF2-40B4-BE49-F238E27FC236}">
                  <a16:creationId xmlns:a16="http://schemas.microsoft.com/office/drawing/2014/main" id="{497836FD-85EE-D7C1-F824-0D5F14F79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440" y="1872"/>
              <a:ext cx="912"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6" descr="vo">
            <a:extLst>
              <a:ext uri="{FF2B5EF4-FFF2-40B4-BE49-F238E27FC236}">
                <a16:creationId xmlns:a16="http://schemas.microsoft.com/office/drawing/2014/main" id="{76258F6E-B792-B225-103F-BD1E56437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65250"/>
            <a:ext cx="285816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a:extLst>
              <a:ext uri="{FF2B5EF4-FFF2-40B4-BE49-F238E27FC236}">
                <a16:creationId xmlns:a16="http://schemas.microsoft.com/office/drawing/2014/main" id="{4A663775-1B5B-B33D-0F29-1DC4FA847D8B}"/>
              </a:ext>
            </a:extLst>
          </p:cNvPr>
          <p:cNvGrpSpPr>
            <a:grpSpLocks/>
          </p:cNvGrpSpPr>
          <p:nvPr/>
        </p:nvGrpSpPr>
        <p:grpSpPr bwMode="auto">
          <a:xfrm>
            <a:off x="685800" y="755650"/>
            <a:ext cx="4776314" cy="6096000"/>
            <a:chOff x="-2208" y="432"/>
            <a:chExt cx="2208" cy="3840"/>
          </a:xfrm>
        </p:grpSpPr>
        <p:pic>
          <p:nvPicPr>
            <p:cNvPr id="8" name="Picture 8" descr="ng1">
              <a:extLst>
                <a:ext uri="{FF2B5EF4-FFF2-40B4-BE49-F238E27FC236}">
                  <a16:creationId xmlns:a16="http://schemas.microsoft.com/office/drawing/2014/main" id="{8F7CFD04-E1FB-FE0C-68E0-E3D1C180AD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432"/>
              <a:ext cx="2208"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9">
              <a:extLst>
                <a:ext uri="{FF2B5EF4-FFF2-40B4-BE49-F238E27FC236}">
                  <a16:creationId xmlns:a16="http://schemas.microsoft.com/office/drawing/2014/main" id="{5E2D1624-74B9-85DB-58A6-AC608F13E3AF}"/>
                </a:ext>
              </a:extLst>
            </p:cNvPr>
            <p:cNvSpPr>
              <a:spLocks noChangeArrowheads="1"/>
            </p:cNvSpPr>
            <p:nvPr/>
          </p:nvSpPr>
          <p:spPr bwMode="auto">
            <a:xfrm rot="7057236">
              <a:off x="-1557" y="2470"/>
              <a:ext cx="528" cy="336"/>
            </a:xfrm>
            <a:prstGeom prst="wedgeEllipseCallout">
              <a:avLst>
                <a:gd name="adj1" fmla="val -66912"/>
                <a:gd name="adj2" fmla="val 32463"/>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sz="1800"/>
            </a:p>
          </p:txBody>
        </p:sp>
      </p:grpSp>
      <p:pic>
        <p:nvPicPr>
          <p:cNvPr id="10" name="Picture 10" descr="be">
            <a:extLst>
              <a:ext uri="{FF2B5EF4-FFF2-40B4-BE49-F238E27FC236}">
                <a16:creationId xmlns:a16="http://schemas.microsoft.com/office/drawing/2014/main" id="{F5EC1791-3ABC-95E1-1086-7F11F74AF6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941763"/>
            <a:ext cx="2635866"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8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E8A8E-EB40-44B8-6E7D-4263AFC86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1C1FDA-1EAB-6855-699C-340419808CFE}"/>
              </a:ext>
            </a:extLst>
          </p:cNvPr>
          <p:cNvSpPr>
            <a:spLocks noGrp="1"/>
          </p:cNvSpPr>
          <p:nvPr>
            <p:ph type="title"/>
          </p:nvPr>
        </p:nvSpPr>
        <p:spPr/>
        <p:txBody>
          <a:bodyPr>
            <a:noAutofit/>
          </a:bodyPr>
          <a:lstStyle/>
          <a:p>
            <a:r>
              <a:rPr lang="en-US" sz="3200"/>
              <a:t>-MAI AN TIÊM LÀ NGƯỜI NHƯ THẾ NÀO? </a:t>
            </a:r>
            <a:br>
              <a:rPr lang="en-US" sz="3200"/>
            </a:br>
            <a:br>
              <a:rPr lang="en-US" sz="3200"/>
            </a:br>
            <a:r>
              <a:rPr lang="en-US" sz="3200"/>
              <a:t>- VÌ SAO GIA ĐÌNH MAI AN TIÊM BỊ ĐẦY RA ĐẢO HOANG?</a:t>
            </a:r>
          </a:p>
        </p:txBody>
      </p:sp>
    </p:spTree>
    <p:extLst>
      <p:ext uri="{BB962C8B-B14F-4D97-AF65-F5344CB8AC3E}">
        <p14:creationId xmlns:p14="http://schemas.microsoft.com/office/powerpoint/2010/main" val="172306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2862-7A94-9B41-C323-8E602B49C414}"/>
            </a:ext>
          </a:extLst>
        </p:cNvPr>
        <p:cNvGrpSpPr/>
        <p:nvPr/>
      </p:nvGrpSpPr>
      <p:grpSpPr>
        <a:xfrm>
          <a:off x="0" y="0"/>
          <a:ext cx="0" cy="0"/>
          <a:chOff x="0" y="0"/>
          <a:chExt cx="0" cy="0"/>
        </a:xfrm>
      </p:grpSpPr>
      <p:pic>
        <p:nvPicPr>
          <p:cNvPr id="5" name="Picture 2" descr="scan0002">
            <a:extLst>
              <a:ext uri="{FF2B5EF4-FFF2-40B4-BE49-F238E27FC236}">
                <a16:creationId xmlns:a16="http://schemas.microsoft.com/office/drawing/2014/main" id="{2DFFACFC-3840-75EB-9D9F-5D8D4F990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12192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au">
            <a:extLst>
              <a:ext uri="{FF2B5EF4-FFF2-40B4-BE49-F238E27FC236}">
                <a16:creationId xmlns:a16="http://schemas.microsoft.com/office/drawing/2014/main" id="{8F391530-AD5F-AC08-D8FD-DAD764A0E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9550"/>
            <a:ext cx="222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51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4000"/>
                                  </p:stCondLst>
                                  <p:childTnLst>
                                    <p:animMotion origin="layout" path="M 4.16667E-6 -3.33333E-6 C 0.00273 -3.33333E-6 0.00586 -3.33333E-6 0.00885 -3.33333E-6 " pathEditMode="relative" rAng="0" ptsTypes="AA">
                                      <p:cBhvr>
                                        <p:cTn id="6" dur="1000" fill="hold"/>
                                        <p:tgtEl>
                                          <p:spTgt spid="6"/>
                                        </p:tgtEl>
                                        <p:attrNameLst>
                                          <p:attrName>ppt_x</p:attrName>
                                          <p:attrName>ppt_y</p:attrName>
                                        </p:attrNameLst>
                                      </p:cBhvr>
                                      <p:rCtr x="4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99BDF53-3CDC-190C-9B26-821DEAE99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93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3DA76-080D-24DD-7D7A-F8CEFE070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E168D4-D4C3-3C87-0BAE-D9858A1E9617}"/>
              </a:ext>
            </a:extLst>
          </p:cNvPr>
          <p:cNvSpPr>
            <a:spLocks noGrp="1"/>
          </p:cNvSpPr>
          <p:nvPr>
            <p:ph type="title"/>
          </p:nvPr>
        </p:nvSpPr>
        <p:spPr/>
        <p:txBody>
          <a:bodyPr>
            <a:noAutofit/>
          </a:bodyPr>
          <a:lstStyle/>
          <a:p>
            <a:r>
              <a:rPr lang="en-US" sz="3200"/>
              <a:t>-TRUYỆN GÌ ĐÃ XẢY RA TRÊN ĐẢO ? </a:t>
            </a:r>
            <a:br>
              <a:rPr lang="en-US" sz="3200"/>
            </a:br>
            <a:br>
              <a:rPr lang="en-US" sz="3200"/>
            </a:br>
            <a:r>
              <a:rPr lang="en-US" sz="3200"/>
              <a:t>- VÌ SAO NHÀ VUA LẠI GỌI GIA ĐÌNH MAI AN TIÊM TRỞ VỀ ?</a:t>
            </a:r>
          </a:p>
        </p:txBody>
      </p:sp>
    </p:spTree>
    <p:extLst>
      <p:ext uri="{BB962C8B-B14F-4D97-AF65-F5344CB8AC3E}">
        <p14:creationId xmlns:p14="http://schemas.microsoft.com/office/powerpoint/2010/main" val="275162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6DA01-190A-298C-9CE5-0F1350A5D8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A5C5CA-53A1-560B-8341-713C5201B7B0}"/>
              </a:ext>
            </a:extLst>
          </p:cNvPr>
          <p:cNvSpPr>
            <a:spLocks noGrp="1"/>
          </p:cNvSpPr>
          <p:nvPr>
            <p:ph type="title"/>
          </p:nvPr>
        </p:nvSpPr>
        <p:spPr/>
        <p:txBody>
          <a:bodyPr>
            <a:noAutofit/>
          </a:bodyPr>
          <a:lstStyle/>
          <a:p>
            <a:r>
              <a:rPr lang="en-US" sz="3200"/>
              <a:t>-THỨ QUẢ ĐÓ ĐƯỢC ĐẶT TÊN LÀ GÌ ?</a:t>
            </a:r>
          </a:p>
        </p:txBody>
      </p:sp>
    </p:spTree>
    <p:extLst>
      <p:ext uri="{BB962C8B-B14F-4D97-AF65-F5344CB8AC3E}">
        <p14:creationId xmlns:p14="http://schemas.microsoft.com/office/powerpoint/2010/main" val="28964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0" y="79375"/>
            <a:ext cx="9134475" cy="1233488"/>
          </a:xfrm>
        </p:spPr>
        <p:txBody>
          <a:bodyPr/>
          <a:lstStyle/>
          <a:p>
            <a:r>
              <a:rPr lang="en-US"/>
              <a:t>MỤC ĐÍCH – YÊU CẦU</a:t>
            </a:r>
            <a:endParaRPr lang="en-US" dirty="0"/>
          </a:p>
        </p:txBody>
      </p:sp>
      <p:sp>
        <p:nvSpPr>
          <p:cNvPr id="3" name="TextBox 2">
            <a:extLst>
              <a:ext uri="{FF2B5EF4-FFF2-40B4-BE49-F238E27FC236}">
                <a16:creationId xmlns:a16="http://schemas.microsoft.com/office/drawing/2014/main" id="{247CAC63-71D7-7C26-0550-B20BDD37BCC1}"/>
              </a:ext>
            </a:extLst>
          </p:cNvPr>
          <p:cNvSpPr txBox="1"/>
          <p:nvPr/>
        </p:nvSpPr>
        <p:spPr>
          <a:xfrm>
            <a:off x="766549" y="1459230"/>
            <a:ext cx="10658902" cy="3939540"/>
          </a:xfrm>
          <a:prstGeom prst="rect">
            <a:avLst/>
          </a:prstGeom>
          <a:noFill/>
        </p:spPr>
        <p:txBody>
          <a:bodyPr wrap="square">
            <a:spAutoFit/>
          </a:bodyPr>
          <a:lstStyle/>
          <a:p>
            <a:pPr marL="45720" indent="0" algn="l" rtl="0" eaLnBrk="1" latinLnBrk="0" hangingPunct="1">
              <a:spcBef>
                <a:spcPts val="1800"/>
              </a:spcBef>
              <a:spcAft>
                <a:spcPts val="0"/>
              </a:spcAft>
            </a:pPr>
            <a:r>
              <a:rPr lang="en-US" sz="2000" b="1" kern="1200">
                <a:solidFill>
                  <a:srgbClr val="263AF6"/>
                </a:solidFill>
                <a:effectLst/>
                <a:latin typeface="Times New Roman" panose="02020603050405020304" pitchFamily="18" charset="0"/>
                <a:cs typeface="Times New Roman" panose="02020603050405020304" pitchFamily="18" charset="0"/>
              </a:rPr>
              <a:t>* </a:t>
            </a:r>
            <a:r>
              <a:rPr lang="en-US" sz="2000" b="1" kern="1200">
                <a:solidFill>
                  <a:srgbClr val="0000FF"/>
                </a:solidFill>
                <a:effectLst/>
                <a:latin typeface="Times New Roman" panose="02020603050405020304" pitchFamily="18" charset="0"/>
                <a:cs typeface="Times New Roman" panose="02020603050405020304" pitchFamily="18" charset="0"/>
              </a:rPr>
              <a:t>Kiến thức: </a:t>
            </a:r>
            <a:endParaRPr lang="en-US" sz="2000">
              <a:effectLst/>
              <a:latin typeface="Times New Roman" panose="02020603050405020304" pitchFamily="18" charset="0"/>
              <a:cs typeface="Times New Roman" panose="02020603050405020304" pitchFamily="18" charset="0"/>
            </a:endParaRPr>
          </a:p>
          <a:p>
            <a:pPr marL="45720" indent="0" algn="l" rtl="0" eaLnBrk="1" latinLnBrk="0" hangingPunct="1">
              <a:spcBef>
                <a:spcPts val="1800"/>
              </a:spcBef>
              <a:spcAft>
                <a:spcPts val="0"/>
              </a:spcAft>
            </a:pPr>
            <a:r>
              <a:rPr lang="en-US" sz="2000" kern="1200">
                <a:solidFill>
                  <a:srgbClr val="0000FF"/>
                </a:solidFill>
                <a:effectLst/>
                <a:latin typeface="Times New Roman" panose="02020603050405020304" pitchFamily="18" charset="0"/>
                <a:cs typeface="Times New Roman" panose="02020603050405020304" pitchFamily="18" charset="0"/>
              </a:rPr>
              <a:t>- Trẻ nhớ tên truyện, lời thoại của các nhân vật trong truyện, hiểu nội dung câu chuyện.</a:t>
            </a:r>
            <a:endParaRPr lang="en-US" sz="2000">
              <a:effectLst/>
              <a:latin typeface="Times New Roman" panose="02020603050405020304" pitchFamily="18" charset="0"/>
              <a:cs typeface="Times New Roman" panose="02020603050405020304" pitchFamily="18" charset="0"/>
            </a:endParaRPr>
          </a:p>
          <a:p>
            <a:pPr marL="45720" indent="0" algn="l" rtl="0" eaLnBrk="1" latinLnBrk="0" hangingPunct="1">
              <a:spcBef>
                <a:spcPts val="1800"/>
              </a:spcBef>
              <a:spcAft>
                <a:spcPts val="0"/>
              </a:spcAft>
            </a:pPr>
            <a:r>
              <a:rPr lang="en-US" sz="2000" b="1" kern="1200">
                <a:solidFill>
                  <a:srgbClr val="0000FF"/>
                </a:solidFill>
                <a:effectLst/>
                <a:latin typeface="Times New Roman" panose="02020603050405020304" pitchFamily="18" charset="0"/>
                <a:cs typeface="Times New Roman" panose="02020603050405020304" pitchFamily="18" charset="0"/>
              </a:rPr>
              <a:t>*Kỹ năng:</a:t>
            </a:r>
            <a:endParaRPr lang="en-US" sz="2000">
              <a:effectLst/>
              <a:latin typeface="Times New Roman" panose="02020603050405020304" pitchFamily="18" charset="0"/>
              <a:cs typeface="Times New Roman" panose="02020603050405020304" pitchFamily="18" charset="0"/>
            </a:endParaRPr>
          </a:p>
          <a:p>
            <a:pPr marL="45720" indent="0" algn="l" rtl="0" eaLnBrk="1" latinLnBrk="0" hangingPunct="1">
              <a:spcBef>
                <a:spcPts val="1800"/>
              </a:spcBef>
              <a:spcAft>
                <a:spcPts val="0"/>
              </a:spcAft>
            </a:pPr>
            <a:r>
              <a:rPr lang="en-US" sz="2000" kern="1200">
                <a:solidFill>
                  <a:srgbClr val="0000FF"/>
                </a:solidFill>
                <a:effectLst/>
                <a:latin typeface="Times New Roman" panose="02020603050405020304" pitchFamily="18" charset="0"/>
                <a:cs typeface="Times New Roman" panose="02020603050405020304" pitchFamily="18" charset="0"/>
              </a:rPr>
              <a:t>-Thể hiện đúng ngữ điệu giọng các nhân vật trong truyện. </a:t>
            </a:r>
            <a:endParaRPr lang="en-US" sz="2000">
              <a:effectLst/>
              <a:latin typeface="Times New Roman" panose="02020603050405020304" pitchFamily="18" charset="0"/>
              <a:cs typeface="Times New Roman" panose="02020603050405020304" pitchFamily="18" charset="0"/>
            </a:endParaRPr>
          </a:p>
          <a:p>
            <a:pPr marL="45720" indent="0" algn="l" rtl="0" eaLnBrk="1" latinLnBrk="0" hangingPunct="1">
              <a:spcBef>
                <a:spcPts val="1800"/>
              </a:spcBef>
              <a:spcAft>
                <a:spcPts val="0"/>
              </a:spcAft>
            </a:pPr>
            <a:r>
              <a:rPr lang="en-US" sz="2000" kern="1200">
                <a:solidFill>
                  <a:srgbClr val="0000FF"/>
                </a:solidFill>
                <a:effectLst/>
                <a:latin typeface="Times New Roman" panose="02020603050405020304" pitchFamily="18" charset="0"/>
                <a:cs typeface="Times New Roman" panose="02020603050405020304" pitchFamily="18" charset="0"/>
              </a:rPr>
              <a:t>-Kể lại nội dung từng đoạn truyện rõ ràng, mạch lạc dưới sự hướng dẫn của cô giáo. </a:t>
            </a:r>
            <a:endParaRPr lang="en-US" sz="2000">
              <a:effectLst/>
              <a:latin typeface="Times New Roman" panose="02020603050405020304" pitchFamily="18" charset="0"/>
              <a:cs typeface="Times New Roman" panose="02020603050405020304" pitchFamily="18" charset="0"/>
            </a:endParaRPr>
          </a:p>
          <a:p>
            <a:pPr marL="45720" indent="0" algn="l" rtl="0" eaLnBrk="1" latinLnBrk="0" hangingPunct="1">
              <a:spcBef>
                <a:spcPts val="1800"/>
              </a:spcBef>
              <a:spcAft>
                <a:spcPts val="0"/>
              </a:spcAft>
            </a:pPr>
            <a:r>
              <a:rPr lang="en-US" sz="2000" b="1" kern="1200">
                <a:solidFill>
                  <a:srgbClr val="0000FF"/>
                </a:solidFill>
                <a:effectLst/>
                <a:latin typeface="Times New Roman" panose="02020603050405020304" pitchFamily="18" charset="0"/>
                <a:cs typeface="Times New Roman" panose="02020603050405020304" pitchFamily="18" charset="0"/>
              </a:rPr>
              <a:t>*Thái độ:</a:t>
            </a:r>
            <a:endParaRPr lang="en-US" sz="2000">
              <a:effectLst/>
              <a:latin typeface="Times New Roman" panose="02020603050405020304" pitchFamily="18" charset="0"/>
              <a:cs typeface="Times New Roman" panose="02020603050405020304" pitchFamily="18" charset="0"/>
            </a:endParaRPr>
          </a:p>
          <a:p>
            <a:pPr marL="45720" indent="0" algn="l" rtl="0" eaLnBrk="1" latinLnBrk="0" hangingPunct="1">
              <a:spcBef>
                <a:spcPts val="1800"/>
              </a:spcBef>
              <a:spcAft>
                <a:spcPts val="0"/>
              </a:spcAft>
            </a:pPr>
            <a:r>
              <a:rPr lang="en-US" sz="2000" kern="1200">
                <a:solidFill>
                  <a:srgbClr val="0000FF"/>
                </a:solidFill>
                <a:effectLst/>
                <a:latin typeface="Times New Roman" panose="02020603050405020304" pitchFamily="18" charset="0"/>
                <a:cs typeface="Times New Roman" panose="02020603050405020304" pitchFamily="18" charset="0"/>
              </a:rPr>
              <a:t>-Cần cù chịu khó và chăm chỉ lao động, biết quý trọng sản phẩm được làm ra, không nên ích kỷ nói xấu người khác.</a:t>
            </a:r>
            <a:endParaRPr lang="en-US" sz="20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26B81-E5FF-1E1C-4950-9295B4F07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EDCFA-B52E-F055-D2A3-1D19B0F09316}"/>
              </a:ext>
            </a:extLst>
          </p:cNvPr>
          <p:cNvSpPr>
            <a:spLocks noGrp="1"/>
          </p:cNvSpPr>
          <p:nvPr>
            <p:ph type="title"/>
          </p:nvPr>
        </p:nvSpPr>
        <p:spPr/>
        <p:txBody>
          <a:bodyPr>
            <a:noAutofit/>
          </a:bodyPr>
          <a:lstStyle/>
          <a:p>
            <a:r>
              <a:rPr lang="en-US" sz="3200"/>
              <a:t>-GIÁO DỤC TRẺ BIẾT DƯA HẤU CŨNG NHƯ CÁC LOẠI QUẢ KHÁC CUNG CẤP RẤT NHIỀU VITAMIN VÀ KHOÁNG CHẤT GIÚP CƠ THỂ CHÚNG TA KHOẺ MẠNH. VÌ VẬY CHÚNG TA NÊN ĂN ĐA DẠNG CÁC LOẠI RAU CỦ QUẢ?</a:t>
            </a:r>
          </a:p>
        </p:txBody>
      </p:sp>
    </p:spTree>
    <p:extLst>
      <p:ext uri="{BB962C8B-B14F-4D97-AF65-F5344CB8AC3E}">
        <p14:creationId xmlns:p14="http://schemas.microsoft.com/office/powerpoint/2010/main" val="215597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04BB-1B72-9706-419A-FD8FD5AA9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5B594-12B4-5375-4B20-74274C31208A}"/>
              </a:ext>
            </a:extLst>
          </p:cNvPr>
          <p:cNvSpPr>
            <a:spLocks noGrp="1"/>
          </p:cNvSpPr>
          <p:nvPr>
            <p:ph type="title"/>
          </p:nvPr>
        </p:nvSpPr>
        <p:spPr/>
        <p:txBody>
          <a:bodyPr>
            <a:noAutofit/>
          </a:bodyPr>
          <a:lstStyle/>
          <a:p>
            <a:r>
              <a:rPr lang="en-US" sz="3200"/>
              <a:t>KẾT THÚC</a:t>
            </a:r>
            <a:br>
              <a:rPr lang="en-US" sz="3200"/>
            </a:br>
            <a:r>
              <a:rPr lang="en-US" sz="3200"/>
              <a:t> HÁT BÀI : QUẢ</a:t>
            </a:r>
          </a:p>
        </p:txBody>
      </p:sp>
    </p:spTree>
    <p:extLst>
      <p:ext uri="{BB962C8B-B14F-4D97-AF65-F5344CB8AC3E}">
        <p14:creationId xmlns:p14="http://schemas.microsoft.com/office/powerpoint/2010/main" val="25360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C12B-D4B1-FA8C-C568-A361A035B653}"/>
              </a:ext>
            </a:extLst>
          </p:cNvPr>
          <p:cNvSpPr>
            <a:spLocks noGrp="1"/>
          </p:cNvSpPr>
          <p:nvPr>
            <p:ph type="title"/>
          </p:nvPr>
        </p:nvSpPr>
        <p:spPr>
          <a:xfrm>
            <a:off x="1097280" y="1188720"/>
            <a:ext cx="3108960" cy="790205"/>
          </a:xfrm>
        </p:spPr>
        <p:txBody>
          <a:bodyPr/>
          <a:lstStyle/>
          <a:p>
            <a:pPr algn="ctr"/>
            <a:r>
              <a:rPr lang="en-US"/>
              <a:t>Câu đố</a:t>
            </a:r>
          </a:p>
        </p:txBody>
      </p:sp>
      <p:sp>
        <p:nvSpPr>
          <p:cNvPr id="3" name="Picture Placeholder 2">
            <a:extLst>
              <a:ext uri="{FF2B5EF4-FFF2-40B4-BE49-F238E27FC236}">
                <a16:creationId xmlns:a16="http://schemas.microsoft.com/office/drawing/2014/main" id="{042DB026-E871-88A7-3BCF-65EAEDC3AC0B}"/>
              </a:ext>
            </a:extLst>
          </p:cNvPr>
          <p:cNvSpPr>
            <a:spLocks noGrp="1"/>
          </p:cNvSpPr>
          <p:nvPr>
            <p:ph type="pic" idx="1"/>
          </p:nvPr>
        </p:nvSpPr>
        <p:spPr/>
      </p:sp>
      <p:sp>
        <p:nvSpPr>
          <p:cNvPr id="4" name="Text Placeholder 3">
            <a:extLst>
              <a:ext uri="{FF2B5EF4-FFF2-40B4-BE49-F238E27FC236}">
                <a16:creationId xmlns:a16="http://schemas.microsoft.com/office/drawing/2014/main" id="{8AFFC6F0-0CA4-9C86-CC38-9BD6419CD417}"/>
              </a:ext>
            </a:extLst>
          </p:cNvPr>
          <p:cNvSpPr>
            <a:spLocks noGrp="1"/>
          </p:cNvSpPr>
          <p:nvPr>
            <p:ph type="body" sz="half" idx="2"/>
          </p:nvPr>
        </p:nvSpPr>
        <p:spPr>
          <a:xfrm>
            <a:off x="1097280" y="1978925"/>
            <a:ext cx="3108960" cy="2867395"/>
          </a:xfrm>
        </p:spPr>
        <p:txBody>
          <a:bodyPr>
            <a:normAutofit fontScale="92500" lnSpcReduction="10000"/>
          </a:bodyPr>
          <a:lstStyle/>
          <a:p>
            <a:pPr algn="ctr" eaLnBrk="1" hangingPunct="1"/>
            <a:endParaRPr lang="en-US" altLang="en-US" sz="1600" b="1">
              <a:solidFill>
                <a:srgbClr val="FF0000"/>
              </a:solidFill>
              <a:latin typeface="Times New Roman" panose="02020603050405020304" pitchFamily="18" charset="0"/>
              <a:cs typeface="Times New Roman" panose="02020603050405020304" pitchFamily="18" charset="0"/>
            </a:endParaRPr>
          </a:p>
          <a:p>
            <a:pPr algn="ctr" eaLnBrk="1" hangingPunct="1"/>
            <a:r>
              <a:rPr lang="vi-VN" altLang="en-US" sz="2800" b="1">
                <a:latin typeface="Times New Roman" panose="02020603050405020304" pitchFamily="18" charset="0"/>
                <a:cs typeface="Times New Roman" panose="02020603050405020304" pitchFamily="18" charset="0"/>
              </a:rPr>
              <a:t>Quả gì ruột đỏ</a:t>
            </a:r>
          </a:p>
          <a:p>
            <a:pPr algn="ctr" eaLnBrk="1" hangingPunct="1"/>
            <a:r>
              <a:rPr lang="vi-VN" altLang="en-US" sz="2800" b="1">
                <a:latin typeface="Times New Roman" panose="02020603050405020304" pitchFamily="18" charset="0"/>
                <a:cs typeface="Times New Roman" panose="02020603050405020304" pitchFamily="18" charset="0"/>
              </a:rPr>
              <a:t>Lay láy hạt đen</a:t>
            </a:r>
          </a:p>
          <a:p>
            <a:pPr algn="ctr" eaLnBrk="1" hangingPunct="1"/>
            <a:r>
              <a:rPr lang="vi-VN" altLang="en-US" sz="2800" b="1">
                <a:latin typeface="Times New Roman" panose="02020603050405020304" pitchFamily="18" charset="0"/>
                <a:cs typeface="Times New Roman" panose="02020603050405020304" pitchFamily="18" charset="0"/>
              </a:rPr>
              <a:t>Mời bạn nếm xem</a:t>
            </a:r>
          </a:p>
          <a:p>
            <a:pPr algn="ctr" eaLnBrk="1" hangingPunct="1"/>
            <a:r>
              <a:rPr lang="vi-VN" altLang="en-US" sz="2800" b="1">
                <a:latin typeface="Times New Roman" panose="02020603050405020304" pitchFamily="18" charset="0"/>
                <a:cs typeface="Times New Roman" panose="02020603050405020304" pitchFamily="18" charset="0"/>
              </a:rPr>
              <a:t>Ngọt ơi là ngọt?</a:t>
            </a:r>
          </a:p>
          <a:p>
            <a:pPr algn="r" eaLnBrk="1" hangingPunct="1"/>
            <a:r>
              <a:rPr lang="en-US" altLang="en-US" sz="2800" b="1">
                <a:latin typeface="Times New Roman" panose="02020603050405020304" pitchFamily="18" charset="0"/>
                <a:cs typeface="Times New Roman" panose="02020603050405020304" pitchFamily="18" charset="0"/>
              </a:rPr>
              <a:t>Đố bé </a:t>
            </a:r>
            <a:r>
              <a:rPr lang="vi-VN" altLang="en-US" sz="2800" b="1">
                <a:latin typeface="Times New Roman" panose="02020603050405020304" pitchFamily="18" charset="0"/>
                <a:cs typeface="Times New Roman" panose="02020603050405020304" pitchFamily="18" charset="0"/>
              </a:rPr>
              <a:t>quả gì?</a:t>
            </a:r>
            <a:endParaRPr lang="en-US" sz="2800"/>
          </a:p>
        </p:txBody>
      </p:sp>
      <p:pic>
        <p:nvPicPr>
          <p:cNvPr id="5" name="Picture 1">
            <a:extLst>
              <a:ext uri="{FF2B5EF4-FFF2-40B4-BE49-F238E27FC236}">
                <a16:creationId xmlns:a16="http://schemas.microsoft.com/office/drawing/2014/main" id="{9560489E-B5E1-2DC8-A920-7C06386FC3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0561" y="457200"/>
            <a:ext cx="6675120" cy="594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a:extLst>
              <a:ext uri="{FF2B5EF4-FFF2-40B4-BE49-F238E27FC236}">
                <a16:creationId xmlns:a16="http://schemas.microsoft.com/office/drawing/2014/main" id="{A44A215F-7DCA-6849-0B7F-DA040E924FD2}"/>
              </a:ext>
            </a:extLst>
          </p:cNvPr>
          <p:cNvSpPr txBox="1">
            <a:spLocks noChangeArrowheads="1"/>
          </p:cNvSpPr>
          <p:nvPr/>
        </p:nvSpPr>
        <p:spPr bwMode="auto">
          <a:xfrm>
            <a:off x="4783774" y="5708302"/>
            <a:ext cx="26244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QUẢ DƯA HẤU</a:t>
            </a:r>
          </a:p>
        </p:txBody>
      </p:sp>
    </p:spTree>
    <p:extLst>
      <p:ext uri="{BB962C8B-B14F-4D97-AF65-F5344CB8AC3E}">
        <p14:creationId xmlns:p14="http://schemas.microsoft.com/office/powerpoint/2010/main" val="167377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left)">
                                      <p:cBhvr>
                                        <p:cTn id="18" dur="500"/>
                                        <p:tgtEl>
                                          <p:spTgt spid="4">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60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Content Layout with Table</a:t>
            </a:r>
          </a:p>
        </p:txBody>
      </p:sp>
      <p:sp>
        <p:nvSpPr>
          <p:cNvPr id="3" name="Content Placeholder 2"/>
          <p:cNvSpPr>
            <a:spLocks noGrp="1"/>
          </p:cNvSpPr>
          <p:nvPr>
            <p:ph sz="half" idx="1"/>
          </p:nvPr>
        </p:nvSpPr>
        <p:spPr/>
        <p:txBody>
          <a:bodyPr/>
          <a:lstStyle/>
          <a:p>
            <a:r>
              <a:rPr lang="en-US" dirty="0"/>
              <a:t>First bullet point here</a:t>
            </a:r>
          </a:p>
          <a:p>
            <a:r>
              <a:rPr lang="en-US" dirty="0"/>
              <a:t>Second bullet point here</a:t>
            </a:r>
          </a:p>
          <a:p>
            <a:r>
              <a:rPr lang="en-US" dirty="0"/>
              <a:t>Third bullet point here</a:t>
            </a: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599803984"/>
              </p:ext>
            </p:extLst>
          </p:nvPr>
        </p:nvGraphicFramePr>
        <p:xfrm>
          <a:off x="6176963" y="1485898"/>
          <a:ext cx="4481511" cy="2417028"/>
        </p:xfrm>
        <a:graphic>
          <a:graphicData uri="http://schemas.openxmlformats.org/drawingml/2006/table">
            <a:tbl>
              <a:tblPr firstRow="1" bandRow="1">
                <a:tableStyleId>{16D9F66E-5EB9-4882-86FB-DCBF35E3C3E4}</a:tableStyleId>
              </a:tblPr>
              <a:tblGrid>
                <a:gridCol w="1493837">
                  <a:extLst>
                    <a:ext uri="{9D8B030D-6E8A-4147-A177-3AD203B41FA5}">
                      <a16:colId xmlns:a16="http://schemas.microsoft.com/office/drawing/2014/main" val="20000"/>
                    </a:ext>
                  </a:extLst>
                </a:gridCol>
                <a:gridCol w="1493837">
                  <a:extLst>
                    <a:ext uri="{9D8B030D-6E8A-4147-A177-3AD203B41FA5}">
                      <a16:colId xmlns:a16="http://schemas.microsoft.com/office/drawing/2014/main" val="20001"/>
                    </a:ext>
                  </a:extLst>
                </a:gridCol>
                <a:gridCol w="1493837">
                  <a:extLst>
                    <a:ext uri="{9D8B030D-6E8A-4147-A177-3AD203B41FA5}">
                      <a16:colId xmlns:a16="http://schemas.microsoft.com/office/drawing/2014/main" val="20002"/>
                    </a:ext>
                  </a:extLst>
                </a:gridCol>
              </a:tblGrid>
              <a:tr h="604257">
                <a:tc>
                  <a:txBody>
                    <a:bodyPr/>
                    <a:lstStyle/>
                    <a:p>
                      <a:r>
                        <a:rPr lang="en-US" dirty="0"/>
                        <a:t>Class</a:t>
                      </a:r>
                    </a:p>
                  </a:txBody>
                  <a:tcPr anchor="ctr"/>
                </a:tc>
                <a:tc>
                  <a:txBody>
                    <a:bodyPr/>
                    <a:lstStyle/>
                    <a:p>
                      <a:pPr algn="ctr"/>
                      <a:r>
                        <a:rPr lang="en-US" dirty="0"/>
                        <a:t>Group 1</a:t>
                      </a:r>
                    </a:p>
                  </a:txBody>
                  <a:tcPr anchor="ctr"/>
                </a:tc>
                <a:tc>
                  <a:txBody>
                    <a:bodyPr/>
                    <a:lstStyle/>
                    <a:p>
                      <a:pPr algn="ctr"/>
                      <a:r>
                        <a:rPr lang="en-US" dirty="0"/>
                        <a:t>Group 2</a:t>
                      </a:r>
                    </a:p>
                  </a:txBody>
                  <a:tcPr anchor="ctr"/>
                </a:tc>
                <a:extLst>
                  <a:ext uri="{0D108BD9-81ED-4DB2-BD59-A6C34878D82A}">
                    <a16:rowId xmlns:a16="http://schemas.microsoft.com/office/drawing/2014/main" val="10000"/>
                  </a:ext>
                </a:extLst>
              </a:tr>
              <a:tr h="604257">
                <a:tc>
                  <a:txBody>
                    <a:bodyPr/>
                    <a:lstStyle/>
                    <a:p>
                      <a:r>
                        <a:rPr lang="en-US" dirty="0"/>
                        <a:t>Class 1</a:t>
                      </a:r>
                    </a:p>
                  </a:txBody>
                  <a:tcPr anchor="ctr"/>
                </a:tc>
                <a:tc>
                  <a:txBody>
                    <a:bodyPr/>
                    <a:lstStyle/>
                    <a:p>
                      <a:pPr algn="ctr"/>
                      <a:r>
                        <a:rPr lang="en-US" dirty="0"/>
                        <a:t>82</a:t>
                      </a:r>
                    </a:p>
                  </a:txBody>
                  <a:tcPr anchor="ctr"/>
                </a:tc>
                <a:tc>
                  <a:txBody>
                    <a:bodyPr/>
                    <a:lstStyle/>
                    <a:p>
                      <a:pPr algn="ctr"/>
                      <a:r>
                        <a:rPr lang="en-US" dirty="0"/>
                        <a:t>95</a:t>
                      </a:r>
                    </a:p>
                  </a:txBody>
                  <a:tcPr anchor="ctr"/>
                </a:tc>
                <a:extLst>
                  <a:ext uri="{0D108BD9-81ED-4DB2-BD59-A6C34878D82A}">
                    <a16:rowId xmlns:a16="http://schemas.microsoft.com/office/drawing/2014/main" val="10001"/>
                  </a:ext>
                </a:extLst>
              </a:tr>
              <a:tr h="604257">
                <a:tc>
                  <a:txBody>
                    <a:bodyPr/>
                    <a:lstStyle/>
                    <a:p>
                      <a:r>
                        <a:rPr lang="en-US" dirty="0"/>
                        <a:t>Class 2</a:t>
                      </a:r>
                    </a:p>
                  </a:txBody>
                  <a:tcPr anchor="ctr"/>
                </a:tc>
                <a:tc>
                  <a:txBody>
                    <a:bodyPr/>
                    <a:lstStyle/>
                    <a:p>
                      <a:pPr algn="ctr"/>
                      <a:r>
                        <a:rPr lang="en-US" dirty="0"/>
                        <a:t>76</a:t>
                      </a:r>
                    </a:p>
                  </a:txBody>
                  <a:tcPr anchor="ctr"/>
                </a:tc>
                <a:tc>
                  <a:txBody>
                    <a:bodyPr/>
                    <a:lstStyle/>
                    <a:p>
                      <a:pPr algn="ctr"/>
                      <a:r>
                        <a:rPr lang="en-US" dirty="0"/>
                        <a:t>88</a:t>
                      </a:r>
                    </a:p>
                  </a:txBody>
                  <a:tcPr anchor="ctr"/>
                </a:tc>
                <a:extLst>
                  <a:ext uri="{0D108BD9-81ED-4DB2-BD59-A6C34878D82A}">
                    <a16:rowId xmlns:a16="http://schemas.microsoft.com/office/drawing/2014/main" val="10002"/>
                  </a:ext>
                </a:extLst>
              </a:tr>
              <a:tr h="604257">
                <a:tc>
                  <a:txBody>
                    <a:bodyPr/>
                    <a:lstStyle/>
                    <a:p>
                      <a:r>
                        <a:rPr lang="en-US" dirty="0"/>
                        <a:t>Class 3</a:t>
                      </a:r>
                    </a:p>
                  </a:txBody>
                  <a:tcPr anchor="ctr"/>
                </a:tc>
                <a:tc>
                  <a:txBody>
                    <a:bodyPr/>
                    <a:lstStyle/>
                    <a:p>
                      <a:pPr algn="ctr"/>
                      <a:r>
                        <a:rPr lang="en-US" dirty="0"/>
                        <a:t>84</a:t>
                      </a:r>
                    </a:p>
                  </a:txBody>
                  <a:tcPr anchor="ctr"/>
                </a:tc>
                <a:tc>
                  <a:txBody>
                    <a:bodyPr/>
                    <a:lstStyle/>
                    <a:p>
                      <a:pPr algn="ctr"/>
                      <a:r>
                        <a:rPr lang="en-US" dirty="0"/>
                        <a:t>90</a:t>
                      </a:r>
                    </a:p>
                  </a:txBody>
                  <a:tcPr anchor="ctr"/>
                </a:tc>
                <a:extLst>
                  <a:ext uri="{0D108BD9-81ED-4DB2-BD59-A6C34878D82A}">
                    <a16:rowId xmlns:a16="http://schemas.microsoft.com/office/drawing/2014/main" val="10003"/>
                  </a:ext>
                </a:extLst>
              </a:tr>
            </a:tbl>
          </a:graphicData>
        </a:graphic>
      </p:graphicFrame>
      <p:pic>
        <p:nvPicPr>
          <p:cNvPr id="10" name="Picture 18">
            <a:extLst>
              <a:ext uri="{FF2B5EF4-FFF2-40B4-BE49-F238E27FC236}">
                <a16:creationId xmlns:a16="http://schemas.microsoft.com/office/drawing/2014/main" id="{B35687B6-FD5C-C61D-46D5-0AF8FB890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4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1526A0E2-BC96-ADE6-96ED-2137B980C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4438" y="1552575"/>
            <a:ext cx="2143125" cy="5305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a:extLst>
              <a:ext uri="{FF2B5EF4-FFF2-40B4-BE49-F238E27FC236}">
                <a16:creationId xmlns:a16="http://schemas.microsoft.com/office/drawing/2014/main" id="{1CFDB869-EA52-C5F4-03F8-010027F76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762000"/>
            <a:ext cx="35052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un14[1].gif">
            <a:extLst>
              <a:ext uri="{FF2B5EF4-FFF2-40B4-BE49-F238E27FC236}">
                <a16:creationId xmlns:a16="http://schemas.microsoft.com/office/drawing/2014/main" id="{AFABD925-11D1-4C39-3E69-01F386274A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447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70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3.33333E-6 0.02589 C 0.01598 0.01919 0.03299 0.01433 0.04879 0.00786 C 0.05539 0.00508 0.06042 0.00185 0.06736 6.79612E-7 C 0.0915 0.00532 0.1158 0.00925 0.13976 0.01456 C 0.1533 0.01757 0.16389 0.02358 0.17674 0.02705 C 0.18455 0.02936 0.19358 0.03028 0.20191 0.03144 C 0.21598 0.03768 0.22709 0.03606 0.24358 0.03514 C 0.25 0.03352 0.25417 0.03051 0.26059 0.02936 C 0.27448 0.02681 0.28837 0.02496 0.30261 0.02265 C 0.33125 0.02312 0.3599 0.02312 0.38837 0.02358 C 0.39497 0.02381 0.4198 0.03652 0.429 0.03837 C 0.43108 0.03999 0.43282 0.04207 0.43559 0.043 C 0.43855 0.04392 0.44236 0.04369 0.44566 0.04438 C 0.45851 0.04623 0.47153 0.04854 0.48455 0.05085 C 0.49775 0.0534 0.50677 0.0564 0.52136 0.05779 C 0.52761 0.05825 0.54809 0.05941 0.55851 0.06126 C 0.59688 0.06865 0.63438 0.07929 0.67466 0.08183 C 0.68299 0.08322 0.69063 0.08437 0.69983 0.08437 " pathEditMode="relative" rAng="0" ptsTypes="fffffffffffffffffA">
                                      <p:cBhvr>
                                        <p:cTn id="6" dur="5000" fill="hold"/>
                                        <p:tgtEl>
                                          <p:spTgt spid="12"/>
                                        </p:tgtEl>
                                        <p:attrNameLst>
                                          <p:attrName>ppt_x</p:attrName>
                                          <p:attrName>ppt_y</p:attrName>
                                        </p:attrNameLst>
                                      </p:cBhvr>
                                      <p:rCtr x="34983" y="1618"/>
                                    </p:animMotion>
                                  </p:childTnLst>
                                </p:cTn>
                              </p:par>
                            </p:childTnLst>
                          </p:cTn>
                        </p:par>
                        <p:par>
                          <p:cTn id="7" fill="hold">
                            <p:stCondLst>
                              <p:cond delay="5000"/>
                            </p:stCondLst>
                            <p:childTnLst>
                              <p:par>
                                <p:cTn id="8" presetID="0" presetClass="path" presetSubtype="0" accel="50000" decel="50000" fill="hold" nodeType="afterEffect">
                                  <p:stCondLst>
                                    <p:cond delay="6000"/>
                                  </p:stCondLst>
                                  <p:childTnLst>
                                    <p:animMotion origin="layout" path="M -2.5E-6 4.45087E-6 C -0.01788 0.00254 -0.03403 0.00485 -0.05087 0.00832 C -0.05677 0.00948 -0.0651 0.00878 -0.07187 0.00924 C -0.08732 0.01017 -0.10156 0.01202 -0.11684 0.01317 C -0.12899 0.01271 -0.14114 0.01317 -0.15295 0.01202 C -0.15729 0.01179 -0.15816 0.00994 -0.16163 0.00924 C -0.16528 0.00878 -0.16996 0.00878 -0.17396 0.00832 C -0.18003 0.00786 -0.19201 0.00647 -0.19201 0.0067 C -0.22309 0.00693 -0.23767 0.0067 -0.26354 0.00832 C -0.27239 0.00901 -0.29045 0.0104 -0.29045 0.0104 C -0.32257 0.02011 -0.37951 0.01502 -0.41614 0.01502 " pathEditMode="relative" rAng="0" ptsTypes="ffffffffffA">
                                      <p:cBhvr>
                                        <p:cTn id="9" dur="5000" fill="hold"/>
                                        <p:tgtEl>
                                          <p:spTgt spid="11"/>
                                        </p:tgtEl>
                                        <p:attrNameLst>
                                          <p:attrName>ppt_x</p:attrName>
                                          <p:attrName>ppt_y</p:attrName>
                                        </p:attrNameLst>
                                      </p:cBhvr>
                                      <p:rCtr x="-20816" y="994"/>
                                    </p:animMotion>
                                  </p:childTnLst>
                                </p:cTn>
                              </p:par>
                              <p:par>
                                <p:cTn id="10" presetID="2" presetClass="entr" presetSubtype="3"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3000" fill="hold"/>
                                        <p:tgtEl>
                                          <p:spTgt spid="13"/>
                                        </p:tgtEl>
                                        <p:attrNameLst>
                                          <p:attrName>ppt_x</p:attrName>
                                        </p:attrNameLst>
                                      </p:cBhvr>
                                      <p:tavLst>
                                        <p:tav tm="0">
                                          <p:val>
                                            <p:strVal val="1+#ppt_w/2"/>
                                          </p:val>
                                        </p:tav>
                                        <p:tav tm="100000">
                                          <p:val>
                                            <p:strVal val="#ppt_x"/>
                                          </p:val>
                                        </p:tav>
                                      </p:tavLst>
                                    </p:anim>
                                    <p:anim calcmode="lin" valueType="num">
                                      <p:cBhvr additive="base">
                                        <p:cTn id="13" dur="3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43AD6AC2-35EE-6E87-AF42-F64B61B74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12192000" cy="68722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39122092-0992-B854-59F4-58C15F591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019" y="0"/>
            <a:ext cx="2222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A8DC55D7-3BFB-EEA7-7B85-692A22DE00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219" y="1600200"/>
            <a:ext cx="406400" cy="22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11"/>
                                        </p:tgtEl>
                                        <p:attrNameLst>
                                          <p:attrName>style.color</p:attrName>
                                        </p:attrNameLst>
                                      </p:cBhvr>
                                      <p:to>
                                        <a:schemeClr val="accent2"/>
                                      </p:to>
                                    </p:animClr>
                                    <p:animClr clrSpc="rgb" dir="cw">
                                      <p:cBhvr>
                                        <p:cTn id="7" dur="1500" accel="50000" autoRev="1" fill="hold" tmFilter="0, 0; .33333, 1; 1, 1">
                                          <p:stCondLst>
                                            <p:cond delay="0"/>
                                          </p:stCondLst>
                                        </p:cTn>
                                        <p:tgtEl>
                                          <p:spTgt spid="11"/>
                                        </p:tgtEl>
                                        <p:attrNameLst>
                                          <p:attrName>fillcolor</p:attrName>
                                        </p:attrNameLst>
                                      </p:cBhvr>
                                      <p:to>
                                        <a:schemeClr val="accent2"/>
                                      </p:to>
                                    </p:animClr>
                                    <p:set>
                                      <p:cBhvr>
                                        <p:cTn id="8" dur="3000" fill="hold"/>
                                        <p:tgtEl>
                                          <p:spTgt spid="11"/>
                                        </p:tgtEl>
                                        <p:attrNameLst>
                                          <p:attrName>fill.type</p:attrName>
                                        </p:attrNameLst>
                                      </p:cBhvr>
                                      <p:to>
                                        <p:strVal val="solid"/>
                                      </p:to>
                                    </p:set>
                                    <p:set>
                                      <p:cBhvr>
                                        <p:cTn id="9" dur="3000" fill="hold"/>
                                        <p:tgtEl>
                                          <p:spTgt spid="11"/>
                                        </p:tgtEl>
                                        <p:attrNameLst>
                                          <p:attrName>fill.on</p:attrName>
                                        </p:attrNameLst>
                                      </p:cBhvr>
                                      <p:to>
                                        <p:strVal val="true"/>
                                      </p:to>
                                    </p:set>
                                    <p:animScale>
                                      <p:cBhvr>
                                        <p:cTn id="10" dur="1500" accel="50000" autoRev="1" fill="hold" tmFilter="0, 0; .33333, 1; 1, 1">
                                          <p:stCondLst>
                                            <p:cond delay="0"/>
                                          </p:stCondLst>
                                        </p:cTn>
                                        <p:tgtEl>
                                          <p:spTgt spid="11"/>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33" presetClass="emph" presetSubtype="0" fill="remove" nodeType="clickEffect">
                                  <p:stCondLst>
                                    <p:cond delay="0"/>
                                  </p:stCondLst>
                                  <p:childTnLst>
                                    <p:animClr clrSpc="rgb" dir="cw">
                                      <p:cBhvr override="childStyle">
                                        <p:cTn id="14" dur="1500" accel="50000" autoRev="1" fill="hold" tmFilter="0, 0; .33333, 1; 1, 1">
                                          <p:stCondLst>
                                            <p:cond delay="0"/>
                                          </p:stCondLst>
                                        </p:cTn>
                                        <p:tgtEl>
                                          <p:spTgt spid="11"/>
                                        </p:tgtEl>
                                        <p:attrNameLst>
                                          <p:attrName>style.color</p:attrName>
                                        </p:attrNameLst>
                                      </p:cBhvr>
                                      <p:to>
                                        <a:schemeClr val="accent2"/>
                                      </p:to>
                                    </p:animClr>
                                    <p:animClr clrSpc="rgb" dir="cw">
                                      <p:cBhvr>
                                        <p:cTn id="15" dur="1500" accel="50000" autoRev="1" fill="hold" tmFilter="0, 0; .33333, 1; 1, 1">
                                          <p:stCondLst>
                                            <p:cond delay="0"/>
                                          </p:stCondLst>
                                        </p:cTn>
                                        <p:tgtEl>
                                          <p:spTgt spid="11"/>
                                        </p:tgtEl>
                                        <p:attrNameLst>
                                          <p:attrName>fillcolor</p:attrName>
                                        </p:attrNameLst>
                                      </p:cBhvr>
                                      <p:to>
                                        <a:schemeClr val="accent2"/>
                                      </p:to>
                                    </p:animClr>
                                    <p:set>
                                      <p:cBhvr>
                                        <p:cTn id="16" dur="3000" fill="hold"/>
                                        <p:tgtEl>
                                          <p:spTgt spid="11"/>
                                        </p:tgtEl>
                                        <p:attrNameLst>
                                          <p:attrName>fill.type</p:attrName>
                                        </p:attrNameLst>
                                      </p:cBhvr>
                                      <p:to>
                                        <p:strVal val="solid"/>
                                      </p:to>
                                    </p:set>
                                    <p:set>
                                      <p:cBhvr>
                                        <p:cTn id="17" dur="3000" fill="hold"/>
                                        <p:tgtEl>
                                          <p:spTgt spid="11"/>
                                        </p:tgtEl>
                                        <p:attrNameLst>
                                          <p:attrName>fill.on</p:attrName>
                                        </p:attrNameLst>
                                      </p:cBhvr>
                                      <p:to>
                                        <p:strVal val="true"/>
                                      </p:to>
                                    </p:set>
                                    <p:animScale>
                                      <p:cBhvr>
                                        <p:cTn id="18" dur="1500" accel="50000" autoRev="1" fill="hold" tmFilter="0, 0; .33333, 1; 1, 1">
                                          <p:stCondLst>
                                            <p:cond delay="0"/>
                                          </p:stCondLst>
                                        </p:cTn>
                                        <p:tgtEl>
                                          <p:spTgt spid="11"/>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024C43-F07C-DB79-3854-B4A99CE54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121920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2A2ECFCC-4831-6EE2-D04F-634D0CB42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852" y="2819400"/>
            <a:ext cx="3048000" cy="115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3.33333E-6 2.49191E-6 C 0.00069 -0.003 0.00226 -0.00878 0.00226 -0.00878 C 0.00226 -0.00878 0.00069 -0.003 -3.33333E-6 2.49191E-6 Z " pathEditMode="relative" ptsTypes="fff">
                                      <p:cBhvr>
                                        <p:cTn id="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Add a Slide Title - 2</a:t>
            </a:r>
          </a:p>
        </p:txBody>
      </p:sp>
      <p:sp>
        <p:nvSpPr>
          <p:cNvPr id="2" name="Text Placeholder 1"/>
          <p:cNvSpPr>
            <a:spLocks noGrp="1"/>
          </p:cNvSpPr>
          <p:nvPr>
            <p:ph type="body" idx="1"/>
          </p:nvPr>
        </p:nvSpPr>
        <p:spPr/>
        <p:txBody>
          <a:bodyPr/>
          <a:lstStyle/>
          <a:p>
            <a:endParaRPr lang="en-US"/>
          </a:p>
        </p:txBody>
      </p:sp>
      <p:sp>
        <p:nvSpPr>
          <p:cNvPr id="4" name="Text Placeholder 3"/>
          <p:cNvSpPr>
            <a:spLocks noGrp="1"/>
          </p:cNvSpPr>
          <p:nvPr>
            <p:ph type="body" sz="quarter" idx="3"/>
          </p:nvPr>
        </p:nvSpPr>
        <p:spPr/>
        <p:txBody>
          <a:bodyPr/>
          <a:lstStyle/>
          <a:p>
            <a:endParaRPr lang="en-US"/>
          </a:p>
        </p:txBody>
      </p:sp>
      <p:sp>
        <p:nvSpPr>
          <p:cNvPr id="5" name="Content Placeholder 4"/>
          <p:cNvSpPr>
            <a:spLocks noGrp="1"/>
          </p:cNvSpPr>
          <p:nvPr>
            <p:ph sz="quarter" idx="4"/>
          </p:nvPr>
        </p:nvSpPr>
        <p:spPr/>
        <p:txBody>
          <a:bodyPr/>
          <a:lstStyle/>
          <a:p>
            <a:endParaRPr lang="en-US"/>
          </a:p>
        </p:txBody>
      </p:sp>
      <p:pic>
        <p:nvPicPr>
          <p:cNvPr id="8" name="Content Placeholder 7">
            <a:extLst>
              <a:ext uri="{FF2B5EF4-FFF2-40B4-BE49-F238E27FC236}">
                <a16:creationId xmlns:a16="http://schemas.microsoft.com/office/drawing/2014/main" id="{D6660B73-B6B9-FB2E-7B25-4A17E90C0B3F}"/>
              </a:ext>
            </a:extLst>
          </p:cNvPr>
          <p:cNvPicPr>
            <a:picLocks noGrp="1" noChangeAspect="1"/>
          </p:cNvPicPr>
          <p:nvPr>
            <p:ph sz="half" idx="2"/>
          </p:nvPr>
        </p:nvPicPr>
        <p:blipFill>
          <a:blip r:embed="rId2"/>
          <a:stretch>
            <a:fillRect/>
          </a:stretch>
        </p:blipFill>
        <p:spPr>
          <a:xfrm>
            <a:off x="0" y="-538"/>
            <a:ext cx="12192000" cy="6858537"/>
          </a:xfrm>
        </p:spPr>
      </p:pic>
    </p:spTree>
    <p:extLst>
      <p:ext uri="{BB962C8B-B14F-4D97-AF65-F5344CB8AC3E}">
        <p14:creationId xmlns:p14="http://schemas.microsoft.com/office/powerpoint/2010/main" val="1950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 Slide Title - 3</a:t>
            </a:r>
          </a:p>
        </p:txBody>
      </p:sp>
      <p:pic>
        <p:nvPicPr>
          <p:cNvPr id="4" name="Picture 3">
            <a:extLst>
              <a:ext uri="{FF2B5EF4-FFF2-40B4-BE49-F238E27FC236}">
                <a16:creationId xmlns:a16="http://schemas.microsoft.com/office/drawing/2014/main" id="{FBD49E92-A630-B781-D5DF-68DBFACDA4E2}"/>
              </a:ext>
            </a:extLst>
          </p:cNvPr>
          <p:cNvPicPr>
            <a:picLocks noChangeAspect="1"/>
          </p:cNvPicPr>
          <p:nvPr/>
        </p:nvPicPr>
        <p:blipFill>
          <a:blip r:embed="rId2"/>
          <a:stretch>
            <a:fillRect/>
          </a:stretch>
        </p:blipFill>
        <p:spPr>
          <a:xfrm>
            <a:off x="0" y="-74338"/>
            <a:ext cx="12192000" cy="6932337"/>
          </a:xfrm>
          <a:prstGeom prst="rect">
            <a:avLst/>
          </a:prstGeom>
        </p:spPr>
      </p:pic>
    </p:spTree>
    <p:extLst>
      <p:ext uri="{BB962C8B-B14F-4D97-AF65-F5344CB8AC3E}">
        <p14:creationId xmlns:p14="http://schemas.microsoft.com/office/powerpoint/2010/main" val="41701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5AFAE-B80F-42D3-94B4-729362BC1BC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s>
</ds:datastoreItem>
</file>

<file path=customXml/itemProps2.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9A7CA-BEC5-41E5-AAE1-C9D7FC518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118</TotalTime>
  <Words>369</Words>
  <Application>Microsoft Office PowerPoint</Application>
  <PresentationFormat>Widescreen</PresentationFormat>
  <Paragraphs>49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#9Slide04 SFU Toledo Bold</vt:lpstr>
      <vt:lpstr>Arial</vt:lpstr>
      <vt:lpstr>Cambria</vt:lpstr>
      <vt:lpstr>Times New Roman</vt:lpstr>
      <vt:lpstr>Back to School 16x9</vt:lpstr>
      <vt:lpstr>PowerPoint Presentation</vt:lpstr>
      <vt:lpstr>MỤC ĐÍCH – YÊU CẦU</vt:lpstr>
      <vt:lpstr>Câu đố</vt:lpstr>
      <vt:lpstr>PowerPoint Presentation</vt:lpstr>
      <vt:lpstr>Two Content Layout with Table</vt:lpstr>
      <vt:lpstr>PowerPoint Presentation</vt:lpstr>
      <vt:lpstr>PowerPoint Presentation</vt:lpstr>
      <vt:lpstr>Add a Slide Title - 2</vt:lpstr>
      <vt:lpstr>Add a Slide Title - 3</vt:lpstr>
      <vt:lpstr>PowerPoint Presentation</vt:lpstr>
      <vt:lpstr>Add a Slide Title - 4</vt:lpstr>
      <vt:lpstr>ĐÀM THOẠI – TRÍCH DẪN</vt:lpstr>
      <vt:lpstr>-CÔ VỪA KỂ CHO CÁC CON NGHE CÂU CHUYỆN GÌ?   TRONG TRUYỆN CÓ NHỮNG NHÂN VẬT NÀO?</vt:lpstr>
      <vt:lpstr>PowerPoint Presentation</vt:lpstr>
      <vt:lpstr>-MAI AN TIÊM LÀ NGƯỜI NHƯ THẾ NÀO?   - VÌ SAO GIA ĐÌNH MAI AN TIÊM BỊ ĐẦY RA ĐẢO HOANG?</vt:lpstr>
      <vt:lpstr>PowerPoint Presentation</vt:lpstr>
      <vt:lpstr>PowerPoint Presentation</vt:lpstr>
      <vt:lpstr>-TRUYỆN GÌ ĐÃ XẢY RA TRÊN ĐẢO ?   - VÌ SAO NHÀ VUA LẠI GỌI GIA ĐÌNH MAI AN TIÊM TRỞ VỀ ?</vt:lpstr>
      <vt:lpstr>-THỨ QUẢ ĐÓ ĐƯỢC ĐẶT TÊN LÀ GÌ ?</vt:lpstr>
      <vt:lpstr>-GIÁO DỤC TRẺ BIẾT DƯA HẤU CŨNG NHƯ CÁC LOẠI QUẢ KHÁC CUNG CẤP RẤT NHIỀU VITAMIN VÀ KHOÁNG CHẤT GIÚP CƠ THỂ CHÚNG TA KHOẺ MẠNH. VÌ VẬY CHÚNG TA NÊN ĂN ĐA DẠNG CÁC LOẠI RAU CỦ QUẢ?</vt:lpstr>
      <vt:lpstr>KẾT THÚC  HÁT BÀI : QUẢ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7</cp:revision>
  <dcterms:created xsi:type="dcterms:W3CDTF">2024-01-20T09:54:42Z</dcterms:created>
  <dcterms:modified xsi:type="dcterms:W3CDTF">2024-02-20T09:40:45Z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