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98" r:id="rId4"/>
    <p:sldMasterId id="2147483865" r:id="rId5"/>
    <p:sldMasterId id="2147483877" r:id="rId6"/>
    <p:sldMasterId id="2147483889" r:id="rId7"/>
    <p:sldMasterId id="2147483937" r:id="rId8"/>
  </p:sldMasterIdLst>
  <p:notesMasterIdLst>
    <p:notesMasterId r:id="rId23"/>
  </p:notesMasterIdLst>
  <p:sldIdLst>
    <p:sldId id="306" r:id="rId9"/>
    <p:sldId id="295" r:id="rId10"/>
    <p:sldId id="261" r:id="rId11"/>
    <p:sldId id="298" r:id="rId12"/>
    <p:sldId id="299" r:id="rId13"/>
    <p:sldId id="300" r:id="rId14"/>
    <p:sldId id="276" r:id="rId15"/>
    <p:sldId id="268" r:id="rId16"/>
    <p:sldId id="290" r:id="rId17"/>
    <p:sldId id="277" r:id="rId18"/>
    <p:sldId id="271" r:id="rId19"/>
    <p:sldId id="273" r:id="rId20"/>
    <p:sldId id="302" r:id="rId21"/>
    <p:sldId id="27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5" autoAdjust="0"/>
    <p:restoredTop sz="94660"/>
  </p:normalViewPr>
  <p:slideViewPr>
    <p:cSldViewPr>
      <p:cViewPr varScale="1">
        <p:scale>
          <a:sx n="66" d="100"/>
          <a:sy n="66" d="100"/>
        </p:scale>
        <p:origin x="127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020B2-A5C5-465B-A1C9-DBDAF4568A8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0B3B5D-7B79-43FA-B684-750E7B6134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40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38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4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74E00-D06A-47E4-A0CA-E0E7DDF053FA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D5D2A-8315-4786-8FB3-60BEAB9A7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94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BE44C-F2EB-4EC8-B90D-90E5392BDEA3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77E9-5BF6-4855-91A9-2561EF317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57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F420D-F959-478E-880A-17A4C6695F73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80110-F90D-4862-94CF-CEFE84E92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09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446EA-041D-4B77-AD95-49ECDAF4BA33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71833-9303-4730-885F-66DADEB6A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75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544B-803B-462C-A12A-D16E67B11495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3EA05-5361-4035-9037-91C9B8A6D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17ABE-8FEA-4CF7-880D-26499B52EC45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8BA02-84E1-48C1-8C58-6CD4779A6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237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0FBA6-A008-4DDF-ACB7-64297C3379EB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263F5-A563-4DDD-8149-C0138B4FC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81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EF3E7-BE68-47E8-87CF-5B94F10A6613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059C8F-3D29-4F86-9A97-B0AB2780D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742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413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6011-84F2-4512-9D2F-7C9257D0FECB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D47FD-B747-4674-B956-8CCD1A9DB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860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6A06-C604-4B4A-AC49-AA25EC7A5BA1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75A96-6BAA-4674-8F5A-42892E6BB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76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8168B-0318-4C43-8E2E-EB7995665FD5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948C3-0B41-4053-AD00-10FCC3ED3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096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1700F-239F-4EBD-92D4-35789ED246DE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9B395-B770-4D6E-B7BE-F59BD747E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48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07570-1612-4689-A3E7-7324D5C25A1E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5DE4-2908-4A96-910B-59DF75BDA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268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EDEE3-CAAB-44FA-BA84-7E2CBDC8FC54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DFE44-FEB7-420A-A9C0-E6B5CE751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7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61959-90F9-4658-A283-06EDDF66DDE9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1F076-1D15-405E-B91E-588AC3C97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5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13150-3A92-40B3-A2BE-1F6078BB97B7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7161E-2FE0-4F33-8D8E-EDCFA888F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D70DF-9A04-4E8C-B704-54DC2292849B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62883-28B1-4C8D-96D8-148798F76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563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43314-D034-44B7-ABE5-57531C28E340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98BC1-0AA4-4F5D-A1D1-67CE51716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6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0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A5DB6-C102-449B-BB54-EB96639FAC34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845ED-8968-49D7-9764-CB5D952F4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98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B3710-AEB1-4D68-BFFC-C112AE8BFB1D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8FC7-B69B-48E1-B97B-DA6569FFE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73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92E9A-2DB8-46E3-81C6-B53CDC8F52BA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FAED-BC4B-4EDB-8619-9451BA5CD3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042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6115B-797B-4626-AD42-2F8608CE6D45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1BD71-3D19-49B2-B315-27922521D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214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8B2D1-8AB9-4A4D-822B-D8731B392562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ECD28-01B5-4A3F-83FC-69E65BD24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383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20CB4-53A4-468B-BFF2-EF70BB093E75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56755-FD37-45AD-9250-F0159E395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54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85A0F-44D9-4286-8C11-EBE1E8378FA6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3C00B-9EDA-40AA-B5DC-A772AEF19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450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3F90-CA1D-438F-99E1-865CB9D08444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6EA96-280E-4545-B6BE-3E95D99BB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62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B50C-6F96-4FBD-BA38-1A4455DFFA3B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BCD4-87DB-405C-85ED-A653FAB93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430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04BA-1806-4A98-8568-2FF8898D8B79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CEFEB-90B7-4A68-8069-103CE9FC7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19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48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756C2-7EA3-4A33-8D4B-B14A2231AAFE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BCEA-9E1F-4AD4-A3FD-253C6D526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967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4A094-B0CF-4E84-B0D2-37B059AD193D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0244C-699E-44FE-A4AC-3E80C2D0C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0471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1FE0C-0B7F-4D25-8F4C-3CC7B60300F3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41D7B-F312-4712-A686-0D16C106C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425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3CB33-0C4A-4A18-BEA1-075903041970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95CBA-B702-46E7-A562-F2670323F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047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A9379-BA8E-4B27-BD07-28B34EE9700B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BBB99-EE1D-41EA-B063-DF2A39C9CE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920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7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093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048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9462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43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522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435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56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119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4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226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4098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744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967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560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22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55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850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762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516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84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46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344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829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F050B-E32D-4E97-8079-350885CB24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24B93-5BF8-4F28-B897-B783DA7B52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9690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9712D-161C-488D-A630-8915866707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01BE-FEFD-4FD9-8AA2-622E18D04C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86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7237B-6C18-4CA8-9B53-F845772054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6396E-CA7E-409A-837B-8E10825D45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52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3904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BDBC-FE64-4010-9571-D08DCC4C17A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7A26-A075-4872-864D-EBE5F49D1F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9272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D7F6B-6A95-46CF-BF51-A6D82F3652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6558D-BDF3-42C4-B7AF-EA314A808A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451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E69B8-C094-44E3-A64E-CD7022F1AE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BB3B5-64D6-42CF-8CC3-1A75ED293DE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647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93506-8060-4657-8A42-DB34EDEC7F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A99D1-7983-4D3F-BCE0-439847FF85A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87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782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931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D1753-29C2-41E4-9536-E0992E4D51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E6DDD-768A-4A16-B204-818746ADD6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1729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264C5-CB1D-4408-A0CD-D61CF264CFA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699B-445B-486F-AA00-6E520DC4439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642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960F82C-7B8E-4DA3-B024-CF573730B0C4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7624537E-15F8-4924-94B3-0BD6C2F90EBD}" type="slidenum">
              <a:rPr lang="en-US" altLang="en-US" smtClean="0">
                <a:cs typeface="+mn-cs"/>
              </a:rPr>
              <a:pPr defTabSz="685800"/>
              <a:t>‹#›</a:t>
            </a:fld>
            <a:endParaRPr lang="en-US" alt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84771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25ABB629-022A-4482-98A4-41D2635FE0B2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24B903CB-B929-4B29-A376-71BDEE9C17C6}" type="slidenum">
              <a:rPr lang="en-US" altLang="en-US" smtClean="0">
                <a:cs typeface="+mn-cs"/>
              </a:rPr>
              <a:pPr defTabSz="685800"/>
              <a:t>‹#›</a:t>
            </a:fld>
            <a:endParaRPr lang="en-US" alt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5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820AD-F7B3-4D8A-81B8-49F2CA7088F4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1BE8A-E7D8-41BD-A108-88053ED9DD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839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EF037B08-BDC2-433F-BA11-D952CDE775D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59E41A7-734B-4334-A616-22E180EE11D4}" type="slidenum">
              <a:rPr lang="en-US" altLang="en-US" smtClean="0">
                <a:cs typeface="+mn-cs"/>
              </a:rPr>
              <a:pPr defTabSz="685800"/>
              <a:t>‹#›</a:t>
            </a:fld>
            <a:endParaRPr lang="en-US" alt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330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09482BD7-7280-4A44-B474-77E882954CFB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A24AFA3C-98AA-4B0A-BC53-F8187760B760}" type="slidenum">
              <a:rPr lang="en-US" altLang="en-US" smtClean="0">
                <a:cs typeface="+mn-cs"/>
              </a:rPr>
              <a:pPr defTabSz="685800"/>
              <a:t>‹#›</a:t>
            </a:fld>
            <a:endParaRPr lang="en-US" alt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0770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E271678-9BFA-4D5D-B0FB-08A390369EA1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E9C2C000-ADF1-4EA6-B5E4-8ADE08EDDE36}" type="slidenum">
              <a:rPr lang="en-US" altLang="en-US" smtClean="0">
                <a:cs typeface="+mn-cs"/>
              </a:rPr>
              <a:pPr defTabSz="685800"/>
              <a:t>‹#›</a:t>
            </a:fld>
            <a:endParaRPr lang="en-US" alt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5901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5E67D9F8-1AAF-400F-B415-EB1F2470100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35A7FE0F-F9F2-4903-AE22-079BA72F17AE}" type="slidenum">
              <a:rPr lang="en-US" altLang="en-US" smtClean="0">
                <a:cs typeface="+mn-cs"/>
              </a:rPr>
              <a:pPr defTabSz="685800"/>
              <a:t>‹#›</a:t>
            </a:fld>
            <a:endParaRPr lang="en-US" alt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35955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D53C6BB9-DA3F-4647-A993-0E5F801FDAC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F88C01EE-9F15-4D6C-8DCB-9A6ED40733D5}" type="slidenum">
              <a:rPr lang="en-US" altLang="en-US" smtClean="0">
                <a:cs typeface="+mn-cs"/>
              </a:rPr>
              <a:pPr defTabSz="685800"/>
              <a:t>‹#›</a:t>
            </a:fld>
            <a:endParaRPr lang="en-US" alt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380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15960DD6-5F8B-4631-9053-CB73BA382AC7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946BCA44-3E31-45BF-9C82-85BBBFC62091}" type="slidenum">
              <a:rPr lang="en-US" altLang="en-US" smtClean="0">
                <a:cs typeface="+mn-cs"/>
              </a:rPr>
              <a:pPr defTabSz="685800"/>
              <a:t>‹#›</a:t>
            </a:fld>
            <a:endParaRPr lang="en-US" alt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577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234BB3D-A62A-4A46-885B-F6F880713CC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0F4F12FF-50DF-444A-81C8-16647FF91D5B}" type="slidenum">
              <a:rPr lang="en-US" altLang="en-US" smtClean="0">
                <a:cs typeface="+mn-cs"/>
              </a:rPr>
              <a:pPr defTabSz="685800"/>
              <a:t>‹#›</a:t>
            </a:fld>
            <a:endParaRPr lang="en-US" alt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61350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EE9DF06-E029-4F0F-9031-7B59C633BACD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635A9975-B623-4E90-831C-02AF679DA16E}" type="slidenum">
              <a:rPr lang="en-US" altLang="en-US" smtClean="0">
                <a:cs typeface="+mn-cs"/>
              </a:rPr>
              <a:pPr defTabSz="685800"/>
              <a:t>‹#›</a:t>
            </a:fld>
            <a:endParaRPr lang="en-US" alt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6561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909BB16B-460D-4AD2-9984-D91315A908F8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6CDBDBD5-4381-48F4-A6D9-6A78FC17FF77}" type="slidenum">
              <a:rPr lang="en-US" altLang="en-US" smtClean="0">
                <a:cs typeface="+mn-cs"/>
              </a:rPr>
              <a:pPr defTabSz="685800"/>
              <a:t>‹#›</a:t>
            </a:fld>
            <a:endParaRPr lang="en-US" alt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10894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fld id="{F20FCB76-01DF-475C-AA2E-4EC9499B8E65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685800"/>
            <a:fld id="{1DBEB141-E601-4A76-859F-C774619EA6B8}" type="slidenum">
              <a:rPr lang="en-US" altLang="en-US" smtClean="0">
                <a:cs typeface="+mn-cs"/>
              </a:rPr>
              <a:pPr defTabSz="685800"/>
              <a:t>‹#›</a:t>
            </a:fld>
            <a:endParaRPr lang="en-US" alt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777767"/>
      </p:ext>
    </p:extLst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44E4-4FCB-4E1D-9DE9-CDC1F444C029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2F39C-5BE7-405A-8A92-DFD257D8C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27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F12B5900-BB6C-4A7A-A23A-AB7DEAECC042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A69C6315-9695-4974-BC6E-1C9319E0F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911F9C90-FCC6-4F73-AAF9-740E77A97EE9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17B7DB0-F78C-4011-886D-9AE3FB86A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33809CA-CEB8-467A-B7A9-44A4FB2D56AD}" type="datetimeFigureOut">
              <a:rPr lang="en-US"/>
              <a:pPr>
                <a:defRPr/>
              </a:pPr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3F57E511-6F28-447E-B5B7-AB3334E28B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1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5C6A60E8-D94F-45E9-8EBD-70BE2CDE8E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8F963E5-D2FC-4A2F-97DB-488071FC92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9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00B0F0"/>
            </a:gs>
            <a:gs pos="36000">
              <a:srgbClr val="00FFFF"/>
            </a:gs>
            <a:gs pos="61000">
              <a:srgbClr val="FFFFFF"/>
            </a:gs>
            <a:gs pos="82001">
              <a:srgbClr val="FFFFCC"/>
            </a:gs>
            <a:gs pos="100000">
              <a:srgbClr val="99FF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fld id="{CB1B0FB8-8EA5-432D-9415-2337E245E2C9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685800">
                <a:defRPr/>
              </a:pPr>
              <a:t>2/5/2024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685800"/>
            <a:fld id="{7106FBD1-5901-4006-ACB7-951CE8DB7EC8}" type="slidenum">
              <a:rPr lang="en-US" altLang="en-US" smtClean="0">
                <a:cs typeface="+mn-cs"/>
              </a:rPr>
              <a:pPr defTabSz="685800"/>
              <a:t>‹#›</a:t>
            </a:fld>
            <a:endParaRPr lang="en-US" altLang="en-US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643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49" r:id="rId12"/>
  </p:sldLayoutIdLst>
  <p:transition spd="slow">
    <p:whee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11.png"/><Relationship Id="rId2" Type="http://schemas.microsoft.com/office/2007/relationships/media" Target="../media/media9.wma"/><Relationship Id="rId1" Type="http://schemas.openxmlformats.org/officeDocument/2006/relationships/tags" Target="../tags/tag8.xml"/><Relationship Id="rId6" Type="http://schemas.openxmlformats.org/officeDocument/2006/relationships/image" Target="../media/image25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png"/><Relationship Id="rId12" Type="http://schemas.openxmlformats.org/officeDocument/2006/relationships/image" Target="../media/image33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image" Target="../media/image28.png"/><Relationship Id="rId11" Type="http://schemas.microsoft.com/office/2007/relationships/hdphoto" Target="../media/hdphoto3.wdp"/><Relationship Id="rId5" Type="http://schemas.openxmlformats.org/officeDocument/2006/relationships/image" Target="../media/image27.png"/><Relationship Id="rId15" Type="http://schemas.openxmlformats.org/officeDocument/2006/relationships/image" Target="../media/image11.png"/><Relationship Id="rId10" Type="http://schemas.openxmlformats.org/officeDocument/2006/relationships/image" Target="../media/image32.png"/><Relationship Id="rId4" Type="http://schemas.openxmlformats.org/officeDocument/2006/relationships/image" Target="../media/image26.jpg"/><Relationship Id="rId9" Type="http://schemas.openxmlformats.org/officeDocument/2006/relationships/image" Target="../media/image31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11.wma"/><Relationship Id="rId7" Type="http://schemas.openxmlformats.org/officeDocument/2006/relationships/image" Target="../media/image36.png"/><Relationship Id="rId2" Type="http://schemas.microsoft.com/office/2007/relationships/media" Target="../media/media11.wma"/><Relationship Id="rId1" Type="http://schemas.openxmlformats.org/officeDocument/2006/relationships/tags" Target="../tags/tag9.xml"/><Relationship Id="rId6" Type="http://schemas.openxmlformats.org/officeDocument/2006/relationships/image" Target="../media/image35.png"/><Relationship Id="rId5" Type="http://schemas.openxmlformats.org/officeDocument/2006/relationships/image" Target="../media/image26.jpg"/><Relationship Id="rId4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11.png"/><Relationship Id="rId3" Type="http://schemas.openxmlformats.org/officeDocument/2006/relationships/audio" Target="../media/media12.wma"/><Relationship Id="rId7" Type="http://schemas.openxmlformats.org/officeDocument/2006/relationships/image" Target="../media/image39.png"/><Relationship Id="rId12" Type="http://schemas.openxmlformats.org/officeDocument/2006/relationships/image" Target="../media/image42.png"/><Relationship Id="rId2" Type="http://schemas.microsoft.com/office/2007/relationships/media" Target="../media/media12.wma"/><Relationship Id="rId1" Type="http://schemas.openxmlformats.org/officeDocument/2006/relationships/tags" Target="../tags/tag10.xml"/><Relationship Id="rId6" Type="http://schemas.openxmlformats.org/officeDocument/2006/relationships/image" Target="../media/image38.png"/><Relationship Id="rId11" Type="http://schemas.microsoft.com/office/2007/relationships/hdphoto" Target="../media/hdphoto6.wdp"/><Relationship Id="rId5" Type="http://schemas.openxmlformats.org/officeDocument/2006/relationships/image" Target="../media/image37.jpg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7.xml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13.wma"/><Relationship Id="rId1" Type="http://schemas.microsoft.com/office/2007/relationships/media" Target="../media/media13.wma"/><Relationship Id="rId5" Type="http://schemas.openxmlformats.org/officeDocument/2006/relationships/image" Target="../media/image11.png"/><Relationship Id="rId4" Type="http://schemas.openxmlformats.org/officeDocument/2006/relationships/image" Target="../media/image4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1.wma"/><Relationship Id="rId7" Type="http://schemas.openxmlformats.org/officeDocument/2006/relationships/image" Target="../media/image7.png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46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1.pn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3.wma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microsoft.com/office/2007/relationships/media" Target="../media/media3.wma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4.wma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67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1.png"/><Relationship Id="rId3" Type="http://schemas.openxmlformats.org/officeDocument/2006/relationships/audio" Target="../media/media5.wma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openxmlformats.org/officeDocument/2006/relationships/image" Target="../media/image13.jpg"/><Relationship Id="rId10" Type="http://schemas.microsoft.com/office/2007/relationships/hdphoto" Target="../media/hdphoto2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media7.wma"/><Relationship Id="rId7" Type="http://schemas.openxmlformats.org/officeDocument/2006/relationships/image" Target="../media/image21.jpeg"/><Relationship Id="rId2" Type="http://schemas.microsoft.com/office/2007/relationships/media" Target="../media/media7.wma"/><Relationship Id="rId1" Type="http://schemas.openxmlformats.org/officeDocument/2006/relationships/tags" Target="../tags/tag6.xml"/><Relationship Id="rId6" Type="http://schemas.openxmlformats.org/officeDocument/2006/relationships/image" Target="../media/image20.jpeg"/><Relationship Id="rId11" Type="http://schemas.openxmlformats.org/officeDocument/2006/relationships/image" Target="../media/image11.png"/><Relationship Id="rId5" Type="http://schemas.openxmlformats.org/officeDocument/2006/relationships/image" Target="../media/image1.jpg"/><Relationship Id="rId10" Type="http://schemas.openxmlformats.org/officeDocument/2006/relationships/image" Target="../media/image24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media8.wma"/><Relationship Id="rId7" Type="http://schemas.openxmlformats.org/officeDocument/2006/relationships/image" Target="../media/image21.jpeg"/><Relationship Id="rId2" Type="http://schemas.microsoft.com/office/2007/relationships/media" Target="../media/media8.wma"/><Relationship Id="rId1" Type="http://schemas.openxmlformats.org/officeDocument/2006/relationships/tags" Target="../tags/tag7.xml"/><Relationship Id="rId6" Type="http://schemas.openxmlformats.org/officeDocument/2006/relationships/image" Target="../media/image20.jpe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0" y="-97631"/>
            <a:ext cx="931783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EC86B4260ABE4D00AED24191244CEFB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1312069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600200" y="2286000"/>
            <a:ext cx="6572250" cy="2057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algn="ctr" eaLnBrk="0" hangingPunct="0"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spcBef>
                <a:spcPct val="20000"/>
              </a:spcBef>
              <a:buFont typeface="Arial" panose="020B0604020202020204" pitchFamily="34" charset="0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defTabSz="685800"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   `</a:t>
            </a:r>
          </a:p>
          <a:p>
            <a:pPr defTabSz="685800">
              <a:defRPr/>
            </a:pPr>
            <a:r>
              <a:rPr lang="en-US" sz="24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   </a:t>
            </a:r>
            <a:endParaRPr lang="en-US" sz="3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defTabSz="685800">
              <a:defRPr/>
            </a:pP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Đề</a:t>
            </a: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à</a:t>
            </a:r>
            <a:r>
              <a:rPr lang="en-US" sz="28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i</a:t>
            </a:r>
            <a:r>
              <a:rPr lang="en-US" sz="280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+mn-cs"/>
              </a:rPr>
              <a:t>: </a:t>
            </a:r>
            <a:r>
              <a:rPr lang="en-US" alt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đến 5, nhận biết nhóm có 5 đối tượng, nhận biết số 5</a:t>
            </a:r>
            <a:r>
              <a:rPr lang="en-US" sz="165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1650" b="1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685800">
              <a:defRPr/>
            </a:pPr>
            <a:endParaRPr lang="en-US" sz="3000" dirty="0" err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  <p:pic>
        <p:nvPicPr>
          <p:cNvPr id="4101" name="Picture 11" descr="partly_sunny_sx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857250"/>
            <a:ext cx="12573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00200" y="971550"/>
            <a:ext cx="46863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vi-VN" sz="1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ỦY BAN NHÂN DÂN QUẬN LONG BIÊN</a:t>
            </a:r>
          </a:p>
          <a:p>
            <a:pPr defTabSz="685800"/>
            <a:r>
              <a:rPr lang="en-US" altLang="vi-VN" sz="1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TRƯỜNG MẦM NON ĐỨC GIANG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9632" y="2531269"/>
            <a:ext cx="7200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vi-VN" sz="1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vi-VN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</a:t>
            </a:r>
            <a:r>
              <a:rPr lang="en-US" altLang="vi-VN" sz="27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r>
              <a:rPr lang="en-US" altLang="vi-VN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altLang="vi-VN" sz="27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/>
            <a:r>
              <a:rPr lang="en-US" altLang="vi-VN" sz="15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2493" y="4988436"/>
            <a:ext cx="337423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vi-VN" sz="16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altLang="vi-VN" sz="165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4-5 </a:t>
            </a:r>
            <a:r>
              <a:rPr lang="en-US" altLang="vi-VN" sz="16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pPr defTabSz="685800"/>
            <a:r>
              <a:rPr lang="en-US" altLang="vi-VN" sz="16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en-US" altLang="vi-VN" sz="165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Hạnh</a:t>
            </a:r>
            <a:endParaRPr lang="en-US" altLang="vi-VN" sz="165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569494" y="5881687"/>
            <a:ext cx="214550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/>
            <a:r>
              <a:rPr lang="en-US" altLang="vi-VN" sz="135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2023- 2024</a:t>
            </a:r>
          </a:p>
        </p:txBody>
      </p:sp>
    </p:spTree>
    <p:extLst>
      <p:ext uri="{BB962C8B-B14F-4D97-AF65-F5344CB8AC3E}">
        <p14:creationId xmlns:p14="http://schemas.microsoft.com/office/powerpoint/2010/main" val="2552953042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49537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TRÒ CHƠI </a:t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b="1">
                <a:solidFill>
                  <a:srgbClr val="FF0000"/>
                </a:solidFill>
              </a:rPr>
              <a:t/>
            </a:r>
            <a:br>
              <a:rPr lang="en-US" b="1">
                <a:solidFill>
                  <a:srgbClr val="FF0000"/>
                </a:solidFill>
              </a:rPr>
            </a:br>
            <a:r>
              <a:rPr lang="en-US" sz="6000" b="1">
                <a:solidFill>
                  <a:srgbClr val="FF0000"/>
                </a:solidFill>
              </a:rPr>
              <a:t>AI TINH MẮT</a:t>
            </a:r>
            <a:endParaRPr lang="vi-VN" sz="6000" b="1">
              <a:solidFill>
                <a:srgbClr val="FF0000"/>
              </a:solidFill>
            </a:endParaRPr>
          </a:p>
        </p:txBody>
      </p:sp>
      <p:pic>
        <p:nvPicPr>
          <p:cNvPr id="18435" name="Picture 5" descr="C:\Users\Administrator\Desktop\imag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4016375"/>
            <a:ext cx="2016125" cy="2016125"/>
          </a:xfrm>
          <a:noFill/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880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53296" y="274638"/>
            <a:ext cx="7933503" cy="418058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rgbClr val="7030A0"/>
                </a:solidFill>
              </a:rPr>
              <a:t>Bé hãy tìm PTGT nào có số lượng là 5?</a:t>
            </a:r>
            <a:endParaRPr lang="en-US" sz="3600" b="1">
              <a:solidFill>
                <a:srgbClr val="7030A0"/>
              </a:solidFill>
            </a:endParaRP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3394075" cy="274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117332" y="3982592"/>
            <a:ext cx="3529013" cy="284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Oval 5"/>
          <p:cNvSpPr/>
          <p:nvPr/>
        </p:nvSpPr>
        <p:spPr>
          <a:xfrm>
            <a:off x="5391150" y="1196975"/>
            <a:ext cx="3382963" cy="2628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Oval 6"/>
          <p:cNvSpPr/>
          <p:nvPr/>
        </p:nvSpPr>
        <p:spPr>
          <a:xfrm>
            <a:off x="439519" y="3994949"/>
            <a:ext cx="3529013" cy="2844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17" y="2252060"/>
            <a:ext cx="1779959" cy="1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18" y="1621631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625" y="906837"/>
            <a:ext cx="17795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45" y="1492238"/>
            <a:ext cx="1779959" cy="177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8" name="Picture 14" descr="C:\Users\Administrator\Desktop\linh tinh\xe-o-to-do-choi-tre-em-va-nhung-dieu-ban-can-luu-y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9" y="4850544"/>
            <a:ext cx="1404449" cy="9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041" y="5189029"/>
            <a:ext cx="1573212" cy="104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08" y="4567886"/>
            <a:ext cx="1333078" cy="884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1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69" y="5622925"/>
            <a:ext cx="16525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156" y="3976074"/>
            <a:ext cx="1493144" cy="991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63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32" y="1150444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3" y="2247780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9" descr="C:\Users\Administrator\Desktop\linh tinh\xe máy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678" y="1986809"/>
            <a:ext cx="1759404" cy="117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21" descr="C:\Users\Administrator\Desktop\linh tinh\xe dapc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62" b="97938" l="385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787" r="3846" b="16274"/>
          <a:stretch/>
        </p:blipFill>
        <p:spPr bwMode="auto">
          <a:xfrm>
            <a:off x="6203430" y="4130857"/>
            <a:ext cx="1573386" cy="10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87" y="5225001"/>
            <a:ext cx="1644473" cy="1087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1402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23863" y="260350"/>
            <a:ext cx="8229600" cy="1143000"/>
          </a:xfrm>
        </p:spPr>
        <p:txBody>
          <a:bodyPr/>
          <a:lstStyle/>
          <a:p>
            <a:r>
              <a:rPr lang="en-US" sz="2800" b="1">
                <a:solidFill>
                  <a:srgbClr val="0070C0"/>
                </a:solidFill>
              </a:rPr>
              <a:t>Bé hãy tìm PTGT nào có số lượng là 5?</a:t>
            </a:r>
            <a:endParaRPr lang="en-US" sz="3600" b="1">
              <a:solidFill>
                <a:srgbClr val="0070C0"/>
              </a:solidFill>
            </a:endParaRPr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0336" y="2127251"/>
            <a:ext cx="4060825" cy="3071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61" name="TextBox 3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23562" name="TextBox 6"/>
          <p:cNvSpPr txBox="1">
            <a:spLocks noChangeArrowheads="1"/>
          </p:cNvSpPr>
          <p:nvPr/>
        </p:nvSpPr>
        <p:spPr bwMode="auto">
          <a:xfrm>
            <a:off x="4114800" y="2971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vi-VN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876256" y="1994694"/>
            <a:ext cx="1512168" cy="315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9900" b="1">
                <a:solidFill>
                  <a:srgbClr val="0070C0"/>
                </a:solidFill>
                <a:latin typeface="Arial" charset="0"/>
              </a:rPr>
              <a:t>5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06875" y="1689079"/>
            <a:ext cx="4302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70C0"/>
                </a:solidFill>
                <a:latin typeface="Arial" charset="0"/>
              </a:rPr>
              <a:t>1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83160" y="3362719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charset="0"/>
              </a:rPr>
              <a:t>5</a:t>
            </a:r>
            <a:endParaRPr lang="vi-VN" sz="40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62612" y="2233414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  <a:latin typeface="Arial" charset="0"/>
              </a:rPr>
              <a:t>3</a:t>
            </a:r>
            <a:endParaRPr lang="vi-VN" sz="40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60020" y="234498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0070C0"/>
                </a:solidFill>
                <a:latin typeface="Arial" charset="0"/>
              </a:rPr>
              <a:t>2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9782" y="3422004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0070C0"/>
                </a:solidFill>
                <a:latin typeface="Arial" charset="0"/>
              </a:rPr>
              <a:t>4</a:t>
            </a:r>
            <a:endParaRPr lang="vi-VN" sz="4400" b="1">
              <a:solidFill>
                <a:srgbClr val="0070C0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386" y="207380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935" y="3805184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0" y="2729707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89" y="3806724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1" y="2769740"/>
            <a:ext cx="1401763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1898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67296" y="332656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1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600" y="2493761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2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1290" y="2857601"/>
            <a:ext cx="5073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3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0379" y="4740793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>
                <a:solidFill>
                  <a:srgbClr val="FFFF00"/>
                </a:solidFill>
                <a:latin typeface="Arial" charset="0"/>
              </a:rPr>
              <a:t>5</a:t>
            </a:r>
            <a:endParaRPr lang="vi-VN" sz="40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5082" y="2124593"/>
            <a:ext cx="27733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248" y="2308452"/>
            <a:ext cx="277336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Administrator\Desktop\0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620" y="717376"/>
            <a:ext cx="2835854" cy="178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32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29" b="98742" l="6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227" y="2857601"/>
            <a:ext cx="2122517" cy="106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9014">
            <a:off x="3133212" y="4580184"/>
            <a:ext cx="3156157" cy="246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289486" y="2270613"/>
            <a:ext cx="498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>
                <a:solidFill>
                  <a:srgbClr val="FFFF00"/>
                </a:solidFill>
                <a:latin typeface="Arial" charset="0"/>
              </a:rPr>
              <a:t>4</a:t>
            </a:r>
            <a:endParaRPr lang="vi-VN" sz="4400" b="1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3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9583">
        <p:dissolve/>
      </p:transition>
    </mc:Choice>
    <mc:Fallback xmlns="">
      <p:transition spd="slow" advTm="19583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71600" y="1196752"/>
            <a:ext cx="6624736" cy="3384376"/>
          </a:xfrm>
        </p:spPr>
        <p:txBody>
          <a:bodyPr>
            <a:prstTxWarp prst="textCanUp">
              <a:avLst/>
            </a:prstTxWarp>
          </a:bodyPr>
          <a:lstStyle/>
          <a:p>
            <a:pPr marL="0" indent="0" algn="ctr">
              <a:buFont typeface="Arial" charset="0"/>
              <a:buNone/>
            </a:pPr>
            <a:endParaRPr lang="en-US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US">
              <a:solidFill>
                <a:srgbClr val="FF000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sz="4000" b="1">
                <a:solidFill>
                  <a:srgbClr val="FF0000"/>
                </a:solidFill>
              </a:rPr>
              <a:t>XIN CHÀO VÀ HẸN </a:t>
            </a:r>
          </a:p>
          <a:p>
            <a:pPr marL="0" indent="0" algn="ctr">
              <a:buFont typeface="Arial" charset="0"/>
              <a:buNone/>
            </a:pPr>
            <a:r>
              <a:rPr lang="en-US" sz="4000" b="1">
                <a:solidFill>
                  <a:srgbClr val="FF0000"/>
                </a:solidFill>
              </a:rPr>
              <a:t>GẶP LẠI!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789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700808"/>
          </a:xfrm>
        </p:spPr>
        <p:txBody>
          <a:bodyPr/>
          <a:lstStyle/>
          <a:p>
            <a:pPr algn="r"/>
            <a:r>
              <a:rPr lang="en-US" sz="3200">
                <a:solidFill>
                  <a:srgbClr val="FF0000"/>
                </a:solidFill>
              </a:rPr>
              <a:t/>
            </a:r>
            <a:br>
              <a:rPr lang="en-US" sz="3200">
                <a:solidFill>
                  <a:srgbClr val="FF0000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/>
            </a:r>
            <a:br>
              <a:rPr lang="en-US" sz="3200">
                <a:solidFill>
                  <a:srgbClr val="FF0000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>                                      3 hình dưới đây mỗi hình </a:t>
            </a:r>
            <a:br>
              <a:rPr lang="en-US" sz="3200">
                <a:solidFill>
                  <a:srgbClr val="FF0000"/>
                </a:solidFill>
              </a:rPr>
            </a:br>
            <a:r>
              <a:rPr lang="en-US" sz="3200">
                <a:solidFill>
                  <a:srgbClr val="FF0000"/>
                </a:solidFill>
              </a:rPr>
              <a:t>có số lượng là bao nhiêu?</a:t>
            </a:r>
            <a:endParaRPr lang="en-US" sz="4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598" y="7101407"/>
            <a:ext cx="4899522" cy="1728193"/>
          </a:xfrm>
        </p:spPr>
        <p:txBody>
          <a:bodyPr/>
          <a:lstStyle/>
          <a:p>
            <a:pPr marL="0" lvl="0" indent="0" eaLnBrk="1" hangingPunct="1">
              <a:spcBef>
                <a:spcPct val="0"/>
              </a:spcBef>
              <a:buNone/>
            </a:pPr>
            <a:endParaRPr lang="vi-VN" sz="13800" b="1">
              <a:solidFill>
                <a:srgbClr val="7030A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91674" y="4365104"/>
            <a:ext cx="3096344" cy="187220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084168" y="4005064"/>
            <a:ext cx="2592288" cy="223224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2321874" y="1948790"/>
            <a:ext cx="4194342" cy="1929448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837" y="2619169"/>
            <a:ext cx="826293" cy="1273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82" y="2541611"/>
            <a:ext cx="899095" cy="13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905" y="1824448"/>
            <a:ext cx="899095" cy="138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218" y="3548931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87305"/>
            <a:ext cx="2262187" cy="226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87305"/>
            <a:ext cx="85010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655" y="5148905"/>
            <a:ext cx="1027185" cy="11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41" y="5245765"/>
            <a:ext cx="928241" cy="104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682" y="4365104"/>
            <a:ext cx="854075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60798" y="4401196"/>
            <a:ext cx="11172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</a:rPr>
              <a:t>2</a:t>
            </a:r>
            <a:endParaRPr lang="vi-VN" sz="8800" b="1">
              <a:solidFill>
                <a:srgbClr val="7030A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1192" y="4522490"/>
            <a:ext cx="7569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b="1">
                <a:solidFill>
                  <a:srgbClr val="7030A0"/>
                </a:solidFill>
              </a:rPr>
              <a:t>4</a:t>
            </a:r>
            <a:endParaRPr lang="vi-VN" sz="8800" b="1">
              <a:solidFill>
                <a:srgbClr val="7030A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99564" y="2717220"/>
            <a:ext cx="7230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>
                <a:solidFill>
                  <a:srgbClr val="7030A0"/>
                </a:solidFill>
              </a:rPr>
              <a:t>3</a:t>
            </a:r>
            <a:endParaRPr lang="vi-VN" sz="8000" b="1">
              <a:solidFill>
                <a:srgbClr val="7030A0"/>
              </a:solidFill>
            </a:endParaRPr>
          </a:p>
        </p:txBody>
      </p:sp>
      <p:pic>
        <p:nvPicPr>
          <p:cNvPr id="14" name="Audio 1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658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5362">
        <p:circle/>
      </p:transition>
    </mc:Choice>
    <mc:Fallback xmlns="">
      <p:transition spd="slow" advTm="6536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2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5400" b="1">
                <a:solidFill>
                  <a:srgbClr val="002060"/>
                </a:solidFill>
                <a:ea typeface="+mj-ea"/>
              </a:rPr>
              <a:t>Phần 2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>
                <a:solidFill>
                  <a:srgbClr val="FF0000"/>
                </a:solidFill>
              </a:rPr>
              <a:t>     Đếm </a:t>
            </a:r>
            <a:r>
              <a:rPr lang="vi-VN" sz="4000" b="1">
                <a:solidFill>
                  <a:srgbClr val="FF0000"/>
                </a:solidFill>
              </a:rPr>
              <a:t>đến</a:t>
            </a:r>
            <a:r>
              <a:rPr lang="en-US" sz="4000" b="1">
                <a:solidFill>
                  <a:srgbClr val="FF0000"/>
                </a:solidFill>
              </a:rPr>
              <a:t> 5, nhận biết nhóm </a:t>
            </a:r>
          </a:p>
          <a:p>
            <a:pPr marL="0" indent="0" algn="ctr" eaLnBrk="1" hangingPunct="1">
              <a:spcBef>
                <a:spcPct val="50000"/>
              </a:spcBef>
              <a:buNone/>
              <a:defRPr/>
            </a:pPr>
            <a:r>
              <a:rPr lang="en-US" sz="4000" b="1">
                <a:solidFill>
                  <a:srgbClr val="FF0000"/>
                </a:solidFill>
              </a:rPr>
              <a:t>có 5 </a:t>
            </a:r>
            <a:r>
              <a:rPr lang="vi-VN" sz="4000" b="1">
                <a:solidFill>
                  <a:srgbClr val="FF0000"/>
                </a:solidFill>
              </a:rPr>
              <a:t>đối</a:t>
            </a:r>
            <a:r>
              <a:rPr lang="en-US" sz="4000" b="1">
                <a:solidFill>
                  <a:srgbClr val="FF0000"/>
                </a:solidFill>
              </a:rPr>
              <a:t> t</a:t>
            </a:r>
            <a:r>
              <a:rPr lang="vi-VN" sz="4000" b="1">
                <a:solidFill>
                  <a:srgbClr val="FF0000"/>
                </a:solidFill>
              </a:rPr>
              <a:t>ượ</a:t>
            </a:r>
            <a:r>
              <a:rPr lang="en-US" sz="4000" b="1">
                <a:solidFill>
                  <a:srgbClr val="FF0000"/>
                </a:solidFill>
              </a:rPr>
              <a:t>ng, nhận biết số 5</a:t>
            </a:r>
          </a:p>
          <a:p>
            <a:pPr eaLnBrk="1" hangingPunct="1">
              <a:defRPr/>
            </a:pPr>
            <a:endParaRPr lang="en-US" sz="4000"/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815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772400" cy="1128801"/>
          </a:xfrm>
        </p:spPr>
        <p:txBody>
          <a:bodyPr/>
          <a:lstStyle/>
          <a:p>
            <a:r>
              <a:rPr lang="en-US" sz="2800">
                <a:solidFill>
                  <a:srgbClr val="7030A0"/>
                </a:solidFill>
              </a:rPr>
              <a:t/>
            </a:r>
            <a:br>
              <a:rPr lang="en-US" sz="2800">
                <a:solidFill>
                  <a:srgbClr val="7030A0"/>
                </a:solidFill>
              </a:rPr>
            </a:br>
            <a:r>
              <a:rPr lang="en-US" sz="2800">
                <a:solidFill>
                  <a:srgbClr val="7030A0"/>
                </a:solidFill>
              </a:rPr>
              <a:t/>
            </a:r>
            <a:br>
              <a:rPr lang="en-US" sz="2800">
                <a:solidFill>
                  <a:srgbClr val="7030A0"/>
                </a:solidFill>
              </a:rPr>
            </a:br>
            <a:r>
              <a:rPr lang="en-US" sz="2800">
                <a:solidFill>
                  <a:srgbClr val="7030A0"/>
                </a:solidFill>
              </a:rPr>
              <a:t>+ Số xe máy và số mũ bảo hiểm số nào nhiều hơn? Và nhiều hơn là mấy? Vì sao?</a:t>
            </a:r>
            <a:r>
              <a:rPr lang="en-US" sz="2800">
                <a:solidFill>
                  <a:srgbClr val="FF0000"/>
                </a:solidFill>
              </a:rPr>
              <a:t> </a:t>
            </a:r>
            <a:br>
              <a:rPr lang="en-US" sz="2800">
                <a:solidFill>
                  <a:srgbClr val="FF0000"/>
                </a:solidFill>
              </a:rPr>
            </a:br>
            <a:r>
              <a:rPr lang="en-US" sz="2800">
                <a:solidFill>
                  <a:srgbClr val="7030A0"/>
                </a:solidFill>
              </a:rPr>
              <a:t> </a:t>
            </a:r>
            <a:br>
              <a:rPr lang="en-US" sz="280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415626"/>
            <a:ext cx="6607902" cy="1752600"/>
          </a:xfrm>
        </p:spPr>
        <p:txBody>
          <a:bodyPr/>
          <a:lstStyle/>
          <a:p>
            <a:r>
              <a:rPr lang="en-US" sz="2800">
                <a:solidFill>
                  <a:srgbClr val="00B0F0"/>
                </a:solidFill>
                <a:ea typeface="+mj-ea"/>
              </a:rPr>
              <a:t>+ Số xe máy và số mũ bảo hiểm số nào ít hơn? Và ít hơn là mấy?Vì sao?</a:t>
            </a:r>
            <a:r>
              <a:rPr lang="vi-VN">
                <a:solidFill>
                  <a:srgbClr val="00B0F0"/>
                </a:solidFill>
                <a:ea typeface="+mj-ea"/>
              </a:rPr>
              <a:t/>
            </a:r>
            <a:br>
              <a:rPr lang="vi-VN">
                <a:solidFill>
                  <a:srgbClr val="00B0F0"/>
                </a:solidFill>
                <a:ea typeface="+mj-ea"/>
              </a:rPr>
            </a:br>
            <a:endParaRPr lang="en-US">
              <a:solidFill>
                <a:srgbClr val="00B0F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91227" y="3328294"/>
            <a:ext cx="2590800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313" y="3426480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53" y="3426480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1874" y="3345333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100" y="3525720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0" y="2561986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66" y="2561291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13" y="256129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132" y="2561986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Audio 1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39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79183">
        <p14:honeycomb/>
      </p:transition>
    </mc:Choice>
    <mc:Fallback xmlns="">
      <p:transition spd="slow" advTm="791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US" sz="2800">
                <a:solidFill>
                  <a:srgbClr val="7030A0"/>
                </a:solidFill>
              </a:rPr>
              <a:t/>
            </a:r>
            <a:br>
              <a:rPr lang="en-US" sz="280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66466" y="1029628"/>
            <a:ext cx="6400800" cy="122413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  <a:defRPr/>
            </a:pPr>
            <a:r>
              <a:rPr lang="en-US" sz="2800">
                <a:solidFill>
                  <a:srgbClr val="FF0000"/>
                </a:solidFill>
              </a:rPr>
              <a:t>Cách 1: Bớt đi 1 chiếc xe máy</a:t>
            </a:r>
          </a:p>
          <a:p>
            <a:r>
              <a:rPr lang="en-US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2625"/>
            <a:ext cx="2376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68226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37017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905" y="3164119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563" y="3237018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658" y="2559590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36" y="254444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2544444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544445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2635"/>
            <a:ext cx="66247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Muốn số mũ bảo hiểm bằng số xe máy chúng ta phải làm như thế nào?</a:t>
            </a:r>
            <a:br>
              <a:rPr lang="en-US" sz="280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en-US">
              <a:solidFill>
                <a:srgbClr val="0070C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2642" y="2676221"/>
            <a:ext cx="5855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8800" b="1">
                <a:solidFill>
                  <a:srgbClr val="FF0000"/>
                </a:solidFill>
              </a:rPr>
              <a:t>4</a:t>
            </a:r>
            <a:endParaRPr lang="vi-VN" sz="8800" b="1">
              <a:solidFill>
                <a:srgbClr val="FF0000"/>
              </a:solidFill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893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49"/>
    </mc:Choice>
    <mc:Fallback xmlns="">
      <p:transition spd="slow" advTm="196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defRPr/>
            </a:pPr>
            <a:r>
              <a:rPr lang="en-US" sz="2800">
                <a:solidFill>
                  <a:srgbClr val="7030A0"/>
                </a:solidFill>
              </a:rPr>
              <a:t/>
            </a:r>
            <a:br>
              <a:rPr lang="en-US" sz="2800">
                <a:solidFill>
                  <a:srgbClr val="7030A0"/>
                </a:solidFill>
              </a:rPr>
            </a:br>
            <a:endParaRPr lang="en-US">
              <a:solidFill>
                <a:srgbClr val="7030A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238426" y="1412776"/>
            <a:ext cx="6711081" cy="1224136"/>
          </a:xfrm>
        </p:spPr>
        <p:txBody>
          <a:bodyPr/>
          <a:lstStyle/>
          <a:p>
            <a:pPr lvl="0" algn="l" eaLnBrk="1" hangingPunct="1">
              <a:spcBef>
                <a:spcPct val="0"/>
              </a:spcBef>
            </a:pPr>
            <a:r>
              <a:rPr lang="en-US" sz="2800">
                <a:solidFill>
                  <a:srgbClr val="7030A0"/>
                </a:solidFill>
              </a:rPr>
              <a:t>+ Cách 2: Thêm 1 mũ bảo hiểm</a:t>
            </a:r>
            <a:br>
              <a:rPr lang="en-US" sz="2800">
                <a:solidFill>
                  <a:srgbClr val="7030A0"/>
                </a:solidFill>
              </a:rPr>
            </a:br>
            <a:endParaRPr lang="en-US" sz="1800">
              <a:solidFill>
                <a:srgbClr val="7030A0"/>
              </a:solidFill>
              <a:latin typeface="Calibri" pitchFamily="34" charset="0"/>
              <a:cs typeface="Arial" charset="0"/>
            </a:endParaRPr>
          </a:p>
          <a:p>
            <a:r>
              <a:rPr lang="en-US"/>
              <a:t>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944" l="235" r="98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140" y="3256809"/>
            <a:ext cx="2376488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92" y="3187398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240648"/>
            <a:ext cx="2304256" cy="1535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60" y="3260060"/>
            <a:ext cx="2426023" cy="1616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223" y="3286638"/>
            <a:ext cx="2155340" cy="143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96" y="2607077"/>
            <a:ext cx="864494" cy="8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92" y="2622642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98" y="2551618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20" y="2604253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7624" y="62635"/>
            <a:ext cx="66247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 nhóm mũ bảo hiểm bằng nhóm xe máy chúng ta phải làm như thế nào?</a:t>
            </a:r>
            <a:br>
              <a:rPr lang="en-US" sz="280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Cách 1: Bớt đi 1 chiếc xe máy</a:t>
            </a:r>
          </a:p>
          <a:p>
            <a:endParaRPr lang="en-US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67" y="2604252"/>
            <a:ext cx="865187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15228" y="3070800"/>
            <a:ext cx="6287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6000" b="1">
                <a:solidFill>
                  <a:srgbClr val="7030A0"/>
                </a:solidFill>
                <a:latin typeface="Arial" charset="0"/>
              </a:rPr>
              <a:t>5</a:t>
            </a:r>
          </a:p>
        </p:txBody>
      </p:sp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80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69"/>
    </mc:Choice>
    <mc:Fallback xmlns="">
      <p:transition spd="slow" advTm="333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0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3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0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3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/>
          </a:p>
        </p:txBody>
      </p:sp>
      <p:pic>
        <p:nvPicPr>
          <p:cNvPr id="18435" name="Content Placeholder 3" descr="48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19063"/>
            <a:ext cx="9251950" cy="6861176"/>
          </a:xfrm>
          <a:solidFill>
            <a:srgbClr val="FFFFCC"/>
          </a:solidFill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57122" y="994599"/>
            <a:ext cx="2842445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7000" b="1">
                <a:solidFill>
                  <a:srgbClr val="0000FF"/>
                </a:solidFill>
                <a:latin typeface=".VnAvant" pitchFamily="34" charset="0"/>
              </a:rPr>
              <a:t>5</a:t>
            </a:r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021">
        <p:circle/>
      </p:transition>
    </mc:Choice>
    <mc:Fallback xmlns="">
      <p:transition spd="slow" advTm="11021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6388" grpId="0" build="allAtOnce"/>
      <p:bldP spid="16388" grpId="1" build="allAtOnce"/>
      <p:bldP spid="16388" grpId="2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Trò chơi : "Thi xem ai nhanh"</a:t>
            </a:r>
            <a:br>
              <a:rPr lang="en-US">
                <a:solidFill>
                  <a:srgbClr val="FF0000"/>
                </a:solidFill>
              </a:rPr>
            </a:br>
            <a:r>
              <a:rPr lang="en-US" sz="3200">
                <a:solidFill>
                  <a:srgbClr val="17375E"/>
                </a:solidFill>
              </a:rPr>
              <a:t>Tìm bộ phận nào có số lượng là 5?</a:t>
            </a:r>
            <a:endParaRPr lang="en-US"/>
          </a:p>
        </p:txBody>
      </p:sp>
      <p:pic>
        <p:nvPicPr>
          <p:cNvPr id="19459" name="Picture 2" descr="C:\Users\ADMIN\Downloads\20200406_143702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557338"/>
            <a:ext cx="1944687" cy="3008312"/>
          </a:xfrm>
        </p:spPr>
      </p:pic>
      <p:pic>
        <p:nvPicPr>
          <p:cNvPr id="19460" name="Picture 2" descr="C:\Users\Administrator\Desktop\ban-chan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844675"/>
            <a:ext cx="1944687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C:\Users\Computer\Pictures\tải xuố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8446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8" descr="C:\Users\Computer\Pictures\tải xuống (20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099050"/>
            <a:ext cx="2952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9" descr="C:\Users\Computer\Pictures\Cai Mui (2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4919663"/>
            <a:ext cx="2582862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382">
        <p:circle/>
      </p:transition>
    </mc:Choice>
    <mc:Fallback xmlns="">
      <p:transition spd="slow" advTm="1838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Trò chơi : "Thi xem ai nhanh"</a:t>
            </a:r>
            <a:br>
              <a:rPr lang="en-US">
                <a:solidFill>
                  <a:srgbClr val="FF0000"/>
                </a:solidFill>
              </a:rPr>
            </a:br>
            <a:endParaRPr lang="en-US"/>
          </a:p>
        </p:txBody>
      </p:sp>
      <p:pic>
        <p:nvPicPr>
          <p:cNvPr id="4" name="Picture 2" descr="C:\Users\ADMIN\Downloads\20200406_143702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898650"/>
            <a:ext cx="1944688" cy="3009900"/>
          </a:xfrm>
        </p:spPr>
      </p:pic>
      <p:pic>
        <p:nvPicPr>
          <p:cNvPr id="5" name="Picture 2" descr="C:\Users\Administrator\Desktop\ban-chan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16113"/>
            <a:ext cx="1944688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13">
        <p:circle/>
      </p:transition>
    </mc:Choice>
    <mc:Fallback xmlns="">
      <p:transition spd="slow" advTm="11313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9|1.4|1.2|6.4|10.6|1.2|1.4|1.3|4.1|14.7|1.3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4|1.6|1.6|1.6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|1.2|1.1|1.1|12.2|1.7|1.9|1.6|11.2|22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.9|4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9|7|5.5|1.2|1.2|1.2|1.2|3.5|1.3|1.1|1.2|1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5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2|4|6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4|1.6|1.5|1.5|3.4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3090</TotalTime>
  <Words>223</Words>
  <Application>Microsoft Office PowerPoint</Application>
  <PresentationFormat>On-screen Show (4:3)</PresentationFormat>
  <Paragraphs>50</Paragraphs>
  <Slides>14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.VnAvant</vt:lpstr>
      <vt:lpstr>Arial</vt:lpstr>
      <vt:lpstr>Calibri</vt:lpstr>
      <vt:lpstr>Times New Roman</vt:lpstr>
      <vt:lpstr>Blank</vt:lpstr>
      <vt:lpstr>2_Blank</vt:lpstr>
      <vt:lpstr>3_Blank</vt:lpstr>
      <vt:lpstr>6_Blank</vt:lpstr>
      <vt:lpstr>5_Blank</vt:lpstr>
      <vt:lpstr>1_Blank</vt:lpstr>
      <vt:lpstr>7_Blank</vt:lpstr>
      <vt:lpstr>Office Theme</vt:lpstr>
      <vt:lpstr>PowerPoint Presentation</vt:lpstr>
      <vt:lpstr>                                        3 hình dưới đây mỗi hình  có số lượng là bao nhiêu?</vt:lpstr>
      <vt:lpstr>PowerPoint Presentation</vt:lpstr>
      <vt:lpstr>  + Số xe máy và số mũ bảo hiểm số nào nhiều hơn? Và nhiều hơn là mấy? Vì sao?    </vt:lpstr>
      <vt:lpstr> </vt:lpstr>
      <vt:lpstr> </vt:lpstr>
      <vt:lpstr>PowerPoint Presentation</vt:lpstr>
      <vt:lpstr>Trò chơi : "Thi xem ai nhanh" Tìm bộ phận nào có số lượng là 5?</vt:lpstr>
      <vt:lpstr>Trò chơi : "Thi xem ai nhanh" </vt:lpstr>
      <vt:lpstr>TRÒ CHƠI   AI TINH MẮT</vt:lpstr>
      <vt:lpstr>Bé hãy tìm PTGT nào có số lượng là 5?</vt:lpstr>
      <vt:lpstr>Bé hãy tìm PTGT nào có số lượng là 5?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MN HOA SEN</dc:title>
  <dc:creator>HuongTV</dc:creator>
  <cp:lastModifiedBy>AutoBVT</cp:lastModifiedBy>
  <cp:revision>344</cp:revision>
  <dcterms:created xsi:type="dcterms:W3CDTF">2020-04-14T06:55:17Z</dcterms:created>
  <dcterms:modified xsi:type="dcterms:W3CDTF">2024-02-05T10:14:35Z</dcterms:modified>
</cp:coreProperties>
</file>