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80" r:id="rId20"/>
    <p:sldId id="276"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F8026-7B9F-4A89-9B51-E3A508EDA649}" type="datetimeFigureOut">
              <a:rPr lang="en-US" smtClean="0"/>
              <a:t>09/18/2024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111571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F8026-7B9F-4A89-9B51-E3A508EDA649}" type="datetimeFigureOut">
              <a:rPr lang="en-US" smtClean="0"/>
              <a:t>09/18/2024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120233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F8026-7B9F-4A89-9B51-E3A508EDA649}" type="datetimeFigureOut">
              <a:rPr lang="en-US" smtClean="0"/>
              <a:t>09/18/2024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247893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F8026-7B9F-4A89-9B51-E3A508EDA649}" type="datetimeFigureOut">
              <a:rPr lang="en-US" smtClean="0"/>
              <a:t>09/18/2024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2500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BF8026-7B9F-4A89-9B51-E3A508EDA649}" type="datetimeFigureOut">
              <a:rPr lang="en-US" smtClean="0"/>
              <a:t>09/18/2024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98113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F8026-7B9F-4A89-9B51-E3A508EDA649}" type="datetimeFigureOut">
              <a:rPr lang="en-US" smtClean="0"/>
              <a:t>09/18/2024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241404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F8026-7B9F-4A89-9B51-E3A508EDA649}" type="datetimeFigureOut">
              <a:rPr lang="en-US" smtClean="0"/>
              <a:t>09/18/2024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4970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F8026-7B9F-4A89-9B51-E3A508EDA649}" type="datetimeFigureOut">
              <a:rPr lang="en-US" smtClean="0"/>
              <a:t>09/18/2024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68798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F8026-7B9F-4A89-9B51-E3A508EDA649}" type="datetimeFigureOut">
              <a:rPr lang="en-US" smtClean="0"/>
              <a:t>09/18/2024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328134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BF8026-7B9F-4A89-9B51-E3A508EDA649}" type="datetimeFigureOut">
              <a:rPr lang="en-US" smtClean="0"/>
              <a:t>09/18/2024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96589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BF8026-7B9F-4A89-9B51-E3A508EDA649}" type="datetimeFigureOut">
              <a:rPr lang="en-US" smtClean="0"/>
              <a:t>09/18/2024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06DE-C2F8-46A2-A467-9DA3ADF2DBB1}" type="slidenum">
              <a:rPr lang="en-US" smtClean="0"/>
              <a:t>‹#›</a:t>
            </a:fld>
            <a:endParaRPr lang="en-US"/>
          </a:p>
        </p:txBody>
      </p:sp>
    </p:spTree>
    <p:extLst>
      <p:ext uri="{BB962C8B-B14F-4D97-AF65-F5344CB8AC3E}">
        <p14:creationId xmlns:p14="http://schemas.microsoft.com/office/powerpoint/2010/main" val="264224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F8026-7B9F-4A89-9B51-E3A508EDA649}" type="datetimeFigureOut">
              <a:rPr lang="en-US" smtClean="0"/>
              <a:t>09/18/2024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A06DE-C2F8-46A2-A467-9DA3ADF2DBB1}" type="slidenum">
              <a:rPr lang="en-US" smtClean="0"/>
              <a:t>‹#›</a:t>
            </a:fld>
            <a:endParaRPr lang="en-US"/>
          </a:p>
        </p:txBody>
      </p:sp>
    </p:spTree>
    <p:extLst>
      <p:ext uri="{BB962C8B-B14F-4D97-AF65-F5344CB8AC3E}">
        <p14:creationId xmlns:p14="http://schemas.microsoft.com/office/powerpoint/2010/main" val="149607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4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65" y="101843"/>
            <a:ext cx="9890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4"/>
          <p:cNvSpPr>
            <a:spLocks noChangeArrowheads="1" noChangeShapeType="1" noTextEdit="1"/>
          </p:cNvSpPr>
          <p:nvPr/>
        </p:nvSpPr>
        <p:spPr bwMode="auto">
          <a:xfrm>
            <a:off x="4906316" y="1463204"/>
            <a:ext cx="5579684" cy="1371564"/>
          </a:xfrm>
          <a:prstGeom prst="rect">
            <a:avLst/>
          </a:prstGeom>
        </p:spPr>
        <p:txBody>
          <a:bodyPr wrap="none" fromWordArt="1">
            <a:prstTxWarp prst="textCanDown">
              <a:avLst>
                <a:gd name="adj" fmla="val 14287"/>
              </a:avLst>
            </a:prstTxWarp>
          </a:bodyPr>
          <a:lstStyle/>
          <a:p>
            <a:pPr algn="ctr"/>
            <a:r>
              <a:rPr lang="en-US" sz="3600" b="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rPr>
              <a:t>GIÁO ÁN : Lĩnh vực Phát triển ngôn ngữ</a:t>
            </a:r>
            <a:r>
              <a:rPr lang="en-US" sz="3600" b="1" kern="10" dirty="0">
                <a:ln w="9525">
                  <a:solidFill>
                    <a:srgbClr val="000000"/>
                  </a:solidFill>
                  <a:round/>
                  <a:headEnd/>
                  <a:tailEnd/>
                </a:ln>
                <a:solidFill>
                  <a:srgbClr val="00B050"/>
                </a:solidFill>
                <a:effectLst>
                  <a:outerShdw dist="35921" dir="2700000" algn="ctr" rotWithShape="0">
                    <a:srgbClr val="808080">
                      <a:alpha val="80000"/>
                    </a:srgbClr>
                  </a:outerShdw>
                </a:effectLst>
                <a:latin typeface="Times New Roman"/>
                <a:cs typeface="Times New Roman"/>
              </a:rPr>
              <a:t> </a:t>
            </a:r>
            <a:endParaRPr lang="en-US" sz="3600" b="1" kern="10" dirty="0">
              <a:ln w="9525">
                <a:solidFill>
                  <a:srgbClr val="000000"/>
                </a:solidFill>
                <a:round/>
                <a:headEnd/>
                <a:tailEnd/>
              </a:ln>
              <a:solidFill>
                <a:srgbClr val="00B050"/>
              </a:solidFill>
              <a:effectLst>
                <a:outerShdw dist="35921" dir="2700000" algn="ctr" rotWithShape="0">
                  <a:srgbClr val="808080">
                    <a:alpha val="80000"/>
                  </a:srgbClr>
                </a:outerShdw>
              </a:effectLst>
              <a:latin typeface="Times New Roman"/>
              <a:cs typeface="Times New Roman"/>
            </a:endParaRPr>
          </a:p>
          <a:p>
            <a:r>
              <a:rPr lang="en-US" sz="3600" b="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rPr>
              <a:t>Bài Thơ  :   </a:t>
            </a:r>
            <a:endParaRPr lang="en-US" sz="3600" b="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Times New Roman"/>
              <a:cs typeface="Times New Roman"/>
            </a:endParaRPr>
          </a:p>
        </p:txBody>
      </p:sp>
      <p:sp>
        <p:nvSpPr>
          <p:cNvPr id="10" name="WordArt 6"/>
          <p:cNvSpPr>
            <a:spLocks noChangeArrowheads="1" noChangeShapeType="1" noTextEdit="1"/>
          </p:cNvSpPr>
          <p:nvPr/>
        </p:nvSpPr>
        <p:spPr bwMode="auto">
          <a:xfrm>
            <a:off x="4876832" y="230065"/>
            <a:ext cx="5105400" cy="6389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99FF"/>
                </a:solidFill>
                <a:latin typeface=".VnAvant"/>
              </a:rPr>
              <a:t>UBND QUẬN LONG </a:t>
            </a:r>
            <a:r>
              <a:rPr lang="en-US" sz="3600" b="1" kern="10" dirty="0">
                <a:ln w="9525">
                  <a:solidFill>
                    <a:srgbClr val="000000"/>
                  </a:solidFill>
                  <a:round/>
                  <a:headEnd/>
                  <a:tailEnd/>
                </a:ln>
                <a:solidFill>
                  <a:srgbClr val="FF99FF"/>
                </a:solidFill>
                <a:latin typeface="Teim new roman"/>
              </a:rPr>
              <a:t>BIÊN</a:t>
            </a:r>
          </a:p>
          <a:p>
            <a:pPr algn="ctr"/>
            <a:r>
              <a:rPr lang="en-US" sz="3600" b="1" kern="10" dirty="0">
                <a:ln w="9525">
                  <a:solidFill>
                    <a:srgbClr val="000000"/>
                  </a:solidFill>
                  <a:round/>
                  <a:headEnd/>
                  <a:tailEnd/>
                </a:ln>
                <a:solidFill>
                  <a:srgbClr val="FF99FF"/>
                </a:solidFill>
                <a:latin typeface="Teim new roman"/>
              </a:rPr>
              <a:t>TRƯỜNG </a:t>
            </a:r>
            <a:r>
              <a:rPr lang="en-US" sz="3600" b="1" kern="10" dirty="0">
                <a:ln w="9525">
                  <a:solidFill>
                    <a:srgbClr val="000000"/>
                  </a:solidFill>
                  <a:round/>
                  <a:headEnd/>
                  <a:tailEnd/>
                </a:ln>
                <a:solidFill>
                  <a:srgbClr val="FF99FF"/>
                </a:solidFill>
                <a:latin typeface="Teim new roman"/>
              </a:rPr>
              <a:t>MẦM </a:t>
            </a:r>
            <a:r>
              <a:rPr lang="en-US" sz="3600" b="1" kern="10" dirty="0">
                <a:ln w="9525">
                  <a:solidFill>
                    <a:srgbClr val="000000"/>
                  </a:solidFill>
                  <a:round/>
                  <a:headEnd/>
                  <a:tailEnd/>
                </a:ln>
                <a:solidFill>
                  <a:srgbClr val="FF99FF"/>
                </a:solidFill>
                <a:latin typeface="Teim new roman"/>
              </a:rPr>
              <a:t>NON ĐỨC GIANG</a:t>
            </a:r>
          </a:p>
        </p:txBody>
      </p:sp>
      <p:sp>
        <p:nvSpPr>
          <p:cNvPr id="11" name="WordArt 8"/>
          <p:cNvSpPr>
            <a:spLocks noChangeArrowheads="1" noChangeShapeType="1" noTextEdit="1"/>
          </p:cNvSpPr>
          <p:nvPr/>
        </p:nvSpPr>
        <p:spPr bwMode="auto">
          <a:xfrm>
            <a:off x="3200476" y="4800564"/>
            <a:ext cx="4495682" cy="79047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Teim new roman"/>
              </a:rPr>
              <a:t>Giáo viên : Lương Thị Thu Hiền</a:t>
            </a:r>
          </a:p>
          <a:p>
            <a:pPr algn="ctr"/>
            <a:r>
              <a:rPr lang="en-US" sz="3600" b="1" kern="10" dirty="0">
                <a:ln w="9525">
                  <a:solidFill>
                    <a:srgbClr val="000000"/>
                  </a:solidFill>
                  <a:round/>
                  <a:headEnd/>
                  <a:tailEnd/>
                </a:ln>
                <a:solidFill>
                  <a:srgbClr val="FFFF00"/>
                </a:solidFill>
                <a:latin typeface="Teim new roman"/>
              </a:rPr>
              <a:t> Lớp: </a:t>
            </a:r>
            <a:r>
              <a:rPr lang="en-US" sz="3600" b="1" kern="10" dirty="0">
                <a:ln w="9525">
                  <a:solidFill>
                    <a:srgbClr val="000000"/>
                  </a:solidFill>
                  <a:round/>
                  <a:headEnd/>
                  <a:tailEnd/>
                </a:ln>
                <a:solidFill>
                  <a:srgbClr val="FFFF00"/>
                </a:solidFill>
                <a:latin typeface="Teim new roman"/>
              </a:rPr>
              <a:t>MG Nhỡ B1</a:t>
            </a:r>
            <a:endParaRPr lang="en-US" sz="3600" b="1" kern="10" dirty="0">
              <a:ln w="9525">
                <a:solidFill>
                  <a:srgbClr val="000000"/>
                </a:solidFill>
                <a:round/>
                <a:headEnd/>
                <a:tailEnd/>
              </a:ln>
              <a:solidFill>
                <a:srgbClr val="FFFF00"/>
              </a:solidFill>
              <a:latin typeface="Teim new roman"/>
            </a:endParaRPr>
          </a:p>
        </p:txBody>
      </p:sp>
    </p:spTree>
    <p:extLst>
      <p:ext uri="{BB962C8B-B14F-4D97-AF65-F5344CB8AC3E}">
        <p14:creationId xmlns:p14="http://schemas.microsoft.com/office/powerpoint/2010/main" val="213887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67"/>
            <a:ext cx="12192000" cy="6934108"/>
          </a:xfrm>
          <a:prstGeom prst="rect">
            <a:avLst/>
          </a:prstGeom>
        </p:spPr>
      </p:pic>
      <p:sp>
        <p:nvSpPr>
          <p:cNvPr id="13315" name="TextBox 2"/>
          <p:cNvSpPr txBox="1">
            <a:spLocks noChangeArrowheads="1"/>
          </p:cNvSpPr>
          <p:nvPr/>
        </p:nvSpPr>
        <p:spPr bwMode="auto">
          <a:xfrm>
            <a:off x="2667000" y="2619690"/>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b="1" dirty="0">
                <a:solidFill>
                  <a:srgbClr val="6600FF"/>
                </a:solidFill>
                <a:latin typeface="Times New Roman" panose="02020603050405020304" pitchFamily="18" charset="0"/>
                <a:cs typeface="Times New Roman" panose="02020603050405020304" pitchFamily="18" charset="0"/>
              </a:rPr>
              <a:t>Cô vừa đọc cho các con nghe bài thơ có tên là gì? Của tác giả nào?</a:t>
            </a:r>
          </a:p>
        </p:txBody>
      </p:sp>
    </p:spTree>
    <p:extLst>
      <p:ext uri="{BB962C8B-B14F-4D97-AF65-F5344CB8AC3E}">
        <p14:creationId xmlns:p14="http://schemas.microsoft.com/office/powerpoint/2010/main" val="156956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08"/>
            <a:ext cx="12192000" cy="6934108"/>
          </a:xfrm>
          <a:prstGeom prst="rect">
            <a:avLst/>
          </a:prstGeom>
        </p:spPr>
      </p:pic>
      <p:sp>
        <p:nvSpPr>
          <p:cNvPr id="14339" name="TextBox 2"/>
          <p:cNvSpPr txBox="1">
            <a:spLocks noChangeArrowheads="1"/>
          </p:cNvSpPr>
          <p:nvPr/>
        </p:nvSpPr>
        <p:spPr bwMode="auto">
          <a:xfrm>
            <a:off x="2523227" y="3181850"/>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6600FF"/>
                </a:solidFill>
                <a:latin typeface="Times New Roman" panose="02020603050405020304" pitchFamily="18" charset="0"/>
              </a:rPr>
              <a:t>Trong bài thơ sân nhà bạn nhỏ như thế nào </a:t>
            </a:r>
            <a:r>
              <a:rPr lang="en-US" altLang="en-US" sz="2800" b="1" dirty="0">
                <a:solidFill>
                  <a:srgbClr val="FFFF00"/>
                </a:solidFill>
                <a:latin typeface="Times New Roman" panose="02020603050405020304" pitchFamily="18" charset="0"/>
              </a:rPr>
              <a:t>? </a:t>
            </a:r>
            <a:endParaRPr lang="en-US" altLang="en-US" sz="2800" dirty="0">
              <a:solidFill>
                <a:srgbClr val="FFFF00"/>
              </a:solidFill>
            </a:endParaRPr>
          </a:p>
        </p:txBody>
      </p:sp>
    </p:spTree>
    <p:extLst>
      <p:ext uri="{BB962C8B-B14F-4D97-AF65-F5344CB8AC3E}">
        <p14:creationId xmlns:p14="http://schemas.microsoft.com/office/powerpoint/2010/main" val="168775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xresdefaul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8071338" y="5781675"/>
            <a:ext cx="434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FFFF00"/>
                </a:solidFill>
                <a:latin typeface="Times New Roman" panose="02020603050405020304" pitchFamily="18" charset="0"/>
                <a:cs typeface="Times New Roman" panose="02020603050405020304" pitchFamily="18" charset="0"/>
              </a:rPr>
              <a:t>Sân nhà em sáng quá</a:t>
            </a:r>
            <a:br>
              <a:rPr lang="en-US" altLang="en-US" sz="2800" b="1" dirty="0">
                <a:solidFill>
                  <a:srgbClr val="FFFF00"/>
                </a:solidFill>
                <a:latin typeface="Times New Roman" panose="02020603050405020304" pitchFamily="18" charset="0"/>
                <a:cs typeface="Times New Roman" panose="02020603050405020304" pitchFamily="18" charset="0"/>
              </a:rPr>
            </a:br>
            <a:r>
              <a:rPr lang="en-US" altLang="en-US" sz="2800" b="1" dirty="0">
                <a:solidFill>
                  <a:srgbClr val="FFFF00"/>
                </a:solidFill>
                <a:latin typeface="Times New Roman" panose="02020603050405020304" pitchFamily="18" charset="0"/>
                <a:cs typeface="Times New Roman" panose="02020603050405020304" pitchFamily="18" charset="0"/>
              </a:rPr>
              <a:t>Nhờ ánh trăng sáng ngời</a:t>
            </a:r>
          </a:p>
        </p:txBody>
      </p:sp>
    </p:spTree>
    <p:extLst>
      <p:ext uri="{BB962C8B-B14F-4D97-AF65-F5344CB8AC3E}">
        <p14:creationId xmlns:p14="http://schemas.microsoft.com/office/powerpoint/2010/main" val="6775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heel(1)">
                                      <p:cBhvr>
                                        <p:cTn id="7"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67"/>
            <a:ext cx="12192000" cy="6934108"/>
          </a:xfrm>
          <a:prstGeom prst="rect">
            <a:avLst/>
          </a:prstGeom>
        </p:spPr>
      </p:pic>
      <p:sp>
        <p:nvSpPr>
          <p:cNvPr id="14339" name="TextBox 2"/>
          <p:cNvSpPr txBox="1">
            <a:spLocks noChangeArrowheads="1"/>
          </p:cNvSpPr>
          <p:nvPr/>
        </p:nvSpPr>
        <p:spPr bwMode="auto">
          <a:xfrm>
            <a:off x="2590892" y="2489681"/>
            <a:ext cx="7086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6600FF"/>
                </a:solidFill>
                <a:latin typeface="Times New Roman" panose="02020603050405020304" pitchFamily="18" charset="0"/>
              </a:rPr>
              <a:t>Tác giả đã miêu tả vẻ đẹp của ông trăng như thế nào? </a:t>
            </a:r>
            <a:endParaRPr lang="en-US" altLang="en-US" sz="2800" dirty="0">
              <a:solidFill>
                <a:srgbClr val="6600FF"/>
              </a:solidFill>
            </a:endParaRPr>
          </a:p>
        </p:txBody>
      </p:sp>
    </p:spTree>
    <p:extLst>
      <p:ext uri="{BB962C8B-B14F-4D97-AF65-F5344CB8AC3E}">
        <p14:creationId xmlns:p14="http://schemas.microsoft.com/office/powerpoint/2010/main" val="37350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descr="Kết quả hình ảnh cho ảnh trăng sa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Oval 5"/>
          <p:cNvSpPr>
            <a:spLocks noChangeArrowheads="1"/>
          </p:cNvSpPr>
          <p:nvPr/>
        </p:nvSpPr>
        <p:spPr bwMode="auto">
          <a:xfrm>
            <a:off x="8859715" y="709245"/>
            <a:ext cx="1673470" cy="1676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zh-CN" sz="1800">
              <a:ea typeface="SimSun" panose="02010600030101010101" pitchFamily="2" charset="-122"/>
            </a:endParaRPr>
          </a:p>
        </p:txBody>
      </p:sp>
      <p:pic>
        <p:nvPicPr>
          <p:cNvPr id="16388" name="Picture 348" descr="C:\Documents and Settings\Van Phong\Local Settings\Temporary Internet Files\Content.IE5\4233HC3H\MCj04418090000[1].png"/>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5181600" y="0"/>
            <a:ext cx="2895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p:cNvSpPr txBox="1">
            <a:spLocks noChangeArrowheads="1"/>
          </p:cNvSpPr>
          <p:nvPr/>
        </p:nvSpPr>
        <p:spPr bwMode="auto">
          <a:xfrm>
            <a:off x="4191050" y="2479591"/>
            <a:ext cx="4343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vi-VN" altLang="en-US" sz="2800" b="1" dirty="0">
                <a:solidFill>
                  <a:srgbClr val="FFFF00"/>
                </a:solidFill>
                <a:latin typeface="Times New Roman" panose="02020603050405020304" pitchFamily="18" charset="0"/>
              </a:rPr>
              <a:t>Trăng tròn như cái đĩa</a:t>
            </a:r>
            <a:r>
              <a:rPr lang="vi-VN" altLang="en-US" sz="2800" b="1" dirty="0">
                <a:solidFill>
                  <a:srgbClr val="FFFF00"/>
                </a:solidFill>
              </a:rPr>
              <a:t/>
            </a:r>
            <a:br>
              <a:rPr lang="vi-VN" altLang="en-US" sz="2800" b="1" dirty="0">
                <a:solidFill>
                  <a:srgbClr val="FFFF00"/>
                </a:solidFill>
              </a:rPr>
            </a:br>
            <a:r>
              <a:rPr lang="vi-VN" altLang="en-US" sz="2800" b="1" dirty="0">
                <a:solidFill>
                  <a:srgbClr val="FFFF00"/>
                </a:solidFill>
                <a:latin typeface="Times New Roman" panose="02020603050405020304" pitchFamily="18" charset="0"/>
              </a:rPr>
              <a:t>   Lơ l</a:t>
            </a:r>
            <a:r>
              <a:rPr lang="en-US" altLang="en-US" sz="2800" b="1" dirty="0">
                <a:solidFill>
                  <a:srgbClr val="FFFF00"/>
                </a:solidFill>
                <a:latin typeface="Times New Roman" panose="02020603050405020304" pitchFamily="18" charset="0"/>
              </a:rPr>
              <a:t>ửng</a:t>
            </a:r>
            <a:r>
              <a:rPr lang="vi-VN" altLang="en-US" sz="2800" b="1" dirty="0">
                <a:solidFill>
                  <a:srgbClr val="FFFF00"/>
                </a:solidFill>
                <a:latin typeface="Times New Roman" panose="02020603050405020304" pitchFamily="18" charset="0"/>
              </a:rPr>
              <a:t> mà không rơi</a:t>
            </a:r>
            <a:endParaRPr lang="en-US" alt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7207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307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67"/>
            <a:ext cx="12192000" cy="6934108"/>
          </a:xfrm>
          <a:prstGeom prst="rect">
            <a:avLst/>
          </a:prstGeom>
        </p:spPr>
      </p:pic>
      <p:sp>
        <p:nvSpPr>
          <p:cNvPr id="5" name="TextBox 1"/>
          <p:cNvSpPr txBox="1">
            <a:spLocks noChangeArrowheads="1"/>
          </p:cNvSpPr>
          <p:nvPr/>
        </p:nvSpPr>
        <p:spPr bwMode="auto">
          <a:xfrm>
            <a:off x="2819486" y="2590822"/>
            <a:ext cx="6896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vi-VN" altLang="en-US" sz="2000" b="1" dirty="0">
                <a:solidFill>
                  <a:srgbClr val="6600FF"/>
                </a:solidFill>
                <a:latin typeface="Times New Roman" panose="02020603050405020304" pitchFamily="18" charset="0"/>
              </a:rPr>
              <a:t>Giải thích từ khó: " Lơ l</a:t>
            </a:r>
            <a:r>
              <a:rPr lang="en-US" altLang="en-US" sz="2000" b="1" dirty="0">
                <a:solidFill>
                  <a:srgbClr val="6600FF"/>
                </a:solidFill>
                <a:latin typeface="Times New Roman" panose="02020603050405020304" pitchFamily="18" charset="0"/>
              </a:rPr>
              <a:t>ửng</a:t>
            </a:r>
            <a:r>
              <a:rPr lang="vi-VN" altLang="en-US" sz="2000" b="1" dirty="0">
                <a:solidFill>
                  <a:srgbClr val="6600FF"/>
                </a:solidFill>
                <a:latin typeface="Times New Roman" panose="02020603050405020304" pitchFamily="18" charset="0"/>
              </a:rPr>
              <a:t>“</a:t>
            </a:r>
            <a:r>
              <a:rPr lang="en-US" altLang="en-US" sz="2000" b="1" dirty="0">
                <a:solidFill>
                  <a:srgbClr val="6600FF"/>
                </a:solidFill>
                <a:latin typeface="Times New Roman" panose="02020603050405020304" pitchFamily="18" charset="0"/>
              </a:rPr>
              <a:t>: </a:t>
            </a:r>
            <a:r>
              <a:rPr lang="vi-VN" altLang="en-US" sz="2000" b="1" dirty="0">
                <a:solidFill>
                  <a:srgbClr val="6600FF"/>
                </a:solidFill>
                <a:latin typeface="Times New Roman" panose="02020603050405020304" pitchFamily="18" charset="0"/>
              </a:rPr>
              <a:t> </a:t>
            </a:r>
            <a:r>
              <a:rPr lang="en-US" altLang="en-US" sz="2000" b="1" dirty="0">
                <a:solidFill>
                  <a:srgbClr val="6600FF"/>
                </a:solidFill>
                <a:latin typeface="Times New Roman" panose="02020603050405020304" pitchFamily="18" charset="0"/>
              </a:rPr>
              <a:t>ý n</a:t>
            </a:r>
            <a:r>
              <a:rPr lang="vi-VN" altLang="en-US" sz="2000" b="1" dirty="0">
                <a:solidFill>
                  <a:srgbClr val="6600FF"/>
                </a:solidFill>
                <a:latin typeface="Times New Roman" panose="02020603050405020304" pitchFamily="18" charset="0"/>
              </a:rPr>
              <a:t>ói trăng ở trên không gian, mắt nhìn lên thấy giống cái đĩa nhưng không rơi ở lưng chừng trời.</a:t>
            </a:r>
            <a:endParaRPr lang="en-US" altLang="en-US" sz="2000" b="1" dirty="0">
              <a:solidFill>
                <a:srgbClr val="6600FF"/>
              </a:solidFill>
            </a:endParaRPr>
          </a:p>
        </p:txBody>
      </p:sp>
    </p:spTree>
    <p:extLst>
      <p:ext uri="{BB962C8B-B14F-4D97-AF65-F5344CB8AC3E}">
        <p14:creationId xmlns:p14="http://schemas.microsoft.com/office/powerpoint/2010/main" val="3319092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Kết quả hình ảnh cho hình nền sao đ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8" y="0"/>
            <a:ext cx="12297508" cy="6858000"/>
          </a:xfrm>
          <a:prstGeom prst="rect">
            <a:avLst/>
          </a:prstGeom>
          <a:solidFill>
            <a:srgbClr val="FF00FF"/>
          </a:solidFill>
          <a:ln w="57150">
            <a:solidFill>
              <a:srgbClr val="FF00FF"/>
            </a:solidFill>
            <a:miter lim="800000"/>
            <a:headEnd/>
            <a:tailEnd/>
          </a:ln>
        </p:spPr>
      </p:pic>
      <p:sp>
        <p:nvSpPr>
          <p:cNvPr id="18435" name="AutoShape 5"/>
          <p:cNvSpPr>
            <a:spLocks noChangeArrowheads="1"/>
          </p:cNvSpPr>
          <p:nvPr/>
        </p:nvSpPr>
        <p:spPr bwMode="auto">
          <a:xfrm>
            <a:off x="4343400" y="351692"/>
            <a:ext cx="1855177" cy="3229708"/>
          </a:xfrm>
          <a:prstGeom prst="moon">
            <a:avLst>
              <a:gd name="adj" fmla="val 49354"/>
            </a:avLst>
          </a:prstGeom>
          <a:solidFill>
            <a:schemeClr val="bg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zh-CN" sz="1800">
              <a:ea typeface="SimSun" panose="02010600030101010101" pitchFamily="2" charset="-122"/>
            </a:endParaRPr>
          </a:p>
        </p:txBody>
      </p:sp>
      <p:sp>
        <p:nvSpPr>
          <p:cNvPr id="18436" name="TextBox 1"/>
          <p:cNvSpPr txBox="1">
            <a:spLocks noChangeArrowheads="1"/>
          </p:cNvSpPr>
          <p:nvPr/>
        </p:nvSpPr>
        <p:spPr bwMode="auto">
          <a:xfrm>
            <a:off x="2667000" y="3810001"/>
            <a:ext cx="7810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dirty="0">
                <a:solidFill>
                  <a:srgbClr val="FFFF00"/>
                </a:solidFill>
                <a:latin typeface="Times New Roman" panose="02020603050405020304" pitchFamily="18" charset="0"/>
              </a:rPr>
              <a:t>Khi trăng không tròn nữa thì người ta gọi là trăng gì</a:t>
            </a:r>
            <a:r>
              <a:rPr lang="en-US" altLang="en-US" sz="2400" b="1" dirty="0" smtClean="0">
                <a:solidFill>
                  <a:srgbClr val="FFFF00"/>
                </a:solidFill>
                <a:latin typeface="Times New Roman" panose="02020603050405020304" pitchFamily="18" charset="0"/>
              </a:rPr>
              <a:t>?</a:t>
            </a:r>
          </a:p>
          <a:p>
            <a:pPr>
              <a:spcBef>
                <a:spcPct val="0"/>
              </a:spcBef>
              <a:buClrTx/>
              <a:buSzTx/>
              <a:buNone/>
            </a:pPr>
            <a:r>
              <a:rPr lang="en-US" altLang="en-US" sz="2400" b="1" dirty="0" smtClean="0">
                <a:solidFill>
                  <a:srgbClr val="FF0000"/>
                </a:solidFill>
                <a:latin typeface="Times New Roman" panose="02020603050405020304" pitchFamily="18" charset="0"/>
              </a:rPr>
              <a:t> </a:t>
            </a:r>
            <a:r>
              <a:rPr lang="en-US" altLang="en-US" sz="2400" b="1" dirty="0" smtClean="0">
                <a:solidFill>
                  <a:srgbClr val="FFFF00"/>
                </a:solidFill>
                <a:latin typeface="Times New Roman" panose="02020603050405020304" pitchFamily="18" charset="0"/>
                <a:cs typeface="Times New Roman" panose="02020603050405020304" pitchFamily="18" charset="0"/>
              </a:rPr>
              <a:t>Khi Trăng khuyết được ví như cái gì ? </a:t>
            </a:r>
          </a:p>
          <a:p>
            <a:pPr eaLnBrk="1" hangingPunct="1">
              <a:spcBef>
                <a:spcPct val="0"/>
              </a:spcBef>
              <a:buClrTx/>
              <a:buSzTx/>
              <a:buFontTx/>
              <a:buNone/>
            </a:pPr>
            <a:endParaRPr lang="en-US" altLang="en-US" sz="2400" b="1" dirty="0">
              <a:solidFill>
                <a:srgbClr val="FF0000"/>
              </a:solidFill>
            </a:endParaRPr>
          </a:p>
        </p:txBody>
      </p:sp>
    </p:spTree>
    <p:extLst>
      <p:ext uri="{BB962C8B-B14F-4D97-AF65-F5344CB8AC3E}">
        <p14:creationId xmlns:p14="http://schemas.microsoft.com/office/powerpoint/2010/main" val="10247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arn(inVertic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0242" name="Picture 7" descr="Kết quả hình ảnh cho hình nền sao đ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5" y="35764"/>
            <a:ext cx="5507516" cy="6858000"/>
          </a:xfrm>
          <a:prstGeom prst="rect">
            <a:avLst/>
          </a:prstGeom>
          <a:solidFill>
            <a:srgbClr val="FF00FF"/>
          </a:solidFill>
          <a:ln w="57150">
            <a:solidFill>
              <a:srgbClr val="FF00FF"/>
            </a:solidFill>
            <a:miter lim="800000"/>
            <a:headEnd/>
            <a:tailEnd/>
          </a:ln>
        </p:spPr>
      </p:pic>
      <p:sp>
        <p:nvSpPr>
          <p:cNvPr id="36868" name="AutoShape 4"/>
          <p:cNvSpPr>
            <a:spLocks noChangeArrowheads="1"/>
          </p:cNvSpPr>
          <p:nvPr/>
        </p:nvSpPr>
        <p:spPr bwMode="auto">
          <a:xfrm>
            <a:off x="2285999" y="451339"/>
            <a:ext cx="2198077" cy="3311769"/>
          </a:xfrm>
          <a:prstGeom prst="moon">
            <a:avLst>
              <a:gd name="adj" fmla="val 44241"/>
            </a:avLst>
          </a:prstGeom>
          <a:solidFill>
            <a:schemeClr val="bg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smtClean="0">
              <a:ln>
                <a:noFill/>
              </a:ln>
              <a:solidFill>
                <a:prstClr val="black"/>
              </a:solidFill>
              <a:effectLst/>
              <a:uLnTx/>
              <a:uFillTx/>
              <a:latin typeface="Tahoma" panose="020B0604030504040204" pitchFamily="34" charset="0"/>
              <a:ea typeface="SimSun" panose="02010600030101010101" pitchFamily="2" charset="-122"/>
              <a:cs typeface="Arial" panose="020B0604020202020204" pitchFamily="34" charset="0"/>
            </a:endParaRPr>
          </a:p>
        </p:txBody>
      </p:sp>
      <p:pic>
        <p:nvPicPr>
          <p:cNvPr id="36877" name="Picture 13" descr="Kết quả hình ảnh cho hình ảnh thuyề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549" y="35764"/>
            <a:ext cx="6511451" cy="6893763"/>
          </a:xfrm>
          <a:prstGeom prst="rect">
            <a:avLst/>
          </a:prstGeom>
          <a:solidFill>
            <a:srgbClr val="00FF00"/>
          </a:solidFill>
          <a:ln w="57150">
            <a:solidFill>
              <a:srgbClr val="00FF00"/>
            </a:solidFill>
            <a:miter lim="800000"/>
            <a:headEnd/>
            <a:tailEnd/>
          </a:ln>
        </p:spPr>
      </p:pic>
      <p:sp>
        <p:nvSpPr>
          <p:cNvPr id="10245" name="TextBox 2"/>
          <p:cNvSpPr txBox="1">
            <a:spLocks noChangeArrowheads="1"/>
          </p:cNvSpPr>
          <p:nvPr/>
        </p:nvSpPr>
        <p:spPr bwMode="auto">
          <a:xfrm>
            <a:off x="433375" y="5586290"/>
            <a:ext cx="4602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Arial" panose="020B0604020202020204" pitchFamily="34" charset="0"/>
              </a:rPr>
              <a:t>Những hôm nào trăng khuyết</a:t>
            </a:r>
            <a:r>
              <a:rPr kumimoji="0" lang="en-US" alt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mn-ea"/>
                <a:cs typeface="Arial" panose="020B0604020202020204" pitchFamily="34" charset="0"/>
              </a:rPr>
              <a:t/>
            </a:r>
            <a:br>
              <a:rPr kumimoji="0" lang="en-US" alt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mn-ea"/>
                <a:cs typeface="Arial" panose="020B0604020202020204" pitchFamily="34" charset="0"/>
              </a:rPr>
            </a:br>
            <a:r>
              <a:rPr kumimoji="0" lang="en-US" alt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Arial" panose="020B0604020202020204" pitchFamily="34" charset="0"/>
              </a:rPr>
              <a:t>   Trông giống con thuyền trôi</a:t>
            </a:r>
            <a:endParaRPr kumimoji="0" lang="en-US" alt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949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circle(in)">
                                      <p:cBhvr>
                                        <p:cTn id="7" dur="20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77"/>
                                        </p:tgtEl>
                                        <p:attrNameLst>
                                          <p:attrName>style.visibility</p:attrName>
                                        </p:attrNameLst>
                                      </p:cBhvr>
                                      <p:to>
                                        <p:strVal val="visible"/>
                                      </p:to>
                                    </p:set>
                                    <p:animEffect transition="in" filter="fade">
                                      <p:cBhvr>
                                        <p:cTn id="12" dur="500"/>
                                        <p:tgtEl>
                                          <p:spTgt spid="36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Kết quả hình ảnh cho trẻ em rước đèn trung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8109439" y="5920155"/>
            <a:ext cx="467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vi-VN" altLang="en-US" sz="2400" b="1" dirty="0">
                <a:solidFill>
                  <a:srgbClr val="FFFF00"/>
                </a:solidFill>
                <a:latin typeface="Times New Roman" panose="02020603050405020304" pitchFamily="18" charset="0"/>
              </a:rPr>
              <a:t>Em đi, trăng theo bước</a:t>
            </a:r>
            <a:r>
              <a:rPr lang="vi-VN" altLang="en-US" sz="2400" b="1" dirty="0">
                <a:solidFill>
                  <a:srgbClr val="FFFF00"/>
                </a:solidFill>
              </a:rPr>
              <a:t/>
            </a:r>
            <a:br>
              <a:rPr lang="vi-VN" altLang="en-US" sz="2400" b="1" dirty="0">
                <a:solidFill>
                  <a:srgbClr val="FFFF00"/>
                </a:solidFill>
              </a:rPr>
            </a:br>
            <a:r>
              <a:rPr lang="vi-VN" altLang="en-US" sz="2400" b="1" dirty="0">
                <a:solidFill>
                  <a:srgbClr val="FFFF00"/>
                </a:solidFill>
                <a:latin typeface="Times New Roman" panose="02020603050405020304" pitchFamily="18" charset="0"/>
              </a:rPr>
              <a:t>Như muốn cùng đi chơi</a:t>
            </a:r>
            <a:endParaRPr lang="en-US" altLang="en-US" sz="2400" b="1" dirty="0">
              <a:solidFill>
                <a:srgbClr val="FFFF00"/>
              </a:solidFill>
            </a:endParaRPr>
          </a:p>
        </p:txBody>
      </p:sp>
    </p:spTree>
    <p:extLst>
      <p:ext uri="{BB962C8B-B14F-4D97-AF65-F5344CB8AC3E}">
        <p14:creationId xmlns:p14="http://schemas.microsoft.com/office/powerpoint/2010/main" val="2182758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3"/>
            <a:ext cx="12192000" cy="6934108"/>
          </a:xfrm>
          <a:prstGeom prst="rect">
            <a:avLst/>
          </a:prstGeom>
        </p:spPr>
      </p:pic>
      <p:sp>
        <p:nvSpPr>
          <p:cNvPr id="21507" name="TextBox 1"/>
          <p:cNvSpPr txBox="1">
            <a:spLocks noChangeArrowheads="1"/>
          </p:cNvSpPr>
          <p:nvPr/>
        </p:nvSpPr>
        <p:spPr bwMode="auto">
          <a:xfrm>
            <a:off x="1900632" y="1617808"/>
            <a:ext cx="839073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None/>
            </a:pPr>
            <a:r>
              <a:rPr lang="en-US" altLang="en-US" sz="2800" b="1" dirty="0" smtClean="0">
                <a:solidFill>
                  <a:srgbClr val="6600FF"/>
                </a:solidFill>
                <a:latin typeface="Times New Roman" panose="02020603050405020304" pitchFamily="18" charset="0"/>
              </a:rPr>
              <a:t>Giáo dục trẻ: biết ích lợi của ánh trăng, nhờ có ánh trăng soi sáng xuống sân nhà, để các con được vui chơi đặc biệt vào đêm rằm  trung thu ánh trăng chiếu sáng hơn vì vậy chúng mình phải biết yêu quý ánh trăng, yêu</a:t>
            </a:r>
            <a:r>
              <a:rPr lang="en-US" altLang="en-US" sz="2800" b="1" dirty="0" smtClean="0">
                <a:solidFill>
                  <a:srgbClr val="6600FF"/>
                </a:solidFill>
                <a:latin typeface="Times New Roman" panose="02020603050405020304" pitchFamily="18" charset="0"/>
              </a:rPr>
              <a:t> quý cảnh đẹp thiên nhiên </a:t>
            </a:r>
            <a:endParaRPr lang="en-US" altLang="en-US" sz="2800" dirty="0">
              <a:solidFill>
                <a:srgbClr val="6600FF"/>
              </a:solidFill>
            </a:endParaRPr>
          </a:p>
        </p:txBody>
      </p:sp>
    </p:spTree>
    <p:extLst>
      <p:ext uri="{BB962C8B-B14F-4D97-AF65-F5344CB8AC3E}">
        <p14:creationId xmlns:p14="http://schemas.microsoft.com/office/powerpoint/2010/main" val="165301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3810000" y="914401"/>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MỤC ĐÍCH – YÊU CẦU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56476" cy="6858000"/>
          </a:xfrm>
          <a:prstGeom prst="rect">
            <a:avLst/>
          </a:prstGeom>
        </p:spPr>
      </p:pic>
      <p:sp>
        <p:nvSpPr>
          <p:cNvPr id="5124" name="TextBox 5"/>
          <p:cNvSpPr txBox="1">
            <a:spLocks noChangeArrowheads="1"/>
          </p:cNvSpPr>
          <p:nvPr/>
        </p:nvSpPr>
        <p:spPr bwMode="auto">
          <a:xfrm>
            <a:off x="2058242" y="2482395"/>
            <a:ext cx="908161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r>
              <a:rPr lang="vi-VN" altLang="en-US" sz="2400" b="1" dirty="0">
                <a:solidFill>
                  <a:srgbClr val="6600FF"/>
                </a:solidFill>
                <a:latin typeface="Times New Roman" panose="02020603050405020304" pitchFamily="18" charset="0"/>
                <a:cs typeface="Times New Roman" panose="02020603050405020304" pitchFamily="18" charset="0"/>
              </a:rPr>
              <a:t>1. Kiến thức</a:t>
            </a:r>
            <a:endParaRPr lang="vi-VN" altLang="en-US" sz="2400" dirty="0">
              <a:solidFill>
                <a:srgbClr val="6600FF"/>
              </a:solidFill>
              <a:latin typeface="Times New Roman" panose="02020603050405020304" pitchFamily="18" charset="0"/>
              <a:cs typeface="Times New Roman" panose="02020603050405020304" pitchFamily="18" charset="0"/>
            </a:endParaRPr>
          </a:p>
          <a:p>
            <a:pPr algn="just" eaLnBrk="1" hangingPunct="1"/>
            <a:r>
              <a:rPr lang="vi-VN" altLang="en-US" sz="2000" dirty="0">
                <a:solidFill>
                  <a:srgbClr val="6600FF"/>
                </a:solidFill>
                <a:latin typeface="Times New Roman" panose="02020603050405020304" pitchFamily="18" charset="0"/>
                <a:cs typeface="Times New Roman" panose="02020603050405020304" pitchFamily="18" charset="0"/>
              </a:rPr>
              <a:t>- Trẻ biết tên bài thơ: Trăng sáng của tác giả Nhược Thủy</a:t>
            </a:r>
          </a:p>
          <a:p>
            <a:pPr algn="just" eaLnBrk="1" hangingPunct="1"/>
            <a:r>
              <a:rPr lang="vi-VN" altLang="en-US" sz="2000" dirty="0">
                <a:solidFill>
                  <a:srgbClr val="6600FF"/>
                </a:solidFill>
                <a:latin typeface="Times New Roman" panose="02020603050405020304" pitchFamily="18" charset="0"/>
                <a:cs typeface="Times New Roman" panose="02020603050405020304" pitchFamily="18" charset="0"/>
              </a:rPr>
              <a:t>- Trẻ cảm nhận được nhịp điệu của bài thơ.</a:t>
            </a:r>
          </a:p>
          <a:p>
            <a:pPr algn="just" eaLnBrk="1" hangingPunct="1"/>
            <a:r>
              <a:rPr lang="vi-VN" altLang="en-US" sz="2000" dirty="0">
                <a:solidFill>
                  <a:srgbClr val="6600FF"/>
                </a:solidFill>
                <a:latin typeface="Times New Roman" panose="02020603050405020304" pitchFamily="18" charset="0"/>
                <a:cs typeface="Times New Roman" panose="02020603050405020304" pitchFamily="18" charset="0"/>
              </a:rPr>
              <a:t>- Trẻ hiểu nội dung bài thơ: Bài thơ nói về vẻ đẹp của ông trăng chiếu sáng khắp mọi nơi.</a:t>
            </a:r>
          </a:p>
          <a:p>
            <a:pPr algn="just" eaLnBrk="1" hangingPunct="1"/>
            <a:r>
              <a:rPr lang="vi-VN" altLang="en-US" sz="2400" b="1" dirty="0">
                <a:solidFill>
                  <a:srgbClr val="6600FF"/>
                </a:solidFill>
                <a:latin typeface="Times New Roman" panose="02020603050405020304" pitchFamily="18" charset="0"/>
                <a:cs typeface="Times New Roman" panose="02020603050405020304" pitchFamily="18" charset="0"/>
              </a:rPr>
              <a:t>2. Kỹ năng</a:t>
            </a:r>
            <a:endParaRPr lang="vi-VN" altLang="en-US" sz="2400" dirty="0">
              <a:solidFill>
                <a:srgbClr val="6600FF"/>
              </a:solidFill>
              <a:latin typeface="Times New Roman" panose="02020603050405020304" pitchFamily="18" charset="0"/>
              <a:cs typeface="Times New Roman" panose="02020603050405020304" pitchFamily="18" charset="0"/>
            </a:endParaRPr>
          </a:p>
          <a:p>
            <a:pPr algn="just" eaLnBrk="1" hangingPunct="1"/>
            <a:r>
              <a:rPr lang="vi-VN" altLang="en-US" sz="2000" dirty="0">
                <a:solidFill>
                  <a:srgbClr val="6600FF"/>
                </a:solidFill>
                <a:latin typeface="Times New Roman" panose="02020603050405020304" pitchFamily="18" charset="0"/>
                <a:cs typeface="Times New Roman" panose="02020603050405020304" pitchFamily="18" charset="0"/>
              </a:rPr>
              <a:t>- Trẻ trả lời câu hỏi của cô rõ ràng mạch lạc, đủ câu</a:t>
            </a:r>
          </a:p>
          <a:p>
            <a:pPr algn="just" eaLnBrk="1" hangingPunct="1"/>
            <a:r>
              <a:rPr lang="vi-VN" altLang="en-US" sz="2000" dirty="0">
                <a:solidFill>
                  <a:srgbClr val="6600FF"/>
                </a:solidFill>
                <a:latin typeface="Times New Roman" panose="02020603050405020304" pitchFamily="18" charset="0"/>
                <a:cs typeface="Times New Roman" panose="02020603050405020304" pitchFamily="18" charset="0"/>
              </a:rPr>
              <a:t>- Rèn khả năng quan sát, ghi nhớ cho trẻ.</a:t>
            </a:r>
          </a:p>
          <a:p>
            <a:pPr algn="just" eaLnBrk="1" hangingPunct="1"/>
            <a:r>
              <a:rPr lang="vi-VN" altLang="en-US" sz="2400" b="1" dirty="0">
                <a:solidFill>
                  <a:srgbClr val="6600FF"/>
                </a:solidFill>
                <a:latin typeface="Times New Roman" panose="02020603050405020304" pitchFamily="18" charset="0"/>
                <a:cs typeface="Times New Roman" panose="02020603050405020304" pitchFamily="18" charset="0"/>
              </a:rPr>
              <a:t>3. Thái độ</a:t>
            </a:r>
            <a:endParaRPr lang="vi-VN" altLang="en-US" sz="2400" dirty="0">
              <a:solidFill>
                <a:srgbClr val="6600FF"/>
              </a:solidFill>
              <a:latin typeface="Times New Roman" panose="02020603050405020304" pitchFamily="18" charset="0"/>
              <a:cs typeface="Times New Roman" panose="02020603050405020304" pitchFamily="18" charset="0"/>
            </a:endParaRPr>
          </a:p>
          <a:p>
            <a:pPr algn="just" eaLnBrk="1" hangingPunct="1"/>
            <a:r>
              <a:rPr lang="vi-VN" altLang="en-US" sz="2000" b="1" dirty="0">
                <a:solidFill>
                  <a:srgbClr val="6600FF"/>
                </a:solidFill>
                <a:latin typeface="Times New Roman" panose="02020603050405020304" pitchFamily="18" charset="0"/>
                <a:cs typeface="Times New Roman" panose="02020603050405020304" pitchFamily="18" charset="0"/>
              </a:rPr>
              <a:t>- </a:t>
            </a:r>
            <a:r>
              <a:rPr lang="vi-VN" altLang="en-US" sz="2000" dirty="0">
                <a:solidFill>
                  <a:srgbClr val="6600FF"/>
                </a:solidFill>
                <a:latin typeface="Times New Roman" panose="02020603050405020304" pitchFamily="18" charset="0"/>
                <a:cs typeface="Times New Roman" panose="02020603050405020304" pitchFamily="18" charset="0"/>
              </a:rPr>
              <a:t>Trẻ hứng thú tham gia vào hoạt động.</a:t>
            </a:r>
          </a:p>
          <a:p>
            <a:pPr algn="just" eaLnBrk="1" hangingPunct="1"/>
            <a:r>
              <a:rPr lang="vi-VN" altLang="en-US" sz="2000" dirty="0">
                <a:solidFill>
                  <a:srgbClr val="6600FF"/>
                </a:solidFill>
                <a:latin typeface="Times New Roman" panose="02020603050405020304" pitchFamily="18" charset="0"/>
                <a:cs typeface="Times New Roman" panose="02020603050405020304" pitchFamily="18" charset="0"/>
              </a:rPr>
              <a:t>- Trẻ yêu vẻ đẹp của trăng</a:t>
            </a:r>
          </a:p>
          <a:p>
            <a:pPr eaLnBrk="1" hangingPunct="1"/>
            <a:endParaRPr lang="en-US" alt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64557"/>
            <a:ext cx="760508" cy="76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026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3"/>
            <a:ext cx="12192000" cy="6934108"/>
          </a:xfrm>
          <a:prstGeom prst="rect">
            <a:avLst/>
          </a:prstGeom>
        </p:spPr>
      </p:pic>
      <p:sp>
        <p:nvSpPr>
          <p:cNvPr id="21507" name="TextBox 1"/>
          <p:cNvSpPr txBox="1">
            <a:spLocks noChangeArrowheads="1"/>
          </p:cNvSpPr>
          <p:nvPr/>
        </p:nvSpPr>
        <p:spPr bwMode="auto">
          <a:xfrm>
            <a:off x="3962456" y="2514624"/>
            <a:ext cx="4725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6600FF"/>
                </a:solidFill>
                <a:latin typeface="Times New Roman" panose="02020603050405020304" pitchFamily="18" charset="0"/>
              </a:rPr>
              <a:t>Hoạt động 3: Dạy trẻ đọc thơ </a:t>
            </a:r>
            <a:endParaRPr lang="en-US" altLang="en-US" sz="2800" dirty="0">
              <a:solidFill>
                <a:srgbClr val="6600FF"/>
              </a:solidFill>
            </a:endParaRPr>
          </a:p>
        </p:txBody>
      </p:sp>
      <p:sp>
        <p:nvSpPr>
          <p:cNvPr id="2" name="Rectangle 1"/>
          <p:cNvSpPr/>
          <p:nvPr/>
        </p:nvSpPr>
        <p:spPr>
          <a:xfrm>
            <a:off x="4146037" y="3145531"/>
            <a:ext cx="4572000" cy="923330"/>
          </a:xfrm>
          <a:prstGeom prst="rect">
            <a:avLst/>
          </a:prstGeom>
        </p:spPr>
        <p:txBody>
          <a:bodyPr>
            <a:spAutoFit/>
          </a:bodyPr>
          <a:lstStyle/>
          <a:p>
            <a:pPr eaLnBrk="1" hangingPunct="1"/>
            <a:r>
              <a:rPr lang="en-US" altLang="en-US" b="1" dirty="0">
                <a:solidFill>
                  <a:srgbClr val="6600FF"/>
                </a:solidFill>
                <a:latin typeface="Times New Roman" panose="02020603050405020304" pitchFamily="18" charset="0"/>
              </a:rPr>
              <a:t>Lớp đọc, tổ đọc ( đọc nối tiếp), nhóm đọc</a:t>
            </a:r>
          </a:p>
          <a:p>
            <a:pPr eaLnBrk="1" hangingPunct="1"/>
            <a:r>
              <a:rPr lang="en-US" altLang="en-US" b="1" dirty="0">
                <a:solidFill>
                  <a:srgbClr val="6600FF"/>
                </a:solidFill>
                <a:latin typeface="Times New Roman" panose="02020603050405020304" pitchFamily="18" charset="0"/>
              </a:rPr>
              <a:t>(Đọc thơ theo tranh)</a:t>
            </a:r>
          </a:p>
          <a:p>
            <a:pPr eaLnBrk="1" hangingPunct="1"/>
            <a:r>
              <a:rPr lang="en-US" altLang="en-US" b="1" dirty="0">
                <a:solidFill>
                  <a:srgbClr val="6600FF"/>
                </a:solidFill>
                <a:latin typeface="Times New Roman" panose="02020603050405020304" pitchFamily="18" charset="0"/>
              </a:rPr>
              <a:t>Cá nhân trẻ đọc</a:t>
            </a:r>
            <a:endParaRPr lang="en-US" altLang="en-US" b="1" dirty="0">
              <a:solidFill>
                <a:srgbClr val="6600FF"/>
              </a:solidFill>
              <a:latin typeface="Times New Roman" panose="02020603050405020304" pitchFamily="18" charset="0"/>
            </a:endParaRPr>
          </a:p>
        </p:txBody>
      </p:sp>
    </p:spTree>
    <p:extLst>
      <p:ext uri="{BB962C8B-B14F-4D97-AF65-F5344CB8AC3E}">
        <p14:creationId xmlns:p14="http://schemas.microsoft.com/office/powerpoint/2010/main" val="1026314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1" y="0"/>
            <a:ext cx="12271131" cy="6934108"/>
          </a:xfrm>
          <a:prstGeom prst="rect">
            <a:avLst/>
          </a:prstGeom>
        </p:spPr>
      </p:pic>
      <p:sp>
        <p:nvSpPr>
          <p:cNvPr id="23555" name="TextBox 1"/>
          <p:cNvSpPr txBox="1">
            <a:spLocks noChangeArrowheads="1"/>
          </p:cNvSpPr>
          <p:nvPr/>
        </p:nvSpPr>
        <p:spPr bwMode="auto">
          <a:xfrm>
            <a:off x="2819486" y="762071"/>
            <a:ext cx="670542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b="1" dirty="0">
                <a:solidFill>
                  <a:srgbClr val="FF00FF"/>
                </a:solidFill>
                <a:latin typeface="Times New Roman" panose="02020603050405020304" pitchFamily="18" charset="0"/>
                <a:cs typeface="Times New Roman" panose="02020603050405020304" pitchFamily="18" charset="0"/>
              </a:rPr>
              <a:t>                                        3. Kết thúc</a:t>
            </a:r>
          </a:p>
          <a:p>
            <a:pPr eaLnBrk="1" hangingPunct="1">
              <a:spcBef>
                <a:spcPct val="0"/>
              </a:spcBef>
              <a:buClrTx/>
              <a:buSzTx/>
              <a:buFontTx/>
              <a:buNone/>
            </a:pPr>
            <a:endParaRPr lang="en-US" altLang="en-US" b="1" dirty="0">
              <a:solidFill>
                <a:srgbClr val="FF00FF"/>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b="1" dirty="0">
              <a:solidFill>
                <a:srgbClr val="FF00FF"/>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b="1" dirty="0">
                <a:solidFill>
                  <a:srgbClr val="FF00FF"/>
                </a:solidFill>
                <a:latin typeface="Times New Roman" panose="02020603050405020304" pitchFamily="18" charset="0"/>
                <a:cs typeface="Times New Roman" panose="02020603050405020304" pitchFamily="18" charset="0"/>
              </a:rPr>
              <a:t>Trẻ vận động theo nhạc  bài hát Trăng sáng </a:t>
            </a:r>
          </a:p>
        </p:txBody>
      </p:sp>
    </p:spTree>
    <p:extLst>
      <p:ext uri="{BB962C8B-B14F-4D97-AF65-F5344CB8AC3E}">
        <p14:creationId xmlns:p14="http://schemas.microsoft.com/office/powerpoint/2010/main" val="2899201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3"/>
            <a:ext cx="12192000" cy="6934108"/>
          </a:xfrm>
          <a:prstGeom prst="rect">
            <a:avLst/>
          </a:prstGeom>
        </p:spPr>
      </p:pic>
      <p:sp>
        <p:nvSpPr>
          <p:cNvPr id="4" name="Rectangle 3"/>
          <p:cNvSpPr/>
          <p:nvPr/>
        </p:nvSpPr>
        <p:spPr>
          <a:xfrm>
            <a:off x="1585155" y="2314010"/>
            <a:ext cx="8561167" cy="1884220"/>
          </a:xfrm>
          <a:prstGeom prst="rect">
            <a:avLst/>
          </a:prstGeom>
          <a:noFill/>
        </p:spPr>
        <p:txBody>
          <a:bodyPr wrap="none" lIns="91440" tIns="45720" rIns="91440" bIns="45720" numCol="1">
            <a:prstTxWarp prst="textChevron">
              <a:avLst/>
            </a:prstTxWarp>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Xin chào hẹn gặp lại!</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8670" y="378024"/>
            <a:ext cx="933922" cy="940617"/>
          </a:xfrm>
          <a:prstGeom prst="rect">
            <a:avLst/>
          </a:prstGeom>
        </p:spPr>
      </p:pic>
    </p:spTree>
    <p:extLst>
      <p:ext uri="{BB962C8B-B14F-4D97-AF65-F5344CB8AC3E}">
        <p14:creationId xmlns:p14="http://schemas.microsoft.com/office/powerpoint/2010/main" val="19481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65269" cy="7010306"/>
          </a:xfrm>
          <a:prstGeom prst="rect">
            <a:avLst/>
          </a:prstGeom>
        </p:spPr>
      </p:pic>
      <p:sp>
        <p:nvSpPr>
          <p:cNvPr id="3" name="TextBox 2"/>
          <p:cNvSpPr txBox="1"/>
          <p:nvPr/>
        </p:nvSpPr>
        <p:spPr>
          <a:xfrm>
            <a:off x="2508804" y="2120158"/>
            <a:ext cx="4038494" cy="1384995"/>
          </a:xfrm>
          <a:prstGeom prst="rect">
            <a:avLst/>
          </a:prstGeom>
          <a:noFill/>
        </p:spPr>
        <p:txBody>
          <a:bodyPr wrap="square">
            <a:spAutoFit/>
          </a:bodyPr>
          <a:lstStyle/>
          <a:p>
            <a:pPr marL="457200" indent="-457200">
              <a:buFontTx/>
              <a:buAutoNum type="arabicPeriod"/>
              <a:defRPr/>
            </a:pPr>
            <a:r>
              <a:rPr lang="en-US" sz="2800" b="1" dirty="0">
                <a:solidFill>
                  <a:srgbClr val="6600FF"/>
                </a:solidFill>
                <a:latin typeface="Times New Roman" panose="02020603050405020304" pitchFamily="18" charset="0"/>
                <a:cs typeface="Times New Roman" panose="02020603050405020304" pitchFamily="18" charset="0"/>
              </a:rPr>
              <a:t>Ổn định tổ </a:t>
            </a:r>
            <a:r>
              <a:rPr lang="en-US" sz="2800" b="1" dirty="0">
                <a:solidFill>
                  <a:srgbClr val="6600FF"/>
                </a:solidFill>
                <a:latin typeface="Times New Roman" panose="02020603050405020304" pitchFamily="18" charset="0"/>
                <a:cs typeface="Times New Roman" panose="02020603050405020304" pitchFamily="18" charset="0"/>
              </a:rPr>
              <a:t>chức</a:t>
            </a:r>
            <a:endParaRPr lang="en-US" sz="2800" b="1" dirty="0">
              <a:solidFill>
                <a:srgbClr val="6600FF"/>
              </a:solidFill>
              <a:latin typeface="Times New Roman" panose="02020603050405020304" pitchFamily="18" charset="0"/>
              <a:cs typeface="Times New Roman" panose="02020603050405020304" pitchFamily="18" charset="0"/>
            </a:endParaRPr>
          </a:p>
          <a:p>
            <a:pPr algn="ctr" eaLnBrk="1" hangingPunct="1">
              <a:defRPr/>
            </a:pPr>
            <a:r>
              <a:rPr lang="en-US" sz="2800" b="1" dirty="0">
                <a:solidFill>
                  <a:srgbClr val="6600FF"/>
                </a:solidFill>
                <a:latin typeface="Times New Roman" panose="02020603050405020304" pitchFamily="18" charset="0"/>
                <a:cs typeface="Times New Roman" panose="02020603050405020304" pitchFamily="18" charset="0"/>
              </a:rPr>
              <a:t>Cô và trẻ hát : Rước đèn         dưới trăng</a:t>
            </a:r>
            <a:endParaRPr lang="en-US" sz="2800" b="1" dirty="0">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921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4108"/>
          </a:xfrm>
          <a:prstGeom prst="rect">
            <a:avLst/>
          </a:prstGeom>
        </p:spPr>
      </p:pic>
      <p:sp>
        <p:nvSpPr>
          <p:cNvPr id="7171" name="TextBox 1"/>
          <p:cNvSpPr txBox="1">
            <a:spLocks noChangeArrowheads="1"/>
          </p:cNvSpPr>
          <p:nvPr/>
        </p:nvSpPr>
        <p:spPr bwMode="auto">
          <a:xfrm>
            <a:off x="2895684" y="2209832"/>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b="1" dirty="0">
                <a:solidFill>
                  <a:srgbClr val="6600FF"/>
                </a:solidFill>
                <a:latin typeface="Times New Roman" panose="02020603050405020304" pitchFamily="18" charset="0"/>
                <a:cs typeface="Times New Roman" panose="02020603050405020304" pitchFamily="18" charset="0"/>
              </a:rPr>
              <a:t>2. Phương pháp và hình thức tổ chức</a:t>
            </a:r>
          </a:p>
        </p:txBody>
      </p:sp>
      <p:sp>
        <p:nvSpPr>
          <p:cNvPr id="7172" name="TextBox 2"/>
          <p:cNvSpPr txBox="1">
            <a:spLocks noChangeArrowheads="1"/>
          </p:cNvSpPr>
          <p:nvPr/>
        </p:nvSpPr>
        <p:spPr bwMode="auto">
          <a:xfrm>
            <a:off x="2895684" y="3199082"/>
            <a:ext cx="60196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6600FF"/>
                </a:solidFill>
                <a:latin typeface="Times New Roman" panose="02020603050405020304" pitchFamily="18" charset="0"/>
              </a:rPr>
              <a:t>     Hoạt động1: Đọc thơ cho trẻ nghe:</a:t>
            </a:r>
          </a:p>
          <a:p>
            <a:pPr eaLnBrk="1" hangingPunct="1">
              <a:spcBef>
                <a:spcPct val="0"/>
              </a:spcBef>
              <a:buClrTx/>
              <a:buSzTx/>
              <a:buFontTx/>
              <a:buNone/>
            </a:pPr>
            <a:r>
              <a:rPr lang="en-US" altLang="en-US" sz="2800" b="1" dirty="0">
                <a:solidFill>
                  <a:srgbClr val="6600FF"/>
                </a:solidFill>
                <a:latin typeface="Times New Roman" panose="02020603050405020304" pitchFamily="18" charset="0"/>
              </a:rPr>
              <a:t>Lần 1 bằng lời và kết hợp cử chỉ </a:t>
            </a:r>
          </a:p>
          <a:p>
            <a:pPr eaLnBrk="1" hangingPunct="1">
              <a:spcBef>
                <a:spcPct val="0"/>
              </a:spcBef>
              <a:buClrTx/>
              <a:buSzTx/>
              <a:buFontTx/>
              <a:buNone/>
            </a:pPr>
            <a:r>
              <a:rPr lang="en-US" altLang="en-US" sz="2800" b="1" dirty="0">
                <a:solidFill>
                  <a:srgbClr val="6600FF"/>
                </a:solidFill>
                <a:latin typeface="Times New Roman" panose="02020603050405020304" pitchFamily="18" charset="0"/>
              </a:rPr>
              <a:t>Lần 2 kết hợp Powponit</a:t>
            </a:r>
            <a:endParaRPr lang="en-US" altLang="en-US" sz="2800" b="1" dirty="0">
              <a:solidFill>
                <a:srgbClr val="6600FF"/>
              </a:solidFill>
            </a:endParaRPr>
          </a:p>
        </p:txBody>
      </p:sp>
    </p:spTree>
    <p:extLst>
      <p:ext uri="{BB962C8B-B14F-4D97-AF65-F5344CB8AC3E}">
        <p14:creationId xmlns:p14="http://schemas.microsoft.com/office/powerpoint/2010/main" val="506658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maxresdefaul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 y="0"/>
            <a:ext cx="121920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p:cNvSpPr txBox="1">
            <a:spLocks noChangeArrowheads="1"/>
          </p:cNvSpPr>
          <p:nvPr/>
        </p:nvSpPr>
        <p:spPr bwMode="auto">
          <a:xfrm>
            <a:off x="8138725" y="5815989"/>
            <a:ext cx="434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FFFF00"/>
                </a:solidFill>
                <a:latin typeface="Times New Roman" panose="02020603050405020304" pitchFamily="18" charset="0"/>
                <a:cs typeface="Times New Roman" panose="02020603050405020304" pitchFamily="18" charset="0"/>
              </a:rPr>
              <a:t>Sân nhà em sáng quá</a:t>
            </a:r>
            <a:br>
              <a:rPr lang="en-US" altLang="en-US" sz="2800" b="1" dirty="0">
                <a:solidFill>
                  <a:srgbClr val="FFFF00"/>
                </a:solidFill>
                <a:latin typeface="Times New Roman" panose="02020603050405020304" pitchFamily="18" charset="0"/>
                <a:cs typeface="Times New Roman" panose="02020603050405020304" pitchFamily="18" charset="0"/>
              </a:rPr>
            </a:br>
            <a:r>
              <a:rPr lang="en-US" altLang="en-US" sz="2800" b="1" dirty="0">
                <a:solidFill>
                  <a:srgbClr val="FFFF00"/>
                </a:solidFill>
                <a:latin typeface="Times New Roman" panose="02020603050405020304" pitchFamily="18" charset="0"/>
                <a:cs typeface="Times New Roman" panose="02020603050405020304" pitchFamily="18" charset="0"/>
              </a:rPr>
              <a:t>Nhờ ánh trăng sáng ngời</a:t>
            </a:r>
          </a:p>
        </p:txBody>
      </p:sp>
    </p:spTree>
    <p:extLst>
      <p:ext uri="{BB962C8B-B14F-4D97-AF65-F5344CB8AC3E}">
        <p14:creationId xmlns:p14="http://schemas.microsoft.com/office/powerpoint/2010/main" val="215749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7" descr="Kết quả hình ảnh cho ảnh trăng sa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Oval 5"/>
          <p:cNvSpPr>
            <a:spLocks noChangeArrowheads="1"/>
          </p:cNvSpPr>
          <p:nvPr/>
        </p:nvSpPr>
        <p:spPr bwMode="auto">
          <a:xfrm>
            <a:off x="8839201" y="651216"/>
            <a:ext cx="1737946" cy="1676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zh-CN" sz="1800">
              <a:ea typeface="SimSun" panose="02010600030101010101" pitchFamily="2" charset="-122"/>
            </a:endParaRPr>
          </a:p>
        </p:txBody>
      </p:sp>
      <p:pic>
        <p:nvPicPr>
          <p:cNvPr id="9220" name="Picture 348" descr="C:\Documents and Settings\Van Phong\Local Settings\Temporary Internet Files\Content.IE5\4233HC3H\MCj04418090000[1].png"/>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5181600" y="0"/>
            <a:ext cx="2895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4495800" y="2978832"/>
            <a:ext cx="4343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vi-VN" altLang="en-US" sz="2800" b="1" dirty="0">
                <a:solidFill>
                  <a:srgbClr val="FFFF00"/>
                </a:solidFill>
                <a:latin typeface="Times New Roman" panose="02020603050405020304" pitchFamily="18" charset="0"/>
              </a:rPr>
              <a:t>Trăng tròn như cái đĩa</a:t>
            </a:r>
            <a:r>
              <a:rPr lang="vi-VN" altLang="en-US" sz="2800" b="1" dirty="0">
                <a:solidFill>
                  <a:srgbClr val="FFFF00"/>
                </a:solidFill>
              </a:rPr>
              <a:t/>
            </a:r>
            <a:br>
              <a:rPr lang="vi-VN" altLang="en-US" sz="2800" b="1" dirty="0">
                <a:solidFill>
                  <a:srgbClr val="FFFF00"/>
                </a:solidFill>
              </a:rPr>
            </a:br>
            <a:r>
              <a:rPr lang="vi-VN" altLang="en-US" sz="2800" b="1" dirty="0">
                <a:solidFill>
                  <a:srgbClr val="FFFF00"/>
                </a:solidFill>
                <a:latin typeface="Times New Roman" panose="02020603050405020304" pitchFamily="18" charset="0"/>
              </a:rPr>
              <a:t>   Lơ l</a:t>
            </a:r>
            <a:r>
              <a:rPr lang="en-US" altLang="en-US" sz="2800" b="1" dirty="0">
                <a:solidFill>
                  <a:srgbClr val="FFFF00"/>
                </a:solidFill>
                <a:latin typeface="Times New Roman" panose="02020603050405020304" pitchFamily="18" charset="0"/>
              </a:rPr>
              <a:t>ửng</a:t>
            </a:r>
            <a:r>
              <a:rPr lang="vi-VN" altLang="en-US" sz="2800" b="1" dirty="0">
                <a:solidFill>
                  <a:srgbClr val="FFFF00"/>
                </a:solidFill>
                <a:latin typeface="Times New Roman" panose="02020603050405020304" pitchFamily="18" charset="0"/>
              </a:rPr>
              <a:t> mà không rơi</a:t>
            </a:r>
            <a:endParaRPr lang="en-US" alt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7687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3072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221">
                                            <p:txEl>
                                              <p:pRg st="0" end="0"/>
                                            </p:txEl>
                                          </p:spTgt>
                                        </p:tgtEl>
                                        <p:attrNameLst>
                                          <p:attrName>style.visibility</p:attrName>
                                        </p:attrNameLst>
                                      </p:cBhvr>
                                      <p:to>
                                        <p:strVal val="visible"/>
                                      </p:to>
                                    </p:set>
                                    <p:animEffect transition="in" filter="wipe(down)">
                                      <p:cBhvr>
                                        <p:cTn id="11" dur="500"/>
                                        <p:tgtEl>
                                          <p:spTgt spid="9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0242" name="Picture 7" descr="Kết quả hình ảnh cho hình nền sao đ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5" y="35764"/>
            <a:ext cx="5507516" cy="6858000"/>
          </a:xfrm>
          <a:prstGeom prst="rect">
            <a:avLst/>
          </a:prstGeom>
          <a:solidFill>
            <a:srgbClr val="FF00FF"/>
          </a:solidFill>
          <a:ln w="57150">
            <a:solidFill>
              <a:srgbClr val="FF00FF"/>
            </a:solidFill>
            <a:miter lim="800000"/>
            <a:headEnd/>
            <a:tailEnd/>
          </a:ln>
        </p:spPr>
      </p:pic>
      <p:sp>
        <p:nvSpPr>
          <p:cNvPr id="36868" name="AutoShape 4"/>
          <p:cNvSpPr>
            <a:spLocks noChangeArrowheads="1"/>
          </p:cNvSpPr>
          <p:nvPr/>
        </p:nvSpPr>
        <p:spPr bwMode="auto">
          <a:xfrm>
            <a:off x="2285999" y="451339"/>
            <a:ext cx="2198077" cy="3311769"/>
          </a:xfrm>
          <a:prstGeom prst="moon">
            <a:avLst>
              <a:gd name="adj" fmla="val 44241"/>
            </a:avLst>
          </a:prstGeom>
          <a:solidFill>
            <a:schemeClr val="bg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zh-CN" sz="1800">
              <a:ea typeface="SimSun" panose="02010600030101010101" pitchFamily="2" charset="-122"/>
            </a:endParaRPr>
          </a:p>
        </p:txBody>
      </p:sp>
      <p:pic>
        <p:nvPicPr>
          <p:cNvPr id="36877" name="Picture 13" descr="Kết quả hình ảnh cho hình ảnh thuyề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11" y="35764"/>
            <a:ext cx="6511451" cy="6893763"/>
          </a:xfrm>
          <a:prstGeom prst="rect">
            <a:avLst/>
          </a:prstGeom>
          <a:solidFill>
            <a:srgbClr val="00FF00"/>
          </a:solidFill>
          <a:ln w="57150">
            <a:solidFill>
              <a:srgbClr val="00FF00"/>
            </a:solidFill>
            <a:miter lim="800000"/>
            <a:headEnd/>
            <a:tailEnd/>
          </a:ln>
        </p:spPr>
      </p:pic>
      <p:sp>
        <p:nvSpPr>
          <p:cNvPr id="10245" name="TextBox 2"/>
          <p:cNvSpPr txBox="1">
            <a:spLocks noChangeArrowheads="1"/>
          </p:cNvSpPr>
          <p:nvPr/>
        </p:nvSpPr>
        <p:spPr bwMode="auto">
          <a:xfrm>
            <a:off x="433375" y="5586290"/>
            <a:ext cx="4602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dirty="0">
                <a:solidFill>
                  <a:srgbClr val="FFFF00"/>
                </a:solidFill>
                <a:latin typeface="Times New Roman" panose="02020603050405020304" pitchFamily="18" charset="0"/>
              </a:rPr>
              <a:t>Những hôm nào trăng khuyết</a:t>
            </a:r>
            <a:r>
              <a:rPr lang="en-US" altLang="en-US" sz="2400" b="1" dirty="0">
                <a:solidFill>
                  <a:srgbClr val="FFFF00"/>
                </a:solidFill>
              </a:rPr>
              <a:t/>
            </a:r>
            <a:br>
              <a:rPr lang="en-US" altLang="en-US" sz="2400" b="1" dirty="0">
                <a:solidFill>
                  <a:srgbClr val="FFFF00"/>
                </a:solidFill>
              </a:rPr>
            </a:br>
            <a:r>
              <a:rPr lang="en-US" altLang="en-US" sz="2400" b="1" dirty="0">
                <a:solidFill>
                  <a:srgbClr val="FFFF00"/>
                </a:solidFill>
                <a:latin typeface="Times New Roman" panose="02020603050405020304" pitchFamily="18" charset="0"/>
              </a:rPr>
              <a:t>   Trông giống con thuyền trôi</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16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circle(in)">
                                      <p:cBhvr>
                                        <p:cTn id="7" dur="20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77"/>
                                        </p:tgtEl>
                                        <p:attrNameLst>
                                          <p:attrName>style.visibility</p:attrName>
                                        </p:attrNameLst>
                                      </p:cBhvr>
                                      <p:to>
                                        <p:strVal val="visible"/>
                                      </p:to>
                                    </p:set>
                                    <p:animEffect transition="in" filter="fade">
                                      <p:cBhvr>
                                        <p:cTn id="12" dur="500"/>
                                        <p:tgtEl>
                                          <p:spTgt spid="36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Kết quả hình ảnh cho trẻ em rước đèn trung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5" y="-218155"/>
            <a:ext cx="12192000" cy="705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p:cNvSpPr txBox="1">
            <a:spLocks noChangeArrowheads="1"/>
          </p:cNvSpPr>
          <p:nvPr/>
        </p:nvSpPr>
        <p:spPr bwMode="auto">
          <a:xfrm>
            <a:off x="8012706" y="5829241"/>
            <a:ext cx="467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vi-VN" altLang="en-US" sz="2400" b="1" dirty="0">
                <a:solidFill>
                  <a:srgbClr val="FFFF00"/>
                </a:solidFill>
                <a:latin typeface="Times New Roman" panose="02020603050405020304" pitchFamily="18" charset="0"/>
              </a:rPr>
              <a:t>Em đi, trăng theo bước</a:t>
            </a:r>
            <a:r>
              <a:rPr lang="vi-VN" altLang="en-US" sz="2400" b="1" dirty="0">
                <a:solidFill>
                  <a:srgbClr val="FFFF00"/>
                </a:solidFill>
              </a:rPr>
              <a:t/>
            </a:r>
            <a:br>
              <a:rPr lang="vi-VN" altLang="en-US" sz="2400" b="1" dirty="0">
                <a:solidFill>
                  <a:srgbClr val="FFFF00"/>
                </a:solidFill>
              </a:rPr>
            </a:br>
            <a:r>
              <a:rPr lang="vi-VN" altLang="en-US" sz="2400" b="1" dirty="0">
                <a:solidFill>
                  <a:srgbClr val="FFFF00"/>
                </a:solidFill>
                <a:latin typeface="Times New Roman" panose="02020603050405020304" pitchFamily="18" charset="0"/>
              </a:rPr>
              <a:t>Như muốn cùng đi chơi</a:t>
            </a:r>
            <a:endParaRPr lang="en-US" altLang="en-US" sz="2400" b="1" dirty="0">
              <a:solidFill>
                <a:srgbClr val="FFFF00"/>
              </a:solidFill>
            </a:endParaRPr>
          </a:p>
        </p:txBody>
      </p:sp>
    </p:spTree>
    <p:extLst>
      <p:ext uri="{BB962C8B-B14F-4D97-AF65-F5344CB8AC3E}">
        <p14:creationId xmlns:p14="http://schemas.microsoft.com/office/powerpoint/2010/main" val="2381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3192" cy="6934108"/>
          </a:xfrm>
          <a:prstGeom prst="rect">
            <a:avLst/>
          </a:prstGeom>
        </p:spPr>
      </p:pic>
      <p:sp>
        <p:nvSpPr>
          <p:cNvPr id="12291" name="TextBox 1"/>
          <p:cNvSpPr txBox="1">
            <a:spLocks noChangeArrowheads="1"/>
          </p:cNvSpPr>
          <p:nvPr/>
        </p:nvSpPr>
        <p:spPr bwMode="auto">
          <a:xfrm>
            <a:off x="3886258" y="2362229"/>
            <a:ext cx="47259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6600FF"/>
                </a:solidFill>
                <a:latin typeface="Times New Roman" panose="02020603050405020304" pitchFamily="18" charset="0"/>
              </a:rPr>
              <a:t>Hoạt động 2</a:t>
            </a:r>
          </a:p>
          <a:p>
            <a:pPr eaLnBrk="1" hangingPunct="1">
              <a:spcBef>
                <a:spcPct val="0"/>
              </a:spcBef>
              <a:buClrTx/>
              <a:buSzTx/>
              <a:buFontTx/>
              <a:buNone/>
            </a:pPr>
            <a:r>
              <a:rPr lang="en-US" altLang="en-US" sz="2800" b="1" dirty="0">
                <a:solidFill>
                  <a:srgbClr val="6600FF"/>
                </a:solidFill>
                <a:latin typeface="Times New Roman" panose="02020603050405020304" pitchFamily="18" charset="0"/>
              </a:rPr>
              <a:t>    Đàm thoại - Trích dẫn </a:t>
            </a:r>
            <a:endParaRPr lang="en-US" altLang="en-US" sz="2800" dirty="0">
              <a:solidFill>
                <a:srgbClr val="6600FF"/>
              </a:solidFill>
            </a:endParaRPr>
          </a:p>
        </p:txBody>
      </p:sp>
    </p:spTree>
    <p:extLst>
      <p:ext uri="{BB962C8B-B14F-4D97-AF65-F5344CB8AC3E}">
        <p14:creationId xmlns:p14="http://schemas.microsoft.com/office/powerpoint/2010/main" val="1493544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432</Words>
  <Application>Microsoft Office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SimSun</vt:lpstr>
      <vt:lpstr>.VnAvant</vt:lpstr>
      <vt:lpstr>Arial</vt:lpstr>
      <vt:lpstr>Calibri</vt:lpstr>
      <vt:lpstr>Calibri Light</vt:lpstr>
      <vt:lpstr>Tahoma</vt:lpstr>
      <vt:lpstr>Teim new roman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cp:revision>
  <dcterms:created xsi:type="dcterms:W3CDTF">2024-09-18T15:59:55Z</dcterms:created>
  <dcterms:modified xsi:type="dcterms:W3CDTF">2024-09-18T16:22:12Z</dcterms:modified>
</cp:coreProperties>
</file>