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C4B"/>
    <a:srgbClr val="B62520"/>
    <a:srgbClr val="B8211C"/>
    <a:srgbClr val="FFFDEE"/>
    <a:srgbClr val="6B3E21"/>
    <a:srgbClr val="517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>
        <p:scale>
          <a:sx n="66" d="100"/>
          <a:sy n="66" d="100"/>
        </p:scale>
        <p:origin x="-73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12184961" cy="6858000"/>
            <a:chOff x="-1" y="0"/>
            <a:chExt cx="12184961" cy="6858000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D9E7B058-7C57-1D66-57D4-751EE600C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12184961" cy="6858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3217B92-820E-8AFD-024B-FA1BA9BDC61C}"/>
                </a:ext>
              </a:extLst>
            </p:cNvPr>
            <p:cNvSpPr txBox="1"/>
            <p:nvPr/>
          </p:nvSpPr>
          <p:spPr>
            <a:xfrm>
              <a:off x="2888143" y="146956"/>
              <a:ext cx="73805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517282"/>
                  </a:solidFill>
                </a:rPr>
                <a:t>ỦY BAN NHÂN DÂN QUẬN LONG BIÊN</a:t>
              </a:r>
            </a:p>
            <a:p>
              <a:pPr algn="ctr"/>
              <a:r>
                <a:rPr lang="en-US" sz="1600" b="1">
                  <a:solidFill>
                    <a:srgbClr val="517282"/>
                  </a:solidFill>
                </a:rPr>
                <a:t>TRƯỜNG MẦM NON GIANG BIÊN</a:t>
              </a:r>
            </a:p>
          </p:txBody>
        </p:sp>
        <p:pic>
          <p:nvPicPr>
            <p:cNvPr id="5" name="Picture 4" descr="Logo&#10;&#10;Description automatically generated">
              <a:extLst>
                <a:ext uri="{FF2B5EF4-FFF2-40B4-BE49-F238E27FC236}">
                  <a16:creationId xmlns="" xmlns:a16="http://schemas.microsoft.com/office/drawing/2014/main" id="{FE6A481C-D85A-D9CC-4473-DA39DAD21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446" y="731731"/>
              <a:ext cx="635954" cy="64426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BE63463-63C8-01C1-28C5-C6BEDE4B09C0}"/>
                </a:ext>
              </a:extLst>
            </p:cNvPr>
            <p:cNvSpPr txBox="1"/>
            <p:nvPr/>
          </p:nvSpPr>
          <p:spPr>
            <a:xfrm>
              <a:off x="3184071" y="1424983"/>
              <a:ext cx="81951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>
                  <a:solidFill>
                    <a:srgbClr val="6B3E21"/>
                  </a:solidFill>
                </a:rPr>
                <a:t>LĨNH VỰC PHÁT TRIỂN NHẬN THỨC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06615B7-D12D-C5D4-34D0-5684E50C5E28}"/>
                </a:ext>
              </a:extLst>
            </p:cNvPr>
            <p:cNvSpPr txBox="1"/>
            <p:nvPr/>
          </p:nvSpPr>
          <p:spPr>
            <a:xfrm>
              <a:off x="4467097" y="2471529"/>
              <a:ext cx="589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>
                  <a:solidFill>
                    <a:srgbClr val="B8211C"/>
                  </a:solidFill>
                  <a:latin typeface="#9Slide03 AllRoundGothic" panose="020B0703020202020104" pitchFamily="34" charset="0"/>
                </a:rPr>
                <a:t>KPXH: LỚP HỌC CỦA BÉ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99163AF-7A84-7EDE-9F15-96B2A0FC9DB4}"/>
                </a:ext>
              </a:extLst>
            </p:cNvPr>
            <p:cNvSpPr txBox="1"/>
            <p:nvPr/>
          </p:nvSpPr>
          <p:spPr>
            <a:xfrm>
              <a:off x="5025897" y="3229988"/>
              <a:ext cx="4775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>
                  <a:solidFill>
                    <a:srgbClr val="B62520"/>
                  </a:solidFill>
                </a:rPr>
                <a:t>Lứa tuổi: 5-6 tuổi</a:t>
              </a:r>
            </a:p>
            <a:p>
              <a:pPr algn="l"/>
              <a:r>
                <a:rPr lang="en-US" sz="2000" b="1">
                  <a:solidFill>
                    <a:srgbClr val="B62520"/>
                  </a:solidFill>
                </a:rPr>
                <a:t>Giáo viên: Vũ Thị Thủy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B4C5E66-E612-27E8-7D10-C87045CB93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8" r="15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4BF330E-9835-4A22-91F1-FD1319089C33}"/>
              </a:ext>
            </a:extLst>
          </p:cNvPr>
          <p:cNvSpPr txBox="1"/>
          <p:nvPr/>
        </p:nvSpPr>
        <p:spPr>
          <a:xfrm>
            <a:off x="3759200" y="1494618"/>
            <a:ext cx="705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/>
              <a:t>1. ỔN ĐỊNH TỔ CHỨC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F392F7-1F6B-9492-925A-B42D810E2721}"/>
              </a:ext>
            </a:extLst>
          </p:cNvPr>
          <p:cNvSpPr txBox="1"/>
          <p:nvPr/>
        </p:nvSpPr>
        <p:spPr>
          <a:xfrm>
            <a:off x="1407886" y="2287655"/>
            <a:ext cx="959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rgbClr val="FF0000"/>
                </a:solidFill>
              </a:rPr>
              <a:t>“</a:t>
            </a:r>
            <a:r>
              <a:rPr lang="en-US" sz="4000" b="1">
                <a:solidFill>
                  <a:srgbClr val="FF0000"/>
                </a:solidFill>
              </a:rPr>
              <a:t>Trường chúng cháu là trường mầm non”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5" name="TruongChungChauLaTruongMamNon-V.A-2633714">
            <a:hlinkClick r:id="" action="ppaction://media"/>
            <a:extLst>
              <a:ext uri="{FF2B5EF4-FFF2-40B4-BE49-F238E27FC236}">
                <a16:creationId xmlns="" xmlns:a16="http://schemas.microsoft.com/office/drawing/2014/main" id="{D47A1735-F72A-3DE7-8541-79032FF090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3200" y="7054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A2AB2A1-378B-CFEA-66C5-EF578F954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3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3FADD5-D75A-E7DC-304E-4DDF0EB878CD}"/>
              </a:ext>
            </a:extLst>
          </p:cNvPr>
          <p:cNvSpPr txBox="1"/>
          <p:nvPr/>
        </p:nvSpPr>
        <p:spPr>
          <a:xfrm>
            <a:off x="2917371" y="667658"/>
            <a:ext cx="870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VÀ TRÒ CHUYỆN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B42A7E-D67D-3B7A-3BAC-32DAA9B11AF5}"/>
              </a:ext>
            </a:extLst>
          </p:cNvPr>
          <p:cNvSpPr txBox="1"/>
          <p:nvPr/>
        </p:nvSpPr>
        <p:spPr>
          <a:xfrm>
            <a:off x="1480457" y="1741714"/>
            <a:ext cx="685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2060"/>
                </a:solidFill>
              </a:rPr>
              <a:t>Trò chuyện về lớp học và các bạn trong lớp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E12849A0-491A-25F3-4E9D-F72CDF4EF7C5}"/>
              </a:ext>
            </a:extLst>
          </p:cNvPr>
          <p:cNvCxnSpPr>
            <a:cxnSpLocks/>
          </p:cNvCxnSpPr>
          <p:nvPr/>
        </p:nvCxnSpPr>
        <p:spPr>
          <a:xfrm flipV="1">
            <a:off x="1850571" y="2625442"/>
            <a:ext cx="1001486" cy="2041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0499DD7E-635B-1073-F88D-63DBB93FB75E}"/>
              </a:ext>
            </a:extLst>
          </p:cNvPr>
          <p:cNvCxnSpPr>
            <a:cxnSpLocks/>
          </p:cNvCxnSpPr>
          <p:nvPr/>
        </p:nvCxnSpPr>
        <p:spPr>
          <a:xfrm>
            <a:off x="1850572" y="2854131"/>
            <a:ext cx="1001485" cy="4010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18C365D1-6B8E-87B9-96C0-F09D2F10D2F0}"/>
              </a:ext>
            </a:extLst>
          </p:cNvPr>
          <p:cNvCxnSpPr>
            <a:cxnSpLocks/>
          </p:cNvCxnSpPr>
          <p:nvPr/>
        </p:nvCxnSpPr>
        <p:spPr>
          <a:xfrm>
            <a:off x="1850571" y="2854131"/>
            <a:ext cx="1001486" cy="9175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BA26FC64-5261-EC67-BB63-2BB52DC21337}"/>
              </a:ext>
            </a:extLst>
          </p:cNvPr>
          <p:cNvCxnSpPr>
            <a:cxnSpLocks/>
          </p:cNvCxnSpPr>
          <p:nvPr/>
        </p:nvCxnSpPr>
        <p:spPr>
          <a:xfrm>
            <a:off x="1850571" y="2854131"/>
            <a:ext cx="863600" cy="14356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7EBBA75-350F-5E0C-5754-737B83E9B859}"/>
              </a:ext>
            </a:extLst>
          </p:cNvPr>
          <p:cNvSpPr txBox="1"/>
          <p:nvPr/>
        </p:nvSpPr>
        <p:spPr>
          <a:xfrm>
            <a:off x="2714171" y="2454777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/>
              <a:t>Các con học lớp nào?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200994A-1082-4A34-F924-A54AF837458D}"/>
              </a:ext>
            </a:extLst>
          </p:cNvPr>
          <p:cNvSpPr txBox="1"/>
          <p:nvPr/>
        </p:nvSpPr>
        <p:spPr>
          <a:xfrm>
            <a:off x="2797627" y="3088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Các con đến lớp để làm gì?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CBE5F2E-4CEF-AF30-595A-0814FD34BBF5}"/>
              </a:ext>
            </a:extLst>
          </p:cNvPr>
          <p:cNvSpPr txBox="1"/>
          <p:nvPr/>
        </p:nvSpPr>
        <p:spPr>
          <a:xfrm>
            <a:off x="2714171" y="355198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Lớp mình có những ai?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1219DE5-C528-8D7A-518A-F5197A06667B}"/>
              </a:ext>
            </a:extLst>
          </p:cNvPr>
          <p:cNvSpPr txBox="1"/>
          <p:nvPr/>
        </p:nvSpPr>
        <p:spPr>
          <a:xfrm>
            <a:off x="2656113" y="4073145"/>
            <a:ext cx="381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Bạn trai và bạn khác nhau ở điểm nào?</a:t>
            </a:r>
          </a:p>
        </p:txBody>
      </p:sp>
    </p:spTree>
    <p:extLst>
      <p:ext uri="{BB962C8B-B14F-4D97-AF65-F5344CB8AC3E}">
        <p14:creationId xmlns:p14="http://schemas.microsoft.com/office/powerpoint/2010/main" val="207329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A2AB2A1-378B-CFEA-66C5-EF578F954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9"/>
            <a:ext cx="12192000" cy="6853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3FADD5-D75A-E7DC-304E-4DDF0EB878CD}"/>
              </a:ext>
            </a:extLst>
          </p:cNvPr>
          <p:cNvSpPr txBox="1"/>
          <p:nvPr/>
        </p:nvSpPr>
        <p:spPr>
          <a:xfrm>
            <a:off x="2917371" y="667658"/>
            <a:ext cx="870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VÀ TRÒ CHUYỆN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1219DE5-C528-8D7A-518A-F5197A06667B}"/>
              </a:ext>
            </a:extLst>
          </p:cNvPr>
          <p:cNvSpPr txBox="1"/>
          <p:nvPr/>
        </p:nvSpPr>
        <p:spPr>
          <a:xfrm>
            <a:off x="2823028" y="1458426"/>
            <a:ext cx="654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2060"/>
                </a:solidFill>
              </a:rPr>
              <a:t>Bạn trai và bạn khác nhau ở điểm nào?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F06EB9E-F93A-DC1A-0229-B464F3E10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498" y="2126084"/>
            <a:ext cx="2715987" cy="27159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6DD08D8-DE0A-DF91-0F52-C1B1146F7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688" y="2217176"/>
            <a:ext cx="1694128" cy="2419157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="" xmlns:a16="http://schemas.microsoft.com/office/drawing/2014/main" id="{4D6EFC54-DC4F-5B2D-8059-0AACDA7A5DFD}"/>
              </a:ext>
            </a:extLst>
          </p:cNvPr>
          <p:cNvSpPr/>
          <p:nvPr/>
        </p:nvSpPr>
        <p:spPr>
          <a:xfrm>
            <a:off x="3149600" y="2439032"/>
            <a:ext cx="609600" cy="3048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B7323E5-5CC1-6499-365D-B6DF80DB8409}"/>
              </a:ext>
            </a:extLst>
          </p:cNvPr>
          <p:cNvSpPr txBox="1"/>
          <p:nvPr/>
        </p:nvSpPr>
        <p:spPr>
          <a:xfrm>
            <a:off x="1884137" y="2374500"/>
            <a:ext cx="136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7030A0"/>
                </a:solidFill>
              </a:rPr>
              <a:t>Tóc ngắn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="" xmlns:a16="http://schemas.microsoft.com/office/drawing/2014/main" id="{F902094E-14F9-5FED-DE68-897AC54083F5}"/>
              </a:ext>
            </a:extLst>
          </p:cNvPr>
          <p:cNvSpPr/>
          <p:nvPr/>
        </p:nvSpPr>
        <p:spPr>
          <a:xfrm rot="7899628">
            <a:off x="9140917" y="1916235"/>
            <a:ext cx="609600" cy="3048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C6F3607-3498-7774-B557-F33F713DD9DF}"/>
              </a:ext>
            </a:extLst>
          </p:cNvPr>
          <p:cNvSpPr txBox="1"/>
          <p:nvPr/>
        </p:nvSpPr>
        <p:spPr>
          <a:xfrm>
            <a:off x="9209313" y="1272364"/>
            <a:ext cx="193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7030A0"/>
                </a:solidFill>
              </a:rPr>
              <a:t>Tóc dài (buộc tóc)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="" xmlns:a16="http://schemas.microsoft.com/office/drawing/2014/main" id="{AD68D9EC-D27E-DCE3-DBE5-7D4F482381B0}"/>
              </a:ext>
            </a:extLst>
          </p:cNvPr>
          <p:cNvSpPr/>
          <p:nvPr/>
        </p:nvSpPr>
        <p:spPr>
          <a:xfrm>
            <a:off x="3641688" y="3961769"/>
            <a:ext cx="609600" cy="3048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="" xmlns:a16="http://schemas.microsoft.com/office/drawing/2014/main" id="{84C75104-7353-A5CA-AB90-AF9221A8D8BD}"/>
              </a:ext>
            </a:extLst>
          </p:cNvPr>
          <p:cNvSpPr/>
          <p:nvPr/>
        </p:nvSpPr>
        <p:spPr>
          <a:xfrm>
            <a:off x="7588176" y="3660455"/>
            <a:ext cx="609600" cy="3048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="" xmlns:a16="http://schemas.microsoft.com/office/drawing/2014/main" id="{30A02CC0-E269-DDE9-C270-D21075D29E56}"/>
              </a:ext>
            </a:extLst>
          </p:cNvPr>
          <p:cNvSpPr/>
          <p:nvPr/>
        </p:nvSpPr>
        <p:spPr>
          <a:xfrm>
            <a:off x="3598145" y="4483933"/>
            <a:ext cx="609600" cy="3048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="" xmlns:a16="http://schemas.microsoft.com/office/drawing/2014/main" id="{C6383B73-1269-3E1B-97E6-196D52A26DFC}"/>
              </a:ext>
            </a:extLst>
          </p:cNvPr>
          <p:cNvSpPr/>
          <p:nvPr/>
        </p:nvSpPr>
        <p:spPr>
          <a:xfrm rot="10800000">
            <a:off x="8599713" y="4483933"/>
            <a:ext cx="609600" cy="3048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1E61F49-EE2D-BBC3-16F9-C8072B3E7131}"/>
              </a:ext>
            </a:extLst>
          </p:cNvPr>
          <p:cNvSpPr txBox="1"/>
          <p:nvPr/>
        </p:nvSpPr>
        <p:spPr>
          <a:xfrm>
            <a:off x="9263742" y="4483933"/>
            <a:ext cx="156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7030A0"/>
                </a:solidFill>
              </a:rPr>
              <a:t>Giày có màu sắc sặc sỡ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69B1B72-3D1E-847E-0C85-34A33D1ED4A5}"/>
              </a:ext>
            </a:extLst>
          </p:cNvPr>
          <p:cNvSpPr txBox="1"/>
          <p:nvPr/>
        </p:nvSpPr>
        <p:spPr>
          <a:xfrm>
            <a:off x="2915973" y="3897237"/>
            <a:ext cx="136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7030A0"/>
                </a:solidFill>
              </a:rPr>
              <a:t>Quần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98993D9-46CF-8405-004F-B87724518462}"/>
              </a:ext>
            </a:extLst>
          </p:cNvPr>
          <p:cNvSpPr txBox="1"/>
          <p:nvPr/>
        </p:nvSpPr>
        <p:spPr>
          <a:xfrm>
            <a:off x="6856186" y="3602187"/>
            <a:ext cx="136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7030A0"/>
                </a:solidFill>
              </a:rPr>
              <a:t>váy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5E8E1B4-221A-C153-4770-A13C8CCC2C92}"/>
              </a:ext>
            </a:extLst>
          </p:cNvPr>
          <p:cNvSpPr txBox="1"/>
          <p:nvPr/>
        </p:nvSpPr>
        <p:spPr>
          <a:xfrm>
            <a:off x="1979801" y="4408397"/>
            <a:ext cx="156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7030A0"/>
                </a:solidFill>
              </a:rPr>
              <a:t>Giày có màu đơn giản</a:t>
            </a:r>
          </a:p>
        </p:txBody>
      </p:sp>
    </p:spTree>
    <p:extLst>
      <p:ext uri="{BB962C8B-B14F-4D97-AF65-F5344CB8AC3E}">
        <p14:creationId xmlns:p14="http://schemas.microsoft.com/office/powerpoint/2010/main" val="189262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A2AB2A1-378B-CFEA-66C5-EF578F954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9"/>
            <a:ext cx="12192000" cy="6853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0A56CF9-4568-BBDC-A07E-8569E9147472}"/>
              </a:ext>
            </a:extLst>
          </p:cNvPr>
          <p:cNvSpPr txBox="1"/>
          <p:nvPr/>
        </p:nvSpPr>
        <p:spPr>
          <a:xfrm>
            <a:off x="3693885" y="990823"/>
            <a:ext cx="619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GIỚI THIỆU CÔ GIÁO VÀ CÁC BẠN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2B783EB-8EEA-626E-B2FC-1E5E6AE4F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371" y="1252433"/>
            <a:ext cx="6589043" cy="487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7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A2AB2A1-378B-CFEA-66C5-EF578F954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89"/>
            <a:ext cx="12192000" cy="6853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3FADD5-D75A-E7DC-304E-4DDF0EB878CD}"/>
              </a:ext>
            </a:extLst>
          </p:cNvPr>
          <p:cNvSpPr txBox="1"/>
          <p:nvPr/>
        </p:nvSpPr>
        <p:spPr>
          <a:xfrm>
            <a:off x="3817257" y="670125"/>
            <a:ext cx="870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văn nghệ</a:t>
            </a:r>
          </a:p>
        </p:txBody>
      </p:sp>
      <p:pic>
        <p:nvPicPr>
          <p:cNvPr id="6" name="Picture 5" descr="A picture containing person, colorful, crowd&#10;&#10;Description automatically generated">
            <a:extLst>
              <a:ext uri="{FF2B5EF4-FFF2-40B4-BE49-F238E27FC236}">
                <a16:creationId xmlns="" xmlns:a16="http://schemas.microsoft.com/office/drawing/2014/main" id="{CF1AC8D9-05B0-9B0C-EAB7-2FE411E0C8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t="26244" r="16825" b="24444"/>
          <a:stretch/>
        </p:blipFill>
        <p:spPr>
          <a:xfrm>
            <a:off x="2365606" y="1254900"/>
            <a:ext cx="7184793" cy="4348200"/>
          </a:xfrm>
          <a:prstGeom prst="rect">
            <a:avLst/>
          </a:prstGeom>
        </p:spPr>
      </p:pic>
      <p:pic>
        <p:nvPicPr>
          <p:cNvPr id="8" name="TruongChungChauLaTruongMamNon-V.A-2633714">
            <a:hlinkClick r:id="" action="ppaction://media"/>
            <a:extLst>
              <a:ext uri="{FF2B5EF4-FFF2-40B4-BE49-F238E27FC236}">
                <a16:creationId xmlns="" xmlns:a16="http://schemas.microsoft.com/office/drawing/2014/main" id="{30504963-634E-257B-B5A4-14CBC790DC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0806" y="7137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A2AB2A1-378B-CFEA-66C5-EF578F954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9"/>
            <a:ext cx="12192000" cy="68535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8283571-A0ED-946F-0FD2-50C506C19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08114" cy="69233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5B0B80-30CD-12D3-4A22-1718EE0DDA0D}"/>
              </a:ext>
            </a:extLst>
          </p:cNvPr>
          <p:cNvSpPr txBox="1"/>
          <p:nvPr/>
        </p:nvSpPr>
        <p:spPr>
          <a:xfrm>
            <a:off x="3062514" y="2728686"/>
            <a:ext cx="702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solidFill>
                  <a:srgbClr val="0E5C4B"/>
                </a:solidFill>
              </a:rPr>
              <a:t>TRÒ CHƠI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9CB0B5-EA95-28EF-716E-FDB2C329F672}"/>
              </a:ext>
            </a:extLst>
          </p:cNvPr>
          <p:cNvSpPr txBox="1"/>
          <p:nvPr/>
        </p:nvSpPr>
        <p:spPr>
          <a:xfrm>
            <a:off x="4920343" y="3461657"/>
            <a:ext cx="702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solidFill>
                  <a:srgbClr val="C00000"/>
                </a:solidFill>
                <a:latin typeface="#9Slide03 AllRoundGothic" panose="020B0703020202020104" pitchFamily="34" charset="0"/>
              </a:rPr>
              <a:t>TÌM BẠN THÂN</a:t>
            </a:r>
          </a:p>
        </p:txBody>
      </p:sp>
    </p:spTree>
    <p:extLst>
      <p:ext uri="{BB962C8B-B14F-4D97-AF65-F5344CB8AC3E}">
        <p14:creationId xmlns:p14="http://schemas.microsoft.com/office/powerpoint/2010/main" val="1923958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DE26B0D-D350-2292-4454-EDE7F6EC0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3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119</TotalTime>
  <Words>147</Words>
  <Application>Microsoft Office PowerPoint</Application>
  <PresentationFormat>Custom</PresentationFormat>
  <Paragraphs>26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2022-09-19T15:17:50Z</dcterms:created>
  <dcterms:modified xsi:type="dcterms:W3CDTF">2024-09-19T03:52:53Z</dcterms:modified>
</cp:coreProperties>
</file>