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61" r:id="rId5"/>
    <p:sldId id="259" r:id="rId6"/>
    <p:sldId id="263" r:id="rId7"/>
    <p:sldId id="262" r:id="rId8"/>
    <p:sldId id="267" r:id="rId9"/>
    <p:sldId id="264" r:id="rId10"/>
    <p:sldId id="265" r:id="rId11"/>
    <p:sldId id="266" r:id="rId12"/>
    <p:sldId id="26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4660"/>
  </p:normalViewPr>
  <p:slideViewPr>
    <p:cSldViewPr>
      <p:cViewPr varScale="1">
        <p:scale>
          <a:sx n="82" d="100"/>
          <a:sy n="82" d="100"/>
        </p:scale>
        <p:origin x="-1493" y="-9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252DB3-45DF-4739-AAD0-7D3E8A258124}" type="datetimeFigureOut">
              <a:rPr lang="en-US" smtClean="0"/>
              <a:t>4/20/2024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2D674-6A22-4FF1-9A27-CE6BF0639B5C}" type="slidenum">
              <a:rPr lang="en-US" smtClean="0"/>
              <a:t>‹#›</a:t>
            </a:fld>
            <a:endParaRPr lang="en-US"/>
          </a:p>
        </p:txBody>
      </p:sp>
    </p:spTree>
    <p:extLst>
      <p:ext uri="{BB962C8B-B14F-4D97-AF65-F5344CB8AC3E}">
        <p14:creationId xmlns:p14="http://schemas.microsoft.com/office/powerpoint/2010/main" val="2395638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52DB3-45DF-4739-AAD0-7D3E8A258124}" type="datetimeFigureOut">
              <a:rPr lang="en-US" smtClean="0"/>
              <a:t>4/20/2024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2D674-6A22-4FF1-9A27-CE6BF0639B5C}" type="slidenum">
              <a:rPr lang="en-US" smtClean="0"/>
              <a:t>‹#›</a:t>
            </a:fld>
            <a:endParaRPr lang="en-US"/>
          </a:p>
        </p:txBody>
      </p:sp>
    </p:spTree>
    <p:extLst>
      <p:ext uri="{BB962C8B-B14F-4D97-AF65-F5344CB8AC3E}">
        <p14:creationId xmlns:p14="http://schemas.microsoft.com/office/powerpoint/2010/main" val="3749661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52DB3-45DF-4739-AAD0-7D3E8A258124}" type="datetimeFigureOut">
              <a:rPr lang="en-US" smtClean="0"/>
              <a:t>4/20/2024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2D674-6A22-4FF1-9A27-CE6BF0639B5C}" type="slidenum">
              <a:rPr lang="en-US" smtClean="0"/>
              <a:t>‹#›</a:t>
            </a:fld>
            <a:endParaRPr lang="en-US"/>
          </a:p>
        </p:txBody>
      </p:sp>
    </p:spTree>
    <p:extLst>
      <p:ext uri="{BB962C8B-B14F-4D97-AF65-F5344CB8AC3E}">
        <p14:creationId xmlns:p14="http://schemas.microsoft.com/office/powerpoint/2010/main" val="1159300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52DB3-45DF-4739-AAD0-7D3E8A258124}" type="datetimeFigureOut">
              <a:rPr lang="en-US" smtClean="0"/>
              <a:t>4/20/2024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2D674-6A22-4FF1-9A27-CE6BF0639B5C}" type="slidenum">
              <a:rPr lang="en-US" smtClean="0"/>
              <a:t>‹#›</a:t>
            </a:fld>
            <a:endParaRPr lang="en-US"/>
          </a:p>
        </p:txBody>
      </p:sp>
    </p:spTree>
    <p:extLst>
      <p:ext uri="{BB962C8B-B14F-4D97-AF65-F5344CB8AC3E}">
        <p14:creationId xmlns:p14="http://schemas.microsoft.com/office/powerpoint/2010/main" val="976825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252DB3-45DF-4739-AAD0-7D3E8A258124}" type="datetimeFigureOut">
              <a:rPr lang="en-US" smtClean="0"/>
              <a:t>4/20/2024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2D674-6A22-4FF1-9A27-CE6BF0639B5C}" type="slidenum">
              <a:rPr lang="en-US" smtClean="0"/>
              <a:t>‹#›</a:t>
            </a:fld>
            <a:endParaRPr lang="en-US"/>
          </a:p>
        </p:txBody>
      </p:sp>
    </p:spTree>
    <p:extLst>
      <p:ext uri="{BB962C8B-B14F-4D97-AF65-F5344CB8AC3E}">
        <p14:creationId xmlns:p14="http://schemas.microsoft.com/office/powerpoint/2010/main" val="1465891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252DB3-45DF-4739-AAD0-7D3E8A258124}" type="datetimeFigureOut">
              <a:rPr lang="en-US" smtClean="0"/>
              <a:t>4/20/2024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2D674-6A22-4FF1-9A27-CE6BF0639B5C}" type="slidenum">
              <a:rPr lang="en-US" smtClean="0"/>
              <a:t>‹#›</a:t>
            </a:fld>
            <a:endParaRPr lang="en-US"/>
          </a:p>
        </p:txBody>
      </p:sp>
    </p:spTree>
    <p:extLst>
      <p:ext uri="{BB962C8B-B14F-4D97-AF65-F5344CB8AC3E}">
        <p14:creationId xmlns:p14="http://schemas.microsoft.com/office/powerpoint/2010/main" val="1308738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252DB3-45DF-4739-AAD0-7D3E8A258124}" type="datetimeFigureOut">
              <a:rPr lang="en-US" smtClean="0"/>
              <a:t>4/20/2024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92D674-6A22-4FF1-9A27-CE6BF0639B5C}" type="slidenum">
              <a:rPr lang="en-US" smtClean="0"/>
              <a:t>‹#›</a:t>
            </a:fld>
            <a:endParaRPr lang="en-US"/>
          </a:p>
        </p:txBody>
      </p:sp>
    </p:spTree>
    <p:extLst>
      <p:ext uri="{BB962C8B-B14F-4D97-AF65-F5344CB8AC3E}">
        <p14:creationId xmlns:p14="http://schemas.microsoft.com/office/powerpoint/2010/main" val="4265157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252DB3-45DF-4739-AAD0-7D3E8A258124}" type="datetimeFigureOut">
              <a:rPr lang="en-US" smtClean="0"/>
              <a:t>4/20/2024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92D674-6A22-4FF1-9A27-CE6BF0639B5C}" type="slidenum">
              <a:rPr lang="en-US" smtClean="0"/>
              <a:t>‹#›</a:t>
            </a:fld>
            <a:endParaRPr lang="en-US"/>
          </a:p>
        </p:txBody>
      </p:sp>
    </p:spTree>
    <p:extLst>
      <p:ext uri="{BB962C8B-B14F-4D97-AF65-F5344CB8AC3E}">
        <p14:creationId xmlns:p14="http://schemas.microsoft.com/office/powerpoint/2010/main" val="1637709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252DB3-45DF-4739-AAD0-7D3E8A258124}" type="datetimeFigureOut">
              <a:rPr lang="en-US" smtClean="0"/>
              <a:t>4/20/2024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92D674-6A22-4FF1-9A27-CE6BF0639B5C}" type="slidenum">
              <a:rPr lang="en-US" smtClean="0"/>
              <a:t>‹#›</a:t>
            </a:fld>
            <a:endParaRPr lang="en-US"/>
          </a:p>
        </p:txBody>
      </p:sp>
    </p:spTree>
    <p:extLst>
      <p:ext uri="{BB962C8B-B14F-4D97-AF65-F5344CB8AC3E}">
        <p14:creationId xmlns:p14="http://schemas.microsoft.com/office/powerpoint/2010/main" val="2700440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252DB3-45DF-4739-AAD0-7D3E8A258124}" type="datetimeFigureOut">
              <a:rPr lang="en-US" smtClean="0"/>
              <a:t>4/20/2024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2D674-6A22-4FF1-9A27-CE6BF0639B5C}" type="slidenum">
              <a:rPr lang="en-US" smtClean="0"/>
              <a:t>‹#›</a:t>
            </a:fld>
            <a:endParaRPr lang="en-US"/>
          </a:p>
        </p:txBody>
      </p:sp>
    </p:spTree>
    <p:extLst>
      <p:ext uri="{BB962C8B-B14F-4D97-AF65-F5344CB8AC3E}">
        <p14:creationId xmlns:p14="http://schemas.microsoft.com/office/powerpoint/2010/main" val="2524679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252DB3-45DF-4739-AAD0-7D3E8A258124}" type="datetimeFigureOut">
              <a:rPr lang="en-US" smtClean="0"/>
              <a:t>4/20/2024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2D674-6A22-4FF1-9A27-CE6BF0639B5C}" type="slidenum">
              <a:rPr lang="en-US" smtClean="0"/>
              <a:t>‹#›</a:t>
            </a:fld>
            <a:endParaRPr lang="en-US"/>
          </a:p>
        </p:txBody>
      </p:sp>
    </p:spTree>
    <p:extLst>
      <p:ext uri="{BB962C8B-B14F-4D97-AF65-F5344CB8AC3E}">
        <p14:creationId xmlns:p14="http://schemas.microsoft.com/office/powerpoint/2010/main" val="1904206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252DB3-45DF-4739-AAD0-7D3E8A258124}" type="datetimeFigureOut">
              <a:rPr lang="en-US" smtClean="0"/>
              <a:t>4/20/2024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92D674-6A22-4FF1-9A27-CE6BF0639B5C}" type="slidenum">
              <a:rPr lang="en-US" smtClean="0"/>
              <a:t>‹#›</a:t>
            </a:fld>
            <a:endParaRPr lang="en-US"/>
          </a:p>
        </p:txBody>
      </p:sp>
    </p:spTree>
    <p:extLst>
      <p:ext uri="{BB962C8B-B14F-4D97-AF65-F5344CB8AC3E}">
        <p14:creationId xmlns:p14="http://schemas.microsoft.com/office/powerpoint/2010/main" val="515224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doraemo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5"/>
          <p:cNvSpPr>
            <a:spLocks noChangeArrowheads="1"/>
          </p:cNvSpPr>
          <p:nvPr/>
        </p:nvSpPr>
        <p:spPr bwMode="auto">
          <a:xfrm>
            <a:off x="533400" y="685800"/>
            <a:ext cx="78486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cs typeface="Arial" charset="0"/>
              </a:defRPr>
            </a:lvl1pPr>
            <a:lvl2pPr marL="800100" indent="-342900" eaLnBrk="0" hangingPunct="0">
              <a:spcBef>
                <a:spcPct val="20000"/>
              </a:spcBef>
              <a:buChar char="–"/>
              <a:defRPr sz="2800">
                <a:solidFill>
                  <a:schemeClr val="tx1"/>
                </a:solidFill>
                <a:latin typeface="Arial" charset="0"/>
                <a:cs typeface="Arial" charset="0"/>
              </a:defRPr>
            </a:lvl2pPr>
            <a:lvl3pPr marL="1257300" indent="-342900" eaLnBrk="0" hangingPunct="0">
              <a:spcBef>
                <a:spcPct val="20000"/>
              </a:spcBef>
              <a:buChar char="•"/>
              <a:defRPr sz="2400">
                <a:solidFill>
                  <a:schemeClr val="tx1"/>
                </a:solidFill>
                <a:latin typeface="Arial" charset="0"/>
                <a:cs typeface="Arial" charset="0"/>
              </a:defRPr>
            </a:lvl3pPr>
            <a:lvl4pPr marL="1714500" indent="-342900" eaLnBrk="0" hangingPunct="0">
              <a:spcBef>
                <a:spcPct val="20000"/>
              </a:spcBef>
              <a:buChar char="–"/>
              <a:defRPr sz="2000">
                <a:solidFill>
                  <a:schemeClr val="tx1"/>
                </a:solidFill>
                <a:latin typeface="Arial" charset="0"/>
                <a:cs typeface="Arial" charset="0"/>
              </a:defRPr>
            </a:lvl4pPr>
            <a:lvl5pPr marL="2171700" indent="-342900" eaLnBrk="0" hangingPunct="0">
              <a:spcBef>
                <a:spcPct val="20000"/>
              </a:spcBef>
              <a:buChar char="»"/>
              <a:defRPr sz="2000">
                <a:solidFill>
                  <a:schemeClr val="tx1"/>
                </a:solidFill>
                <a:latin typeface="Arial" charset="0"/>
                <a:cs typeface="Arial" charset="0"/>
              </a:defRPr>
            </a:lvl5pPr>
            <a:lvl6pPr marL="2628900" indent="-342900" eaLnBrk="0" fontAlgn="base" hangingPunct="0">
              <a:spcBef>
                <a:spcPct val="20000"/>
              </a:spcBef>
              <a:spcAft>
                <a:spcPct val="0"/>
              </a:spcAft>
              <a:buChar char="»"/>
              <a:defRPr sz="2000">
                <a:solidFill>
                  <a:schemeClr val="tx1"/>
                </a:solidFill>
                <a:latin typeface="Arial" charset="0"/>
                <a:cs typeface="Arial" charset="0"/>
              </a:defRPr>
            </a:lvl6pPr>
            <a:lvl7pPr marL="3086100" indent="-342900" eaLnBrk="0" fontAlgn="base" hangingPunct="0">
              <a:spcBef>
                <a:spcPct val="20000"/>
              </a:spcBef>
              <a:spcAft>
                <a:spcPct val="0"/>
              </a:spcAft>
              <a:buChar char="»"/>
              <a:defRPr sz="2000">
                <a:solidFill>
                  <a:schemeClr val="tx1"/>
                </a:solidFill>
                <a:latin typeface="Arial" charset="0"/>
                <a:cs typeface="Arial" charset="0"/>
              </a:defRPr>
            </a:lvl7pPr>
            <a:lvl8pPr marL="3543300" indent="-342900" eaLnBrk="0" fontAlgn="base" hangingPunct="0">
              <a:spcBef>
                <a:spcPct val="20000"/>
              </a:spcBef>
              <a:spcAft>
                <a:spcPct val="0"/>
              </a:spcAft>
              <a:buChar char="»"/>
              <a:defRPr sz="2000">
                <a:solidFill>
                  <a:schemeClr val="tx1"/>
                </a:solidFill>
                <a:latin typeface="Arial" charset="0"/>
                <a:cs typeface="Arial" charset="0"/>
              </a:defRPr>
            </a:lvl8pPr>
            <a:lvl9pPr marL="4000500" indent="-3429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vi-VN" altLang="en-US" sz="1800">
              <a:latin typeface=".VnTime" pitchFamily="34" charset="0"/>
            </a:endParaRPr>
          </a:p>
        </p:txBody>
      </p:sp>
      <p:sp>
        <p:nvSpPr>
          <p:cNvPr id="14340" name="Rectangle 6"/>
          <p:cNvSpPr>
            <a:spLocks noChangeArrowheads="1"/>
          </p:cNvSpPr>
          <p:nvPr/>
        </p:nvSpPr>
        <p:spPr bwMode="auto">
          <a:xfrm>
            <a:off x="381000" y="228600"/>
            <a:ext cx="8382000" cy="6401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400" b="1" dirty="0">
                <a:solidFill>
                  <a:srgbClr val="FF0000"/>
                </a:solidFill>
                <a:latin typeface="Times New Roman" pitchFamily="18" charset="0"/>
                <a:cs typeface="Times New Roman" pitchFamily="18" charset="0"/>
              </a:rPr>
              <a:t>PHÒNG GD&amp;ĐT QUẬN LONG BIÊN</a:t>
            </a:r>
          </a:p>
          <a:p>
            <a:pPr algn="ctr" eaLnBrk="1" hangingPunct="1">
              <a:spcBef>
                <a:spcPct val="0"/>
              </a:spcBef>
              <a:buFontTx/>
              <a:buNone/>
            </a:pPr>
            <a:r>
              <a:rPr lang="en-US" altLang="en-US" sz="2400" b="1" dirty="0">
                <a:solidFill>
                  <a:srgbClr val="FF0000"/>
                </a:solidFill>
                <a:latin typeface="Times New Roman" pitchFamily="18" charset="0"/>
                <a:cs typeface="Times New Roman" pitchFamily="18" charset="0"/>
              </a:rPr>
              <a:t>TRƯỜNG MẦM NON GIANG BIÊN</a:t>
            </a:r>
          </a:p>
          <a:p>
            <a:pPr eaLnBrk="1" hangingPunct="1">
              <a:spcBef>
                <a:spcPct val="0"/>
              </a:spcBef>
              <a:buFontTx/>
              <a:buNone/>
            </a:pPr>
            <a:endParaRPr lang="en-US" altLang="en-US" sz="3600" b="1" dirty="0" smtClean="0">
              <a:solidFill>
                <a:srgbClr val="FF0000"/>
              </a:solidFill>
              <a:latin typeface=".VnTime" pitchFamily="34" charset="0"/>
            </a:endParaRPr>
          </a:p>
          <a:p>
            <a:pPr eaLnBrk="1" hangingPunct="1">
              <a:spcBef>
                <a:spcPct val="0"/>
              </a:spcBef>
              <a:buFontTx/>
              <a:buNone/>
            </a:pPr>
            <a:endParaRPr lang="en-US" altLang="en-US" sz="3600" b="1" dirty="0">
              <a:solidFill>
                <a:srgbClr val="FF0000"/>
              </a:solidFill>
              <a:latin typeface=".VnTime" pitchFamily="34" charset="0"/>
            </a:endParaRPr>
          </a:p>
          <a:p>
            <a:pPr algn="ctr" eaLnBrk="1" hangingPunct="1">
              <a:spcBef>
                <a:spcPct val="0"/>
              </a:spcBef>
              <a:buFontTx/>
              <a:buNone/>
            </a:pPr>
            <a:r>
              <a:rPr lang="en-US" altLang="en-US" sz="4000" b="1" dirty="0">
                <a:solidFill>
                  <a:srgbClr val="FF0000"/>
                </a:solidFill>
                <a:latin typeface="Times New Roman" pitchFamily="18" charset="0"/>
                <a:cs typeface="Times New Roman" pitchFamily="18" charset="0"/>
              </a:rPr>
              <a:t>PHÁT TRIỂN NHẬN THỨC</a:t>
            </a:r>
          </a:p>
          <a:p>
            <a:pPr eaLnBrk="1" hangingPunct="1">
              <a:spcBef>
                <a:spcPct val="0"/>
              </a:spcBef>
              <a:buFontTx/>
              <a:buNone/>
            </a:pPr>
            <a:r>
              <a:rPr lang="en-US" altLang="en-US" sz="2800" dirty="0">
                <a:solidFill>
                  <a:srgbClr val="800080"/>
                </a:solidFill>
                <a:latin typeface=".VnTime" pitchFamily="34" charset="0"/>
              </a:rPr>
              <a:t>	</a:t>
            </a:r>
          </a:p>
          <a:p>
            <a:pPr algn="ctr" eaLnBrk="1" hangingPunct="1">
              <a:spcBef>
                <a:spcPct val="0"/>
              </a:spcBef>
              <a:buFontTx/>
              <a:buNone/>
            </a:pPr>
            <a:r>
              <a:rPr lang="en-US" altLang="en-US" sz="2800" b="1" dirty="0">
                <a:solidFill>
                  <a:srgbClr val="800080"/>
                </a:solidFill>
                <a:latin typeface="Times New Roman" pitchFamily="18" charset="0"/>
                <a:cs typeface="Times New Roman" pitchFamily="18" charset="0"/>
              </a:rPr>
              <a:t>ĐỀ TÀI: </a:t>
            </a:r>
            <a:r>
              <a:rPr lang="vi-VN" altLang="en-US" sz="2800" b="1" dirty="0" smtClean="0">
                <a:solidFill>
                  <a:srgbClr val="800080"/>
                </a:solidFill>
                <a:latin typeface="Times New Roman" pitchFamily="18" charset="0"/>
                <a:cs typeface="Times New Roman" pitchFamily="18" charset="0"/>
              </a:rPr>
              <a:t>Đ</a:t>
            </a:r>
            <a:r>
              <a:rPr lang="en-US" altLang="en-US" sz="2800" b="1" dirty="0" smtClean="0">
                <a:solidFill>
                  <a:srgbClr val="800080"/>
                </a:solidFill>
                <a:latin typeface="Times New Roman" pitchFamily="18" charset="0"/>
                <a:cs typeface="Times New Roman" pitchFamily="18" charset="0"/>
              </a:rPr>
              <a:t>O DUNG TÍCH 1 VẬT BẰNG CÁC ĐƠN VỊ ĐO</a:t>
            </a:r>
          </a:p>
          <a:p>
            <a:pPr algn="ctr" eaLnBrk="1" hangingPunct="1">
              <a:spcBef>
                <a:spcPct val="0"/>
              </a:spcBef>
              <a:buFontTx/>
              <a:buNone/>
            </a:pPr>
            <a:endParaRPr lang="en-US" altLang="en-US" sz="2800" b="1" dirty="0">
              <a:solidFill>
                <a:srgbClr val="800080"/>
              </a:solidFill>
              <a:latin typeface="Times New Roman" pitchFamily="18" charset="0"/>
              <a:cs typeface="Times New Roman" pitchFamily="18" charset="0"/>
            </a:endParaRPr>
          </a:p>
          <a:p>
            <a:pPr algn="ctr" eaLnBrk="1" hangingPunct="1">
              <a:spcBef>
                <a:spcPct val="0"/>
              </a:spcBef>
              <a:buFontTx/>
              <a:buNone/>
            </a:pPr>
            <a:endParaRPr lang="en-US" altLang="en-US" sz="2800" b="1" dirty="0">
              <a:solidFill>
                <a:srgbClr val="800080"/>
              </a:solidFill>
              <a:latin typeface="Times New Roman" pitchFamily="18" charset="0"/>
              <a:cs typeface="Times New Roman" pitchFamily="18" charset="0"/>
            </a:endParaRPr>
          </a:p>
          <a:p>
            <a:pPr algn="ctr" eaLnBrk="1" hangingPunct="1">
              <a:spcBef>
                <a:spcPct val="0"/>
              </a:spcBef>
              <a:buFontTx/>
              <a:buNone/>
            </a:pPr>
            <a:r>
              <a:rPr lang="en-US" altLang="en-US" sz="2800" b="1" dirty="0">
                <a:solidFill>
                  <a:srgbClr val="FF3399"/>
                </a:solidFill>
                <a:latin typeface="Times New Roman" pitchFamily="18" charset="0"/>
                <a:cs typeface="Times New Roman" pitchFamily="18" charset="0"/>
              </a:rPr>
              <a:t>LỨA TUỔI: 5-6 TUỔI</a:t>
            </a:r>
          </a:p>
          <a:p>
            <a:pPr eaLnBrk="1" hangingPunct="1">
              <a:spcBef>
                <a:spcPct val="0"/>
              </a:spcBef>
              <a:buFontTx/>
              <a:buNone/>
            </a:pPr>
            <a:endParaRPr lang="en-US" altLang="en-US" sz="2800" b="1" dirty="0">
              <a:solidFill>
                <a:srgbClr val="800080"/>
              </a:solidFill>
              <a:latin typeface=".VnTime" pitchFamily="34" charset="0"/>
            </a:endParaRPr>
          </a:p>
          <a:p>
            <a:pPr eaLnBrk="1" hangingPunct="1">
              <a:spcBef>
                <a:spcPct val="50000"/>
              </a:spcBef>
              <a:buFontTx/>
              <a:buNone/>
            </a:pPr>
            <a:endParaRPr lang="en-US" altLang="en-US" sz="3600" b="1" dirty="0">
              <a:latin typeface=".VnTime" pitchFamily="34" charset="0"/>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1865" y="1083680"/>
            <a:ext cx="920270" cy="965529"/>
          </a:xfrm>
          <a:prstGeom prst="rect">
            <a:avLst/>
          </a:prstGeom>
        </p:spPr>
      </p:pic>
    </p:spTree>
    <p:extLst>
      <p:ext uri="{BB962C8B-B14F-4D97-AF65-F5344CB8AC3E}">
        <p14:creationId xmlns:p14="http://schemas.microsoft.com/office/powerpoint/2010/main" val="4192394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38200" y="1524000"/>
            <a:ext cx="7772400" cy="3600986"/>
          </a:xfrm>
          <a:prstGeom prst="rect">
            <a:avLst/>
          </a:prstGeom>
        </p:spPr>
        <p:txBody>
          <a:bodyPr wrap="square">
            <a:spAutoFit/>
          </a:bodyPr>
          <a:lstStyle/>
          <a:p>
            <a:pPr algn="ctr"/>
            <a:r>
              <a:rPr lang="vi-VN" sz="3200" b="1" u="sng" dirty="0">
                <a:latin typeface="Times New Roman" panose="02020603050405020304" pitchFamily="18" charset="0"/>
                <a:cs typeface="Times New Roman" panose="02020603050405020304" pitchFamily="18" charset="0"/>
              </a:rPr>
              <a:t>Cách </a:t>
            </a:r>
            <a:r>
              <a:rPr lang="vi-VN" sz="3200" b="1" u="sng" dirty="0" smtClean="0">
                <a:latin typeface="Times New Roman" panose="02020603050405020304" pitchFamily="18" charset="0"/>
                <a:cs typeface="Times New Roman" panose="02020603050405020304" pitchFamily="18" charset="0"/>
              </a:rPr>
              <a:t>chơi</a:t>
            </a:r>
            <a:endParaRPr lang="en-US" sz="3200" b="1" u="sng" dirty="0" smtClean="0">
              <a:latin typeface="Times New Roman" panose="02020603050405020304" pitchFamily="18" charset="0"/>
              <a:cs typeface="Times New Roman" panose="02020603050405020304" pitchFamily="18" charset="0"/>
            </a:endParaRPr>
          </a:p>
          <a:p>
            <a:r>
              <a:rPr lang="vi-VN" sz="2800" b="1" dirty="0" smtClean="0">
                <a:latin typeface="Times New Roman" panose="02020603050405020304" pitchFamily="18" charset="0"/>
                <a:cs typeface="Times New Roman" panose="02020603050405020304" pitchFamily="18" charset="0"/>
              </a:rPr>
              <a:t>Cô </a:t>
            </a:r>
            <a:r>
              <a:rPr lang="vi-VN" sz="2800" b="1" dirty="0">
                <a:latin typeface="Times New Roman" panose="02020603050405020304" pitchFamily="18" charset="0"/>
                <a:cs typeface="Times New Roman" panose="02020603050405020304" pitchFamily="18" charset="0"/>
              </a:rPr>
              <a:t>chia trẻ thành 2 đội, nhiệm vụ của các thành viên trong đội là phải chạy qua đường dích dắc và mang một chai nước rồi đổ vào vật chứa nước của đội mình, sau đó chạy về cuối hàng. Bạn tiếp theo tiếp tục làm nhiệm vụ. Đội nào đổ đầy bình nước ( hoặc được nhiều chai nước hơn) đội đó sẽ chiến thắng.</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1919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a:xfrm>
            <a:off x="152400" y="1447800"/>
            <a:ext cx="8839200" cy="3810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Tx/>
              <a:buNone/>
            </a:pPr>
            <a:endParaRPr lang="en-US" altLang="vi-VN" sz="4800" b="1" dirty="0" smtClean="0">
              <a:solidFill>
                <a:srgbClr val="6600FF"/>
              </a:solidFill>
              <a:latin typeface="Times New Roman" panose="02020603050405020304" pitchFamily="18" charset="0"/>
              <a:cs typeface="Times New Roman" panose="02020603050405020304" pitchFamily="18" charset="0"/>
            </a:endParaRPr>
          </a:p>
          <a:p>
            <a:pPr algn="ctr">
              <a:buFontTx/>
              <a:buNone/>
            </a:pPr>
            <a:r>
              <a:rPr lang="en-US" sz="5400" b="1" dirty="0" smtClean="0">
                <a:solidFill>
                  <a:srgbClr val="FF0000"/>
                </a:solidFill>
                <a:latin typeface="Times New Roman" panose="02020603050405020304" pitchFamily="18" charset="0"/>
                <a:cs typeface="Times New Roman" panose="02020603050405020304" pitchFamily="18" charset="0"/>
              </a:rPr>
              <a:t>TRẺ CHƠI</a:t>
            </a:r>
            <a:endParaRPr lang="en-US" altLang="vi-VN" sz="4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0290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a:spLocks noChangeArrowheads="1"/>
          </p:cNvSpPr>
          <p:nvPr/>
        </p:nvSpPr>
        <p:spPr bwMode="auto">
          <a:xfrm>
            <a:off x="2709862" y="1868489"/>
            <a:ext cx="50865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vi-VN" sz="2800" b="1">
                <a:solidFill>
                  <a:srgbClr val="C00000"/>
                </a:solidFill>
                <a:latin typeface="Times New Roman" pitchFamily="18" charset="0"/>
                <a:cs typeface="Times New Roman" pitchFamily="18" charset="0"/>
              </a:rPr>
              <a:t>XIN CHÂN THÀNH CẢM ƠN!</a:t>
            </a:r>
          </a:p>
        </p:txBody>
      </p:sp>
    </p:spTree>
    <p:extLst>
      <p:ext uri="{BB962C8B-B14F-4D97-AF65-F5344CB8AC3E}">
        <p14:creationId xmlns:p14="http://schemas.microsoft.com/office/powerpoint/2010/main" val="3102180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arn(inVertical)">
                                      <p:cBhvr>
                                        <p:cTn id="7" dur="500"/>
                                        <p:tgtEl>
                                          <p:spTgt spid="2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4138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a:xfrm>
            <a:off x="152400" y="1447800"/>
            <a:ext cx="8839200" cy="3810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Tx/>
              <a:buNone/>
            </a:pPr>
            <a:endParaRPr lang="en-US" altLang="vi-VN" sz="4800" b="1" dirty="0" smtClean="0">
              <a:solidFill>
                <a:srgbClr val="6600FF"/>
              </a:solidFill>
            </a:endParaRPr>
          </a:p>
          <a:p>
            <a:pPr algn="ctr">
              <a:buFontTx/>
              <a:buNone/>
            </a:pPr>
            <a:r>
              <a:rPr lang="vi-VN" sz="5400" b="1" dirty="0">
                <a:solidFill>
                  <a:srgbClr val="FF0000"/>
                </a:solidFill>
                <a:latin typeface="+mj-lt"/>
              </a:rPr>
              <a:t>Ôn thao tác đo dung tích của 1 đối tượng</a:t>
            </a:r>
            <a:endParaRPr lang="en-US" altLang="vi-VN" sz="5400" dirty="0">
              <a:solidFill>
                <a:srgbClr val="FF0000"/>
              </a:solidFill>
              <a:latin typeface="+mj-lt"/>
            </a:endParaRPr>
          </a:p>
        </p:txBody>
      </p:sp>
    </p:spTree>
    <p:extLst>
      <p:ext uri="{BB962C8B-B14F-4D97-AF65-F5344CB8AC3E}">
        <p14:creationId xmlns:p14="http://schemas.microsoft.com/office/powerpoint/2010/main" val="993940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2857500"/>
            <a:ext cx="114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4065" r="33079"/>
          <a:stretch/>
        </p:blipFill>
        <p:spPr bwMode="auto">
          <a:xfrm>
            <a:off x="838200" y="685800"/>
            <a:ext cx="12192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172200" y="1272450"/>
            <a:ext cx="2057400" cy="3170099"/>
          </a:xfrm>
          <a:prstGeom prst="rect">
            <a:avLst/>
          </a:prstGeom>
          <a:solidFill>
            <a:srgbClr val="FF0000"/>
          </a:solidFill>
        </p:spPr>
        <p:txBody>
          <a:bodyPr wrap="square" rtlCol="0">
            <a:spAutoFit/>
          </a:bodyPr>
          <a:lstStyle/>
          <a:p>
            <a:pPr algn="ctr"/>
            <a:r>
              <a:rPr lang="en-US" sz="20000" dirty="0" smtClean="0">
                <a:solidFill>
                  <a:schemeClr val="bg1"/>
                </a:solidFill>
                <a:latin typeface="Arial Black" panose="020B0A04020102020204" pitchFamily="34" charset="0"/>
              </a:rPr>
              <a:t>5</a:t>
            </a:r>
            <a:endParaRPr lang="en-US" sz="20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56062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905000" y="2057400"/>
            <a:ext cx="7239000" cy="2585323"/>
          </a:xfrm>
          <a:prstGeom prst="rect">
            <a:avLst/>
          </a:prstGeom>
        </p:spPr>
        <p:txBody>
          <a:bodyPr wrap="square">
            <a:spAutoFit/>
          </a:bodyPr>
          <a:lstStyle/>
          <a:p>
            <a:pPr algn="ctr"/>
            <a:r>
              <a:rPr lang="vi-VN" sz="5400" b="1" dirty="0">
                <a:solidFill>
                  <a:srgbClr val="FF0000"/>
                </a:solidFill>
                <a:latin typeface="+mj-lt"/>
              </a:rPr>
              <a:t>Đo dung tích của 1 đối tượng bằng </a:t>
            </a:r>
            <a:r>
              <a:rPr lang="en-US" sz="5400" b="1" dirty="0" err="1" smtClean="0">
                <a:solidFill>
                  <a:srgbClr val="FF0000"/>
                </a:solidFill>
                <a:latin typeface="+mj-lt"/>
              </a:rPr>
              <a:t>các</a:t>
            </a:r>
            <a:r>
              <a:rPr lang="en-US" sz="5400" b="1" dirty="0" smtClean="0">
                <a:solidFill>
                  <a:srgbClr val="FF0000"/>
                </a:solidFill>
                <a:latin typeface="+mj-lt"/>
              </a:rPr>
              <a:t> </a:t>
            </a:r>
            <a:r>
              <a:rPr lang="vi-VN" sz="5400" b="1" dirty="0" smtClean="0">
                <a:solidFill>
                  <a:srgbClr val="FF0000"/>
                </a:solidFill>
                <a:latin typeface="+mj-lt"/>
              </a:rPr>
              <a:t>đơn </a:t>
            </a:r>
            <a:r>
              <a:rPr lang="vi-VN" sz="5400" b="1" dirty="0">
                <a:solidFill>
                  <a:srgbClr val="FF0000"/>
                </a:solidFill>
                <a:latin typeface="+mj-lt"/>
              </a:rPr>
              <a:t>vị đo</a:t>
            </a:r>
            <a:endParaRPr lang="en-US" sz="5400" dirty="0">
              <a:solidFill>
                <a:srgbClr val="FF0000"/>
              </a:solidFill>
              <a:latin typeface="+mj-lt"/>
            </a:endParaRPr>
          </a:p>
        </p:txBody>
      </p:sp>
    </p:spTree>
    <p:extLst>
      <p:ext uri="{BB962C8B-B14F-4D97-AF65-F5344CB8AC3E}">
        <p14:creationId xmlns:p14="http://schemas.microsoft.com/office/powerpoint/2010/main" val="4256581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2000" t="9507" r="25735" b="7467"/>
          <a:stretch/>
        </p:blipFill>
        <p:spPr bwMode="auto">
          <a:xfrm>
            <a:off x="685800" y="1981200"/>
            <a:ext cx="1752600" cy="295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768" t="6222" r="7600" b="5615"/>
          <a:stretch/>
        </p:blipFill>
        <p:spPr bwMode="auto">
          <a:xfrm>
            <a:off x="3657600" y="3124199"/>
            <a:ext cx="1447968" cy="1623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29400" y="2209800"/>
            <a:ext cx="1524000" cy="2400657"/>
          </a:xfrm>
          <a:prstGeom prst="rect">
            <a:avLst/>
          </a:prstGeom>
          <a:solidFill>
            <a:srgbClr val="FF0000"/>
          </a:solidFill>
        </p:spPr>
        <p:txBody>
          <a:bodyPr wrap="square" rtlCol="0">
            <a:spAutoFit/>
          </a:bodyPr>
          <a:lstStyle/>
          <a:p>
            <a:pPr algn="ctr"/>
            <a:r>
              <a:rPr lang="en-US" sz="15000" dirty="0" smtClean="0">
                <a:solidFill>
                  <a:schemeClr val="bg1"/>
                </a:solidFill>
                <a:latin typeface="Arial Black" panose="020B0A04020102020204" pitchFamily="34" charset="0"/>
              </a:rPr>
              <a:t>4</a:t>
            </a:r>
            <a:endParaRPr lang="en-US" sz="15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4116636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760548"/>
            <a:ext cx="1371600" cy="136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400800" y="2714107"/>
            <a:ext cx="1676400" cy="2400657"/>
          </a:xfrm>
          <a:prstGeom prst="rect">
            <a:avLst/>
          </a:prstGeom>
          <a:solidFill>
            <a:srgbClr val="FF0000"/>
          </a:solidFill>
        </p:spPr>
        <p:txBody>
          <a:bodyPr wrap="square" rtlCol="0">
            <a:spAutoFit/>
          </a:bodyPr>
          <a:lstStyle/>
          <a:p>
            <a:pPr algn="ctr"/>
            <a:r>
              <a:rPr lang="en-US" sz="15000" dirty="0" smtClean="0">
                <a:solidFill>
                  <a:schemeClr val="bg1"/>
                </a:solidFill>
                <a:latin typeface="Arial Black" panose="020B0A04020102020204" pitchFamily="34" charset="0"/>
              </a:rPr>
              <a:t>9</a:t>
            </a:r>
            <a:endParaRPr lang="en-US" sz="15000" dirty="0">
              <a:solidFill>
                <a:schemeClr val="bg1"/>
              </a:solidFill>
              <a:latin typeface="Arial Black" panose="020B0A04020102020204"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167036"/>
            <a:ext cx="1749425" cy="29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769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0" y="2714107"/>
            <a:ext cx="1676400" cy="2400657"/>
          </a:xfrm>
          <a:prstGeom prst="rect">
            <a:avLst/>
          </a:prstGeom>
          <a:solidFill>
            <a:srgbClr val="FF0000"/>
          </a:solidFill>
        </p:spPr>
        <p:txBody>
          <a:bodyPr wrap="square" rtlCol="0">
            <a:spAutoFit/>
          </a:bodyPr>
          <a:lstStyle/>
          <a:p>
            <a:pPr algn="ctr"/>
            <a:r>
              <a:rPr lang="en-US" sz="15000" dirty="0" smtClean="0">
                <a:solidFill>
                  <a:schemeClr val="bg1"/>
                </a:solidFill>
                <a:latin typeface="Arial Black" panose="020B0A04020102020204" pitchFamily="34" charset="0"/>
              </a:rPr>
              <a:t>7</a:t>
            </a:r>
            <a:endParaRPr lang="en-US" sz="15000" dirty="0">
              <a:solidFill>
                <a:schemeClr val="bg1"/>
              </a:solidFill>
              <a:latin typeface="Arial Black" panose="020B0A04020102020204"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167036"/>
            <a:ext cx="1749425" cy="29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41" t="26258" r="3877" b="17143"/>
          <a:stretch/>
        </p:blipFill>
        <p:spPr bwMode="auto">
          <a:xfrm>
            <a:off x="2830287" y="3645792"/>
            <a:ext cx="2362200" cy="1447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0351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a:xfrm>
            <a:off x="152400" y="1447800"/>
            <a:ext cx="8839200" cy="3810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Tx/>
              <a:buNone/>
            </a:pPr>
            <a:endParaRPr lang="en-US" altLang="vi-VN" sz="4800" b="1" dirty="0" smtClean="0">
              <a:solidFill>
                <a:srgbClr val="6600FF"/>
              </a:solidFill>
              <a:latin typeface="Times New Roman" panose="02020603050405020304" pitchFamily="18" charset="0"/>
              <a:cs typeface="Times New Roman" panose="02020603050405020304" pitchFamily="18" charset="0"/>
            </a:endParaRPr>
          </a:p>
          <a:p>
            <a:pPr algn="ctr">
              <a:buFontTx/>
              <a:buNone/>
            </a:pPr>
            <a:r>
              <a:rPr lang="en-US" sz="5400" b="1" u="sng" dirty="0" smtClean="0">
                <a:solidFill>
                  <a:srgbClr val="FF0000"/>
                </a:solidFill>
                <a:latin typeface="Times New Roman" panose="02020603050405020304" pitchFamily="18" charset="0"/>
                <a:cs typeface="Times New Roman" panose="02020603050405020304" pitchFamily="18" charset="0"/>
              </a:rPr>
              <a:t>TRÒ CHƠI</a:t>
            </a:r>
          </a:p>
          <a:p>
            <a:pPr algn="ctr">
              <a:buFontTx/>
              <a:buNone/>
            </a:pPr>
            <a:r>
              <a:rPr lang="en-US" altLang="vi-VN" sz="4800" b="1" dirty="0" smtClean="0">
                <a:solidFill>
                  <a:srgbClr val="FF0000"/>
                </a:solidFill>
                <a:latin typeface="Times New Roman" panose="02020603050405020304" pitchFamily="18" charset="0"/>
                <a:cs typeface="Times New Roman" panose="02020603050405020304" pitchFamily="18" charset="0"/>
              </a:rPr>
              <a:t>“LẤY NƯỚC VÀO BÌNH LỚN”</a:t>
            </a:r>
            <a:endParaRPr lang="en-US" altLang="vi-VN" sz="4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58457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132</Words>
  <Application>Microsoft Office PowerPoint</Application>
  <PresentationFormat>On-screen Show (4:3)</PresentationFormat>
  <Paragraphs>25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7</cp:revision>
  <dcterms:created xsi:type="dcterms:W3CDTF">2024-04-18T13:47:41Z</dcterms:created>
  <dcterms:modified xsi:type="dcterms:W3CDTF">2024-04-20T15:12:46Z</dcterms:modified>
</cp:coreProperties>
</file>