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58" r:id="rId5"/>
    <p:sldId id="259" r:id="rId6"/>
    <p:sldId id="260" r:id="rId7"/>
    <p:sldId id="283" r:id="rId8"/>
    <p:sldId id="273" r:id="rId9"/>
    <p:sldId id="274" r:id="rId10"/>
    <p:sldId id="284" r:id="rId11"/>
    <p:sldId id="285" r:id="rId12"/>
    <p:sldId id="286" r:id="rId13"/>
    <p:sldId id="281" r:id="rId14"/>
    <p:sldId id="282" r:id="rId15"/>
    <p:sldId id="262" r:id="rId16"/>
    <p:sldId id="268"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42B259-19A4-4478-B5A4-167A0278AA7A}" type="datetimeFigureOut">
              <a:rPr lang="vi-VN" smtClean="0"/>
              <a:t>06/10/2024</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8A5FB4-315D-4887-AD5D-E253EABEEDD6}" type="slidenum">
              <a:rPr lang="vi-VN" smtClean="0"/>
              <a:t>‹#›</a:t>
            </a:fld>
            <a:endParaRPr lang="vi-VN"/>
          </a:p>
        </p:txBody>
      </p:sp>
    </p:spTree>
    <p:extLst>
      <p:ext uri="{BB962C8B-B14F-4D97-AF65-F5344CB8AC3E}">
        <p14:creationId xmlns:p14="http://schemas.microsoft.com/office/powerpoint/2010/main" val="126343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9AEFC2C-0F1A-496E-8432-A927E0C995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DDD5DDF-F5E6-4D0A-A691-5F936499C4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C2FA57-4730-408F-A84F-C4715989CBC1}"/>
              </a:ext>
            </a:extLst>
          </p:cNvPr>
          <p:cNvSpPr>
            <a:spLocks noGrp="1" noChangeArrowheads="1"/>
          </p:cNvSpPr>
          <p:nvPr>
            <p:ph type="sldNum" sz="quarter" idx="12"/>
          </p:nvPr>
        </p:nvSpPr>
        <p:spPr>
          <a:ln/>
        </p:spPr>
        <p:txBody>
          <a:bodyPr/>
          <a:lstStyle>
            <a:lvl1pPr>
              <a:defRPr/>
            </a:lvl1pPr>
          </a:lstStyle>
          <a:p>
            <a:fld id="{620E609B-AC71-40A9-AEA4-463508C56AB0}" type="slidenum">
              <a:rPr lang="en-US" altLang="en-US"/>
              <a:pPr/>
              <a:t>‹#›</a:t>
            </a:fld>
            <a:endParaRPr lang="en-US" altLang="en-US"/>
          </a:p>
        </p:txBody>
      </p:sp>
    </p:spTree>
    <p:extLst>
      <p:ext uri="{BB962C8B-B14F-4D97-AF65-F5344CB8AC3E}">
        <p14:creationId xmlns:p14="http://schemas.microsoft.com/office/powerpoint/2010/main" val="2712516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4A174A-3911-4F52-AEE1-FE11C6B379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7BEE9E-F75A-4A05-B350-AD8F258BFF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A3B947-F860-4819-8904-63133F6DD484}"/>
              </a:ext>
            </a:extLst>
          </p:cNvPr>
          <p:cNvSpPr>
            <a:spLocks noGrp="1" noChangeArrowheads="1"/>
          </p:cNvSpPr>
          <p:nvPr>
            <p:ph type="sldNum" sz="quarter" idx="12"/>
          </p:nvPr>
        </p:nvSpPr>
        <p:spPr>
          <a:ln/>
        </p:spPr>
        <p:txBody>
          <a:bodyPr/>
          <a:lstStyle>
            <a:lvl1pPr>
              <a:defRPr/>
            </a:lvl1pPr>
          </a:lstStyle>
          <a:p>
            <a:fld id="{0DBBE2F4-CAE6-49BD-B00A-BCED13B39941}" type="slidenum">
              <a:rPr lang="en-US" altLang="en-US"/>
              <a:pPr/>
              <a:t>‹#›</a:t>
            </a:fld>
            <a:endParaRPr lang="en-US" altLang="en-US"/>
          </a:p>
        </p:txBody>
      </p:sp>
    </p:spTree>
    <p:extLst>
      <p:ext uri="{BB962C8B-B14F-4D97-AF65-F5344CB8AC3E}">
        <p14:creationId xmlns:p14="http://schemas.microsoft.com/office/powerpoint/2010/main" val="2217884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7ED126C-ADCB-4975-B784-293E6B7CB0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5C5178-B0AA-4658-ADF9-E2C94D499F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908841B-0408-4407-A2EA-D6E9130FD084}"/>
              </a:ext>
            </a:extLst>
          </p:cNvPr>
          <p:cNvSpPr>
            <a:spLocks noGrp="1" noChangeArrowheads="1"/>
          </p:cNvSpPr>
          <p:nvPr>
            <p:ph type="sldNum" sz="quarter" idx="12"/>
          </p:nvPr>
        </p:nvSpPr>
        <p:spPr>
          <a:ln/>
        </p:spPr>
        <p:txBody>
          <a:bodyPr/>
          <a:lstStyle>
            <a:lvl1pPr>
              <a:defRPr/>
            </a:lvl1pPr>
          </a:lstStyle>
          <a:p>
            <a:fld id="{F33227E9-594F-49DD-BBA2-42C518C3CB15}" type="slidenum">
              <a:rPr lang="en-US" altLang="en-US"/>
              <a:pPr/>
              <a:t>‹#›</a:t>
            </a:fld>
            <a:endParaRPr lang="en-US" altLang="en-US"/>
          </a:p>
        </p:txBody>
      </p:sp>
    </p:spTree>
    <p:extLst>
      <p:ext uri="{BB962C8B-B14F-4D97-AF65-F5344CB8AC3E}">
        <p14:creationId xmlns:p14="http://schemas.microsoft.com/office/powerpoint/2010/main" val="4115341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544830C-4951-400E-B93D-E43355D9289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B8A9935-C0FC-43DB-8198-D0277AB47D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CA7F6F1-82D1-42C5-B83E-CB4E2A7FA33E}"/>
              </a:ext>
            </a:extLst>
          </p:cNvPr>
          <p:cNvSpPr>
            <a:spLocks noGrp="1" noChangeArrowheads="1"/>
          </p:cNvSpPr>
          <p:nvPr>
            <p:ph type="sldNum" sz="quarter" idx="12"/>
          </p:nvPr>
        </p:nvSpPr>
        <p:spPr>
          <a:ln/>
        </p:spPr>
        <p:txBody>
          <a:bodyPr/>
          <a:lstStyle>
            <a:lvl1pPr>
              <a:defRPr/>
            </a:lvl1pPr>
          </a:lstStyle>
          <a:p>
            <a:fld id="{B1E371BC-3370-4C39-A635-0D875FEA053F}" type="slidenum">
              <a:rPr lang="en-US" altLang="en-US"/>
              <a:pPr/>
              <a:t>‹#›</a:t>
            </a:fld>
            <a:endParaRPr lang="en-US" altLang="en-US"/>
          </a:p>
        </p:txBody>
      </p:sp>
    </p:spTree>
    <p:extLst>
      <p:ext uri="{BB962C8B-B14F-4D97-AF65-F5344CB8AC3E}">
        <p14:creationId xmlns:p14="http://schemas.microsoft.com/office/powerpoint/2010/main" val="265208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DD3D136-5087-4DDA-8832-5EFC487DBAD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9300EC6-1AAD-426E-8871-162FD25C2B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4195C43-04D7-4656-A4E5-F3CF3C5084BA}"/>
              </a:ext>
            </a:extLst>
          </p:cNvPr>
          <p:cNvSpPr>
            <a:spLocks noGrp="1" noChangeArrowheads="1"/>
          </p:cNvSpPr>
          <p:nvPr>
            <p:ph type="sldNum" sz="quarter" idx="12"/>
          </p:nvPr>
        </p:nvSpPr>
        <p:spPr>
          <a:ln/>
        </p:spPr>
        <p:txBody>
          <a:bodyPr/>
          <a:lstStyle>
            <a:lvl1pPr>
              <a:defRPr/>
            </a:lvl1pPr>
          </a:lstStyle>
          <a:p>
            <a:fld id="{52DA22CF-AEDC-4BAF-8E1D-FF2580DBE753}" type="slidenum">
              <a:rPr lang="en-US" altLang="en-US"/>
              <a:pPr/>
              <a:t>‹#›</a:t>
            </a:fld>
            <a:endParaRPr lang="en-US" altLang="en-US"/>
          </a:p>
        </p:txBody>
      </p:sp>
    </p:spTree>
    <p:extLst>
      <p:ext uri="{BB962C8B-B14F-4D97-AF65-F5344CB8AC3E}">
        <p14:creationId xmlns:p14="http://schemas.microsoft.com/office/powerpoint/2010/main" val="31223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C388EA6-03B6-4774-86D1-E5F4DFD6B8F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84872A3-C703-4D60-A1CA-F56DFF67DA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B643B69-90E2-46AD-A791-E6745DF8BD4A}"/>
              </a:ext>
            </a:extLst>
          </p:cNvPr>
          <p:cNvSpPr>
            <a:spLocks noGrp="1" noChangeArrowheads="1"/>
          </p:cNvSpPr>
          <p:nvPr>
            <p:ph type="sldNum" sz="quarter" idx="12"/>
          </p:nvPr>
        </p:nvSpPr>
        <p:spPr>
          <a:ln/>
        </p:spPr>
        <p:txBody>
          <a:bodyPr/>
          <a:lstStyle>
            <a:lvl1pPr>
              <a:defRPr/>
            </a:lvl1pPr>
          </a:lstStyle>
          <a:p>
            <a:fld id="{4E4D428D-6072-4CC9-B8B2-026B406056E2}" type="slidenum">
              <a:rPr lang="en-US" altLang="en-US"/>
              <a:pPr/>
              <a:t>‹#›</a:t>
            </a:fld>
            <a:endParaRPr lang="en-US" altLang="en-US"/>
          </a:p>
        </p:txBody>
      </p:sp>
    </p:spTree>
    <p:extLst>
      <p:ext uri="{BB962C8B-B14F-4D97-AF65-F5344CB8AC3E}">
        <p14:creationId xmlns:p14="http://schemas.microsoft.com/office/powerpoint/2010/main" val="1934032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18205D3-5AE1-46D2-A050-8F399875E96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E2A0DFC-675C-463A-847E-5A83AF8571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FAF886E-1F5B-4102-946E-98AA70DD2E41}"/>
              </a:ext>
            </a:extLst>
          </p:cNvPr>
          <p:cNvSpPr>
            <a:spLocks noGrp="1" noChangeArrowheads="1"/>
          </p:cNvSpPr>
          <p:nvPr>
            <p:ph type="sldNum" sz="quarter" idx="12"/>
          </p:nvPr>
        </p:nvSpPr>
        <p:spPr>
          <a:ln/>
        </p:spPr>
        <p:txBody>
          <a:bodyPr/>
          <a:lstStyle>
            <a:lvl1pPr>
              <a:defRPr/>
            </a:lvl1pPr>
          </a:lstStyle>
          <a:p>
            <a:fld id="{00CAF40F-0F73-4EAB-B0A2-EB5E4179ADA9}" type="slidenum">
              <a:rPr lang="en-US" altLang="en-US"/>
              <a:pPr/>
              <a:t>‹#›</a:t>
            </a:fld>
            <a:endParaRPr lang="en-US" altLang="en-US"/>
          </a:p>
        </p:txBody>
      </p:sp>
    </p:spTree>
    <p:extLst>
      <p:ext uri="{BB962C8B-B14F-4D97-AF65-F5344CB8AC3E}">
        <p14:creationId xmlns:p14="http://schemas.microsoft.com/office/powerpoint/2010/main" val="2894169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BF19C21-BB9E-441E-A4CD-CC1A7D4731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4105286-48CB-4F44-80DF-A48FB842B7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1862694-B655-435F-9488-BC0D01A600CC}"/>
              </a:ext>
            </a:extLst>
          </p:cNvPr>
          <p:cNvSpPr>
            <a:spLocks noGrp="1" noChangeArrowheads="1"/>
          </p:cNvSpPr>
          <p:nvPr>
            <p:ph type="sldNum" sz="quarter" idx="12"/>
          </p:nvPr>
        </p:nvSpPr>
        <p:spPr>
          <a:ln/>
        </p:spPr>
        <p:txBody>
          <a:bodyPr/>
          <a:lstStyle>
            <a:lvl1pPr>
              <a:defRPr/>
            </a:lvl1pPr>
          </a:lstStyle>
          <a:p>
            <a:fld id="{778CB599-BFF5-4BC2-8FCC-B8C301387030}" type="slidenum">
              <a:rPr lang="en-US" altLang="en-US"/>
              <a:pPr/>
              <a:t>‹#›</a:t>
            </a:fld>
            <a:endParaRPr lang="en-US" altLang="en-US"/>
          </a:p>
        </p:txBody>
      </p:sp>
    </p:spTree>
    <p:extLst>
      <p:ext uri="{BB962C8B-B14F-4D97-AF65-F5344CB8AC3E}">
        <p14:creationId xmlns:p14="http://schemas.microsoft.com/office/powerpoint/2010/main" val="150804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8527F88-C56E-4060-8AF6-F5644DBC540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68C23A2-F441-4CB8-B452-71A883D592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B7FFB83-5D0B-4F64-8015-DEA76B9EEC26}"/>
              </a:ext>
            </a:extLst>
          </p:cNvPr>
          <p:cNvSpPr>
            <a:spLocks noGrp="1" noChangeArrowheads="1"/>
          </p:cNvSpPr>
          <p:nvPr>
            <p:ph type="sldNum" sz="quarter" idx="12"/>
          </p:nvPr>
        </p:nvSpPr>
        <p:spPr>
          <a:ln/>
        </p:spPr>
        <p:txBody>
          <a:bodyPr/>
          <a:lstStyle>
            <a:lvl1pPr>
              <a:defRPr/>
            </a:lvl1pPr>
          </a:lstStyle>
          <a:p>
            <a:fld id="{DB4C7D91-765C-4D35-8072-AD0EFE2E51CC}" type="slidenum">
              <a:rPr lang="en-US" altLang="en-US"/>
              <a:pPr/>
              <a:t>‹#›</a:t>
            </a:fld>
            <a:endParaRPr lang="en-US" altLang="en-US"/>
          </a:p>
        </p:txBody>
      </p:sp>
    </p:spTree>
    <p:extLst>
      <p:ext uri="{BB962C8B-B14F-4D97-AF65-F5344CB8AC3E}">
        <p14:creationId xmlns:p14="http://schemas.microsoft.com/office/powerpoint/2010/main" val="314380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14A2385-5284-489A-AAE7-36DAD1BC0F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81177C-1D71-4D05-AC9E-EA8347A49D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1C6EBE5-C171-4A2B-95E0-CEC2C69C6B75}"/>
              </a:ext>
            </a:extLst>
          </p:cNvPr>
          <p:cNvSpPr>
            <a:spLocks noGrp="1" noChangeArrowheads="1"/>
          </p:cNvSpPr>
          <p:nvPr>
            <p:ph type="sldNum" sz="quarter" idx="12"/>
          </p:nvPr>
        </p:nvSpPr>
        <p:spPr>
          <a:ln/>
        </p:spPr>
        <p:txBody>
          <a:bodyPr/>
          <a:lstStyle>
            <a:lvl1pPr>
              <a:defRPr/>
            </a:lvl1pPr>
          </a:lstStyle>
          <a:p>
            <a:fld id="{632EFB2E-DBBC-4770-ACE4-771210AFE971}" type="slidenum">
              <a:rPr lang="en-US" altLang="en-US"/>
              <a:pPr/>
              <a:t>‹#›</a:t>
            </a:fld>
            <a:endParaRPr lang="en-US" altLang="en-US"/>
          </a:p>
        </p:txBody>
      </p:sp>
    </p:spTree>
    <p:extLst>
      <p:ext uri="{BB962C8B-B14F-4D97-AF65-F5344CB8AC3E}">
        <p14:creationId xmlns:p14="http://schemas.microsoft.com/office/powerpoint/2010/main" val="1359339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9A9157E-DD56-446C-A57C-515532B89B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2924990-0033-4EB3-93B1-37799E2976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D0F21B-22A6-4089-87FE-02750D6BC084}"/>
              </a:ext>
            </a:extLst>
          </p:cNvPr>
          <p:cNvSpPr>
            <a:spLocks noGrp="1" noChangeArrowheads="1"/>
          </p:cNvSpPr>
          <p:nvPr>
            <p:ph type="sldNum" sz="quarter" idx="12"/>
          </p:nvPr>
        </p:nvSpPr>
        <p:spPr>
          <a:ln/>
        </p:spPr>
        <p:txBody>
          <a:bodyPr/>
          <a:lstStyle>
            <a:lvl1pPr>
              <a:defRPr/>
            </a:lvl1pPr>
          </a:lstStyle>
          <a:p>
            <a:fld id="{6C97FEF4-6F5A-41E6-8527-AB40D91A069F}" type="slidenum">
              <a:rPr lang="en-US" altLang="en-US"/>
              <a:pPr/>
              <a:t>‹#›</a:t>
            </a:fld>
            <a:endParaRPr lang="en-US" altLang="en-US"/>
          </a:p>
        </p:txBody>
      </p:sp>
    </p:spTree>
    <p:extLst>
      <p:ext uri="{BB962C8B-B14F-4D97-AF65-F5344CB8AC3E}">
        <p14:creationId xmlns:p14="http://schemas.microsoft.com/office/powerpoint/2010/main" val="211679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9459AF2-415F-4290-A040-8989FB79C65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4269CCB-352A-4E7E-93E0-B50B15521C5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AE9DF8B-6D08-440B-9812-BF68E81A9D29}"/>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E3E0E7B9-7720-4AB8-9C21-733D2BC6F08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1ED7D24A-BEFB-4F88-A2F3-B331409CE30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6F1C62B4-18AD-424A-BF12-2107A02E3007}" type="slidenum">
              <a:rPr lang="en-US" altLang="en-US"/>
              <a:pPr/>
              <a:t>‹#›</a:t>
            </a:fld>
            <a:endParaRPr lang="en-US" altLang="en-US"/>
          </a:p>
        </p:txBody>
      </p:sp>
    </p:spTree>
    <p:extLst>
      <p:ext uri="{BB962C8B-B14F-4D97-AF65-F5344CB8AC3E}">
        <p14:creationId xmlns:p14="http://schemas.microsoft.com/office/powerpoint/2010/main" val="1280073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5" y="-27710"/>
            <a:ext cx="9144000" cy="6885709"/>
          </a:xfrm>
          <a:prstGeom prst="rect">
            <a:avLst/>
          </a:prstGeom>
        </p:spPr>
      </p:pic>
      <p:sp>
        <p:nvSpPr>
          <p:cNvPr id="5" name="Rectangle 4"/>
          <p:cNvSpPr/>
          <p:nvPr/>
        </p:nvSpPr>
        <p:spPr>
          <a:xfrm>
            <a:off x="1851457" y="1371600"/>
            <a:ext cx="5413376" cy="623246"/>
          </a:xfrm>
          <a:prstGeom prst="rect">
            <a:avLst/>
          </a:prstGeom>
        </p:spPr>
        <p:txBody>
          <a:bodyPr wrap="square" lIns="68579" tIns="34289" rIns="68579" bIns="34289">
            <a:spAutoFit/>
          </a:bodyPr>
          <a:lstStyle/>
          <a:p>
            <a:pPr algn="ctr" defTabSz="685783"/>
            <a:r>
              <a:rPr lang="en-US" b="1" dirty="0">
                <a:solidFill>
                  <a:prstClr val="black"/>
                </a:solidFill>
                <a:latin typeface="Times New Roman" panose="02020603050405020304" pitchFamily="18" charset="0"/>
                <a:cs typeface="Times New Roman" panose="02020603050405020304" pitchFamily="18" charset="0"/>
              </a:rPr>
              <a:t>ỦY BAN NHÂN DÂN QUẬN LONG BIÊN</a:t>
            </a:r>
          </a:p>
          <a:p>
            <a:pPr algn="ctr" defTabSz="685783"/>
            <a:r>
              <a:rPr lang="en-US" b="1" dirty="0">
                <a:solidFill>
                  <a:prstClr val="black"/>
                </a:solidFill>
                <a:latin typeface="Times New Roman" panose="02020603050405020304" pitchFamily="18" charset="0"/>
                <a:cs typeface="Times New Roman" panose="02020603050405020304" pitchFamily="18" charset="0"/>
              </a:rPr>
              <a:t>TRƯỜNG MẦM NON GIANG BIÊN</a:t>
            </a:r>
            <a:endParaRPr lang="vi-VN" b="1" dirty="0">
              <a:solidFill>
                <a:prstClr val="black"/>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3758045" y="2006710"/>
            <a:ext cx="1600200" cy="125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31716" y="3150127"/>
            <a:ext cx="6140684" cy="377024"/>
          </a:xfrm>
          <a:prstGeom prst="rect">
            <a:avLst/>
          </a:prstGeom>
          <a:noFill/>
        </p:spPr>
        <p:txBody>
          <a:bodyPr wrap="square" lIns="68579" tIns="34289" rIns="68579" bIns="34289" rtlCol="0">
            <a:spAutoFit/>
          </a:bodyPr>
          <a:lstStyle/>
          <a:p>
            <a:pPr algn="ctr" defTabSz="685783"/>
            <a:r>
              <a:rPr lang="en-US" sz="2000" b="1" dirty="0">
                <a:solidFill>
                  <a:prstClr val="black"/>
                </a:solidFill>
                <a:latin typeface="Times New Roman" panose="02020603050405020304" pitchFamily="18" charset="0"/>
                <a:cs typeface="Times New Roman" panose="02020603050405020304" pitchFamily="18" charset="0"/>
              </a:rPr>
              <a:t>GIÁO DỤC PHÁT TRIỂN NGÔN NGỮ</a:t>
            </a:r>
          </a:p>
        </p:txBody>
      </p:sp>
      <p:sp>
        <p:nvSpPr>
          <p:cNvPr id="9" name="TextBox 8"/>
          <p:cNvSpPr txBox="1"/>
          <p:nvPr/>
        </p:nvSpPr>
        <p:spPr>
          <a:xfrm>
            <a:off x="1332897" y="3939753"/>
            <a:ext cx="5850082" cy="438580"/>
          </a:xfrm>
          <a:prstGeom prst="rect">
            <a:avLst/>
          </a:prstGeom>
          <a:noFill/>
        </p:spPr>
        <p:txBody>
          <a:bodyPr wrap="square" lIns="68579" tIns="34289" rIns="68579" bIns="34289" rtlCol="0">
            <a:spAutoFit/>
          </a:bodyPr>
          <a:lstStyle/>
          <a:p>
            <a:pPr algn="ctr" defTabSz="685783"/>
            <a:r>
              <a:rPr lang="vi-VN"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Thơ</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Phải</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tay</a:t>
            </a:r>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2490064" y="4347555"/>
            <a:ext cx="5151584" cy="1485020"/>
          </a:xfrm>
          <a:prstGeom prst="rect">
            <a:avLst/>
          </a:prstGeom>
          <a:noFill/>
        </p:spPr>
        <p:txBody>
          <a:bodyPr wrap="square" lIns="68579" tIns="34289" rIns="68579" bIns="34289" rtlCol="0">
            <a:spAutoFit/>
          </a:bodyPr>
          <a:lstStyle/>
          <a:p>
            <a:r>
              <a:rPr lang="en-US" sz="2000" b="1" dirty="0" err="1">
                <a:solidFill>
                  <a:srgbClr val="C00000"/>
                </a:solidFill>
                <a:latin typeface="Times New Roman" panose="02020603050405020304" pitchFamily="18" charset="0"/>
                <a:cs typeface="Times New Roman" panose="02020603050405020304" pitchFamily="18" charset="0"/>
              </a:rPr>
              <a:t>Lứa</a:t>
            </a:r>
            <a:r>
              <a:rPr lang="en-US" sz="20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tuổi</a:t>
            </a:r>
            <a:r>
              <a:rPr lang="en-US" sz="2400" b="1" dirty="0">
                <a:solidFill>
                  <a:srgbClr val="C00000"/>
                </a:solidFill>
                <a:latin typeface="Times New Roman" panose="02020603050405020304" pitchFamily="18" charset="0"/>
                <a:cs typeface="Times New Roman" panose="02020603050405020304" pitchFamily="18" charset="0"/>
              </a:rPr>
              <a:t>: MGN 4- 5 </a:t>
            </a:r>
            <a:r>
              <a:rPr lang="en-US" sz="2400" b="1" dirty="0" err="1">
                <a:solidFill>
                  <a:srgbClr val="C00000"/>
                </a:solidFill>
                <a:latin typeface="Times New Roman" panose="02020603050405020304" pitchFamily="18" charset="0"/>
                <a:cs typeface="Times New Roman" panose="02020603050405020304" pitchFamily="18" charset="0"/>
              </a:rPr>
              <a:t>tuổi</a:t>
            </a:r>
            <a:endParaRPr lang="en-US" sz="2400" b="1" dirty="0">
              <a:solidFill>
                <a:srgbClr val="C00000"/>
              </a:solidFill>
              <a:latin typeface="Times New Roman" panose="02020603050405020304" pitchFamily="18" charset="0"/>
              <a:cs typeface="Times New Roman" panose="02020603050405020304" pitchFamily="18" charset="0"/>
            </a:endParaRPr>
          </a:p>
          <a:p>
            <a:r>
              <a:rPr lang="en-US" sz="2400" b="1" dirty="0" err="1">
                <a:solidFill>
                  <a:srgbClr val="C00000"/>
                </a:solidFill>
                <a:latin typeface="Times New Roman" panose="02020603050405020304" pitchFamily="18" charset="0"/>
                <a:cs typeface="Times New Roman" panose="02020603050405020304" pitchFamily="18" charset="0"/>
              </a:rPr>
              <a:t>Giáo</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viên</a:t>
            </a:r>
            <a:r>
              <a:rPr lang="en-US" sz="2400" b="1" dirty="0">
                <a:solidFill>
                  <a:srgbClr val="C00000"/>
                </a:solidFill>
                <a:latin typeface="Times New Roman" panose="02020603050405020304" pitchFamily="18" charset="0"/>
                <a:cs typeface="Times New Roman" panose="02020603050405020304" pitchFamily="18" charset="0"/>
              </a:rPr>
              <a:t>: Nguyễn </a:t>
            </a:r>
            <a:r>
              <a:rPr lang="en-US" sz="2400" b="1" dirty="0" err="1">
                <a:solidFill>
                  <a:srgbClr val="C00000"/>
                </a:solidFill>
                <a:latin typeface="Times New Roman" panose="02020603050405020304" pitchFamily="18" charset="0"/>
                <a:cs typeface="Times New Roman" panose="02020603050405020304" pitchFamily="18" charset="0"/>
              </a:rPr>
              <a:t>Thị</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Thường</a:t>
            </a:r>
            <a:endParaRPr lang="en-US" sz="2400" b="1" dirty="0">
              <a:solidFill>
                <a:srgbClr val="C00000"/>
              </a:solidFill>
              <a:latin typeface="Times New Roman" panose="02020603050405020304" pitchFamily="18" charset="0"/>
              <a:cs typeface="Times New Roman" panose="02020603050405020304" pitchFamily="18" charset="0"/>
            </a:endParaRPr>
          </a:p>
          <a:p>
            <a:r>
              <a:rPr lang="en-US" sz="2400" b="1" dirty="0">
                <a:solidFill>
                  <a:srgbClr val="C00000"/>
                </a:solidFill>
                <a:latin typeface="Times New Roman" panose="02020603050405020304" pitchFamily="18" charset="0"/>
                <a:cs typeface="Times New Roman" panose="02020603050405020304" pitchFamily="18" charset="0"/>
              </a:rPr>
              <a:t>                   Nguyễn Minh </a:t>
            </a:r>
            <a:r>
              <a:rPr lang="en-US" sz="2400" b="1" dirty="0" err="1">
                <a:solidFill>
                  <a:srgbClr val="C00000"/>
                </a:solidFill>
                <a:latin typeface="Times New Roman" panose="02020603050405020304" pitchFamily="18" charset="0"/>
                <a:cs typeface="Times New Roman" panose="02020603050405020304" pitchFamily="18" charset="0"/>
              </a:rPr>
              <a:t>Yến</a:t>
            </a:r>
            <a:endParaRPr lang="en-US" sz="2400" b="1" dirty="0">
              <a:solidFill>
                <a:srgbClr val="C00000"/>
              </a:solidFill>
              <a:latin typeface="Times New Roman" panose="02020603050405020304" pitchFamily="18" charset="0"/>
              <a:cs typeface="Times New Roman" panose="02020603050405020304" pitchFamily="18" charset="0"/>
            </a:endParaRPr>
          </a:p>
          <a:p>
            <a:pPr algn="ctr" defTabSz="685783"/>
            <a:endParaRPr lang="en-US" sz="2000" b="1" dirty="0">
              <a:solidFill>
                <a:prstClr val="black"/>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8D262D95-20DB-4FCD-9F56-CB70192F3C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7938" y="2251587"/>
            <a:ext cx="600413" cy="629942"/>
          </a:xfrm>
          <a:prstGeom prst="rect">
            <a:avLst/>
          </a:prstGeom>
        </p:spPr>
      </p:pic>
    </p:spTree>
    <p:extLst>
      <p:ext uri="{BB962C8B-B14F-4D97-AF65-F5344CB8AC3E}">
        <p14:creationId xmlns:p14="http://schemas.microsoft.com/office/powerpoint/2010/main" val="102383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grpId="0" nodeType="withEffect" nodePh="1">
                                  <p:stCondLst>
                                    <p:cond delay="0"/>
                                  </p:stCondLst>
                                  <p:endCondLst>
                                    <p:cond evt="begin" delay="0">
                                      <p:tn val="20"/>
                                    </p:cond>
                                  </p:end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par>
                                <p:cTn id="23" presetID="21" presetClass="entr" presetSubtype="1" fill="hold" grpId="0" nodeType="withEffect" nodePh="1">
                                  <p:stCondLst>
                                    <p:cond delay="0"/>
                                  </p:stCondLst>
                                  <p:endCondLst>
                                    <p:cond evt="begin" delay="0">
                                      <p:tn val="23"/>
                                    </p:cond>
                                  </p:end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heel(1)">
                                      <p:cBhvr>
                                        <p:cTn id="25" dur="2000"/>
                                        <p:tgtEl>
                                          <p:spTgt spid="3">
                                            <p:txEl>
                                              <p:pRg st="0" end="0"/>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ài thơ: PHẢI LÀ HAI TAY">
            <a:extLst>
              <a:ext uri="{FF2B5EF4-FFF2-40B4-BE49-F238E27FC236}">
                <a16:creationId xmlns:a16="http://schemas.microsoft.com/office/drawing/2014/main" id="{7AC82338-D506-40F3-8FF3-7BD21002B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9" y="35560"/>
            <a:ext cx="9127431" cy="689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51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ài thơ:&quot; Phải là hai tay&quot; | MN Hoa Thủy Tiên">
            <a:extLst>
              <a:ext uri="{FF2B5EF4-FFF2-40B4-BE49-F238E27FC236}">
                <a16:creationId xmlns:a16="http://schemas.microsoft.com/office/drawing/2014/main" id="{4FA41FDD-A5CC-4AAA-9EDD-1D19FA890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2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367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Border-88074">
            <a:extLst>
              <a:ext uri="{FF2B5EF4-FFF2-40B4-BE49-F238E27FC236}">
                <a16:creationId xmlns:a16="http://schemas.microsoft.com/office/drawing/2014/main" id="{62AB967E-8F63-45A2-A8F6-2D258857A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a:extLst>
              <a:ext uri="{FF2B5EF4-FFF2-40B4-BE49-F238E27FC236}">
                <a16:creationId xmlns:a16="http://schemas.microsoft.com/office/drawing/2014/main" id="{B783F225-E18D-4420-B49B-D9C862A03831}"/>
              </a:ext>
            </a:extLst>
          </p:cNvPr>
          <p:cNvSpPr txBox="1">
            <a:spLocks noChangeArrowheads="1"/>
          </p:cNvSpPr>
          <p:nvPr/>
        </p:nvSpPr>
        <p:spPr bwMode="auto">
          <a:xfrm>
            <a:off x="3810000" y="1219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16" name="Text Box 6">
            <a:extLst>
              <a:ext uri="{FF2B5EF4-FFF2-40B4-BE49-F238E27FC236}">
                <a16:creationId xmlns:a16="http://schemas.microsoft.com/office/drawing/2014/main" id="{45E814D2-8A9A-435D-B623-DB4583516F66}"/>
              </a:ext>
            </a:extLst>
          </p:cNvPr>
          <p:cNvSpPr txBox="1">
            <a:spLocks noChangeArrowheads="1"/>
          </p:cNvSpPr>
          <p:nvPr/>
        </p:nvSpPr>
        <p:spPr bwMode="auto">
          <a:xfrm>
            <a:off x="1524000" y="2819400"/>
            <a:ext cx="589597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8201" name="Rectangle 9">
            <a:extLst>
              <a:ext uri="{FF2B5EF4-FFF2-40B4-BE49-F238E27FC236}">
                <a16:creationId xmlns:a16="http://schemas.microsoft.com/office/drawing/2014/main" id="{894F1189-1D74-40A7-BAB0-4FD1D0EABCBE}"/>
              </a:ext>
            </a:extLst>
          </p:cNvPr>
          <p:cNvSpPr>
            <a:spLocks noChangeArrowheads="1"/>
          </p:cNvSpPr>
          <p:nvPr/>
        </p:nvSpPr>
        <p:spPr bwMode="auto">
          <a:xfrm>
            <a:off x="1447800" y="4648200"/>
            <a:ext cx="184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000" b="1" i="0" u="none" strike="noStrike" kern="1200" cap="none" spc="0" normalizeH="0" baseline="0" noProof="0">
              <a:ln>
                <a:noFill/>
              </a:ln>
              <a:solidFill>
                <a:srgbClr val="9900CC"/>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000" b="1"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p:txBody>
      </p:sp>
      <p:sp>
        <p:nvSpPr>
          <p:cNvPr id="13318" name="Text Box 6">
            <a:extLst>
              <a:ext uri="{FF2B5EF4-FFF2-40B4-BE49-F238E27FC236}">
                <a16:creationId xmlns:a16="http://schemas.microsoft.com/office/drawing/2014/main" id="{A728DB4F-1785-4505-858D-B8D164E2D515}"/>
              </a:ext>
            </a:extLst>
          </p:cNvPr>
          <p:cNvSpPr txBox="1">
            <a:spLocks noChangeArrowheads="1"/>
          </p:cNvSpPr>
          <p:nvPr/>
        </p:nvSpPr>
        <p:spPr bwMode="auto">
          <a:xfrm>
            <a:off x="6018213" y="685800"/>
            <a:ext cx="4587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19" name="Text Box 7">
            <a:extLst>
              <a:ext uri="{FF2B5EF4-FFF2-40B4-BE49-F238E27FC236}">
                <a16:creationId xmlns:a16="http://schemas.microsoft.com/office/drawing/2014/main" id="{64E6F423-15A6-4BA7-A1DE-013A0AAF75E6}"/>
              </a:ext>
            </a:extLst>
          </p:cNvPr>
          <p:cNvSpPr txBox="1">
            <a:spLocks noChangeArrowheads="1"/>
          </p:cNvSpPr>
          <p:nvPr/>
        </p:nvSpPr>
        <p:spPr bwMode="auto">
          <a:xfrm>
            <a:off x="228600" y="463689"/>
            <a:ext cx="7772400" cy="570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Đàm thoại: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240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Bài thơ có tên là gì? Của tác giả nào?</a:t>
            </a:r>
          </a:p>
          <a:p>
            <a:pPr algn="l"/>
            <a:r>
              <a:rPr kumimoji="0" lang="it-IT" altLang="en-US" sz="240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r>
              <a:rPr kumimoji="0" lang="it-IT"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lang="vi-VN" sz="2400" b="0" i="0" dirty="0">
                <a:solidFill>
                  <a:srgbClr val="FF0000"/>
                </a:solidFill>
                <a:effectLst/>
                <a:latin typeface="Times New Roman" panose="02020603050405020304" pitchFamily="18" charset="0"/>
              </a:rPr>
              <a:t>Ngồi bên....bề trên</a:t>
            </a:r>
          </a:p>
          <a:p>
            <a:pPr algn="l"/>
            <a:r>
              <a:rPr lang="vi-VN" sz="2400" b="0" i="0" dirty="0">
                <a:solidFill>
                  <a:srgbClr val="FF0000"/>
                </a:solidFill>
                <a:effectLst/>
                <a:latin typeface="Times New Roman" panose="02020603050405020304" pitchFamily="18" charset="0"/>
              </a:rPr>
              <a:t>- Ở đoạn thơ này em bé đã băn khoăn điều gì? </a:t>
            </a:r>
          </a:p>
          <a:p>
            <a:pPr algn="l"/>
            <a:r>
              <a:rPr lang="vi-VN" sz="2400" b="0" i="0" dirty="0">
                <a:solidFill>
                  <a:srgbClr val="FF0000"/>
                </a:solidFill>
                <a:effectLst/>
                <a:latin typeface="Times New Roman" panose="02020603050405020304" pitchFamily="18" charset="0"/>
              </a:rPr>
              <a:t> Người mẹ đã giảng giải cho bé như thế nào? </a:t>
            </a:r>
            <a:endParaRPr lang="en-US" sz="2400" b="0" i="0" dirty="0">
              <a:solidFill>
                <a:srgbClr val="FF0000"/>
              </a:solidFill>
              <a:effectLst/>
              <a:latin typeface="Times New Roman" panose="02020603050405020304" pitchFamily="18" charset="0"/>
            </a:endParaRPr>
          </a:p>
          <a:p>
            <a:pPr algn="l"/>
            <a:r>
              <a:rPr lang="en-US" sz="2400" dirty="0">
                <a:solidFill>
                  <a:srgbClr val="FF0000"/>
                </a:solidFill>
                <a:latin typeface="Times New Roman" panose="02020603050405020304" pitchFamily="18" charset="0"/>
              </a:rPr>
              <a:t>-</a:t>
            </a:r>
            <a:r>
              <a:rPr lang="vi-VN" sz="2400" b="0" i="0" dirty="0">
                <a:solidFill>
                  <a:srgbClr val="FF0000"/>
                </a:solidFill>
                <a:effectLst/>
                <a:latin typeface="Times New Roman" panose="02020603050405020304" pitchFamily="18" charset="0"/>
              </a:rPr>
              <a:t>Hai tay – hai tay.</a:t>
            </a:r>
          </a:p>
          <a:p>
            <a:pPr algn="l"/>
            <a:r>
              <a:rPr lang="vi-VN" sz="2400" b="0" i="0" dirty="0">
                <a:solidFill>
                  <a:srgbClr val="FF0000"/>
                </a:solidFill>
                <a:effectLst/>
                <a:latin typeface="Times New Roman" panose="02020603050405020304" pitchFamily="18" charset="0"/>
              </a:rPr>
              <a:t>Ngoài sự lễ phép thì việc đưa tăm bằng hai tay còn có ý nghĩa gì nữa? Tác giả muốn nhắc nhỡ chúng ta điều gi?</a:t>
            </a:r>
          </a:p>
          <a:p>
            <a:pPr algn="l"/>
            <a:r>
              <a:rPr lang="vi-VN" sz="2400" b="0" i="0" dirty="0">
                <a:solidFill>
                  <a:srgbClr val="FF0000"/>
                </a:solidFill>
                <a:effectLst/>
                <a:latin typeface="Times New Roman" panose="02020603050405020304" pitchFamily="18" charset="0"/>
              </a:rPr>
              <a:t>+ Giảng từ khó: Băn khoăn, bề trên, hiếu thảo.</a:t>
            </a:r>
          </a:p>
          <a:p>
            <a:pPr algn="l"/>
            <a:r>
              <a:rPr lang="vi-VN" sz="2400" b="0" i="0" dirty="0">
                <a:solidFill>
                  <a:srgbClr val="FF0000"/>
                </a:solidFill>
                <a:effectLst/>
                <a:latin typeface="Times New Roman" panose="02020603050405020304" pitchFamily="18" charset="0"/>
              </a:rPr>
              <a:t>- Cô giáo dục trẻ: Ông bà, bố mẹ là những người đã sinh thành và nuôi dưỡng chúng ta nên người, để thể hiện lòng biết ơn của mình, các con phải biết vâng lời, lễ phép, yêu quý ông bà cha mẹ và những người thân trong gia đình cũng như cô giáo, bạn bè ở trường...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nodePh="1">
                                  <p:stCondLst>
                                    <p:cond delay="0"/>
                                  </p:stCondLst>
                                  <p:endCondLst>
                                    <p:cond evt="begin" delay="0">
                                      <p:tn val="5"/>
                                    </p:cond>
                                  </p:endCondLst>
                                  <p:childTnLst>
                                    <p:animMotion origin="layout" path="M 0.45833 0.05486 C 0.45833 0.05532 0.20087 0.00717 -0.0566 -0.04005 " pathEditMode="relative" rAng="0" ptsTypes="aA">
                                      <p:cBhvr>
                                        <p:cTn id="6" dur="2000" fill="hold"/>
                                        <p:tgtEl>
                                          <p:spTgt spid="8201"/>
                                        </p:tgtEl>
                                        <p:attrNameLst>
                                          <p:attrName>ppt_x</p:attrName>
                                          <p:attrName>ppt_y</p:attrName>
                                        </p:attrNameLst>
                                      </p:cBhvr>
                                      <p:rCtr x="-25747" y="-4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16" descr="phong-thuy-02.jpg">
            <a:extLst>
              <a:ext uri="{FF2B5EF4-FFF2-40B4-BE49-F238E27FC236}">
                <a16:creationId xmlns:a16="http://schemas.microsoft.com/office/drawing/2014/main" id="{65300208-DCD6-4C59-AF77-DC682731CE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6" descr="hoa bướm">
            <a:extLst>
              <a:ext uri="{FF2B5EF4-FFF2-40B4-BE49-F238E27FC236}">
                <a16:creationId xmlns:a16="http://schemas.microsoft.com/office/drawing/2014/main" id="{ACF03A1C-03B8-4F19-AB80-68C6641D7B7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10200"/>
            <a:ext cx="1143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7" descr="hoa bướm">
            <a:extLst>
              <a:ext uri="{FF2B5EF4-FFF2-40B4-BE49-F238E27FC236}">
                <a16:creationId xmlns:a16="http://schemas.microsoft.com/office/drawing/2014/main" id="{A3104342-BEBD-4C2E-BD47-67748545A38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410200"/>
            <a:ext cx="1143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7">
            <a:extLst>
              <a:ext uri="{FF2B5EF4-FFF2-40B4-BE49-F238E27FC236}">
                <a16:creationId xmlns:a16="http://schemas.microsoft.com/office/drawing/2014/main" id="{C34081A6-1A59-44E1-8A8E-6202F1B7E2A4}"/>
              </a:ext>
            </a:extLst>
          </p:cNvPr>
          <p:cNvSpPr txBox="1">
            <a:spLocks noChangeArrowheads="1"/>
          </p:cNvSpPr>
          <p:nvPr/>
        </p:nvSpPr>
        <p:spPr bwMode="auto">
          <a:xfrm>
            <a:off x="609600" y="1447800"/>
            <a:ext cx="8305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Arial" panose="020B0604020202020204" pitchFamily="34" charset="0"/>
                <a:ea typeface="+mn-ea"/>
                <a:cs typeface="+mn-cs"/>
              </a:rPr>
              <a:t>* Dạy trẻ đọc thơ:</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en-US" sz="3200" b="1" i="0" u="none" strike="noStrike" kern="1200" cap="none" spc="0" normalizeH="0" baseline="0" noProof="0">
                <a:ln>
                  <a:noFill/>
                </a:ln>
                <a:solidFill>
                  <a:srgbClr val="FF0000"/>
                </a:solidFill>
                <a:effectLst/>
                <a:uLnTx/>
                <a:uFillTx/>
                <a:latin typeface="Arial" panose="020B0604020202020204" pitchFamily="34" charset="0"/>
                <a:ea typeface="+mn-ea"/>
                <a:cs typeface="+mn-cs"/>
              </a:rPr>
              <a:t>Cho trẻ đọc thơ theo các hình thức: cả lớp, tổ, nhóm, cá nhân.</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en-US" sz="3200" b="1" i="0" u="none" strike="noStrike" kern="1200" cap="none" spc="0" normalizeH="0" baseline="0" noProof="0">
                <a:ln>
                  <a:noFill/>
                </a:ln>
                <a:solidFill>
                  <a:srgbClr val="FF0000"/>
                </a:solidFill>
                <a:effectLst/>
                <a:uLnTx/>
                <a:uFillTx/>
                <a:latin typeface="Arial" panose="020B0604020202020204" pitchFamily="34" charset="0"/>
                <a:ea typeface="+mn-ea"/>
                <a:cs typeface="+mn-cs"/>
              </a:rPr>
              <a:t>Đọc thơ nối tiếp. </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782"/>
            <a:ext cx="9144000" cy="6837218"/>
          </a:xfr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76400"/>
            <a:ext cx="3581400"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40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855"/>
            <a:ext cx="9144000" cy="6844145"/>
          </a:xfrm>
        </p:spPr>
      </p:pic>
      <p:sp>
        <p:nvSpPr>
          <p:cNvPr id="5" name="Rectangle 4"/>
          <p:cNvSpPr/>
          <p:nvPr/>
        </p:nvSpPr>
        <p:spPr>
          <a:xfrm>
            <a:off x="1026803" y="2667000"/>
            <a:ext cx="7090403" cy="923330"/>
          </a:xfrm>
          <a:prstGeom prst="rect">
            <a:avLst/>
          </a:prstGeom>
          <a:noFill/>
        </p:spPr>
        <p:txBody>
          <a:bodyPr wrap="none" lIns="91440" tIns="45720" rIns="91440" bIns="45720">
            <a:prstTxWarp prst="textCanUp">
              <a:avLst/>
            </a:prstTxWarp>
            <a:spAutoFit/>
          </a:bodyPr>
          <a:lstStyle/>
          <a:p>
            <a:pPr algn="ctr"/>
            <a:r>
              <a:rPr lang="en-US" sz="5400" b="1" cap="none" spc="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Xin chào và hẹn gặp lại</a:t>
            </a:r>
          </a:p>
        </p:txBody>
      </p:sp>
    </p:spTree>
    <p:extLst>
      <p:ext uri="{BB962C8B-B14F-4D97-AF65-F5344CB8AC3E}">
        <p14:creationId xmlns:p14="http://schemas.microsoft.com/office/powerpoint/2010/main" val="236675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5" name="Content Placeholder 4"/>
          <p:cNvSpPr>
            <a:spLocks noGrp="1"/>
          </p:cNvSpPr>
          <p:nvPr>
            <p:ph idx="1"/>
          </p:nvPr>
        </p:nvSpPr>
        <p:spPr/>
        <p:txBody>
          <a:bodyPr/>
          <a:lstStyle/>
          <a:p>
            <a:endParaRPr lang="vi-VN"/>
          </a:p>
        </p:txBody>
      </p:sp>
      <p:pic>
        <p:nvPicPr>
          <p:cNvPr id="1026" name="Picture 2" descr="Top 75+ hình nền powerpoint học tập chất lượng full hd cực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24662" y="623455"/>
            <a:ext cx="4042582" cy="523220"/>
          </a:xfrm>
          <a:prstGeom prst="rect">
            <a:avLst/>
          </a:prstGeom>
          <a:noFill/>
        </p:spPr>
        <p:txBody>
          <a:bodyPr wrap="none" rtlCol="0">
            <a:spAutoFit/>
          </a:bodyPr>
          <a:lstStyle/>
          <a:p>
            <a:r>
              <a:rPr lang="en-US" sz="2800" b="1">
                <a:latin typeface="Times New Roman" pitchFamily="18" charset="0"/>
                <a:cs typeface="Times New Roman" pitchFamily="18" charset="0"/>
              </a:rPr>
              <a:t>MỤC ĐÍCH – YÊU CẦU</a:t>
            </a:r>
            <a:endParaRPr lang="vi-VN" sz="2800" b="1">
              <a:latin typeface="Times New Roman" pitchFamily="18" charset="0"/>
              <a:cs typeface="Times New Roman" pitchFamily="18" charset="0"/>
            </a:endParaRPr>
          </a:p>
        </p:txBody>
      </p:sp>
      <p:sp>
        <p:nvSpPr>
          <p:cNvPr id="3" name="TextBox 2"/>
          <p:cNvSpPr txBox="1"/>
          <p:nvPr/>
        </p:nvSpPr>
        <p:spPr>
          <a:xfrm>
            <a:off x="1447800" y="1219200"/>
            <a:ext cx="6629399" cy="3970318"/>
          </a:xfrm>
          <a:prstGeom prst="rect">
            <a:avLst/>
          </a:prstGeom>
          <a:noFill/>
        </p:spPr>
        <p:txBody>
          <a:bodyPr wrap="square" rtlCol="0">
            <a:spAutoFit/>
          </a:bodyPr>
          <a:lstStyle/>
          <a:p>
            <a:r>
              <a:rPr lang="vi-VN" b="1" dirty="0"/>
              <a:t>* Kiến thức:</a:t>
            </a:r>
            <a:endParaRPr lang="vi-VN" dirty="0"/>
          </a:p>
          <a:p>
            <a:r>
              <a:rPr lang="vi-VN" dirty="0"/>
              <a:t>- Trẻ nhớ tên bài thơ và tên tác giả.</a:t>
            </a:r>
          </a:p>
          <a:p>
            <a:r>
              <a:rPr lang="vi-VN" dirty="0"/>
              <a:t>- Trẻ hiểu sâu sắc nội dung bài thơ, biết lễ phép với người lớn, hiểu ý nghĩa việc “đưa tăm bằng hai tay”, hiểu nghĩa từ “ băn khoăn”.</a:t>
            </a:r>
          </a:p>
          <a:p>
            <a:r>
              <a:rPr lang="vi-VN" dirty="0"/>
              <a:t>- Trẻ hiểu ý nghĩa giáo dục của bài thơ</a:t>
            </a:r>
          </a:p>
          <a:p>
            <a:r>
              <a:rPr lang="vi-VN" b="1" dirty="0"/>
              <a:t>* Kỹ năng:</a:t>
            </a:r>
            <a:endParaRPr lang="vi-VN" dirty="0"/>
          </a:p>
          <a:p>
            <a:r>
              <a:rPr lang="vi-VN" dirty="0"/>
              <a:t>- Trẻ nghe và trả lời câu hỏi của cô rõ rang, mạch lạc, đủ câu.</a:t>
            </a:r>
          </a:p>
          <a:p>
            <a:r>
              <a:rPr lang="vi-VN" dirty="0"/>
              <a:t>- Trẻ thuộc và đọc diễn cảm bài thơ.</a:t>
            </a:r>
          </a:p>
          <a:p>
            <a:r>
              <a:rPr lang="vi-VN" b="1" dirty="0"/>
              <a:t>* Thái độ:</a:t>
            </a:r>
            <a:endParaRPr lang="vi-VN" dirty="0"/>
          </a:p>
          <a:p>
            <a:r>
              <a:rPr lang="vi-VN" dirty="0"/>
              <a:t>- Thông qua nội dung bài thơ giáo dục trẻ biết yêu quý ông bà, cha mẹ, biết đưa tăm cho ông bà bằng hai tay thể hiện sự lễ phép, kính trọng, và lòng hiếu thảo đối với ông bà, cha mẹ...</a:t>
            </a:r>
          </a:p>
          <a:p>
            <a:endParaRPr lang="vi-VN" b="1" dirty="0">
              <a:latin typeface="+mj-lt"/>
            </a:endParaRPr>
          </a:p>
        </p:txBody>
      </p:sp>
    </p:spTree>
    <p:extLst>
      <p:ext uri="{BB962C8B-B14F-4D97-AF65-F5344CB8AC3E}">
        <p14:creationId xmlns:p14="http://schemas.microsoft.com/office/powerpoint/2010/main" val="316479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plus(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plus(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plus(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plus(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plus(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plus(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plus(in)">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Top 75+ hình nền powerpoint học tập chất lượng full hd cực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58554" y="1183403"/>
            <a:ext cx="2226892" cy="584775"/>
          </a:xfrm>
          <a:prstGeom prst="rect">
            <a:avLst/>
          </a:prstGeom>
          <a:noFill/>
        </p:spPr>
        <p:txBody>
          <a:bodyPr wrap="none" rtlCol="0">
            <a:spAutoFit/>
          </a:bodyPr>
          <a:lstStyle/>
          <a:p>
            <a:r>
              <a:rPr lang="en-US" sz="3200" b="1">
                <a:latin typeface="Times New Roman" pitchFamily="18" charset="0"/>
                <a:cs typeface="Times New Roman" pitchFamily="18" charset="0"/>
              </a:rPr>
              <a:t>CHUẨN BỊ</a:t>
            </a:r>
            <a:endParaRPr lang="vi-VN" sz="3200" b="1">
              <a:latin typeface="Times New Roman" pitchFamily="18" charset="0"/>
              <a:cs typeface="Times New Roman" pitchFamily="18" charset="0"/>
            </a:endParaRPr>
          </a:p>
        </p:txBody>
      </p:sp>
      <p:sp>
        <p:nvSpPr>
          <p:cNvPr id="6" name="TextBox 5"/>
          <p:cNvSpPr txBox="1"/>
          <p:nvPr/>
        </p:nvSpPr>
        <p:spPr>
          <a:xfrm>
            <a:off x="1981200" y="2057400"/>
            <a:ext cx="5234125" cy="2031325"/>
          </a:xfrm>
          <a:prstGeom prst="rect">
            <a:avLst/>
          </a:prstGeom>
          <a:noFill/>
        </p:spPr>
        <p:txBody>
          <a:bodyPr wrap="none" rtlCol="0">
            <a:spAutoFit/>
          </a:bodyPr>
          <a:lstStyle/>
          <a:p>
            <a:r>
              <a:rPr lang="vi-VN" b="1" dirty="0"/>
              <a:t>* Đồ dùng của cô:</a:t>
            </a:r>
            <a:endParaRPr lang="vi-VN" dirty="0"/>
          </a:p>
          <a:p>
            <a:r>
              <a:rPr lang="vi-VN" dirty="0"/>
              <a:t>- Giáo án điện tử minh họa theo nội dung bài thơ.</a:t>
            </a:r>
          </a:p>
          <a:p>
            <a:r>
              <a:rPr lang="vi-VN" dirty="0"/>
              <a:t>- Hệ thống câu hỏi đàm thoại.</a:t>
            </a:r>
          </a:p>
          <a:p>
            <a:r>
              <a:rPr lang="vi-VN" dirty="0"/>
              <a:t>- Nhạc bài hát “ Bà ơi bà”</a:t>
            </a:r>
          </a:p>
          <a:p>
            <a:r>
              <a:rPr lang="vi-VN" b="1" dirty="0"/>
              <a:t>* Đồ dùng của trẻ:</a:t>
            </a:r>
            <a:endParaRPr lang="vi-VN" dirty="0"/>
          </a:p>
          <a:p>
            <a:r>
              <a:rPr lang="vi-VN" dirty="0"/>
              <a:t>-  Giấy vẽ, bút màu.</a:t>
            </a:r>
          </a:p>
          <a:p>
            <a:r>
              <a:rPr lang="vi-VN" dirty="0"/>
              <a:t> </a:t>
            </a:r>
          </a:p>
        </p:txBody>
      </p:sp>
    </p:spTree>
    <p:extLst>
      <p:ext uri="{BB962C8B-B14F-4D97-AF65-F5344CB8AC3E}">
        <p14:creationId xmlns:p14="http://schemas.microsoft.com/office/powerpoint/2010/main" val="226351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op 75+ hình nền powerpoint học tập chất lượng full hd cực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41586" y="1085119"/>
            <a:ext cx="4660828" cy="584775"/>
          </a:xfrm>
          <a:prstGeom prst="rect">
            <a:avLst/>
          </a:prstGeom>
          <a:noFill/>
        </p:spPr>
        <p:txBody>
          <a:bodyPr wrap="none" rtlCol="0">
            <a:spAutoFit/>
          </a:bodyPr>
          <a:lstStyle/>
          <a:p>
            <a:r>
              <a:rPr lang="en-US" sz="3200" b="1">
                <a:solidFill>
                  <a:srgbClr val="002060"/>
                </a:solidFill>
                <a:latin typeface="Times New Roman" pitchFamily="18" charset="0"/>
                <a:cs typeface="Times New Roman" pitchFamily="18" charset="0"/>
              </a:rPr>
              <a:t>CẤU TRÚC BÀI GIẢNG</a:t>
            </a:r>
            <a:endParaRPr lang="vi-VN" sz="3200" b="1">
              <a:solidFill>
                <a:srgbClr val="002060"/>
              </a:solidFill>
              <a:latin typeface="Times New Roman" pitchFamily="18" charset="0"/>
              <a:cs typeface="Times New Roman" pitchFamily="18" charset="0"/>
            </a:endParaRPr>
          </a:p>
        </p:txBody>
      </p:sp>
      <p:sp>
        <p:nvSpPr>
          <p:cNvPr id="6" name="Rectangle 5"/>
          <p:cNvSpPr/>
          <p:nvPr/>
        </p:nvSpPr>
        <p:spPr>
          <a:xfrm>
            <a:off x="1871581" y="2209800"/>
            <a:ext cx="5400837" cy="1384995"/>
          </a:xfrm>
          <a:prstGeom prst="rect">
            <a:avLst/>
          </a:prstGeom>
        </p:spPr>
        <p:txBody>
          <a:bodyPr wrap="none">
            <a:spAutoFit/>
          </a:bodyPr>
          <a:lstStyle/>
          <a:p>
            <a:pPr marL="342900" indent="-342900" algn="just" defTabSz="685783">
              <a:buFont typeface="+mj-lt"/>
              <a:buAutoNum type="arabicPeriod"/>
            </a:pPr>
            <a:r>
              <a:rPr lang="en-US" sz="2800" b="1" dirty="0" err="1">
                <a:latin typeface="Times New Roman" panose="02020603050405020304" pitchFamily="18" charset="0"/>
                <a:cs typeface="Times New Roman" panose="02020603050405020304" pitchFamily="18" charset="0"/>
              </a:rPr>
              <a:t>Ổn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chức</a:t>
            </a:r>
            <a:endParaRPr lang="en-US" sz="2800" b="1" dirty="0">
              <a:latin typeface="Times New Roman" panose="02020603050405020304" pitchFamily="18" charset="0"/>
              <a:cs typeface="Times New Roman" panose="02020603050405020304" pitchFamily="18" charset="0"/>
            </a:endParaRPr>
          </a:p>
          <a:p>
            <a:pPr marL="342900" indent="-342900" algn="just" defTabSz="685783">
              <a:buFont typeface="+mj-lt"/>
              <a:buAutoNum type="arabicPeriod"/>
            </a:pP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chức</a:t>
            </a:r>
            <a:endParaRPr lang="en-US" sz="2800" b="1" dirty="0">
              <a:latin typeface="Times New Roman" panose="02020603050405020304" pitchFamily="18" charset="0"/>
              <a:cs typeface="Times New Roman" panose="02020603050405020304" pitchFamily="18" charset="0"/>
            </a:endParaRPr>
          </a:p>
          <a:p>
            <a:pPr marL="342900" indent="-342900" algn="just" defTabSz="685783">
              <a:buFont typeface="+mj-lt"/>
              <a:buAutoNum type="arabicPeriod"/>
            </a:pP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thúc</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43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2147"/>
            <a:ext cx="9143999" cy="6836635"/>
          </a:xfrm>
        </p:spPr>
      </p:pic>
      <p:sp>
        <p:nvSpPr>
          <p:cNvPr id="5" name="TextBox 4"/>
          <p:cNvSpPr txBox="1"/>
          <p:nvPr/>
        </p:nvSpPr>
        <p:spPr>
          <a:xfrm>
            <a:off x="1143000" y="2057400"/>
            <a:ext cx="6962771" cy="1015663"/>
          </a:xfrm>
          <a:prstGeom prst="rect">
            <a:avLst/>
          </a:prstGeom>
          <a:noFill/>
        </p:spPr>
        <p:txBody>
          <a:bodyPr wrap="square" rtlCol="0">
            <a:spAutoFit/>
          </a:bodyPr>
          <a:lstStyle/>
          <a:p>
            <a:pPr marL="342900" indent="-342900" algn="ctr">
              <a:buAutoNum type="arabicPeriod"/>
            </a:pPr>
            <a:r>
              <a:rPr lang="en-US" sz="3600" b="1" dirty="0" err="1">
                <a:latin typeface="Times New Roman" panose="02020603050405020304" pitchFamily="18" charset="0"/>
                <a:cs typeface="Times New Roman" panose="02020603050405020304" pitchFamily="18" charset="0"/>
              </a:rPr>
              <a:t>Ổn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định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tổ</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chức</a:t>
            </a:r>
            <a:r>
              <a:rPr lang="en-US" sz="3600" b="1" dirty="0">
                <a:latin typeface="Times New Roman" panose="02020603050405020304" pitchFamily="18" charset="0"/>
                <a:cs typeface="Times New Roman" panose="02020603050405020304" pitchFamily="18" charset="0"/>
              </a:rPr>
              <a:t>:</a:t>
            </a:r>
          </a:p>
          <a:p>
            <a:pPr algn="ctr"/>
            <a:r>
              <a:rPr lang="vi-VN" sz="2400" dirty="0"/>
              <a:t>Cô và trẻ hát bài hát “ Bà ơi bà”.</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883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2147"/>
            <a:ext cx="9143999" cy="6836635"/>
          </a:xfrm>
        </p:spPr>
      </p:pic>
      <p:sp>
        <p:nvSpPr>
          <p:cNvPr id="5" name="TextBox 4"/>
          <p:cNvSpPr txBox="1"/>
          <p:nvPr/>
        </p:nvSpPr>
        <p:spPr>
          <a:xfrm>
            <a:off x="1143000" y="2057400"/>
            <a:ext cx="6962771" cy="954107"/>
          </a:xfrm>
          <a:prstGeom prst="rect">
            <a:avLst/>
          </a:prstGeom>
          <a:noFill/>
        </p:spPr>
        <p:txBody>
          <a:bodyPr wrap="square" rtlCol="0">
            <a:spAutoFit/>
          </a:bodyPr>
          <a:lstStyle/>
          <a:p>
            <a:r>
              <a:rPr lang="vi-VN" sz="2800" b="1" dirty="0"/>
              <a:t>2. Phương pháp, hình thức tổ chức:</a:t>
            </a:r>
          </a:p>
          <a:p>
            <a:r>
              <a:rPr lang="vi-VN" sz="2800" dirty="0"/>
              <a:t>* HĐ1: Đọc thơ cho trẻ nghe</a:t>
            </a:r>
            <a:r>
              <a:rPr lang="vi-VN" dirty="0"/>
              <a:t>.</a:t>
            </a:r>
          </a:p>
        </p:txBody>
      </p:sp>
    </p:spTree>
    <p:extLst>
      <p:ext uri="{BB962C8B-B14F-4D97-AF65-F5344CB8AC3E}">
        <p14:creationId xmlns:p14="http://schemas.microsoft.com/office/powerpoint/2010/main" val="142480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Border-88074">
            <a:extLst>
              <a:ext uri="{FF2B5EF4-FFF2-40B4-BE49-F238E27FC236}">
                <a16:creationId xmlns:a16="http://schemas.microsoft.com/office/drawing/2014/main" id="{51059E67-8B3F-49A0-A6A3-C5905542F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a:extLst>
              <a:ext uri="{FF2B5EF4-FFF2-40B4-BE49-F238E27FC236}">
                <a16:creationId xmlns:a16="http://schemas.microsoft.com/office/drawing/2014/main" id="{E61746A5-9C59-401B-ACF5-4EF65044E01D}"/>
              </a:ext>
            </a:extLst>
          </p:cNvPr>
          <p:cNvSpPr txBox="1">
            <a:spLocks noChangeArrowheads="1"/>
          </p:cNvSpPr>
          <p:nvPr/>
        </p:nvSpPr>
        <p:spPr bwMode="auto">
          <a:xfrm>
            <a:off x="3810000" y="1219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4" name="Text Box 6">
            <a:extLst>
              <a:ext uri="{FF2B5EF4-FFF2-40B4-BE49-F238E27FC236}">
                <a16:creationId xmlns:a16="http://schemas.microsoft.com/office/drawing/2014/main" id="{FC0A714F-126B-405B-BAE5-52B37FB8C3B3}"/>
              </a:ext>
            </a:extLst>
          </p:cNvPr>
          <p:cNvSpPr txBox="1">
            <a:spLocks noChangeArrowheads="1"/>
          </p:cNvSpPr>
          <p:nvPr/>
        </p:nvSpPr>
        <p:spPr bwMode="auto">
          <a:xfrm>
            <a:off x="1524000" y="2819400"/>
            <a:ext cx="589597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8201" name="Rectangle 9">
            <a:extLst>
              <a:ext uri="{FF2B5EF4-FFF2-40B4-BE49-F238E27FC236}">
                <a16:creationId xmlns:a16="http://schemas.microsoft.com/office/drawing/2014/main" id="{1C23FCA5-ECA8-476F-B6B0-9896593F4711}"/>
              </a:ext>
            </a:extLst>
          </p:cNvPr>
          <p:cNvSpPr>
            <a:spLocks noChangeArrowheads="1"/>
          </p:cNvSpPr>
          <p:nvPr/>
        </p:nvSpPr>
        <p:spPr bwMode="auto">
          <a:xfrm>
            <a:off x="1447800" y="4648200"/>
            <a:ext cx="184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000" b="1" i="0" u="none" strike="noStrike" kern="1200" cap="none" spc="0" normalizeH="0" baseline="0" noProof="0">
              <a:ln>
                <a:noFill/>
              </a:ln>
              <a:solidFill>
                <a:srgbClr val="9900CC"/>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000" b="1"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p:txBody>
      </p:sp>
      <p:sp>
        <p:nvSpPr>
          <p:cNvPr id="5126" name="Text Box 6">
            <a:extLst>
              <a:ext uri="{FF2B5EF4-FFF2-40B4-BE49-F238E27FC236}">
                <a16:creationId xmlns:a16="http://schemas.microsoft.com/office/drawing/2014/main" id="{A9D35DD4-3093-4723-9438-764C02083225}"/>
              </a:ext>
            </a:extLst>
          </p:cNvPr>
          <p:cNvSpPr txBox="1">
            <a:spLocks noChangeArrowheads="1"/>
          </p:cNvSpPr>
          <p:nvPr/>
        </p:nvSpPr>
        <p:spPr bwMode="auto">
          <a:xfrm>
            <a:off x="6018213" y="685800"/>
            <a:ext cx="4587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7" name="Text Box 7">
            <a:extLst>
              <a:ext uri="{FF2B5EF4-FFF2-40B4-BE49-F238E27FC236}">
                <a16:creationId xmlns:a16="http://schemas.microsoft.com/office/drawing/2014/main" id="{8F1F7118-D649-4027-89DD-4377F3B8D4F0}"/>
              </a:ext>
            </a:extLst>
          </p:cNvPr>
          <p:cNvSpPr txBox="1">
            <a:spLocks noChangeArrowheads="1"/>
          </p:cNvSpPr>
          <p:nvPr/>
        </p:nvSpPr>
        <p:spPr bwMode="auto">
          <a:xfrm>
            <a:off x="457200" y="762000"/>
            <a:ext cx="74676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a:t>
            </a:r>
          </a:p>
        </p:txBody>
      </p:sp>
      <p:pic>
        <p:nvPicPr>
          <p:cNvPr id="27660" name="Picture 12" descr="BCKMC007">
            <a:extLst>
              <a:ext uri="{FF2B5EF4-FFF2-40B4-BE49-F238E27FC236}">
                <a16:creationId xmlns:a16="http://schemas.microsoft.com/office/drawing/2014/main" id="{592AFBD2-0AB6-42AA-B3D9-3BF910EE6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28600"/>
            <a:ext cx="869632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13">
            <a:extLst>
              <a:ext uri="{FF2B5EF4-FFF2-40B4-BE49-F238E27FC236}">
                <a16:creationId xmlns:a16="http://schemas.microsoft.com/office/drawing/2014/main" id="{FD61501E-9FEA-41F4-B722-AEF5649F09F7}"/>
              </a:ext>
            </a:extLst>
          </p:cNvPr>
          <p:cNvSpPr txBox="1">
            <a:spLocks noChangeArrowheads="1"/>
          </p:cNvSpPr>
          <p:nvPr/>
        </p:nvSpPr>
        <p:spPr bwMode="auto">
          <a:xfrm>
            <a:off x="457200" y="1886903"/>
            <a:ext cx="777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Đọc</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thơ</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Phải</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là</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hai</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tay</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nodePh="1">
                                  <p:stCondLst>
                                    <p:cond delay="0"/>
                                  </p:stCondLst>
                                  <p:endCondLst>
                                    <p:cond evt="begin" delay="0">
                                      <p:tn val="5"/>
                                    </p:cond>
                                  </p:endCondLst>
                                  <p:childTnLst>
                                    <p:animMotion origin="layout" path="M 0.45833 0.05486 C 0.45833 0.05532 0.20087 0.00717 -0.0566 -0.04005 " pathEditMode="relative" rAng="0" ptsTypes="aA">
                                      <p:cBhvr>
                                        <p:cTn id="6" dur="2000" fill="hold"/>
                                        <p:tgtEl>
                                          <p:spTgt spid="8201"/>
                                        </p:tgtEl>
                                        <p:attrNameLst>
                                          <p:attrName>ppt_x</p:attrName>
                                          <p:attrName>ppt_y</p:attrName>
                                        </p:attrNameLst>
                                      </p:cBhvr>
                                      <p:rCtr x="-25747" y="-4722"/>
                                    </p:animMotion>
                                  </p:childTnLst>
                                </p:cTn>
                              </p:par>
                            </p:childTnLst>
                          </p:cTn>
                        </p:par>
                        <p:par>
                          <p:cTn id="7" fill="hold" nodeType="afterGroup">
                            <p:stCondLst>
                              <p:cond delay="2000"/>
                            </p:stCondLst>
                            <p:childTnLst>
                              <p:par>
                                <p:cTn id="8" presetID="55" presetClass="entr" presetSubtype="0" fill="hold" nodeType="afterEffect">
                                  <p:stCondLst>
                                    <p:cond delay="0"/>
                                  </p:stCondLst>
                                  <p:childTnLst>
                                    <p:set>
                                      <p:cBhvr>
                                        <p:cTn id="9" dur="1" fill="hold">
                                          <p:stCondLst>
                                            <p:cond delay="0"/>
                                          </p:stCondLst>
                                        </p:cTn>
                                        <p:tgtEl>
                                          <p:spTgt spid="27660"/>
                                        </p:tgtEl>
                                        <p:attrNameLst>
                                          <p:attrName>style.visibility</p:attrName>
                                        </p:attrNameLst>
                                      </p:cBhvr>
                                      <p:to>
                                        <p:strVal val="visible"/>
                                      </p:to>
                                    </p:set>
                                    <p:anim calcmode="lin" valueType="num">
                                      <p:cBhvr>
                                        <p:cTn id="10" dur="1000" fill="hold"/>
                                        <p:tgtEl>
                                          <p:spTgt spid="27660"/>
                                        </p:tgtEl>
                                        <p:attrNameLst>
                                          <p:attrName>ppt_w</p:attrName>
                                        </p:attrNameLst>
                                      </p:cBhvr>
                                      <p:tavLst>
                                        <p:tav tm="0">
                                          <p:val>
                                            <p:strVal val="#ppt_w*0.70"/>
                                          </p:val>
                                        </p:tav>
                                        <p:tav tm="100000">
                                          <p:val>
                                            <p:strVal val="#ppt_w"/>
                                          </p:val>
                                        </p:tav>
                                      </p:tavLst>
                                    </p:anim>
                                    <p:anim calcmode="lin" valueType="num">
                                      <p:cBhvr>
                                        <p:cTn id="11" dur="1000" fill="hold"/>
                                        <p:tgtEl>
                                          <p:spTgt spid="27660"/>
                                        </p:tgtEl>
                                        <p:attrNameLst>
                                          <p:attrName>ppt_h</p:attrName>
                                        </p:attrNameLst>
                                      </p:cBhvr>
                                      <p:tavLst>
                                        <p:tav tm="0">
                                          <p:val>
                                            <p:strVal val="#ppt_h"/>
                                          </p:val>
                                        </p:tav>
                                        <p:tav tm="100000">
                                          <p:val>
                                            <p:strVal val="#ppt_h"/>
                                          </p:val>
                                        </p:tav>
                                      </p:tavLst>
                                    </p:anim>
                                    <p:animEffect transition="in" filter="fade">
                                      <p:cBhvr>
                                        <p:cTn id="12" dur="1000"/>
                                        <p:tgtEl>
                                          <p:spTgt spid="27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17">
            <a:extLst>
              <a:ext uri="{FF2B5EF4-FFF2-40B4-BE49-F238E27FC236}">
                <a16:creationId xmlns:a16="http://schemas.microsoft.com/office/drawing/2014/main" id="{85564AA8-C077-4EBB-AEC2-896E49CF18BB}"/>
              </a:ext>
            </a:extLst>
          </p:cNvPr>
          <p:cNvSpPr>
            <a:spLocks noChangeArrowheads="1"/>
          </p:cNvSpPr>
          <p:nvPr/>
        </p:nvSpPr>
        <p:spPr bwMode="auto">
          <a:xfrm rot="7001935">
            <a:off x="2815432" y="1070768"/>
            <a:ext cx="95250" cy="87313"/>
          </a:xfrm>
          <a:prstGeom prst="rtTriangle">
            <a:avLst/>
          </a:prstGeom>
          <a:solidFill>
            <a:srgbClr val="9900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8" name="AutoShape 18">
            <a:extLst>
              <a:ext uri="{FF2B5EF4-FFF2-40B4-BE49-F238E27FC236}">
                <a16:creationId xmlns:a16="http://schemas.microsoft.com/office/drawing/2014/main" id="{069FEC59-3296-463C-B376-3C629166EE79}"/>
              </a:ext>
            </a:extLst>
          </p:cNvPr>
          <p:cNvSpPr>
            <a:spLocks noChangeArrowheads="1"/>
          </p:cNvSpPr>
          <p:nvPr/>
        </p:nvSpPr>
        <p:spPr bwMode="auto">
          <a:xfrm rot="7001935">
            <a:off x="1982788" y="1065212"/>
            <a:ext cx="76200" cy="79375"/>
          </a:xfrm>
          <a:prstGeom prst="rtTriangle">
            <a:avLst/>
          </a:prstGeom>
          <a:solidFill>
            <a:srgbClr val="9900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9" name="AutoShape 19">
            <a:extLst>
              <a:ext uri="{FF2B5EF4-FFF2-40B4-BE49-F238E27FC236}">
                <a16:creationId xmlns:a16="http://schemas.microsoft.com/office/drawing/2014/main" id="{45161953-5822-4809-B7E3-184481383409}"/>
              </a:ext>
            </a:extLst>
          </p:cNvPr>
          <p:cNvSpPr>
            <a:spLocks noChangeArrowheads="1"/>
          </p:cNvSpPr>
          <p:nvPr/>
        </p:nvSpPr>
        <p:spPr bwMode="auto">
          <a:xfrm rot="7001935">
            <a:off x="6021388" y="531812"/>
            <a:ext cx="76200" cy="79375"/>
          </a:xfrm>
          <a:prstGeom prst="rtTriangle">
            <a:avLst/>
          </a:prstGeom>
          <a:solidFill>
            <a:srgbClr val="9900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50" name="Rectangle 21">
            <a:extLst>
              <a:ext uri="{FF2B5EF4-FFF2-40B4-BE49-F238E27FC236}">
                <a16:creationId xmlns:a16="http://schemas.microsoft.com/office/drawing/2014/main" id="{611E7B25-37B7-4833-9238-34927C756D5D}"/>
              </a:ext>
            </a:extLst>
          </p:cNvPr>
          <p:cNvSpPr>
            <a:spLocks noChangeArrowheads="1"/>
          </p:cNvSpPr>
          <p:nvPr/>
        </p:nvSpPr>
        <p:spPr bwMode="auto">
          <a:xfrm>
            <a:off x="7696200" y="1371600"/>
            <a:ext cx="3841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5000" b="0" i="0" u="none" strike="noStrike" kern="1200" cap="none" spc="0" normalizeH="0" baseline="0" noProof="0">
                <a:ln>
                  <a:noFill/>
                </a:ln>
                <a:solidFill>
                  <a:srgbClr val="9900CC"/>
                </a:solidFill>
                <a:effectLst/>
                <a:uLnTx/>
                <a:uFillTx/>
                <a:latin typeface="Arial" panose="020B0604020202020204" pitchFamily="34" charset="0"/>
                <a:ea typeface="+mn-ea"/>
                <a:cs typeface="+mn-cs"/>
              </a:rPr>
              <a:t>.</a:t>
            </a:r>
          </a:p>
        </p:txBody>
      </p:sp>
      <p:sp>
        <p:nvSpPr>
          <p:cNvPr id="6151" name="Rectangle 22">
            <a:extLst>
              <a:ext uri="{FF2B5EF4-FFF2-40B4-BE49-F238E27FC236}">
                <a16:creationId xmlns:a16="http://schemas.microsoft.com/office/drawing/2014/main" id="{A7900286-5F11-4441-8CA1-408802949A45}"/>
              </a:ext>
            </a:extLst>
          </p:cNvPr>
          <p:cNvSpPr>
            <a:spLocks noChangeArrowheads="1"/>
          </p:cNvSpPr>
          <p:nvPr/>
        </p:nvSpPr>
        <p:spPr bwMode="auto">
          <a:xfrm>
            <a:off x="4448175" y="3246438"/>
            <a:ext cx="24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CC33"/>
                </a:solidFill>
                <a:effectLst/>
                <a:uLnTx/>
                <a:uFillTx/>
                <a:latin typeface="Arial" panose="020B0604020202020204" pitchFamily="34" charset="0"/>
                <a:ea typeface="+mn-ea"/>
                <a:cs typeface="+mn-cs"/>
              </a:rPr>
              <a:t>.</a:t>
            </a:r>
          </a:p>
        </p:txBody>
      </p:sp>
      <p:sp>
        <p:nvSpPr>
          <p:cNvPr id="6152" name="Rectangle 23">
            <a:extLst>
              <a:ext uri="{FF2B5EF4-FFF2-40B4-BE49-F238E27FC236}">
                <a16:creationId xmlns:a16="http://schemas.microsoft.com/office/drawing/2014/main" id="{5919789F-59A1-4CC3-9E94-38DD95B15B30}"/>
              </a:ext>
            </a:extLst>
          </p:cNvPr>
          <p:cNvSpPr>
            <a:spLocks noChangeArrowheads="1"/>
          </p:cNvSpPr>
          <p:nvPr/>
        </p:nvSpPr>
        <p:spPr bwMode="auto">
          <a:xfrm>
            <a:off x="4448175" y="3246438"/>
            <a:ext cx="24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CC33"/>
                </a:solidFill>
                <a:effectLst/>
                <a:uLnTx/>
                <a:uFillTx/>
                <a:latin typeface="Arial" panose="020B0604020202020204" pitchFamily="34" charset="0"/>
                <a:ea typeface="+mn-ea"/>
                <a:cs typeface="+mn-cs"/>
              </a:rPr>
              <a:t>.</a:t>
            </a:r>
          </a:p>
        </p:txBody>
      </p:sp>
      <p:sp>
        <p:nvSpPr>
          <p:cNvPr id="6153" name="Rectangle 24">
            <a:extLst>
              <a:ext uri="{FF2B5EF4-FFF2-40B4-BE49-F238E27FC236}">
                <a16:creationId xmlns:a16="http://schemas.microsoft.com/office/drawing/2014/main" id="{178B39E0-0CC2-49FD-A9A8-B3342019664C}"/>
              </a:ext>
            </a:extLst>
          </p:cNvPr>
          <p:cNvSpPr>
            <a:spLocks noChangeArrowheads="1"/>
          </p:cNvSpPr>
          <p:nvPr/>
        </p:nvSpPr>
        <p:spPr bwMode="auto">
          <a:xfrm>
            <a:off x="2514600" y="1371600"/>
            <a:ext cx="3603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5000" b="0" i="0" u="none" strike="noStrike" kern="1200" cap="none" spc="0" normalizeH="0" baseline="0" noProof="0">
                <a:ln>
                  <a:noFill/>
                </a:ln>
                <a:solidFill>
                  <a:srgbClr val="9900CC"/>
                </a:solidFill>
                <a:effectLst/>
                <a:uLnTx/>
                <a:uFillTx/>
                <a:latin typeface="Arial" panose="020B0604020202020204" pitchFamily="34" charset="0"/>
                <a:ea typeface="+mn-ea"/>
                <a:cs typeface="+mn-cs"/>
              </a:rPr>
              <a:t>.</a:t>
            </a:r>
          </a:p>
        </p:txBody>
      </p:sp>
      <p:pic>
        <p:nvPicPr>
          <p:cNvPr id="1026" name="Picture 2" descr="Sở Giáo Dục Và Đào Tạo Vĩnh Phúc">
            <a:extLst>
              <a:ext uri="{FF2B5EF4-FFF2-40B4-BE49-F238E27FC236}">
                <a16:creationId xmlns:a16="http://schemas.microsoft.com/office/drawing/2014/main" id="{A168D862-3BEC-4F1A-BE61-EA262F288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78" y="152400"/>
            <a:ext cx="8122921" cy="676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ài thơ &quot;Phải là hai tay&quot; | MN Ban Mai Xanh">
            <a:extLst>
              <a:ext uri="{FF2B5EF4-FFF2-40B4-BE49-F238E27FC236}">
                <a16:creationId xmlns:a16="http://schemas.microsoft.com/office/drawing/2014/main" id="{2D73D882-7C47-46DA-934A-A4E200495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541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877D6EE-AD13-4F80-94DE-B15EE84F97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228600"/>
            <a:ext cx="752813" cy="789837"/>
          </a:xfrm>
          <a:prstGeom prst="rect">
            <a:avLst/>
          </a:prstGeom>
        </p:spPr>
      </p:pic>
    </p:spTree>
    <p:extLst>
      <p:ext uri="{BB962C8B-B14F-4D97-AF65-F5344CB8AC3E}">
        <p14:creationId xmlns:p14="http://schemas.microsoft.com/office/powerpoint/2010/main" val="42357957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B2E83470-740A-4057-989B-22112D00F341}"/>
  <p:tag name="ISPRING_RESOURCE_FOLDER" val="C:\Users\Administrator\Desktop\c hạnh\"/>
  <p:tag name="ISPRING_PRESENTATION_PATH" val="C:\Users\Administrator\Desktop\c hạnh.pptx"/>
  <p:tag name="ISPRING_PROJECT_VERSION" val="9"/>
  <p:tag name="ISPRING_PROJECT_FOLDER_UPDATED" val="1"/>
  <p:tag name="ISPRING_SCREEN_RECS_UPDATED" val="C:\Users\Administrator\Desktop\c hạnh\"/>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2390</TotalTime>
  <Words>512</Words>
  <Application>Microsoft Office PowerPoint</Application>
  <PresentationFormat>On-screen Show (4:3)</PresentationFormat>
  <Paragraphs>56</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Times New Roman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Mymy nguyễn</cp:lastModifiedBy>
  <cp:revision>18</cp:revision>
  <dcterms:created xsi:type="dcterms:W3CDTF">2006-08-16T00:00:00Z</dcterms:created>
  <dcterms:modified xsi:type="dcterms:W3CDTF">2024-10-07T22:27:03Z</dcterms:modified>
</cp:coreProperties>
</file>