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77" r:id="rId2"/>
    <p:sldId id="269" r:id="rId3"/>
    <p:sldId id="270" r:id="rId4"/>
    <p:sldId id="271" r:id="rId5"/>
    <p:sldId id="278" r:id="rId6"/>
    <p:sldId id="279" r:id="rId7"/>
    <p:sldId id="280" r:id="rId8"/>
    <p:sldId id="27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A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32" autoAdjust="0"/>
    <p:restoredTop sz="94660"/>
  </p:normalViewPr>
  <p:slideViewPr>
    <p:cSldViewPr snapToGrid="0">
      <p:cViewPr varScale="1">
        <p:scale>
          <a:sx n="67" d="100"/>
          <a:sy n="67" d="100"/>
        </p:scale>
        <p:origin x="700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10B57C-FEBE-447A-B79F-4874F110207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02426-3548-4C13-A320-7506F505284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63078-B8E4-4336-9CAF-476170A3E53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24.png"/><Relationship Id="rId5" Type="http://schemas.openxmlformats.org/officeDocument/2006/relationships/image" Target="../media/image11.pn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1588" y="4156608"/>
            <a:ext cx="12188826" cy="2700501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1897839" y="4406055"/>
            <a:ext cx="2778671" cy="2393962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5233895" y="5226497"/>
            <a:ext cx="2169865" cy="157351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10360367" y="521455"/>
            <a:ext cx="1145414" cy="1495043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192038" y="-179790"/>
            <a:ext cx="2428243" cy="2428243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0063" y="-586084"/>
            <a:ext cx="812588" cy="812588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676909" y="888862"/>
            <a:ext cx="937412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11138" y="2908390"/>
            <a:ext cx="12348210" cy="1107996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/>
            <a:endParaRPr lang="en-US" altLang="en-US" sz="4000" b="1" spc="6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0908F5-D17A-47D0-AABB-3CA1B9AF410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004" y="2012093"/>
            <a:ext cx="600413" cy="62994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1B9612-16A0-43CE-AF54-CA8B11383E45}"/>
              </a:ext>
            </a:extLst>
          </p:cNvPr>
          <p:cNvSpPr txBox="1"/>
          <p:nvPr/>
        </p:nvSpPr>
        <p:spPr>
          <a:xfrm>
            <a:off x="4455319" y="3621225"/>
            <a:ext cx="68532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mối quan hệ nhiều hơn – ít hơn.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4- 5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Nguyễn Minh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pic>
        <p:nvPicPr>
          <p:cNvPr id="17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>
            <a:fillRect/>
          </a:stretch>
        </p:blipFill>
        <p:spPr>
          <a:xfrm>
            <a:off x="10559735" y="2336842"/>
            <a:ext cx="1592036" cy="1862200"/>
          </a:xfrm>
          <a:prstGeom prst="rect">
            <a:avLst/>
          </a:prstGeom>
        </p:spPr>
      </p:pic>
      <p:pic>
        <p:nvPicPr>
          <p:cNvPr id="19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>
            <a:fillRect/>
          </a:stretch>
        </p:blipFill>
        <p:spPr>
          <a:xfrm>
            <a:off x="10012412" y="3413595"/>
            <a:ext cx="1575618" cy="1919151"/>
          </a:xfrm>
          <a:prstGeom prst="rect">
            <a:avLst/>
          </a:prstGeom>
        </p:spPr>
      </p:pic>
      <p:pic>
        <p:nvPicPr>
          <p:cNvPr id="22" name="图片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>
            <a:fillRect/>
          </a:stretch>
        </p:blipFill>
        <p:spPr>
          <a:xfrm>
            <a:off x="9370565" y="4261507"/>
            <a:ext cx="1429656" cy="1811788"/>
          </a:xfrm>
          <a:prstGeom prst="rect">
            <a:avLst/>
          </a:prstGeom>
        </p:spPr>
      </p:pic>
      <p:pic>
        <p:nvPicPr>
          <p:cNvPr id="23" name="图片 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>
            <a:fillRect/>
          </a:stretch>
        </p:blipFill>
        <p:spPr>
          <a:xfrm>
            <a:off x="8059807" y="4726762"/>
            <a:ext cx="1721423" cy="18861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AA3A89-7DFA-46D6-903F-A14E6529C037}"/>
              </a:ext>
            </a:extLst>
          </p:cNvPr>
          <p:cNvSpPr txBox="1"/>
          <p:nvPr/>
        </p:nvSpPr>
        <p:spPr>
          <a:xfrm>
            <a:off x="2882262" y="1380474"/>
            <a:ext cx="74199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spcAft>
                <a:spcPts val="0"/>
              </a:spcAft>
              <a:buAutoNum type="arabicPeriod"/>
            </a:pPr>
            <a:r>
              <a:rPr lang="en-US" sz="36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Ổn</a:t>
            </a:r>
            <a:r>
              <a:rPr lang="en-US" sz="36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định</a:t>
            </a:r>
            <a:r>
              <a:rPr lang="en-US" sz="36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tổ</a:t>
            </a:r>
            <a:r>
              <a:rPr lang="en-US" sz="36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chức</a:t>
            </a:r>
            <a:r>
              <a:rPr lang="en-US" sz="36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: </a:t>
            </a:r>
          </a:p>
          <a:p>
            <a:pPr marL="342900" indent="-342900" algn="l">
              <a:spcAft>
                <a:spcPts val="0"/>
              </a:spcAft>
              <a:buAutoNum type="arabicPeriod"/>
            </a:pPr>
            <a:r>
              <a:rPr lang="en-US" sz="36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- </a:t>
            </a:r>
            <a:r>
              <a:rPr lang="en-US" sz="3600" b="0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Cô</a:t>
            </a:r>
            <a:r>
              <a:rPr lang="en-US" sz="36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và</a:t>
            </a:r>
            <a:r>
              <a:rPr lang="en-US" sz="36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 </a:t>
            </a:r>
            <a:r>
              <a:rPr lang="en-US" sz="3600" b="0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trẻ</a:t>
            </a:r>
            <a:r>
              <a:rPr lang="en-US" sz="36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hát</a:t>
            </a:r>
            <a:r>
              <a:rPr lang="en-US" sz="36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bài</a:t>
            </a:r>
            <a:r>
              <a:rPr lang="en-US" sz="36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hát</a:t>
            </a:r>
            <a:r>
              <a:rPr lang="en-US" sz="36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“ </a:t>
            </a:r>
            <a:r>
              <a:rPr lang="en-US" sz="3600" b="0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Đu</a:t>
            </a:r>
            <a:r>
              <a:rPr lang="en-US" sz="36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quay”</a:t>
            </a:r>
          </a:p>
        </p:txBody>
      </p:sp>
      <p:pic>
        <p:nvPicPr>
          <p:cNvPr id="4" name="y2mate.com - Đu Quay  Bài Hát Thiếu Nhi Vui Nhộn Cho Bé">
            <a:hlinkClick r:id="" action="ppaction://media"/>
            <a:extLst>
              <a:ext uri="{FF2B5EF4-FFF2-40B4-BE49-F238E27FC236}">
                <a16:creationId xmlns:a16="http://schemas.microsoft.com/office/drawing/2014/main" id="{448EA7C1-731B-4F4D-BFC9-CBC5CC770D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533651" y="5610225"/>
            <a:ext cx="831966" cy="8319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4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75" y="2401473"/>
            <a:ext cx="911736" cy="695113"/>
          </a:xfrm>
          <a:prstGeom prst="rect">
            <a:avLst/>
          </a:prstGeom>
        </p:spPr>
      </p:pic>
      <p:pic>
        <p:nvPicPr>
          <p:cNvPr id="1026" name="Picture 2" descr="C:\Users\AM\Desktop\pp theme (1)\cartoon-students-vector-2573041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56"/>
          <a:stretch>
            <a:fillRect/>
          </a:stretch>
        </p:blipFill>
        <p:spPr bwMode="auto">
          <a:xfrm>
            <a:off x="9119985" y="542618"/>
            <a:ext cx="1839430" cy="166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0" t="40370" r="7603" b="8900"/>
          <a:stretch>
            <a:fillRect/>
          </a:stretch>
        </p:blipFill>
        <p:spPr>
          <a:xfrm>
            <a:off x="1235694" y="648607"/>
            <a:ext cx="2554033" cy="14559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AA2BD9-DE70-4BB6-A1E5-75BBA0BC827D}"/>
              </a:ext>
            </a:extLst>
          </p:cNvPr>
          <p:cNvSpPr txBox="1"/>
          <p:nvPr/>
        </p:nvSpPr>
        <p:spPr>
          <a:xfrm>
            <a:off x="3162843" y="2437684"/>
            <a:ext cx="66913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HĐ1: Ôn so sánh sự bằng nhau về số lượng của 2 nhóm đối tượng.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1410930-9BDA-4FDF-B31D-73E8E5C55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915274"/>
            <a:ext cx="10515600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366EDEA-75D3-4D3C-B76B-F34D317EE451}"/>
              </a:ext>
            </a:extLst>
          </p:cNvPr>
          <p:cNvSpPr txBox="1"/>
          <p:nvPr/>
        </p:nvSpPr>
        <p:spPr>
          <a:xfrm>
            <a:off x="2152650" y="1667560"/>
            <a:ext cx="7391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effectLst/>
              </a:rPr>
              <a:t>HĐ2: </a:t>
            </a:r>
            <a:r>
              <a:rPr lang="vi-VN" sz="2800" b="1" dirty="0">
                <a:solidFill>
                  <a:srgbClr val="C00000"/>
                </a:solidFill>
              </a:rPr>
              <a:t>Dạy trẻ kĩ năng so sánh sự khác nhau về số lượng của 2 nhóm đồ vật.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6DF78BD-B846-4014-9909-ECA253E7A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678" y="1242626"/>
            <a:ext cx="1528967" cy="21863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4FE38F-E97E-49C4-B995-DB86D6DF6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1516" y="1242627"/>
            <a:ext cx="1528967" cy="21863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8D7ADD-82EE-4B9D-9390-4E5A4A55D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3258" y="1242627"/>
            <a:ext cx="1528967" cy="2186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584AFA-836B-4F38-BC85-BF2CA88A6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241" y="4019549"/>
            <a:ext cx="2019300" cy="12668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FFEAED-E20E-496B-B68D-2854D208B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516" y="3943349"/>
            <a:ext cx="2019300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12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A631CBD-C145-420C-A41C-519972C588C2}"/>
              </a:ext>
            </a:extLst>
          </p:cNvPr>
          <p:cNvSpPr txBox="1"/>
          <p:nvPr/>
        </p:nvSpPr>
        <p:spPr>
          <a:xfrm>
            <a:off x="1514474" y="1548884"/>
            <a:ext cx="69818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HĐ3: </a:t>
            </a:r>
            <a:r>
              <a:rPr lang="en-US" sz="36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Áp</a:t>
            </a:r>
            <a:r>
              <a:rPr lang="en-US" sz="36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dụng</a:t>
            </a:r>
            <a:endParaRPr lang="en-US" sz="3600" b="1" i="0" dirty="0">
              <a:solidFill>
                <a:srgbClr val="C00000"/>
              </a:solidFill>
              <a:effectLst/>
              <a:latin typeface="Times New Roman" panose="02020603050405020304" pitchFamily="18" charset="0"/>
            </a:endParaRPr>
          </a:p>
          <a:p>
            <a:r>
              <a:rPr lang="vi-VN" sz="36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Trò chơi 1: “ Đi siêu thị”</a:t>
            </a:r>
            <a:r>
              <a:rPr lang="en-US" sz="36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47FB77-E478-450B-BFDA-4FE22BEC9ABF}"/>
              </a:ext>
            </a:extLst>
          </p:cNvPr>
          <p:cNvSpPr txBox="1"/>
          <p:nvPr/>
        </p:nvSpPr>
        <p:spPr>
          <a:xfrm>
            <a:off x="2085974" y="2937124"/>
            <a:ext cx="81057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0"/>
              </a:spcAft>
            </a:pPr>
            <a:r>
              <a:rPr lang="vi-VN" sz="2400" b="1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Cách chơi: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Cho trẻ đi mua những thứ trẻ thích với số lượng tùy thích, cho trẻ so sánh số lượng hàng của 2 bạn 1, đại diện cho những bạn mua cùng số lượng theo nhóm.</a:t>
            </a:r>
          </a:p>
          <a:p>
            <a:pPr algn="l">
              <a:spcAft>
                <a:spcPts val="0"/>
              </a:spcAft>
            </a:pPr>
            <a:r>
              <a:rPr lang="vi-VN" sz="2400" b="1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Luật chơi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: Được tính bằng 1 bản nhạc.</a:t>
            </a:r>
          </a:p>
        </p:txBody>
      </p:sp>
      <p:pic>
        <p:nvPicPr>
          <p:cNvPr id="6" name="y2mate.com - Aeon Song  Nhạc hiệu Aeon">
            <a:hlinkClick r:id="" action="ppaction://media"/>
            <a:extLst>
              <a:ext uri="{FF2B5EF4-FFF2-40B4-BE49-F238E27FC236}">
                <a16:creationId xmlns:a16="http://schemas.microsoft.com/office/drawing/2014/main" id="{ADFF6B40-1567-434A-8E43-849FEA09C7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11400" y="5930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4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A631CBD-C145-420C-A41C-519972C588C2}"/>
              </a:ext>
            </a:extLst>
          </p:cNvPr>
          <p:cNvSpPr txBox="1"/>
          <p:nvPr/>
        </p:nvSpPr>
        <p:spPr>
          <a:xfrm>
            <a:off x="1514474" y="1548884"/>
            <a:ext cx="69818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HĐ3: </a:t>
            </a:r>
            <a:r>
              <a:rPr lang="en-US" sz="36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Áp</a:t>
            </a:r>
            <a:r>
              <a:rPr lang="en-US" sz="36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dụng</a:t>
            </a:r>
            <a:endParaRPr lang="en-US" sz="3600" b="1" i="0" dirty="0">
              <a:solidFill>
                <a:srgbClr val="C00000"/>
              </a:solidFill>
              <a:effectLst/>
              <a:latin typeface="Times New Roman" panose="02020603050405020304" pitchFamily="18" charset="0"/>
            </a:endParaRPr>
          </a:p>
          <a:p>
            <a:r>
              <a:rPr lang="vi-VN" sz="36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Trò chơi 2: “ Đội nào nhanh nhất”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FEC050-E204-47BB-A173-50A49EABC123}"/>
              </a:ext>
            </a:extLst>
          </p:cNvPr>
          <p:cNvSpPr txBox="1"/>
          <p:nvPr/>
        </p:nvSpPr>
        <p:spPr>
          <a:xfrm>
            <a:off x="2333624" y="3000792"/>
            <a:ext cx="726757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0"/>
              </a:spcAft>
            </a:pPr>
            <a:r>
              <a:rPr lang="vi-VN" sz="2400" b="1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Cách chơi: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Cô chia trẻ thành 2 đội, nhiệm vụ của mỗi đội nhìn lên màn hình và lắng nghe câu hỏi của cô để đưa tín hiệu trả lời.</a:t>
            </a:r>
          </a:p>
          <a:p>
            <a:pPr algn="l">
              <a:spcAft>
                <a:spcPts val="0"/>
              </a:spcAft>
            </a:pPr>
            <a:r>
              <a:rPr lang="vi-VN" sz="2400" b="1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Luật chơi: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Hết thời gian suy nghĩ mới được trả lời, đội nào đưa tín hiệu khi chưa hết thời gian thì đội đó phạm luật.</a:t>
            </a:r>
          </a:p>
        </p:txBody>
      </p:sp>
    </p:spTree>
    <p:extLst>
      <p:ext uri="{BB962C8B-B14F-4D97-AF65-F5344CB8AC3E}">
        <p14:creationId xmlns:p14="http://schemas.microsoft.com/office/powerpoint/2010/main" val="3837919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38117" y="1952121"/>
            <a:ext cx="85812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iCiel Cadena" pitchFamily="2" charset="0"/>
              </a:rPr>
              <a:t>CHÀO TẠM BIỆT CÁC CON!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727" y="6434295"/>
            <a:ext cx="5294044" cy="357189"/>
          </a:xfrm>
          <a:prstGeom prst="rect">
            <a:avLst/>
          </a:prstGeom>
        </p:spPr>
      </p:pic>
      <p:pic>
        <p:nvPicPr>
          <p:cNvPr id="17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>
            <a:fillRect/>
          </a:stretch>
        </p:blipFill>
        <p:spPr>
          <a:xfrm>
            <a:off x="10559735" y="2336842"/>
            <a:ext cx="1592036" cy="1862200"/>
          </a:xfrm>
          <a:prstGeom prst="rect">
            <a:avLst/>
          </a:prstGeom>
        </p:spPr>
      </p:pic>
      <p:pic>
        <p:nvPicPr>
          <p:cNvPr id="19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>
            <a:fillRect/>
          </a:stretch>
        </p:blipFill>
        <p:spPr>
          <a:xfrm>
            <a:off x="10012412" y="3413595"/>
            <a:ext cx="1575618" cy="1919151"/>
          </a:xfrm>
          <a:prstGeom prst="rect">
            <a:avLst/>
          </a:prstGeom>
        </p:spPr>
      </p:pic>
      <p:pic>
        <p:nvPicPr>
          <p:cNvPr id="22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>
            <a:fillRect/>
          </a:stretch>
        </p:blipFill>
        <p:spPr>
          <a:xfrm>
            <a:off x="9370565" y="4261507"/>
            <a:ext cx="1429656" cy="1811788"/>
          </a:xfrm>
          <a:prstGeom prst="rect">
            <a:avLst/>
          </a:prstGeom>
        </p:spPr>
      </p:pic>
      <p:pic>
        <p:nvPicPr>
          <p:cNvPr id="23" name="图片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>
            <a:fillRect/>
          </a:stretch>
        </p:blipFill>
        <p:spPr>
          <a:xfrm>
            <a:off x="8059807" y="4726762"/>
            <a:ext cx="1721423" cy="1886127"/>
          </a:xfrm>
          <a:prstGeom prst="rect">
            <a:avLst/>
          </a:prstGeom>
        </p:spPr>
      </p:pic>
      <p:grpSp>
        <p:nvGrpSpPr>
          <p:cNvPr id="11" name="组合 8"/>
          <p:cNvGrpSpPr/>
          <p:nvPr/>
        </p:nvGrpSpPr>
        <p:grpSpPr>
          <a:xfrm>
            <a:off x="1738117" y="2627024"/>
            <a:ext cx="5588000" cy="3446271"/>
            <a:chOff x="2178756" y="1295062"/>
            <a:chExt cx="5588000" cy="3446271"/>
          </a:xfrm>
        </p:grpSpPr>
        <p:pic>
          <p:nvPicPr>
            <p:cNvPr id="12" name="图片 4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27" t="34897" r="15062" b="7820"/>
            <a:stretch>
              <a:fillRect/>
            </a:stretch>
          </p:blipFill>
          <p:spPr>
            <a:xfrm>
              <a:off x="2178756" y="1794932"/>
              <a:ext cx="5588000" cy="2946401"/>
            </a:xfrm>
            <a:prstGeom prst="rect">
              <a:avLst/>
            </a:prstGeom>
          </p:spPr>
        </p:pic>
        <p:pic>
          <p:nvPicPr>
            <p:cNvPr id="13" name="图片 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1295062"/>
              <a:ext cx="1973070" cy="1973070"/>
            </a:xfrm>
            <a:prstGeom prst="rect">
              <a:avLst/>
            </a:prstGeom>
          </p:spPr>
        </p:pic>
        <p:pic>
          <p:nvPicPr>
            <p:cNvPr id="14" name="图片 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78" t="38478" r="37870" b="37870"/>
            <a:stretch>
              <a:fillRect/>
            </a:stretch>
          </p:blipFill>
          <p:spPr>
            <a:xfrm>
              <a:off x="4634088" y="2126684"/>
              <a:ext cx="329891" cy="329891"/>
            </a:xfrm>
            <a:prstGeom prst="rect">
              <a:avLst/>
            </a:prstGeom>
          </p:spPr>
        </p:pic>
      </p:grpSp>
      <p:pic>
        <p:nvPicPr>
          <p:cNvPr id="18" name="图片 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6" t="71770" r="8149"/>
          <a:stretch>
            <a:fillRect/>
          </a:stretch>
        </p:blipFill>
        <p:spPr>
          <a:xfrm>
            <a:off x="433445" y="5160856"/>
            <a:ext cx="7529689" cy="14520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255</Words>
  <Application>Microsoft Office PowerPoint</Application>
  <PresentationFormat>Widescreen</PresentationFormat>
  <Paragraphs>24</Paragraphs>
  <Slides>8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iCiel Cadena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Mymy nguyễn</cp:lastModifiedBy>
  <cp:revision>70</cp:revision>
  <dcterms:created xsi:type="dcterms:W3CDTF">2021-05-23T15:28:00Z</dcterms:created>
  <dcterms:modified xsi:type="dcterms:W3CDTF">2024-10-09T15:00:22Z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5D760582478E45BB85C906E61C7796F9</vt:lpwstr>
  </property>
  <property fmtid="{D5CDD505-2E9C-101B-9397-08002B2CF9AE}" pid="3" name="KSOProductBuildVer">
    <vt:lpwstr>1033-11.2.0.11341</vt:lpwstr>
  </property>
</Properties>
</file>