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77" r:id="rId2"/>
    <p:sldId id="269" r:id="rId3"/>
    <p:sldId id="270" r:id="rId4"/>
    <p:sldId id="282" r:id="rId5"/>
    <p:sldId id="271" r:id="rId6"/>
    <p:sldId id="258" r:id="rId7"/>
    <p:sldId id="262" r:id="rId8"/>
    <p:sldId id="284" r:id="rId9"/>
    <p:sldId id="285" r:id="rId10"/>
    <p:sldId id="278" r:id="rId11"/>
    <p:sldId id="281" r:id="rId12"/>
    <p:sldId id="279" r:id="rId13"/>
    <p:sldId id="280" r:id="rId14"/>
    <p:sldId id="283"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60"/>
  </p:normalViewPr>
  <p:slideViewPr>
    <p:cSldViewPr snapToGrid="0">
      <p:cViewPr varScale="1">
        <p:scale>
          <a:sx n="67" d="100"/>
          <a:sy n="67" d="100"/>
        </p:scale>
        <p:origin x="70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10B57C-FEBE-447A-B79F-4874F110207F}" type="datetimeFigureOut">
              <a:rPr lang="en-US" smtClean="0"/>
              <a:t>11/15/2024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D02426-3548-4C13-A320-7506F50528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063078-B8E4-4336-9CAF-476170A3E53F}"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63078-B8E4-4336-9CAF-476170A3E53F}"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63078-B8E4-4336-9CAF-476170A3E53F}"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63078-B8E4-4336-9CAF-476170A3E53F}"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63078-B8E4-4336-9CAF-476170A3E53F}"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063078-B8E4-4336-9CAF-476170A3E53F}"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063078-B8E4-4336-9CAF-476170A3E53F}"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063078-B8E4-4336-9CAF-476170A3E53F}"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63078-B8E4-4336-9CAF-476170A3E53F}"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063078-B8E4-4336-9CAF-476170A3E53F}"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063078-B8E4-4336-9CAF-476170A3E53F}"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43ECC-27F5-4992-AF84-24E7A5DB6E2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63078-B8E4-4336-9CAF-476170A3E53F}" type="datetimeFigureOut">
              <a:rPr lang="en-US" smtClean="0"/>
              <a:t>11/15/2024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43ECC-27F5-4992-AF84-24E7A5DB6E2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1588" y="4156608"/>
            <a:ext cx="12188826" cy="2700501"/>
          </a:xfrm>
          <a:prstGeom prst="rect">
            <a:avLst/>
          </a:prstGeom>
        </p:spPr>
      </p:pic>
      <p:pic>
        <p:nvPicPr>
          <p:cNvPr id="3" name="图片 2" descr="9ee5199484871c902f5b226d6e69cbee"/>
          <p:cNvPicPr/>
          <p:nvPr/>
        </p:nvPicPr>
        <p:blipFill>
          <a:blip r:embed="rId7" cstate="screen"/>
          <a:stretch>
            <a:fillRect/>
          </a:stretch>
        </p:blipFill>
        <p:spPr>
          <a:xfrm>
            <a:off x="1897839" y="4406055"/>
            <a:ext cx="2778671" cy="2393962"/>
          </a:xfrm>
          <a:prstGeom prst="rect">
            <a:avLst/>
          </a:prstGeom>
        </p:spPr>
      </p:pic>
      <p:pic>
        <p:nvPicPr>
          <p:cNvPr id="4" name="图片 3" descr="e0f01d50e93b5be62aa78ca12bd19666"/>
          <p:cNvPicPr/>
          <p:nvPr/>
        </p:nvPicPr>
        <p:blipFill>
          <a:blip r:embed="rId8" cstate="screen"/>
          <a:stretch>
            <a:fillRect/>
          </a:stretch>
        </p:blipFill>
        <p:spPr>
          <a:xfrm>
            <a:off x="5233895" y="5226497"/>
            <a:ext cx="2169865" cy="1573519"/>
          </a:xfrm>
          <a:prstGeom prst="rect">
            <a:avLst/>
          </a:prstGeom>
        </p:spPr>
      </p:pic>
      <p:pic>
        <p:nvPicPr>
          <p:cNvPr id="10" name="图片 9" descr="e6a655ed09bc757151afabca7ab85c5c"/>
          <p:cNvPicPr/>
          <p:nvPr/>
        </p:nvPicPr>
        <p:blipFill>
          <a:blip r:embed="rId9" cstate="screen"/>
          <a:stretch>
            <a:fillRect/>
          </a:stretch>
        </p:blipFill>
        <p:spPr>
          <a:xfrm rot="1426081">
            <a:off x="10360367" y="521455"/>
            <a:ext cx="1145414" cy="1495043"/>
          </a:xfrm>
          <a:prstGeom prst="rect">
            <a:avLst/>
          </a:prstGeom>
        </p:spPr>
      </p:pic>
      <p:pic>
        <p:nvPicPr>
          <p:cNvPr id="11" name="图片 10" descr="d1ca708a87c9b39e9bdf39142e09b55e"/>
          <p:cNvPicPr/>
          <p:nvPr/>
        </p:nvPicPr>
        <p:blipFill>
          <a:blip r:embed="rId10"/>
          <a:stretch>
            <a:fillRect/>
          </a:stretch>
        </p:blipFill>
        <p:spPr>
          <a:xfrm>
            <a:off x="192038" y="-179790"/>
            <a:ext cx="2428243" cy="2428243"/>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063" y="-586084"/>
            <a:ext cx="812588" cy="812588"/>
          </a:xfrm>
          <a:prstGeom prst="rect">
            <a:avLst/>
          </a:prstGeom>
        </p:spPr>
      </p:pic>
      <p:sp>
        <p:nvSpPr>
          <p:cNvPr id="13315" name="TextBox 3"/>
          <p:cNvSpPr txBox="1">
            <a:spLocks noChangeArrowheads="1"/>
          </p:cNvSpPr>
          <p:nvPr/>
        </p:nvSpPr>
        <p:spPr bwMode="auto">
          <a:xfrm>
            <a:off x="1676909" y="888862"/>
            <a:ext cx="937412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5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500" b="1" dirty="0">
                <a:solidFill>
                  <a:srgbClr val="FF0000"/>
                </a:solidFill>
                <a:latin typeface="Times New Roman" panose="02020603050405020304" pitchFamily="18" charset="0"/>
                <a:cs typeface="Times New Roman" panose="02020603050405020304" pitchFamily="18" charset="0"/>
              </a:rPr>
              <a:t>TRƯỜNG MẦM NON GIANG BIÊN</a:t>
            </a:r>
          </a:p>
        </p:txBody>
      </p:sp>
      <p:sp>
        <p:nvSpPr>
          <p:cNvPr id="15" name="18"/>
          <p:cNvSpPr>
            <a:spLocks noChangeArrowheads="1"/>
          </p:cNvSpPr>
          <p:nvPr>
            <p:custDataLst>
              <p:tags r:id="rId3"/>
            </p:custDataLst>
          </p:nvPr>
        </p:nvSpPr>
        <p:spPr bwMode="auto">
          <a:xfrm>
            <a:off x="611138" y="2908390"/>
            <a:ext cx="12348210"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a:r>
              <a:rPr lang="en-US" altLang="en-US" sz="3200" b="1" dirty="0">
                <a:solidFill>
                  <a:srgbClr val="0070C0"/>
                </a:solidFill>
                <a:latin typeface="Times New Roman" panose="02020603050405020304" pitchFamily="18" charset="0"/>
                <a:cs typeface="Times New Roman" panose="02020603050405020304" pitchFamily="18" charset="0"/>
              </a:rPr>
              <a:t>LĨNH VỰC PHÁT TRIỂN NHẬN THỨC</a:t>
            </a:r>
          </a:p>
          <a:p>
            <a:pPr algn="ctr"/>
            <a:endParaRPr lang="en-US" altLang="en-US" sz="4000" b="1" spc="600" dirty="0">
              <a:solidFill>
                <a:srgbClr val="FF0000"/>
              </a:solidFill>
              <a:effectLst>
                <a:reflection blurRad="6350" stA="55000" endA="300" endPos="45500" dir="5400000" sy="-100000" algn="bl" rotWithShape="0"/>
              </a:effectLst>
              <a:latin typeface="Times New Roman" panose="02020603050405020304" pitchFamily="18" charset="0"/>
              <a:ea typeface="Microsoft YaHei" panose="020B0503020204020204" pitchFamily="34" charset="-122"/>
              <a:cs typeface="Times New Roman" panose="02020603050405020304" pitchFamily="18" charset="0"/>
              <a:sym typeface="+mn-ea"/>
            </a:endParaRPr>
          </a:p>
        </p:txBody>
      </p:sp>
      <p:pic>
        <p:nvPicPr>
          <p:cNvPr id="12" name="Picture 11">
            <a:extLst>
              <a:ext uri="{FF2B5EF4-FFF2-40B4-BE49-F238E27FC236}">
                <a16:creationId xmlns:a16="http://schemas.microsoft.com/office/drawing/2014/main" id="{C20908F5-D17A-47D0-AABB-3CA1B9AF41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13004" y="2012093"/>
            <a:ext cx="600413" cy="629942"/>
          </a:xfrm>
          <a:prstGeom prst="rect">
            <a:avLst/>
          </a:prstGeom>
        </p:spPr>
      </p:pic>
      <p:sp>
        <p:nvSpPr>
          <p:cNvPr id="16" name="TextBox 15">
            <a:extLst>
              <a:ext uri="{FF2B5EF4-FFF2-40B4-BE49-F238E27FC236}">
                <a16:creationId xmlns:a16="http://schemas.microsoft.com/office/drawing/2014/main" id="{C41B9612-16A0-43CE-AF54-CA8B11383E45}"/>
              </a:ext>
            </a:extLst>
          </p:cNvPr>
          <p:cNvSpPr txBox="1"/>
          <p:nvPr/>
        </p:nvSpPr>
        <p:spPr>
          <a:xfrm>
            <a:off x="3577481" y="3658791"/>
            <a:ext cx="8003381" cy="1569660"/>
          </a:xfrm>
          <a:prstGeom prst="rect">
            <a:avLst/>
          </a:prstGeom>
          <a:noFill/>
        </p:spPr>
        <p:txBody>
          <a:bodyPr wrap="square">
            <a:spAutoFit/>
          </a:bodyPr>
          <a:lstStyle/>
          <a:p>
            <a:pPr lvl="1"/>
            <a:r>
              <a:rPr lang="en-US" sz="2400" b="1" dirty="0" err="1">
                <a:solidFill>
                  <a:srgbClr val="C00000"/>
                </a:solidFill>
                <a:latin typeface="Times New Roman" panose="02020603050405020304" pitchFamily="18" charset="0"/>
                <a:cs typeface="Times New Roman" panose="02020603050405020304" pitchFamily="18" charset="0"/>
              </a:rPr>
              <a:t>Đề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Củng</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cố</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đếm</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đến</a:t>
            </a:r>
            <a:r>
              <a:rPr lang="en-US" sz="2400" b="1" i="0" dirty="0">
                <a:solidFill>
                  <a:srgbClr val="C00000"/>
                </a:solidFill>
                <a:effectLst/>
                <a:latin typeface="Times New Roman" panose="02020603050405020304" pitchFamily="18" charset="0"/>
                <a:cs typeface="Times New Roman" panose="02020603050405020304" pitchFamily="18" charset="0"/>
              </a:rPr>
              <a:t> 3, </a:t>
            </a:r>
            <a:r>
              <a:rPr lang="en-US" sz="2400" b="1" i="0" dirty="0" err="1">
                <a:solidFill>
                  <a:srgbClr val="C00000"/>
                </a:solidFill>
                <a:effectLst/>
                <a:latin typeface="Times New Roman" panose="02020603050405020304" pitchFamily="18" charset="0"/>
                <a:cs typeface="Times New Roman" panose="02020603050405020304" pitchFamily="18" charset="0"/>
              </a:rPr>
              <a:t>nhận</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biết</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chữ</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số</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3</a:t>
            </a:r>
            <a:endParaRPr lang="en-US" sz="2400" b="1" i="0" dirty="0">
              <a:solidFill>
                <a:srgbClr val="C00000"/>
              </a:solidFill>
              <a:effectLst/>
              <a:latin typeface="Times New Roman" panose="02020603050405020304" pitchFamily="18" charset="0"/>
              <a:cs typeface="Times New Roman" panose="02020603050405020304" pitchFamily="18" charset="0"/>
            </a:endParaRPr>
          </a:p>
          <a:p>
            <a:pPr lvl="1"/>
            <a:r>
              <a:rPr lang="en-US" sz="2400" b="1" dirty="0" err="1">
                <a:solidFill>
                  <a:srgbClr val="C00000"/>
                </a:solidFill>
                <a:latin typeface="Times New Roman" panose="02020603050405020304" pitchFamily="18" charset="0"/>
                <a:cs typeface="Times New Roman" panose="02020603050405020304" pitchFamily="18" charset="0"/>
              </a:rPr>
              <a:t>Lứa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tuổi</a:t>
            </a:r>
            <a:r>
              <a:rPr lang="en-US" sz="2400" b="1" dirty="0">
                <a:solidFill>
                  <a:srgbClr val="C00000"/>
                </a:solidFill>
                <a:latin typeface="Times New Roman" panose="02020603050405020304" pitchFamily="18" charset="0"/>
                <a:cs typeface="Times New Roman" panose="02020603050405020304" pitchFamily="18" charset="0"/>
              </a:rPr>
              <a:t>: MGN 4- 5 </a:t>
            </a:r>
            <a:r>
              <a:rPr lang="en-US" sz="2400" b="1" dirty="0" err="1">
                <a:solidFill>
                  <a:srgbClr val="C00000"/>
                </a:solidFill>
                <a:latin typeface="Times New Roman" panose="02020603050405020304" pitchFamily="18" charset="0"/>
                <a:cs typeface="Times New Roman" panose="02020603050405020304" pitchFamily="18" charset="0"/>
              </a:rPr>
              <a:t>tuổi</a:t>
            </a:r>
            <a:endParaRPr lang="en-US" sz="2400" b="1" dirty="0">
              <a:solidFill>
                <a:srgbClr val="C00000"/>
              </a:solidFill>
              <a:latin typeface="Times New Roman" panose="02020603050405020304" pitchFamily="18" charset="0"/>
              <a:cs typeface="Times New Roman" panose="02020603050405020304" pitchFamily="18" charset="0"/>
            </a:endParaRPr>
          </a:p>
          <a:p>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Giáo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viên</a:t>
            </a:r>
            <a:r>
              <a:rPr lang="en-US" sz="2400" b="1" dirty="0">
                <a:solidFill>
                  <a:srgbClr val="C00000"/>
                </a:solidFill>
                <a:latin typeface="Times New Roman" panose="02020603050405020304" pitchFamily="18" charset="0"/>
                <a:cs typeface="Times New Roman" panose="02020603050405020304" pitchFamily="18" charset="0"/>
              </a:rPr>
              <a:t>: Nguyễn </a:t>
            </a:r>
            <a:r>
              <a:rPr lang="en-US" sz="2400" b="1" dirty="0" err="1">
                <a:solidFill>
                  <a:srgbClr val="C00000"/>
                </a:solidFill>
                <a:latin typeface="Times New Roman" panose="02020603050405020304" pitchFamily="18" charset="0"/>
                <a:cs typeface="Times New Roman" panose="02020603050405020304" pitchFamily="18" charset="0"/>
              </a:rPr>
              <a:t>Thị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Thường</a:t>
            </a:r>
            <a:endParaRPr lang="en-US" sz="2400" b="1" dirty="0">
              <a:solidFill>
                <a:srgbClr val="C00000"/>
              </a:solidFill>
              <a:latin typeface="Times New Roman" panose="02020603050405020304" pitchFamily="18" charset="0"/>
              <a:cs typeface="Times New Roman" panose="02020603050405020304" pitchFamily="18" charset="0"/>
            </a:endParaRPr>
          </a:p>
          <a:p>
            <a:r>
              <a:rPr lang="en-US" sz="2400" b="1" dirty="0">
                <a:solidFill>
                  <a:srgbClr val="C00000"/>
                </a:solidFill>
                <a:latin typeface="Times New Roman" panose="02020603050405020304" pitchFamily="18" charset="0"/>
                <a:cs typeface="Times New Roman" panose="02020603050405020304" pitchFamily="18" charset="0"/>
              </a:rPr>
              <a:t>                   Nguyễn Minh </a:t>
            </a:r>
            <a:r>
              <a:rPr lang="en-US" sz="2400" b="1" dirty="0" err="1">
                <a:solidFill>
                  <a:srgbClr val="C00000"/>
                </a:solidFill>
                <a:latin typeface="Times New Roman" panose="02020603050405020304" pitchFamily="18" charset="0"/>
                <a:cs typeface="Times New Roman" panose="02020603050405020304" pitchFamily="18" charset="0"/>
              </a:rPr>
              <a:t>Yến</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750"/>
                                        <p:tgtEl>
                                          <p:spTgt spid="15"/>
                                        </p:tgtEl>
                                      </p:cBhvr>
                                    </p:animEffect>
                                    <p:anim calcmode="lin" valueType="num">
                                      <p:cBhvr>
                                        <p:cTn id="35" dur="750" fill="hold"/>
                                        <p:tgtEl>
                                          <p:spTgt spid="15"/>
                                        </p:tgtEl>
                                        <p:attrNameLst>
                                          <p:attrName>ppt_x</p:attrName>
                                        </p:attrNameLst>
                                      </p:cBhvr>
                                      <p:tavLst>
                                        <p:tav tm="0">
                                          <p:val>
                                            <p:strVal val="#ppt_x"/>
                                          </p:val>
                                        </p:tav>
                                        <p:tav tm="100000">
                                          <p:val>
                                            <p:strVal val="#ppt_x"/>
                                          </p:val>
                                        </p:tav>
                                      </p:tavLst>
                                    </p:anim>
                                    <p:anim calcmode="lin" valueType="num">
                                      <p:cBhvr>
                                        <p:cTn id="3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13"/>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6DF78BD-B846-4014-9909-ECA253E7AAE2}"/>
              </a:ext>
            </a:extLst>
          </p:cNvPr>
          <p:cNvPicPr>
            <a:picLocks noChangeAspect="1"/>
          </p:cNvPicPr>
          <p:nvPr/>
        </p:nvPicPr>
        <p:blipFill>
          <a:blip r:embed="rId2"/>
          <a:stretch>
            <a:fillRect/>
          </a:stretch>
        </p:blipFill>
        <p:spPr>
          <a:xfrm>
            <a:off x="2141678" y="1242626"/>
            <a:ext cx="1528967" cy="2186373"/>
          </a:xfrm>
          <a:prstGeom prst="rect">
            <a:avLst/>
          </a:prstGeom>
        </p:spPr>
      </p:pic>
      <p:pic>
        <p:nvPicPr>
          <p:cNvPr id="4" name="Picture 3">
            <a:extLst>
              <a:ext uri="{FF2B5EF4-FFF2-40B4-BE49-F238E27FC236}">
                <a16:creationId xmlns:a16="http://schemas.microsoft.com/office/drawing/2014/main" id="{374FE38F-E97E-49C4-B995-DB86D6DF6428}"/>
              </a:ext>
            </a:extLst>
          </p:cNvPr>
          <p:cNvPicPr>
            <a:picLocks noChangeAspect="1"/>
          </p:cNvPicPr>
          <p:nvPr/>
        </p:nvPicPr>
        <p:blipFill>
          <a:blip r:embed="rId2"/>
          <a:stretch>
            <a:fillRect/>
          </a:stretch>
        </p:blipFill>
        <p:spPr>
          <a:xfrm>
            <a:off x="5017709" y="1242627"/>
            <a:ext cx="1528967" cy="2186373"/>
          </a:xfrm>
          <a:prstGeom prst="rect">
            <a:avLst/>
          </a:prstGeom>
        </p:spPr>
      </p:pic>
      <p:pic>
        <p:nvPicPr>
          <p:cNvPr id="9" name="Picture 8">
            <a:extLst>
              <a:ext uri="{FF2B5EF4-FFF2-40B4-BE49-F238E27FC236}">
                <a16:creationId xmlns:a16="http://schemas.microsoft.com/office/drawing/2014/main" id="{C2584AFA-836B-4F38-BC85-BF2CA88A6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241" y="4019549"/>
            <a:ext cx="2019300" cy="1266825"/>
          </a:xfrm>
          <a:prstGeom prst="rect">
            <a:avLst/>
          </a:prstGeom>
        </p:spPr>
      </p:pic>
      <p:pic>
        <p:nvPicPr>
          <p:cNvPr id="10" name="Picture 9">
            <a:extLst>
              <a:ext uri="{FF2B5EF4-FFF2-40B4-BE49-F238E27FC236}">
                <a16:creationId xmlns:a16="http://schemas.microsoft.com/office/drawing/2014/main" id="{A2FFEAED-E20E-496B-B68D-2854D208B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591" y="4143374"/>
            <a:ext cx="2019300" cy="1266825"/>
          </a:xfrm>
          <a:prstGeom prst="rect">
            <a:avLst/>
          </a:prstGeom>
        </p:spPr>
      </p:pic>
      <p:pic>
        <p:nvPicPr>
          <p:cNvPr id="8" name="Picture 7">
            <a:extLst>
              <a:ext uri="{FF2B5EF4-FFF2-40B4-BE49-F238E27FC236}">
                <a16:creationId xmlns:a16="http://schemas.microsoft.com/office/drawing/2014/main" id="{E124A12B-2832-4394-B598-EE84D3E98A06}"/>
              </a:ext>
            </a:extLst>
          </p:cNvPr>
          <p:cNvPicPr>
            <a:picLocks noChangeAspect="1"/>
          </p:cNvPicPr>
          <p:nvPr/>
        </p:nvPicPr>
        <p:blipFill>
          <a:blip r:embed="rId2"/>
          <a:stretch>
            <a:fillRect/>
          </a:stretch>
        </p:blipFill>
        <p:spPr>
          <a:xfrm>
            <a:off x="7950891" y="1242627"/>
            <a:ext cx="1528967" cy="2186373"/>
          </a:xfrm>
          <a:prstGeom prst="rect">
            <a:avLst/>
          </a:prstGeom>
        </p:spPr>
      </p:pic>
      <p:pic>
        <p:nvPicPr>
          <p:cNvPr id="11" name="Picture 10">
            <a:extLst>
              <a:ext uri="{FF2B5EF4-FFF2-40B4-BE49-F238E27FC236}">
                <a16:creationId xmlns:a16="http://schemas.microsoft.com/office/drawing/2014/main" id="{32B3C1BE-C50A-4F03-9840-C29C3293A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558" y="3924299"/>
            <a:ext cx="2019300" cy="1266825"/>
          </a:xfrm>
          <a:prstGeom prst="rect">
            <a:avLst/>
          </a:prstGeom>
        </p:spPr>
      </p:pic>
    </p:spTree>
    <p:extLst>
      <p:ext uri="{BB962C8B-B14F-4D97-AF65-F5344CB8AC3E}">
        <p14:creationId xmlns:p14="http://schemas.microsoft.com/office/powerpoint/2010/main" val="26674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D3BE-7F4A-4219-B0B1-CE36D64DB7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523C11-96CE-4516-B83D-DBFEB9AAB94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2649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31CBD-C145-420C-A41C-519972C588C2}"/>
              </a:ext>
            </a:extLst>
          </p:cNvPr>
          <p:cNvSpPr txBox="1"/>
          <p:nvPr/>
        </p:nvSpPr>
        <p:spPr>
          <a:xfrm>
            <a:off x="1514474" y="1548884"/>
            <a:ext cx="6981825" cy="3416320"/>
          </a:xfrm>
          <a:prstGeom prst="rect">
            <a:avLst/>
          </a:prstGeom>
          <a:noFill/>
        </p:spPr>
        <p:txBody>
          <a:bodyPr wrap="square">
            <a:spAutoFit/>
          </a:bodyPr>
          <a:lstStyle/>
          <a:p>
            <a:r>
              <a:rPr lang="en-US" sz="3600" b="1" i="0" dirty="0">
                <a:solidFill>
                  <a:srgbClr val="C00000"/>
                </a:solidFill>
                <a:effectLst/>
                <a:latin typeface="Times New Roman" panose="02020603050405020304" pitchFamily="18" charset="0"/>
              </a:rPr>
              <a:t>HĐ3: </a:t>
            </a:r>
            <a:r>
              <a:rPr lang="en-US" sz="3600" b="1" i="0" dirty="0" err="1">
                <a:solidFill>
                  <a:srgbClr val="C00000"/>
                </a:solidFill>
                <a:effectLst/>
                <a:latin typeface="Times New Roman" panose="02020603050405020304" pitchFamily="18" charset="0"/>
              </a:rPr>
              <a:t>Áp</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dụng</a:t>
            </a:r>
            <a:endParaRPr lang="en-US" sz="3600" b="1" i="0" dirty="0">
              <a:solidFill>
                <a:srgbClr val="C00000"/>
              </a:solidFill>
              <a:effectLst/>
              <a:latin typeface="Times New Roman" panose="02020603050405020304" pitchFamily="18" charset="0"/>
            </a:endParaRPr>
          </a:p>
          <a:p>
            <a:pPr algn="l">
              <a:spcAft>
                <a:spcPts val="0"/>
              </a:spcAft>
            </a:pPr>
            <a:r>
              <a:rPr lang="vi-VN" sz="3600" b="1" i="0" dirty="0">
                <a:solidFill>
                  <a:srgbClr val="000000"/>
                </a:solidFill>
                <a:effectLst/>
                <a:latin typeface="Times New Roman" panose="02020603050405020304" pitchFamily="18" charset="0"/>
              </a:rPr>
              <a:t> Trò chơi 1: " Nhanh và khéo"</a:t>
            </a:r>
            <a:endParaRPr lang="vi-VN" sz="3600" b="0" i="0" dirty="0">
              <a:solidFill>
                <a:srgbClr val="000000"/>
              </a:solidFill>
              <a:effectLst/>
              <a:latin typeface="Times New Roman" panose="02020603050405020304" pitchFamily="18" charset="0"/>
            </a:endParaRPr>
          </a:p>
          <a:p>
            <a:pPr algn="l">
              <a:spcAft>
                <a:spcPts val="0"/>
              </a:spcAft>
            </a:pPr>
            <a:r>
              <a:rPr lang="vi-VN" sz="3600" b="0" i="0" dirty="0">
                <a:solidFill>
                  <a:srgbClr val="000000"/>
                </a:solidFill>
                <a:effectLst/>
                <a:latin typeface="Times New Roman" panose="02020603050405020304" pitchFamily="18" charset="0"/>
              </a:rPr>
              <a:t> - Nhóm 1: Dùng các nguyên vật liệu khác nhau để tạo số 3.</a:t>
            </a:r>
          </a:p>
          <a:p>
            <a:pPr algn="l">
              <a:spcAft>
                <a:spcPts val="0"/>
              </a:spcAft>
            </a:pPr>
            <a:r>
              <a:rPr lang="vi-VN" sz="3600" b="0" i="0" dirty="0">
                <a:solidFill>
                  <a:srgbClr val="000000"/>
                </a:solidFill>
                <a:effectLst/>
                <a:latin typeface="Times New Roman" panose="02020603050405020304" pitchFamily="18" charset="0"/>
              </a:rPr>
              <a:t>+ Nhóm 2: Cho trẻ xâu các chuỗ hạt có 1 sợi dây gắn thẻ số 3 trên đầu.</a:t>
            </a:r>
          </a:p>
        </p:txBody>
      </p:sp>
      <p:pic>
        <p:nvPicPr>
          <p:cNvPr id="6" name="y2mate.com - Aeon Song  Nhạc hiệu Aeon">
            <a:hlinkClick r:id="" action="ppaction://media"/>
            <a:extLst>
              <a:ext uri="{FF2B5EF4-FFF2-40B4-BE49-F238E27FC236}">
                <a16:creationId xmlns:a16="http://schemas.microsoft.com/office/drawing/2014/main" id="{ADFF6B40-1567-434A-8E43-849FEA09C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1400" y="5930900"/>
            <a:ext cx="406400" cy="406400"/>
          </a:xfrm>
          <a:prstGeom prst="rect">
            <a:avLst/>
          </a:prstGeom>
        </p:spPr>
      </p:pic>
    </p:spTree>
    <p:extLst>
      <p:ext uri="{BB962C8B-B14F-4D97-AF65-F5344CB8AC3E}">
        <p14:creationId xmlns:p14="http://schemas.microsoft.com/office/powerpoint/2010/main" val="17815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31CBD-C145-420C-A41C-519972C588C2}"/>
              </a:ext>
            </a:extLst>
          </p:cNvPr>
          <p:cNvSpPr txBox="1"/>
          <p:nvPr/>
        </p:nvSpPr>
        <p:spPr>
          <a:xfrm>
            <a:off x="1514474" y="1548884"/>
            <a:ext cx="6981825" cy="4647426"/>
          </a:xfrm>
          <a:prstGeom prst="rect">
            <a:avLst/>
          </a:prstGeom>
          <a:noFill/>
        </p:spPr>
        <p:txBody>
          <a:bodyPr wrap="square">
            <a:spAutoFit/>
          </a:bodyPr>
          <a:lstStyle/>
          <a:p>
            <a:r>
              <a:rPr lang="en-US" sz="3600" b="1" i="0" dirty="0">
                <a:solidFill>
                  <a:srgbClr val="C00000"/>
                </a:solidFill>
                <a:effectLst/>
                <a:latin typeface="Times New Roman" panose="02020603050405020304" pitchFamily="18" charset="0"/>
              </a:rPr>
              <a:t>HĐ3: </a:t>
            </a:r>
            <a:r>
              <a:rPr lang="en-US" sz="3600" b="1" i="0" dirty="0" err="1">
                <a:solidFill>
                  <a:srgbClr val="C00000"/>
                </a:solidFill>
                <a:effectLst/>
                <a:latin typeface="Times New Roman" panose="02020603050405020304" pitchFamily="18" charset="0"/>
              </a:rPr>
              <a:t>Áp</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dụng</a:t>
            </a:r>
            <a:endParaRPr lang="en-US" sz="3600" b="1" i="0" dirty="0">
              <a:solidFill>
                <a:srgbClr val="C00000"/>
              </a:solidFill>
              <a:effectLst/>
              <a:latin typeface="Times New Roman" panose="02020603050405020304" pitchFamily="18" charset="0"/>
            </a:endParaRPr>
          </a:p>
          <a:p>
            <a:pPr algn="l">
              <a:spcAft>
                <a:spcPts val="0"/>
              </a:spcAft>
            </a:pPr>
            <a:r>
              <a:rPr lang="vi-VN" sz="3600" b="1" i="0" dirty="0">
                <a:solidFill>
                  <a:srgbClr val="000000"/>
                </a:solidFill>
                <a:effectLst/>
                <a:latin typeface="Times New Roman" panose="02020603050405020304" pitchFamily="18" charset="0"/>
              </a:rPr>
              <a:t>- </a:t>
            </a:r>
            <a:r>
              <a:rPr lang="vi-VN" sz="2800" b="1" i="0" dirty="0">
                <a:solidFill>
                  <a:srgbClr val="000000"/>
                </a:solidFill>
                <a:effectLst/>
                <a:latin typeface="Times New Roman" panose="02020603050405020304" pitchFamily="18" charset="0"/>
              </a:rPr>
              <a:t>Trò chơi 2: " Tìm nhà"</a:t>
            </a:r>
            <a:endParaRPr lang="vi-VN" sz="2800" b="0" i="0" dirty="0">
              <a:solidFill>
                <a:srgbClr val="000000"/>
              </a:solidFill>
              <a:effectLst/>
              <a:latin typeface="Times New Roman" panose="02020603050405020304" pitchFamily="18" charset="0"/>
            </a:endParaRPr>
          </a:p>
          <a:p>
            <a:pPr algn="l">
              <a:spcAft>
                <a:spcPts val="0"/>
              </a:spcAft>
            </a:pPr>
            <a:r>
              <a:rPr lang="vi-VN" sz="2800" b="0" i="1" u="sng" dirty="0">
                <a:solidFill>
                  <a:srgbClr val="000000"/>
                </a:solidFill>
                <a:effectLst/>
                <a:latin typeface="Times New Roman" panose="02020603050405020304" pitchFamily="18" charset="0"/>
              </a:rPr>
              <a:t>Cách chơi:</a:t>
            </a:r>
            <a:r>
              <a:rPr lang="vi-VN" sz="2800" b="0" i="0" dirty="0">
                <a:solidFill>
                  <a:srgbClr val="000000"/>
                </a:solidFill>
                <a:effectLst/>
                <a:latin typeface="Times New Roman" panose="02020603050405020304" pitchFamily="18" charset="0"/>
              </a:rPr>
              <a:t> Chia cho mỗi trẻ 1  thẻ số 1,2,3. Cô chuẩn bị 3 vòng tròn có gắn các chấm  làm nhà. Nhiệm vụ của trẻ là vừa đi vừa hát bài hát " Ước mơ xanh” Khi nghe hiệu lệnh “Tìm nhà” Trẻ phải chạy thật nhanh về nhà có số lượng tương ứng với thẻ số cầm trên tay của minh.</a:t>
            </a:r>
          </a:p>
          <a:p>
            <a:pPr algn="l">
              <a:spcAft>
                <a:spcPts val="0"/>
              </a:spcAft>
            </a:pPr>
            <a:r>
              <a:rPr lang="vi-VN" sz="2800" b="0" i="1" u="sng" dirty="0">
                <a:solidFill>
                  <a:srgbClr val="000000"/>
                </a:solidFill>
                <a:effectLst/>
                <a:latin typeface="Times New Roman" panose="02020603050405020304" pitchFamily="18" charset="0"/>
              </a:rPr>
              <a:t>Luật chơi: </a:t>
            </a:r>
            <a:r>
              <a:rPr lang="vi-VN" sz="2800" b="0" i="0" dirty="0">
                <a:solidFill>
                  <a:srgbClr val="000000"/>
                </a:solidFill>
                <a:effectLst/>
                <a:latin typeface="Times New Roman" panose="02020603050405020304" pitchFamily="18" charset="0"/>
              </a:rPr>
              <a:t>Trẻ nào về nhầm nhà phải nhảy lò cò đi tìm lại cho đúng số nhà của mình.</a:t>
            </a:r>
          </a:p>
        </p:txBody>
      </p:sp>
    </p:spTree>
    <p:extLst>
      <p:ext uri="{BB962C8B-B14F-4D97-AF65-F5344CB8AC3E}">
        <p14:creationId xmlns:p14="http://schemas.microsoft.com/office/powerpoint/2010/main" val="383791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631CBD-C145-420C-A41C-519972C588C2}"/>
              </a:ext>
            </a:extLst>
          </p:cNvPr>
          <p:cNvSpPr txBox="1"/>
          <p:nvPr/>
        </p:nvSpPr>
        <p:spPr>
          <a:xfrm>
            <a:off x="1514474" y="1548884"/>
            <a:ext cx="6981825" cy="1200329"/>
          </a:xfrm>
          <a:prstGeom prst="rect">
            <a:avLst/>
          </a:prstGeom>
          <a:noFill/>
        </p:spPr>
        <p:txBody>
          <a:bodyPr wrap="square">
            <a:spAutoFit/>
          </a:bodyPr>
          <a:lstStyle/>
          <a:p>
            <a:r>
              <a:rPr lang="en-US" sz="3600" b="1" i="0" dirty="0">
                <a:solidFill>
                  <a:srgbClr val="C00000"/>
                </a:solidFill>
                <a:effectLst/>
                <a:latin typeface="Times New Roman" panose="02020603050405020304" pitchFamily="18" charset="0"/>
              </a:rPr>
              <a:t>HĐ3: </a:t>
            </a:r>
            <a:r>
              <a:rPr lang="en-US" sz="3600" b="1" i="0" dirty="0" err="1">
                <a:solidFill>
                  <a:srgbClr val="C00000"/>
                </a:solidFill>
                <a:effectLst/>
                <a:latin typeface="Times New Roman" panose="02020603050405020304" pitchFamily="18" charset="0"/>
              </a:rPr>
              <a:t>Áp</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dụng</a:t>
            </a:r>
            <a:endParaRPr lang="en-US" sz="3600" b="1" i="0" dirty="0">
              <a:solidFill>
                <a:srgbClr val="C00000"/>
              </a:solidFill>
              <a:effectLst/>
              <a:latin typeface="Times New Roman" panose="02020603050405020304" pitchFamily="18" charset="0"/>
            </a:endParaRPr>
          </a:p>
          <a:p>
            <a:r>
              <a:rPr lang="vi-VN" sz="3600" b="1" i="0" dirty="0">
                <a:solidFill>
                  <a:srgbClr val="C00000"/>
                </a:solidFill>
                <a:effectLst/>
                <a:latin typeface="Times New Roman" panose="02020603050405020304" pitchFamily="18" charset="0"/>
              </a:rPr>
              <a:t>Trò chơi 2: “</a:t>
            </a:r>
            <a:r>
              <a:rPr lang="en-US" sz="3600" b="1" i="0" dirty="0" err="1">
                <a:solidFill>
                  <a:srgbClr val="C00000"/>
                </a:solidFill>
                <a:effectLst/>
                <a:latin typeface="Times New Roman" panose="02020603050405020304" pitchFamily="18" charset="0"/>
              </a:rPr>
              <a:t>Bé</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tài</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năng</a:t>
            </a:r>
            <a:r>
              <a:rPr lang="vi-VN" sz="3600" b="1" i="0" dirty="0">
                <a:solidFill>
                  <a:srgbClr val="C00000"/>
                </a:solidFill>
                <a:effectLst/>
                <a:latin typeface="Times New Roman" panose="02020603050405020304" pitchFamily="18" charset="0"/>
              </a:rPr>
              <a:t>”</a:t>
            </a:r>
            <a:endParaRPr lang="en-US" sz="3600" dirty="0">
              <a:solidFill>
                <a:srgbClr val="C00000"/>
              </a:solidFill>
            </a:endParaRPr>
          </a:p>
        </p:txBody>
      </p:sp>
      <p:sp>
        <p:nvSpPr>
          <p:cNvPr id="4" name="TextBox 3">
            <a:extLst>
              <a:ext uri="{FF2B5EF4-FFF2-40B4-BE49-F238E27FC236}">
                <a16:creationId xmlns:a16="http://schemas.microsoft.com/office/drawing/2014/main" id="{BAFEC050-E204-47BB-A173-50A49EABC123}"/>
              </a:ext>
            </a:extLst>
          </p:cNvPr>
          <p:cNvSpPr txBox="1"/>
          <p:nvPr/>
        </p:nvSpPr>
        <p:spPr>
          <a:xfrm>
            <a:off x="2333624" y="3000792"/>
            <a:ext cx="7267575" cy="1200329"/>
          </a:xfrm>
          <a:prstGeom prst="rect">
            <a:avLst/>
          </a:prstGeom>
          <a:noFill/>
        </p:spPr>
        <p:txBody>
          <a:bodyPr wrap="square">
            <a:spAutoFit/>
          </a:bodyPr>
          <a:lstStyle/>
          <a:p>
            <a:pPr algn="l">
              <a:spcAft>
                <a:spcPts val="0"/>
              </a:spcAft>
            </a:pPr>
            <a:r>
              <a:rPr lang="vi-VN" sz="2400" b="1" i="1" u="sng" dirty="0">
                <a:solidFill>
                  <a:srgbClr val="000000"/>
                </a:solidFill>
                <a:effectLst/>
                <a:latin typeface="Times New Roman" panose="02020603050405020304" pitchFamily="18" charset="0"/>
              </a:rPr>
              <a:t>Cách chơi: </a:t>
            </a:r>
            <a:r>
              <a:rPr lang="en-US" sz="2400" b="0" i="0" dirty="0" err="1">
                <a:solidFill>
                  <a:srgbClr val="000000"/>
                </a:solidFill>
                <a:effectLst/>
                <a:latin typeface="Times New Roman" panose="02020603050405020304" pitchFamily="18" charset="0"/>
              </a:rPr>
              <a:t>Trẻ</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hãy</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tìm</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đôi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các</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đồ</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dùng</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và</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nối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chúng</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với</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nhau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Tô</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màu</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các</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đồ</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dùng</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theo</a:t>
            </a:r>
            <a:r>
              <a:rPr lang="en-US" sz="2400" b="0" i="0" dirty="0">
                <a:solidFill>
                  <a:srgbClr val="000000"/>
                </a:solidFill>
                <a:effectLst/>
                <a:latin typeface="Times New Roman" panose="02020603050405020304" pitchFamily="18" charset="0"/>
              </a:rPr>
              <a:t> </a:t>
            </a:r>
            <a:r>
              <a:rPr lang="en-US" sz="2400" b="0" i="0" dirty="0" err="1">
                <a:solidFill>
                  <a:srgbClr val="000000"/>
                </a:solidFill>
                <a:effectLst/>
                <a:latin typeface="Times New Roman" panose="02020603050405020304" pitchFamily="18" charset="0"/>
              </a:rPr>
              <a:t>đôi</a:t>
            </a:r>
            <a:endParaRPr lang="en-US" sz="2400" b="0" i="0" dirty="0">
              <a:solidFill>
                <a:srgbClr val="000000"/>
              </a:solidFill>
              <a:effectLst/>
              <a:latin typeface="Times New Roman" panose="02020603050405020304" pitchFamily="18" charset="0"/>
            </a:endParaRPr>
          </a:p>
          <a:p>
            <a:pPr algn="l">
              <a:spcAft>
                <a:spcPts val="0"/>
              </a:spcAft>
            </a:pPr>
            <a:r>
              <a:rPr lang="vi-VN" sz="2400" b="1" i="1" u="sng" dirty="0">
                <a:solidFill>
                  <a:srgbClr val="000000"/>
                </a:solidFill>
                <a:effectLst/>
                <a:latin typeface="Times New Roman" panose="02020603050405020304" pitchFamily="18" charset="0"/>
              </a:rPr>
              <a:t> Luật chơi: </a:t>
            </a:r>
            <a:r>
              <a:rPr lang="fr-FR" sz="2400" b="0" i="0" dirty="0" err="1">
                <a:solidFill>
                  <a:srgbClr val="000000"/>
                </a:solidFill>
                <a:effectLst/>
                <a:latin typeface="Times New Roman" panose="02020603050405020304" pitchFamily="18" charset="0"/>
              </a:rPr>
              <a:t>Thời</a:t>
            </a:r>
            <a:r>
              <a:rPr lang="fr-FR" sz="2400" b="0" i="0" dirty="0">
                <a:solidFill>
                  <a:srgbClr val="000000"/>
                </a:solidFill>
                <a:effectLst/>
                <a:latin typeface="Times New Roman" panose="02020603050405020304" pitchFamily="18" charset="0"/>
              </a:rPr>
              <a:t> </a:t>
            </a:r>
            <a:r>
              <a:rPr lang="fr-FR" sz="2400" b="0" i="0" dirty="0" err="1">
                <a:solidFill>
                  <a:srgbClr val="000000"/>
                </a:solidFill>
                <a:effectLst/>
                <a:latin typeface="Times New Roman" panose="02020603050405020304" pitchFamily="18" charset="0"/>
              </a:rPr>
              <a:t>gian</a:t>
            </a:r>
            <a:r>
              <a:rPr lang="fr-FR" sz="2400" b="0" i="0" dirty="0">
                <a:solidFill>
                  <a:srgbClr val="000000"/>
                </a:solidFill>
                <a:effectLst/>
                <a:latin typeface="Times New Roman" panose="02020603050405020304" pitchFamily="18" charset="0"/>
              </a:rPr>
              <a:t> là 3 </a:t>
            </a:r>
            <a:r>
              <a:rPr lang="fr-FR" sz="2400" b="0" i="0" dirty="0" err="1">
                <a:solidFill>
                  <a:srgbClr val="000000"/>
                </a:solidFill>
                <a:effectLst/>
                <a:latin typeface="Times New Roman" panose="02020603050405020304" pitchFamily="18" charset="0"/>
              </a:rPr>
              <a:t>phút</a:t>
            </a:r>
            <a:r>
              <a:rPr lang="fr-FR" sz="2400" b="0" i="0" dirty="0">
                <a:solidFill>
                  <a:srgbClr val="000000"/>
                </a:solidFill>
                <a:effectLst/>
                <a:latin typeface="Times New Roman" panose="02020603050405020304" pitchFamily="18" charset="0"/>
              </a:rPr>
              <a:t>.</a:t>
            </a:r>
            <a:endParaRPr lang="vi-VN" sz="2400" b="1"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582614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28241" y="2844921"/>
            <a:ext cx="810409" cy="956924"/>
          </a:xfrm>
          <a:prstGeom prst="rect">
            <a:avLst/>
          </a:prstGeom>
        </p:spPr>
      </p:pic>
      <p:sp>
        <p:nvSpPr>
          <p:cNvPr id="2" name="TextBox 1"/>
          <p:cNvSpPr txBox="1"/>
          <p:nvPr/>
        </p:nvSpPr>
        <p:spPr>
          <a:xfrm>
            <a:off x="1738117" y="1952121"/>
            <a:ext cx="8581257" cy="769441"/>
          </a:xfrm>
          <a:prstGeom prst="rect">
            <a:avLst/>
          </a:prstGeom>
          <a:noFill/>
        </p:spPr>
        <p:txBody>
          <a:bodyPr wrap="square" rtlCol="0">
            <a:spAutoFit/>
          </a:bodyPr>
          <a:lstStyle/>
          <a:p>
            <a:pPr algn="ctr"/>
            <a:r>
              <a:rPr lang="en-US" sz="4400" b="1" dirty="0">
                <a:solidFill>
                  <a:srgbClr val="FF0000"/>
                </a:solidFill>
                <a:latin typeface="iCiel Cadena" pitchFamily="2" charset="0"/>
              </a:rPr>
              <a:t>CHÀO TẠM BIỆT CÁC CON!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727" y="6434295"/>
            <a:ext cx="5294044" cy="357189"/>
          </a:xfrm>
          <a:prstGeom prst="rect">
            <a:avLst/>
          </a:prstGeom>
        </p:spPr>
      </p:pic>
      <p:pic>
        <p:nvPicPr>
          <p:cNvPr id="17"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71467" t="31526" r="6533" b="22726"/>
          <a:stretch>
            <a:fillRect/>
          </a:stretch>
        </p:blipFill>
        <p:spPr>
          <a:xfrm>
            <a:off x="10559735" y="2336842"/>
            <a:ext cx="1592036" cy="1862200"/>
          </a:xfrm>
          <a:prstGeom prst="rect">
            <a:avLst/>
          </a:prstGeom>
        </p:spPr>
      </p:pic>
      <p:pic>
        <p:nvPicPr>
          <p:cNvPr id="19" name="图片 9"/>
          <p:cNvPicPr>
            <a:picLocks noChangeAspect="1"/>
          </p:cNvPicPr>
          <p:nvPr/>
        </p:nvPicPr>
        <p:blipFill rotWithShape="1">
          <a:blip r:embed="rId6" cstate="print">
            <a:extLst>
              <a:ext uri="{28A0092B-C50C-407E-A947-70E740481C1C}">
                <a14:useLocalDpi xmlns:a14="http://schemas.microsoft.com/office/drawing/2010/main" val="0"/>
              </a:ext>
            </a:extLst>
          </a:blip>
          <a:srcRect l="56400" t="31289" r="22801" b="23674"/>
          <a:stretch>
            <a:fillRect/>
          </a:stretch>
        </p:blipFill>
        <p:spPr>
          <a:xfrm>
            <a:off x="10012412" y="3413595"/>
            <a:ext cx="1575618" cy="1919151"/>
          </a:xfrm>
          <a:prstGeom prst="rect">
            <a:avLst/>
          </a:prstGeom>
        </p:spPr>
      </p:pic>
      <p:pic>
        <p:nvPicPr>
          <p:cNvPr id="22"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4618" t="33778" r="36813" b="24385"/>
          <a:stretch>
            <a:fillRect/>
          </a:stretch>
        </p:blipFill>
        <p:spPr>
          <a:xfrm>
            <a:off x="9370565" y="4261507"/>
            <a:ext cx="1429656" cy="1811788"/>
          </a:xfrm>
          <a:prstGeom prst="rect">
            <a:avLst/>
          </a:prstGeom>
        </p:spPr>
      </p:pic>
      <p:pic>
        <p:nvPicPr>
          <p:cNvPr id="23" name="图片 7"/>
          <p:cNvPicPr>
            <a:picLocks noChangeAspect="1"/>
          </p:cNvPicPr>
          <p:nvPr/>
        </p:nvPicPr>
        <p:blipFill rotWithShape="1">
          <a:blip r:embed="rId8">
            <a:extLst>
              <a:ext uri="{28A0092B-C50C-407E-A947-70E740481C1C}">
                <a14:useLocalDpi xmlns:a14="http://schemas.microsoft.com/office/drawing/2010/main" val="0"/>
              </a:ext>
            </a:extLst>
          </a:blip>
          <a:srcRect l="26267" t="33778" r="52133" b="24148"/>
          <a:stretch>
            <a:fillRect/>
          </a:stretch>
        </p:blipFill>
        <p:spPr>
          <a:xfrm>
            <a:off x="8059807" y="4726762"/>
            <a:ext cx="1721423" cy="1886127"/>
          </a:xfrm>
          <a:prstGeom prst="rect">
            <a:avLst/>
          </a:prstGeom>
        </p:spPr>
      </p:pic>
      <p:grpSp>
        <p:nvGrpSpPr>
          <p:cNvPr id="11" name="组合 8"/>
          <p:cNvGrpSpPr/>
          <p:nvPr/>
        </p:nvGrpSpPr>
        <p:grpSpPr>
          <a:xfrm>
            <a:off x="1738117" y="2627024"/>
            <a:ext cx="5588000" cy="3446271"/>
            <a:chOff x="2178756" y="1295062"/>
            <a:chExt cx="5588000" cy="3446271"/>
          </a:xfrm>
        </p:grpSpPr>
        <p:pic>
          <p:nvPicPr>
            <p:cNvPr id="12" name="图片 4"/>
            <p:cNvPicPr>
              <a:picLocks noChangeAspect="1"/>
            </p:cNvPicPr>
            <p:nvPr/>
          </p:nvPicPr>
          <p:blipFill rotWithShape="1">
            <a:blip r:embed="rId9">
              <a:extLst>
                <a:ext uri="{28A0092B-C50C-407E-A947-70E740481C1C}">
                  <a14:useLocalDpi xmlns:a14="http://schemas.microsoft.com/office/drawing/2010/main" val="0"/>
                </a:ext>
              </a:extLst>
            </a:blip>
            <a:srcRect l="23827" t="34897" r="15062" b="7820"/>
            <a:stretch>
              <a:fillRect/>
            </a:stretch>
          </p:blipFill>
          <p:spPr>
            <a:xfrm>
              <a:off x="2178756" y="1794932"/>
              <a:ext cx="5588000" cy="2946401"/>
            </a:xfrm>
            <a:prstGeom prst="rect">
              <a:avLst/>
            </a:prstGeom>
          </p:spPr>
        </p:pic>
        <p:pic>
          <p:nvPicPr>
            <p:cNvPr id="1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14" name="图片 6"/>
            <p:cNvPicPr>
              <a:picLocks noChangeAspect="1"/>
            </p:cNvPicPr>
            <p:nvPr/>
          </p:nvPicPr>
          <p:blipFill rotWithShape="1">
            <a:blip r:embed="rId11" cstate="print">
              <a:extLst>
                <a:ext uri="{28A0092B-C50C-407E-A947-70E740481C1C}">
                  <a14:useLocalDpi xmlns:a14="http://schemas.microsoft.com/office/drawing/2010/main" val="0"/>
                </a:ext>
              </a:extLst>
            </a:blip>
            <a:srcRect l="38478" t="38478" r="37870" b="37870"/>
            <a:stretch>
              <a:fillRect/>
            </a:stretch>
          </p:blipFill>
          <p:spPr>
            <a:xfrm>
              <a:off x="4634088" y="2126684"/>
              <a:ext cx="329891" cy="329891"/>
            </a:xfrm>
            <a:prstGeom prst="rect">
              <a:avLst/>
            </a:prstGeom>
          </p:spPr>
        </p:pic>
      </p:grpSp>
      <p:pic>
        <p:nvPicPr>
          <p:cNvPr id="18" name="图片 3"/>
          <p:cNvPicPr>
            <a:picLocks noChangeAspect="1"/>
          </p:cNvPicPr>
          <p:nvPr/>
        </p:nvPicPr>
        <p:blipFill rotWithShape="1">
          <a:blip r:embed="rId12">
            <a:extLst>
              <a:ext uri="{28A0092B-C50C-407E-A947-70E740481C1C}">
                <a14:useLocalDpi xmlns:a14="http://schemas.microsoft.com/office/drawing/2010/main" val="0"/>
              </a:ext>
            </a:extLst>
          </a:blip>
          <a:srcRect l="9506" t="71770" r="8149"/>
          <a:stretch>
            <a:fillRect/>
          </a:stretch>
        </p:blipFill>
        <p:spPr>
          <a:xfrm>
            <a:off x="433445" y="5160856"/>
            <a:ext cx="7529689" cy="1452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100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4"/>
          <a:stretch>
            <a:fillRect/>
          </a:stretch>
        </p:blipFill>
        <p:spPr>
          <a:xfrm>
            <a:off x="1118804" y="295458"/>
            <a:ext cx="1525010" cy="2729768"/>
          </a:xfrm>
          <a:prstGeom prst="rect">
            <a:avLst/>
          </a:prstGeom>
        </p:spPr>
      </p:pic>
      <p:pic>
        <p:nvPicPr>
          <p:cNvPr id="17"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71467" t="31526" r="6533" b="22726"/>
          <a:stretch>
            <a:fillRect/>
          </a:stretch>
        </p:blipFill>
        <p:spPr>
          <a:xfrm>
            <a:off x="10559735" y="2336842"/>
            <a:ext cx="1592036" cy="1862200"/>
          </a:xfrm>
          <a:prstGeom prst="rect">
            <a:avLst/>
          </a:prstGeom>
        </p:spPr>
      </p:pic>
      <p:pic>
        <p:nvPicPr>
          <p:cNvPr id="19" name="图片 9"/>
          <p:cNvPicPr>
            <a:picLocks noChangeAspect="1"/>
          </p:cNvPicPr>
          <p:nvPr/>
        </p:nvPicPr>
        <p:blipFill rotWithShape="1">
          <a:blip r:embed="rId6" cstate="print">
            <a:extLst>
              <a:ext uri="{28A0092B-C50C-407E-A947-70E740481C1C}">
                <a14:useLocalDpi xmlns:a14="http://schemas.microsoft.com/office/drawing/2010/main" val="0"/>
              </a:ext>
            </a:extLst>
          </a:blip>
          <a:srcRect l="56400" t="31289" r="22801" b="23674"/>
          <a:stretch>
            <a:fillRect/>
          </a:stretch>
        </p:blipFill>
        <p:spPr>
          <a:xfrm>
            <a:off x="10012412" y="3413595"/>
            <a:ext cx="1575618" cy="1919151"/>
          </a:xfrm>
          <a:prstGeom prst="rect">
            <a:avLst/>
          </a:prstGeom>
        </p:spPr>
      </p:pic>
      <p:pic>
        <p:nvPicPr>
          <p:cNvPr id="22"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4618" t="33778" r="36813" b="24385"/>
          <a:stretch>
            <a:fillRect/>
          </a:stretch>
        </p:blipFill>
        <p:spPr>
          <a:xfrm>
            <a:off x="9370565" y="4261507"/>
            <a:ext cx="1429656" cy="1811788"/>
          </a:xfrm>
          <a:prstGeom prst="rect">
            <a:avLst/>
          </a:prstGeom>
        </p:spPr>
      </p:pic>
      <p:pic>
        <p:nvPicPr>
          <p:cNvPr id="23" name="图片 7"/>
          <p:cNvPicPr>
            <a:picLocks noChangeAspect="1"/>
          </p:cNvPicPr>
          <p:nvPr/>
        </p:nvPicPr>
        <p:blipFill rotWithShape="1">
          <a:blip r:embed="rId8">
            <a:extLst>
              <a:ext uri="{28A0092B-C50C-407E-A947-70E740481C1C}">
                <a14:useLocalDpi xmlns:a14="http://schemas.microsoft.com/office/drawing/2010/main" val="0"/>
              </a:ext>
            </a:extLst>
          </a:blip>
          <a:srcRect l="26267" t="33778" r="52133" b="24148"/>
          <a:stretch>
            <a:fillRect/>
          </a:stretch>
        </p:blipFill>
        <p:spPr>
          <a:xfrm>
            <a:off x="8059807" y="4726762"/>
            <a:ext cx="1721423" cy="1886127"/>
          </a:xfrm>
          <a:prstGeom prst="rect">
            <a:avLst/>
          </a:prstGeom>
        </p:spPr>
      </p:pic>
      <p:sp>
        <p:nvSpPr>
          <p:cNvPr id="11" name="TextBox 10">
            <a:extLst>
              <a:ext uri="{FF2B5EF4-FFF2-40B4-BE49-F238E27FC236}">
                <a16:creationId xmlns:a16="http://schemas.microsoft.com/office/drawing/2014/main" id="{0EAA3A89-7DFA-46D6-903F-A14E6529C037}"/>
              </a:ext>
            </a:extLst>
          </p:cNvPr>
          <p:cNvSpPr txBox="1"/>
          <p:nvPr/>
        </p:nvSpPr>
        <p:spPr>
          <a:xfrm>
            <a:off x="2882262" y="1380474"/>
            <a:ext cx="7419975" cy="1200329"/>
          </a:xfrm>
          <a:prstGeom prst="rect">
            <a:avLst/>
          </a:prstGeom>
          <a:noFill/>
        </p:spPr>
        <p:txBody>
          <a:bodyPr wrap="square">
            <a:spAutoFit/>
          </a:bodyPr>
          <a:lstStyle/>
          <a:p>
            <a:pPr marL="342900" indent="-342900" algn="l">
              <a:spcAft>
                <a:spcPts val="0"/>
              </a:spcAft>
              <a:buAutoNum type="arabicPeriod"/>
            </a:pPr>
            <a:r>
              <a:rPr lang="en-US" sz="3600" b="1" i="0" dirty="0" err="1">
                <a:solidFill>
                  <a:srgbClr val="C00000"/>
                </a:solidFill>
                <a:effectLst/>
                <a:latin typeface="Times New Roman" panose="02020603050405020304" pitchFamily="18" charset="0"/>
              </a:rPr>
              <a:t>Ổn</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định</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tổ</a:t>
            </a:r>
            <a:r>
              <a:rPr lang="en-US" sz="3600" b="1" i="0" dirty="0">
                <a:solidFill>
                  <a:srgbClr val="C00000"/>
                </a:solidFill>
                <a:effectLst/>
                <a:latin typeface="Times New Roman" panose="02020603050405020304" pitchFamily="18" charset="0"/>
              </a:rPr>
              <a:t> </a:t>
            </a:r>
            <a:r>
              <a:rPr lang="en-US" sz="3600" b="1" i="0" dirty="0" err="1">
                <a:solidFill>
                  <a:srgbClr val="C00000"/>
                </a:solidFill>
                <a:effectLst/>
                <a:latin typeface="Times New Roman" panose="02020603050405020304" pitchFamily="18" charset="0"/>
              </a:rPr>
              <a:t>chức</a:t>
            </a:r>
            <a:r>
              <a:rPr lang="en-US" sz="3600" b="1" i="0" dirty="0">
                <a:solidFill>
                  <a:srgbClr val="C00000"/>
                </a:solidFill>
                <a:effectLst/>
                <a:latin typeface="Times New Roman" panose="02020603050405020304" pitchFamily="18" charset="0"/>
              </a:rPr>
              <a:t>: </a:t>
            </a:r>
          </a:p>
          <a:p>
            <a:pPr marL="342900" indent="-342900" algn="l">
              <a:spcAft>
                <a:spcPts val="0"/>
              </a:spcAft>
              <a:buAutoNum type="arabicPeriod"/>
            </a:pP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Cô</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và</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trẻ</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hát</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bài</a:t>
            </a:r>
            <a:r>
              <a:rPr lang="en-US" sz="3600" b="0" i="0" dirty="0">
                <a:solidFill>
                  <a:srgbClr val="C00000"/>
                </a:solidFill>
                <a:effectLst/>
                <a:latin typeface="Times New Roman" panose="02020603050405020304" pitchFamily="18" charset="0"/>
              </a:rPr>
              <a:t> </a:t>
            </a:r>
            <a:r>
              <a:rPr lang="en-US" sz="3600" b="0" i="0" dirty="0" err="1">
                <a:solidFill>
                  <a:srgbClr val="C00000"/>
                </a:solidFill>
                <a:effectLst/>
                <a:latin typeface="Times New Roman" panose="02020603050405020304" pitchFamily="18" charset="0"/>
              </a:rPr>
              <a:t>hát</a:t>
            </a:r>
            <a:r>
              <a:rPr lang="en-US" sz="3600" b="0" i="0" dirty="0">
                <a:solidFill>
                  <a:srgbClr val="C00000"/>
                </a:solidFill>
                <a:effectLst/>
                <a:latin typeface="Times New Roman" panose="02020603050405020304" pitchFamily="18" charset="0"/>
              </a:rPr>
              <a:t> “ </a:t>
            </a:r>
            <a:r>
              <a:rPr lang="en-US" sz="3600" dirty="0" err="1">
                <a:solidFill>
                  <a:srgbClr val="C00000"/>
                </a:solidFill>
                <a:latin typeface="Times New Roman" panose="02020603050405020304" pitchFamily="18" charset="0"/>
              </a:rPr>
              <a:t>bé</a:t>
            </a:r>
            <a:r>
              <a:rPr lang="en-US" sz="3600" dirty="0">
                <a:solidFill>
                  <a:srgbClr val="C00000"/>
                </a:solidFill>
                <a:latin typeface="Times New Roman" panose="02020603050405020304" pitchFamily="18" charset="0"/>
              </a:rPr>
              <a:t> </a:t>
            </a:r>
            <a:r>
              <a:rPr lang="en-US" sz="3600" dirty="0" err="1">
                <a:solidFill>
                  <a:srgbClr val="C00000"/>
                </a:solidFill>
                <a:latin typeface="Times New Roman" panose="02020603050405020304" pitchFamily="18" charset="0"/>
              </a:rPr>
              <a:t>tập</a:t>
            </a:r>
            <a:r>
              <a:rPr lang="en-US" sz="3600" dirty="0">
                <a:solidFill>
                  <a:srgbClr val="C00000"/>
                </a:solidFill>
                <a:latin typeface="Times New Roman" panose="02020603050405020304" pitchFamily="18" charset="0"/>
              </a:rPr>
              <a:t> </a:t>
            </a:r>
            <a:r>
              <a:rPr lang="en-US" sz="3600" dirty="0" err="1">
                <a:solidFill>
                  <a:srgbClr val="C00000"/>
                </a:solidFill>
                <a:latin typeface="Times New Roman" panose="02020603050405020304" pitchFamily="18" charset="0"/>
              </a:rPr>
              <a:t>đếm</a:t>
            </a:r>
            <a:r>
              <a:rPr lang="en-US" sz="3600" b="0" i="0" dirty="0">
                <a:solidFill>
                  <a:srgbClr val="C00000"/>
                </a:solidFill>
                <a:effectLst/>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7217" y="3244334"/>
            <a:ext cx="237566" cy="369332"/>
          </a:xfrm>
          <a:prstGeom prst="rect">
            <a:avLst/>
          </a:prstGeom>
        </p:spPr>
        <p:txBody>
          <a:bodyPr wrap="none">
            <a:spAutoFit/>
          </a:bodyPr>
          <a:lstStyle/>
          <a:p>
            <a:r>
              <a:rPr lang="en-US" dirty="0"/>
              <a:t> </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30" r="89549">
                        <a14:foregroundMark x1="20902" y1="23925" x2="9836" y2="45968"/>
                        <a14:foregroundMark x1="10861" y1="46774" x2="12705" y2="69892"/>
                        <a14:foregroundMark x1="16189" y1="36290" x2="23361" y2="69086"/>
                        <a14:foregroundMark x1="13934" y1="40860" x2="13320" y2="75538"/>
                        <a14:foregroundMark x1="15779" y1="69892" x2="29918" y2="87634"/>
                        <a14:foregroundMark x1="22336" y1="70699" x2="37500" y2="82527"/>
                        <a14:foregroundMark x1="18033" y1="37097" x2="40164" y2="23387"/>
                        <a14:foregroundMark x1="17418" y1="32796" x2="37705" y2="21774"/>
                        <a14:foregroundMark x1="22131" y1="24194" x2="37500" y2="18548"/>
                        <a14:foregroundMark x1="42828" y1="23118" x2="52869" y2="36290"/>
                        <a14:foregroundMark x1="41189" y1="45699" x2="33402" y2="66129"/>
                        <a14:foregroundMark x1="34631" y1="41667" x2="31762" y2="62097"/>
                        <a14:foregroundMark x1="68443" y1="9140" x2="65984" y2="13172"/>
                        <a14:foregroundMark x1="69467" y1="9409" x2="62090" y2="20968"/>
                      </a14:backgroundRemoval>
                    </a14:imgEffect>
                  </a14:imgLayer>
                </a14:imgProps>
              </a:ext>
              <a:ext uri="{28A0092B-C50C-407E-A947-70E740481C1C}">
                <a14:useLocalDpi xmlns:a14="http://schemas.microsoft.com/office/drawing/2010/main" val="0"/>
              </a:ext>
            </a:extLst>
          </a:blip>
          <a:stretch>
            <a:fillRect/>
          </a:stretch>
        </p:blipFill>
        <p:spPr>
          <a:xfrm>
            <a:off x="1600975" y="2401473"/>
            <a:ext cx="911736" cy="695113"/>
          </a:xfrm>
          <a:prstGeom prst="rect">
            <a:avLst/>
          </a:prstGeom>
        </p:spPr>
      </p:pic>
      <p:pic>
        <p:nvPicPr>
          <p:cNvPr id="1026" name="Picture 2" descr="C:\Users\AM\Desktop\pp theme (1)\cartoon-students-vector-257304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056"/>
          <a:stretch>
            <a:fillRect/>
          </a:stretch>
        </p:blipFill>
        <p:spPr bwMode="auto">
          <a:xfrm>
            <a:off x="9119985" y="542618"/>
            <a:ext cx="1839430" cy="166794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47710" t="40370" r="7603" b="8900"/>
          <a:stretch>
            <a:fillRect/>
          </a:stretch>
        </p:blipFill>
        <p:spPr>
          <a:xfrm>
            <a:off x="1235694" y="648607"/>
            <a:ext cx="2554033" cy="1455965"/>
          </a:xfrm>
          <a:prstGeom prst="rect">
            <a:avLst/>
          </a:prstGeom>
        </p:spPr>
      </p:pic>
      <p:sp>
        <p:nvSpPr>
          <p:cNvPr id="11" name="TextBox 10">
            <a:extLst>
              <a:ext uri="{FF2B5EF4-FFF2-40B4-BE49-F238E27FC236}">
                <a16:creationId xmlns:a16="http://schemas.microsoft.com/office/drawing/2014/main" id="{77AA2BD9-DE70-4BB6-A1E5-75BBA0BC827D}"/>
              </a:ext>
            </a:extLst>
          </p:cNvPr>
          <p:cNvSpPr txBox="1"/>
          <p:nvPr/>
        </p:nvSpPr>
        <p:spPr>
          <a:xfrm>
            <a:off x="3267618" y="1886775"/>
            <a:ext cx="6691312" cy="3108543"/>
          </a:xfrm>
          <a:prstGeom prst="rect">
            <a:avLst/>
          </a:prstGeom>
          <a:noFill/>
        </p:spPr>
        <p:txBody>
          <a:bodyPr wrap="square">
            <a:spAutoFit/>
          </a:bodyPr>
          <a:lstStyle/>
          <a:p>
            <a:pPr algn="l">
              <a:spcAft>
                <a:spcPts val="0"/>
              </a:spcAft>
            </a:pPr>
            <a:r>
              <a:rPr lang="vi-VN" sz="2800" b="1" i="0" dirty="0">
                <a:solidFill>
                  <a:srgbClr val="000000"/>
                </a:solidFill>
                <a:effectLst/>
                <a:latin typeface="Times New Roman" panose="02020603050405020304" pitchFamily="18" charset="0"/>
              </a:rPr>
              <a:t> HĐ1: Khám phá ( Khảo sát) Ôn nhận biết nhóm đối tượng có số lượng 1,2.</a:t>
            </a:r>
            <a:endParaRPr lang="vi-VN" sz="2800" b="0" i="0" dirty="0">
              <a:solidFill>
                <a:srgbClr val="000000"/>
              </a:solidFill>
              <a:effectLst/>
              <a:latin typeface="Times New Roman" panose="02020603050405020304" pitchFamily="18" charset="0"/>
            </a:endParaRPr>
          </a:p>
          <a:p>
            <a:pPr algn="l">
              <a:spcAft>
                <a:spcPts val="0"/>
              </a:spcAft>
            </a:pPr>
            <a:r>
              <a:rPr lang="vi-VN" sz="2800" b="1" i="0" dirty="0">
                <a:solidFill>
                  <a:srgbClr val="000000"/>
                </a:solidFill>
                <a:effectLst/>
                <a:latin typeface="Times New Roman" panose="02020603050405020304" pitchFamily="18" charset="0"/>
              </a:rPr>
              <a:t>- Trò chơi " Hãy làm theo tôi nói"</a:t>
            </a:r>
            <a:endParaRPr lang="vi-VN" sz="2800" b="0" i="0" dirty="0">
              <a:solidFill>
                <a:srgbClr val="000000"/>
              </a:solidFill>
              <a:effectLst/>
              <a:latin typeface="Times New Roman" panose="02020603050405020304" pitchFamily="18" charset="0"/>
            </a:endParaRPr>
          </a:p>
          <a:p>
            <a:pPr algn="l">
              <a:spcAft>
                <a:spcPts val="0"/>
              </a:spcAft>
            </a:pPr>
            <a:r>
              <a:rPr lang="vi-VN" sz="2800" b="0" i="0" dirty="0">
                <a:solidFill>
                  <a:srgbClr val="000000"/>
                </a:solidFill>
                <a:effectLst/>
                <a:latin typeface="Times New Roman" panose="02020603050405020304" pitchFamily="18" charset="0"/>
              </a:rPr>
              <a:t>- Yêu cầu trẻ nhảy vào vòng tròn, vòng tròn xanh 1 trẻ. Vòng tròn đỏ 2 trẻ.</a:t>
            </a:r>
          </a:p>
          <a:p>
            <a:pPr algn="l">
              <a:spcAft>
                <a:spcPts val="0"/>
              </a:spcAft>
            </a:pPr>
            <a:r>
              <a:rPr lang="vi-VN" sz="2800" b="0" i="0" dirty="0">
                <a:solidFill>
                  <a:srgbClr val="000000"/>
                </a:solidFill>
                <a:effectLst/>
                <a:latin typeface="Times New Roman" panose="02020603050405020304" pitchFamily="18" charset="0"/>
              </a:rPr>
              <a:t>- Đếm kết quả số trẻ trong từng vòng tròn.</a:t>
            </a:r>
          </a:p>
          <a:p>
            <a:pPr algn="just"/>
            <a:r>
              <a:rPr lang="en-US" sz="2800" b="1" dirty="0">
                <a:solidFill>
                  <a:srgbClr val="C00000"/>
                </a:solidFill>
                <a:latin typeface="Times New Roman" panose="02020603050405020304" pitchFamily="18" charset="0"/>
              </a:rPr>
              <a:t> </a:t>
            </a:r>
            <a:endParaRPr lang="en-US" sz="2800" dirty="0">
              <a:solidFill>
                <a:srgbClr val="C00000"/>
              </a:solidFill>
            </a:endParaRPr>
          </a:p>
        </p:txBody>
      </p:sp>
      <p:sp>
        <p:nvSpPr>
          <p:cNvPr id="10" name="Content Placeholder 9">
            <a:extLst>
              <a:ext uri="{FF2B5EF4-FFF2-40B4-BE49-F238E27FC236}">
                <a16:creationId xmlns:a16="http://schemas.microsoft.com/office/drawing/2014/main" id="{C1410930-9BDA-4FDF-B31D-73E8E5C5528F}"/>
              </a:ext>
            </a:extLst>
          </p:cNvPr>
          <p:cNvSpPr>
            <a:spLocks noGrp="1"/>
          </p:cNvSpPr>
          <p:nvPr>
            <p:ph idx="1"/>
          </p:nvPr>
        </p:nvSpPr>
        <p:spPr>
          <a:xfrm>
            <a:off x="838200" y="7915274"/>
            <a:ext cx="10515600" cy="45719"/>
          </a:xfrm>
        </p:spPr>
        <p:txBody>
          <a:bodyPr>
            <a:normAutofit fontScale="25000" lnSpcReduction="20000"/>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7217" y="3244334"/>
            <a:ext cx="237566" cy="369332"/>
          </a:xfrm>
          <a:prstGeom prst="rect">
            <a:avLst/>
          </a:prstGeom>
        </p:spPr>
        <p:txBody>
          <a:bodyPr wrap="none">
            <a:spAutoFit/>
          </a:bodyPr>
          <a:lstStyle/>
          <a:p>
            <a:r>
              <a:rPr lang="en-US" dirty="0"/>
              <a:t> </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30" r="89549">
                        <a14:foregroundMark x1="20902" y1="23925" x2="9836" y2="45968"/>
                        <a14:foregroundMark x1="10861" y1="46774" x2="12705" y2="69892"/>
                        <a14:foregroundMark x1="16189" y1="36290" x2="23361" y2="69086"/>
                        <a14:foregroundMark x1="13934" y1="40860" x2="13320" y2="75538"/>
                        <a14:foregroundMark x1="15779" y1="69892" x2="29918" y2="87634"/>
                        <a14:foregroundMark x1="22336" y1="70699" x2="37500" y2="82527"/>
                        <a14:foregroundMark x1="18033" y1="37097" x2="40164" y2="23387"/>
                        <a14:foregroundMark x1="17418" y1="32796" x2="37705" y2="21774"/>
                        <a14:foregroundMark x1="22131" y1="24194" x2="37500" y2="18548"/>
                        <a14:foregroundMark x1="42828" y1="23118" x2="52869" y2="36290"/>
                        <a14:foregroundMark x1="41189" y1="45699" x2="33402" y2="66129"/>
                        <a14:foregroundMark x1="34631" y1="41667" x2="31762" y2="62097"/>
                        <a14:foregroundMark x1="68443" y1="9140" x2="65984" y2="13172"/>
                        <a14:foregroundMark x1="69467" y1="9409" x2="62090" y2="20968"/>
                      </a14:backgroundRemoval>
                    </a14:imgEffect>
                  </a14:imgLayer>
                </a14:imgProps>
              </a:ext>
              <a:ext uri="{28A0092B-C50C-407E-A947-70E740481C1C}">
                <a14:useLocalDpi xmlns:a14="http://schemas.microsoft.com/office/drawing/2010/main" val="0"/>
              </a:ext>
            </a:extLst>
          </a:blip>
          <a:stretch>
            <a:fillRect/>
          </a:stretch>
        </p:blipFill>
        <p:spPr>
          <a:xfrm>
            <a:off x="1600975" y="2401473"/>
            <a:ext cx="911736" cy="695113"/>
          </a:xfrm>
          <a:prstGeom prst="rect">
            <a:avLst/>
          </a:prstGeom>
        </p:spPr>
      </p:pic>
      <p:pic>
        <p:nvPicPr>
          <p:cNvPr id="1026" name="Picture 2" descr="C:\Users\AM\Desktop\pp theme (1)\cartoon-students-vector-257304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056"/>
          <a:stretch>
            <a:fillRect/>
          </a:stretch>
        </p:blipFill>
        <p:spPr bwMode="auto">
          <a:xfrm>
            <a:off x="9119985" y="542618"/>
            <a:ext cx="1839430" cy="166794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47710" t="40370" r="7603" b="8900"/>
          <a:stretch>
            <a:fillRect/>
          </a:stretch>
        </p:blipFill>
        <p:spPr>
          <a:xfrm>
            <a:off x="1235694" y="648607"/>
            <a:ext cx="2554033" cy="1455965"/>
          </a:xfrm>
          <a:prstGeom prst="rect">
            <a:avLst/>
          </a:prstGeom>
        </p:spPr>
      </p:pic>
      <p:sp>
        <p:nvSpPr>
          <p:cNvPr id="11" name="TextBox 10">
            <a:extLst>
              <a:ext uri="{FF2B5EF4-FFF2-40B4-BE49-F238E27FC236}">
                <a16:creationId xmlns:a16="http://schemas.microsoft.com/office/drawing/2014/main" id="{77AA2BD9-DE70-4BB6-A1E5-75BBA0BC827D}"/>
              </a:ext>
            </a:extLst>
          </p:cNvPr>
          <p:cNvSpPr txBox="1"/>
          <p:nvPr/>
        </p:nvSpPr>
        <p:spPr>
          <a:xfrm>
            <a:off x="3181893" y="1164134"/>
            <a:ext cx="6691312" cy="5693866"/>
          </a:xfrm>
          <a:prstGeom prst="rect">
            <a:avLst/>
          </a:prstGeom>
          <a:noFill/>
        </p:spPr>
        <p:txBody>
          <a:bodyPr wrap="square">
            <a:spAutoFit/>
          </a:bodyPr>
          <a:lstStyle/>
          <a:p>
            <a:pPr algn="l"/>
            <a:r>
              <a:rPr lang="vi-VN" sz="2800" b="1" i="0" dirty="0">
                <a:solidFill>
                  <a:srgbClr val="000000"/>
                </a:solidFill>
                <a:effectLst/>
                <a:latin typeface="Times New Roman" panose="02020603050405020304" pitchFamily="18" charset="0"/>
              </a:rPr>
              <a:t> </a:t>
            </a:r>
            <a:r>
              <a:rPr lang="vi-VN" sz="2800" b="0" i="0" dirty="0">
                <a:solidFill>
                  <a:srgbClr val="000000"/>
                </a:solidFill>
                <a:effectLst/>
                <a:latin typeface="Times New Roman" panose="02020603050405020304" pitchFamily="18" charset="0"/>
              </a:rPr>
              <a:t>+ </a:t>
            </a:r>
            <a:r>
              <a:rPr lang="vi-VN" sz="2800" b="1" i="0" dirty="0">
                <a:solidFill>
                  <a:srgbClr val="000000"/>
                </a:solidFill>
                <a:effectLst/>
                <a:latin typeface="Times New Roman" panose="02020603050405020304" pitchFamily="18" charset="0"/>
              </a:rPr>
              <a:t>Hoạt động nhóm</a:t>
            </a:r>
            <a:r>
              <a:rPr lang="vi-VN" sz="2800" b="0" i="0" dirty="0">
                <a:solidFill>
                  <a:srgbClr val="000000"/>
                </a:solidFill>
                <a:effectLst/>
                <a:latin typeface="Times New Roman" panose="02020603050405020304" pitchFamily="18" charset="0"/>
              </a:rPr>
              <a:t>:</a:t>
            </a:r>
          </a:p>
          <a:p>
            <a:pPr algn="l"/>
            <a:r>
              <a:rPr lang="vi-VN" sz="2800" b="0" i="0" dirty="0">
                <a:solidFill>
                  <a:srgbClr val="000000"/>
                </a:solidFill>
                <a:effectLst/>
                <a:latin typeface="Times New Roman" panose="02020603050405020304" pitchFamily="18" charset="0"/>
              </a:rPr>
              <a:t>- Cô chia trẻ thành 2 nhóm và  hướng dẫn để trẻ tự quan sát và thảo luận với nhau về thẻ lo tô của nhóm mình. Sau thời gian 5’, cô mời đại diện các nhóm lên trình bày kết quả thảo luận của nhóm mình. </a:t>
            </a:r>
          </a:p>
          <a:p>
            <a:pPr algn="l"/>
            <a:r>
              <a:rPr lang="vi-VN" sz="2800" b="0" i="0" dirty="0">
                <a:solidFill>
                  <a:srgbClr val="000000"/>
                </a:solidFill>
                <a:effectLst/>
                <a:latin typeface="Times New Roman" panose="02020603050405020304" pitchFamily="18" charset="0"/>
              </a:rPr>
              <a:t>  + Nhóm 1: Kẹp, khuy áo, hạt đậu, thẻ số 1,2,3.</a:t>
            </a:r>
          </a:p>
          <a:p>
            <a:pPr algn="l"/>
            <a:r>
              <a:rPr lang="vi-VN" sz="2800" b="0" i="0" dirty="0">
                <a:solidFill>
                  <a:srgbClr val="000000"/>
                </a:solidFill>
                <a:effectLst/>
                <a:latin typeface="Times New Roman" panose="02020603050405020304" pitchFamily="18" charset="0"/>
              </a:rPr>
              <a:t>  + Nhóm 2: Lắp chai, nút chai, thẻ số 1,2,3 và phương tiện khám phá: bảng, phấn.</a:t>
            </a:r>
          </a:p>
          <a:p>
            <a:pPr algn="l"/>
            <a:r>
              <a:rPr lang="vi-VN" sz="2800" b="0" i="0" dirty="0">
                <a:solidFill>
                  <a:srgbClr val="000000"/>
                </a:solidFill>
                <a:effectLst/>
                <a:latin typeface="Times New Roman" panose="02020603050405020304" pitchFamily="18" charset="0"/>
              </a:rPr>
              <a:t>- Trẻ về nhóm tìm, đếm, đặt thẻ số. Ghi kết quả.</a:t>
            </a:r>
          </a:p>
          <a:p>
            <a:endParaRPr lang="en-US" sz="2800" dirty="0">
              <a:solidFill>
                <a:srgbClr val="C00000"/>
              </a:solidFill>
            </a:endParaRPr>
          </a:p>
        </p:txBody>
      </p:sp>
      <p:sp>
        <p:nvSpPr>
          <p:cNvPr id="10" name="Content Placeholder 9">
            <a:extLst>
              <a:ext uri="{FF2B5EF4-FFF2-40B4-BE49-F238E27FC236}">
                <a16:creationId xmlns:a16="http://schemas.microsoft.com/office/drawing/2014/main" id="{C1410930-9BDA-4FDF-B31D-73E8E5C5528F}"/>
              </a:ext>
            </a:extLst>
          </p:cNvPr>
          <p:cNvSpPr>
            <a:spLocks noGrp="1"/>
          </p:cNvSpPr>
          <p:nvPr>
            <p:ph idx="1"/>
          </p:nvPr>
        </p:nvSpPr>
        <p:spPr>
          <a:xfrm>
            <a:off x="838200" y="7915274"/>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5948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366EDEA-75D3-4D3C-B76B-F34D317EE451}"/>
              </a:ext>
            </a:extLst>
          </p:cNvPr>
          <p:cNvSpPr txBox="1"/>
          <p:nvPr/>
        </p:nvSpPr>
        <p:spPr>
          <a:xfrm>
            <a:off x="2152650" y="1667560"/>
            <a:ext cx="7391400"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rPr>
              <a:t> HĐ2: </a:t>
            </a:r>
            <a:r>
              <a:rPr lang="en-US" sz="2800" b="1" i="0" dirty="0" err="1">
                <a:solidFill>
                  <a:srgbClr val="000000"/>
                </a:solidFill>
                <a:effectLst/>
                <a:latin typeface="Times New Roman" panose="02020603050405020304" pitchFamily="18" charset="0"/>
              </a:rPr>
              <a:t>Giải</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thích</a:t>
            </a:r>
            <a:r>
              <a:rPr lang="en-US" sz="2800" b="1" i="0" dirty="0">
                <a:solidFill>
                  <a:srgbClr val="000000"/>
                </a:solidFill>
                <a:effectLst/>
                <a:latin typeface="Times New Roman" panose="02020603050405020304" pitchFamily="18" charset="0"/>
              </a:rPr>
              <a:t> ( Chia </a:t>
            </a:r>
            <a:r>
              <a:rPr lang="en-US" sz="2800" b="1" i="0" dirty="0" err="1">
                <a:solidFill>
                  <a:srgbClr val="000000"/>
                </a:solidFill>
                <a:effectLst/>
                <a:latin typeface="Times New Roman" panose="02020603050405020304" pitchFamily="18" charset="0"/>
              </a:rPr>
              <a:t>sẻ</a:t>
            </a:r>
            <a:r>
              <a:rPr lang="en-US" sz="2800" b="1" i="0" dirty="0">
                <a:solidFill>
                  <a:srgbClr val="000000"/>
                </a:solidFill>
                <a:effectLst/>
                <a:latin typeface="Times New Roman" panose="02020603050405020304" pitchFamily="18" charset="0"/>
              </a:rPr>
              <a:t> ): </a:t>
            </a:r>
            <a:r>
              <a:rPr lang="en-US" sz="2800" b="1" i="0" dirty="0" err="1">
                <a:solidFill>
                  <a:srgbClr val="000000"/>
                </a:solidFill>
                <a:effectLst/>
                <a:latin typeface="Times New Roman" panose="02020603050405020304" pitchFamily="18" charset="0"/>
              </a:rPr>
              <a:t>Đếm</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đến</a:t>
            </a:r>
            <a:r>
              <a:rPr lang="en-US" sz="2800" b="1" i="0" dirty="0">
                <a:solidFill>
                  <a:srgbClr val="000000"/>
                </a:solidFill>
                <a:effectLst/>
                <a:latin typeface="Times New Roman" panose="02020603050405020304" pitchFamily="18" charset="0"/>
              </a:rPr>
              <a:t> 3, </a:t>
            </a:r>
            <a:r>
              <a:rPr lang="en-US" sz="2800" b="1" i="0" dirty="0" err="1">
                <a:solidFill>
                  <a:srgbClr val="000000"/>
                </a:solidFill>
                <a:effectLst/>
                <a:latin typeface="Times New Roman" panose="02020603050405020304" pitchFamily="18" charset="0"/>
              </a:rPr>
              <a:t>nhận</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biết</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chữ</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số</a:t>
            </a:r>
            <a:r>
              <a:rPr lang="en-US" sz="2800" b="1" i="0" dirty="0">
                <a:solidFill>
                  <a:srgbClr val="000000"/>
                </a:solidFill>
                <a:effectLst/>
                <a:latin typeface="Times New Roman" panose="02020603050405020304" pitchFamily="18" charset="0"/>
              </a:rPr>
              <a:t> 3.</a:t>
            </a:r>
            <a:endParaRPr lang="en-US" sz="2800"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6-Point Star 28"/>
          <p:cNvSpPr/>
          <p:nvPr/>
        </p:nvSpPr>
        <p:spPr>
          <a:xfrm>
            <a:off x="3095604" y="2143116"/>
            <a:ext cx="5357850" cy="500066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Oval 13"/>
          <p:cNvSpPr/>
          <p:nvPr/>
        </p:nvSpPr>
        <p:spPr>
          <a:xfrm>
            <a:off x="1524000" y="0"/>
            <a:ext cx="4357718" cy="29289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Hexagon 25"/>
          <p:cNvSpPr/>
          <p:nvPr/>
        </p:nvSpPr>
        <p:spPr>
          <a:xfrm>
            <a:off x="6381752" y="214290"/>
            <a:ext cx="4000528" cy="3286148"/>
          </a:xfrm>
          <a:prstGeom prst="hex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3337040" y="1647998"/>
            <a:ext cx="714380" cy="1323439"/>
          </a:xfrm>
          <a:prstGeom prst="rect">
            <a:avLst/>
          </a:prstGeom>
          <a:noFill/>
        </p:spPr>
        <p:txBody>
          <a:bodyPr wrap="square" rtlCol="0">
            <a:spAutoFit/>
          </a:bodyPr>
          <a:lstStyle/>
          <a:p>
            <a:r>
              <a:rPr lang="en-US" sz="8000" dirty="0">
                <a:latin typeface="Times New Roman" pitchFamily="18" charset="0"/>
                <a:cs typeface="Times New Roman" pitchFamily="18" charset="0"/>
              </a:rPr>
              <a:t>2</a:t>
            </a:r>
            <a:endParaRPr lang="vi-VN" sz="8000" dirty="0">
              <a:latin typeface="Times New Roman" pitchFamily="18" charset="0"/>
              <a:cs typeface="Times New Roman" pitchFamily="18" charset="0"/>
            </a:endParaRPr>
          </a:p>
        </p:txBody>
      </p:sp>
      <p:sp>
        <p:nvSpPr>
          <p:cNvPr id="33" name="TextBox 32"/>
          <p:cNvSpPr txBox="1"/>
          <p:nvPr/>
        </p:nvSpPr>
        <p:spPr>
          <a:xfrm>
            <a:off x="5453058" y="2428870"/>
            <a:ext cx="857256" cy="1323439"/>
          </a:xfrm>
          <a:prstGeom prst="rect">
            <a:avLst/>
          </a:prstGeom>
          <a:noFill/>
        </p:spPr>
        <p:txBody>
          <a:bodyPr wrap="square" rtlCol="0">
            <a:spAutoFit/>
          </a:bodyPr>
          <a:lstStyle/>
          <a:p>
            <a:r>
              <a:rPr lang="en-US" sz="8000" dirty="0">
                <a:latin typeface="Times New Roman" pitchFamily="18" charset="0"/>
                <a:cs typeface="Times New Roman" pitchFamily="18" charset="0"/>
              </a:rPr>
              <a:t>2</a:t>
            </a:r>
            <a:endParaRPr lang="vi-VN" sz="8000" dirty="0">
              <a:latin typeface="Times New Roman" pitchFamily="18" charset="0"/>
              <a:cs typeface="Times New Roman" pitchFamily="18" charset="0"/>
            </a:endParaRPr>
          </a:p>
        </p:txBody>
      </p:sp>
      <p:sp>
        <p:nvSpPr>
          <p:cNvPr id="34" name="TextBox 33"/>
          <p:cNvSpPr txBox="1"/>
          <p:nvPr/>
        </p:nvSpPr>
        <p:spPr>
          <a:xfrm>
            <a:off x="8239141" y="1928804"/>
            <a:ext cx="646331" cy="1323439"/>
          </a:xfrm>
          <a:prstGeom prst="rect">
            <a:avLst/>
          </a:prstGeom>
          <a:noFill/>
        </p:spPr>
        <p:txBody>
          <a:bodyPr wrap="square" rtlCol="0">
            <a:spAutoFit/>
          </a:bodyPr>
          <a:lstStyle/>
          <a:p>
            <a:r>
              <a:rPr lang="en-US" sz="8000" dirty="0">
                <a:latin typeface="Times New Roman" pitchFamily="18" charset="0"/>
                <a:cs typeface="Times New Roman" pitchFamily="18" charset="0"/>
              </a:rPr>
              <a:t>2</a:t>
            </a:r>
            <a:endParaRPr lang="vi-VN" sz="8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1420" y="3689945"/>
            <a:ext cx="1721598" cy="172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498" y="3685931"/>
            <a:ext cx="1719263"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605" y="390409"/>
            <a:ext cx="1152311" cy="153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456" y="378961"/>
            <a:ext cx="1160887" cy="154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9470" y="563729"/>
            <a:ext cx="1845562" cy="108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7623" y="563729"/>
            <a:ext cx="1841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additive="base">
                                        <p:cTn id="7" dur="500" fill="hold"/>
                                        <p:tgtEl>
                                          <p:spTgt spid="1033"/>
                                        </p:tgtEl>
                                        <p:attrNameLst>
                                          <p:attrName>ppt_x</p:attrName>
                                        </p:attrNameLst>
                                      </p:cBhvr>
                                      <p:tavLst>
                                        <p:tav tm="0">
                                          <p:val>
                                            <p:strVal val="#ppt_x"/>
                                          </p:val>
                                        </p:tav>
                                        <p:tav tm="100000">
                                          <p:val>
                                            <p:strVal val="#ppt_x"/>
                                          </p:val>
                                        </p:tav>
                                      </p:tavLst>
                                    </p:anim>
                                    <p:anim calcmode="lin" valueType="num">
                                      <p:cBhvr additive="base">
                                        <p:cTn id="8"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anim calcmode="lin" valueType="num">
                                      <p:cBhvr additive="base">
                                        <p:cTn id="19" dur="500" fill="hold"/>
                                        <p:tgtEl>
                                          <p:spTgt spid="1031"/>
                                        </p:tgtEl>
                                        <p:attrNameLst>
                                          <p:attrName>ppt_x</p:attrName>
                                        </p:attrNameLst>
                                      </p:cBhvr>
                                      <p:tavLst>
                                        <p:tav tm="0">
                                          <p:val>
                                            <p:strVal val="#ppt_x"/>
                                          </p:val>
                                        </p:tav>
                                        <p:tav tm="100000">
                                          <p:val>
                                            <p:strVal val="#ppt_x"/>
                                          </p:val>
                                        </p:tav>
                                      </p:tavLst>
                                    </p:anim>
                                    <p:anim calcmode="lin" valueType="num">
                                      <p:cBhvr additive="base">
                                        <p:cTn id="20"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additive="base">
                                        <p:cTn id="38" dur="500" fill="hold"/>
                                        <p:tgtEl>
                                          <p:spTgt spid="1028"/>
                                        </p:tgtEl>
                                        <p:attrNameLst>
                                          <p:attrName>ppt_x</p:attrName>
                                        </p:attrNameLst>
                                      </p:cBhvr>
                                      <p:tavLst>
                                        <p:tav tm="0">
                                          <p:val>
                                            <p:strVal val="#ppt_x"/>
                                          </p:val>
                                        </p:tav>
                                        <p:tav tm="100000">
                                          <p:val>
                                            <p:strVal val="#ppt_x"/>
                                          </p:val>
                                        </p:tav>
                                      </p:tavLst>
                                    </p:anim>
                                    <p:anim calcmode="lin" valueType="num">
                                      <p:cBhvr additive="base">
                                        <p:cTn id="3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29"/>
                                        </p:tgtEl>
                                        <p:attrNameLst>
                                          <p:attrName>style.visibility</p:attrName>
                                        </p:attrNameLst>
                                      </p:cBhvr>
                                      <p:to>
                                        <p:strVal val="visible"/>
                                      </p:to>
                                    </p:set>
                                    <p:anim calcmode="lin" valueType="num">
                                      <p:cBhvr additive="base">
                                        <p:cTn id="44" dur="500" fill="hold"/>
                                        <p:tgtEl>
                                          <p:spTgt spid="1029"/>
                                        </p:tgtEl>
                                        <p:attrNameLst>
                                          <p:attrName>ppt_x</p:attrName>
                                        </p:attrNameLst>
                                      </p:cBhvr>
                                      <p:tavLst>
                                        <p:tav tm="0">
                                          <p:val>
                                            <p:strVal val="#ppt_x"/>
                                          </p:val>
                                        </p:tav>
                                        <p:tav tm="100000">
                                          <p:val>
                                            <p:strVal val="#ppt_x"/>
                                          </p:val>
                                        </p:tav>
                                      </p:tavLst>
                                    </p:anim>
                                    <p:anim calcmode="lin" valueType="num">
                                      <p:cBhvr additive="base">
                                        <p:cTn id="4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ppt_x"/>
                                          </p:val>
                                        </p:tav>
                                        <p:tav tm="100000">
                                          <p:val>
                                            <p:strVal val="#ppt_x"/>
                                          </p:val>
                                        </p:tav>
                                      </p:tavLst>
                                    </p:anim>
                                    <p:anim calcmode="lin" valueType="num">
                                      <p:cBhvr additive="base">
                                        <p:cTn id="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 calcmode="lin" valueType="num">
                                      <p:cBhvr additive="base">
                                        <p:cTn id="61" dur="500" fill="hold"/>
                                        <p:tgtEl>
                                          <p:spTgt spid="1026"/>
                                        </p:tgtEl>
                                        <p:attrNameLst>
                                          <p:attrName>ppt_x</p:attrName>
                                        </p:attrNameLst>
                                      </p:cBhvr>
                                      <p:tavLst>
                                        <p:tav tm="0">
                                          <p:val>
                                            <p:strVal val="#ppt_x"/>
                                          </p:val>
                                        </p:tav>
                                        <p:tav tm="100000">
                                          <p:val>
                                            <p:strVal val="#ppt_x"/>
                                          </p:val>
                                        </p:tav>
                                      </p:tavLst>
                                    </p:anim>
                                    <p:anim calcmode="lin" valueType="num">
                                      <p:cBhvr additive="base">
                                        <p:cTn id="6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27"/>
                                        </p:tgtEl>
                                        <p:attrNameLst>
                                          <p:attrName>style.visibility</p:attrName>
                                        </p:attrNameLst>
                                      </p:cBhvr>
                                      <p:to>
                                        <p:strVal val="visible"/>
                                      </p:to>
                                    </p:set>
                                    <p:anim calcmode="lin" valueType="num">
                                      <p:cBhvr additive="base">
                                        <p:cTn id="67" dur="500" fill="hold"/>
                                        <p:tgtEl>
                                          <p:spTgt spid="1027"/>
                                        </p:tgtEl>
                                        <p:attrNameLst>
                                          <p:attrName>ppt_x</p:attrName>
                                        </p:attrNameLst>
                                      </p:cBhvr>
                                      <p:tavLst>
                                        <p:tav tm="0">
                                          <p:val>
                                            <p:strVal val="#ppt_x"/>
                                          </p:val>
                                        </p:tav>
                                        <p:tav tm="100000">
                                          <p:val>
                                            <p:strVal val="#ppt_x"/>
                                          </p:val>
                                        </p:tav>
                                      </p:tavLst>
                                    </p:anim>
                                    <p:anim calcmode="lin" valueType="num">
                                      <p:cBhvr additive="base">
                                        <p:cTn id="6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4" grpId="0" animBg="1"/>
      <p:bldP spid="26" grpId="0" animBg="1"/>
      <p:bldP spid="28"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264352" y="2060848"/>
            <a:ext cx="1008112" cy="1938992"/>
          </a:xfrm>
          <a:prstGeom prst="rect">
            <a:avLst/>
          </a:prstGeom>
          <a:noFill/>
        </p:spPr>
        <p:txBody>
          <a:bodyPr wrap="square" rtlCol="0">
            <a:spAutoFit/>
          </a:bodyPr>
          <a:lstStyle/>
          <a:p>
            <a:r>
              <a:rPr lang="en-US" sz="12000" dirty="0"/>
              <a:t>3</a:t>
            </a:r>
          </a:p>
        </p:txBody>
      </p:sp>
      <p:pic>
        <p:nvPicPr>
          <p:cNvPr id="1032" name="Picture 8" descr="D:\Desktop\pp t11\20201107_17115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90" t="16809" r="19954" b="46978"/>
          <a:stretch/>
        </p:blipFill>
        <p:spPr bwMode="auto">
          <a:xfrm rot="5400000">
            <a:off x="1201527" y="1055067"/>
            <a:ext cx="3439935" cy="182934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Desktop\pp t11\20201107_1711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475" t="4093" r="23396" b="82028"/>
          <a:stretch/>
        </p:blipFill>
        <p:spPr bwMode="auto">
          <a:xfrm rot="5799974">
            <a:off x="1893574" y="4616927"/>
            <a:ext cx="2055839" cy="14144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40" y="341585"/>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46" y="341586"/>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660" y="4239220"/>
            <a:ext cx="1652587"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254" y="4038115"/>
            <a:ext cx="1652587"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64352" y="4239218"/>
            <a:ext cx="720080" cy="1785104"/>
          </a:xfrm>
          <a:prstGeom prst="rect">
            <a:avLst/>
          </a:prstGeom>
          <a:noFill/>
        </p:spPr>
        <p:txBody>
          <a:bodyPr wrap="square" rtlCol="0">
            <a:spAutoFit/>
          </a:bodyPr>
          <a:lstStyle/>
          <a:p>
            <a:r>
              <a:rPr lang="en-US" sz="11000" dirty="0"/>
              <a:t>2</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5"/>
                                        </p:tgtEl>
                                        <p:attrNameLst>
                                          <p:attrName>style.visibility</p:attrName>
                                        </p:attrNameLst>
                                      </p:cBhvr>
                                      <p:to>
                                        <p:strVal val="visible"/>
                                      </p:to>
                                    </p:set>
                                    <p:anim calcmode="lin" valueType="num">
                                      <p:cBhvr additive="base">
                                        <p:cTn id="13" dur="500" fill="hold"/>
                                        <p:tgtEl>
                                          <p:spTgt spid="1035"/>
                                        </p:tgtEl>
                                        <p:attrNameLst>
                                          <p:attrName>ppt_x</p:attrName>
                                        </p:attrNameLst>
                                      </p:cBhvr>
                                      <p:tavLst>
                                        <p:tav tm="0">
                                          <p:val>
                                            <p:strVal val="#ppt_x"/>
                                          </p:val>
                                        </p:tav>
                                        <p:tav tm="100000">
                                          <p:val>
                                            <p:strVal val="#ppt_x"/>
                                          </p:val>
                                        </p:tav>
                                      </p:tavLst>
                                    </p:anim>
                                    <p:anim calcmode="lin" valueType="num">
                                      <p:cBhvr additive="base">
                                        <p:cTn id="14"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additive="base">
                                        <p:cTn id="19" dur="500" fill="hold"/>
                                        <p:tgtEl>
                                          <p:spTgt spid="1034"/>
                                        </p:tgtEl>
                                        <p:attrNameLst>
                                          <p:attrName>ppt_x</p:attrName>
                                        </p:attrNameLst>
                                      </p:cBhvr>
                                      <p:tavLst>
                                        <p:tav tm="0">
                                          <p:val>
                                            <p:strVal val="#ppt_x"/>
                                          </p:val>
                                        </p:tav>
                                        <p:tav tm="100000">
                                          <p:val>
                                            <p:strVal val="#ppt_x"/>
                                          </p:val>
                                        </p:tav>
                                      </p:tavLst>
                                    </p:anim>
                                    <p:anim calcmode="lin" valueType="num">
                                      <p:cBhvr additive="base">
                                        <p:cTn id="2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3"/>
                                        </p:tgtEl>
                                        <p:attrNameLst>
                                          <p:attrName>style.visibility</p:attrName>
                                        </p:attrNameLst>
                                      </p:cBhvr>
                                      <p:to>
                                        <p:strVal val="visible"/>
                                      </p:to>
                                    </p:set>
                                    <p:anim calcmode="lin" valueType="num">
                                      <p:cBhvr additive="base">
                                        <p:cTn id="31" dur="500" fill="hold"/>
                                        <p:tgtEl>
                                          <p:spTgt spid="1033"/>
                                        </p:tgtEl>
                                        <p:attrNameLst>
                                          <p:attrName>ppt_x</p:attrName>
                                        </p:attrNameLst>
                                      </p:cBhvr>
                                      <p:tavLst>
                                        <p:tav tm="0">
                                          <p:val>
                                            <p:strVal val="#ppt_x"/>
                                          </p:val>
                                        </p:tav>
                                        <p:tav tm="100000">
                                          <p:val>
                                            <p:strVal val="#ppt_x"/>
                                          </p:val>
                                        </p:tav>
                                      </p:tavLst>
                                    </p:anim>
                                    <p:anim calcmode="lin" valueType="num">
                                      <p:cBhvr additive="base">
                                        <p:cTn id="32"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 calcmode="lin" valueType="num">
                                      <p:cBhvr additive="base">
                                        <p:cTn id="37" dur="500" fill="hold"/>
                                        <p:tgtEl>
                                          <p:spTgt spid="1036"/>
                                        </p:tgtEl>
                                        <p:attrNameLst>
                                          <p:attrName>ppt_x</p:attrName>
                                        </p:attrNameLst>
                                      </p:cBhvr>
                                      <p:tavLst>
                                        <p:tav tm="0">
                                          <p:val>
                                            <p:strVal val="#ppt_x"/>
                                          </p:val>
                                        </p:tav>
                                        <p:tav tm="100000">
                                          <p:val>
                                            <p:strVal val="#ppt_x"/>
                                          </p:val>
                                        </p:tav>
                                      </p:tavLst>
                                    </p:anim>
                                    <p:anim calcmode="lin" valueType="num">
                                      <p:cBhvr additive="base">
                                        <p:cTn id="3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7"/>
                                        </p:tgtEl>
                                        <p:attrNameLst>
                                          <p:attrName>style.visibility</p:attrName>
                                        </p:attrNameLst>
                                      </p:cBhvr>
                                      <p:to>
                                        <p:strVal val="visible"/>
                                      </p:to>
                                    </p:set>
                                    <p:anim calcmode="lin" valueType="num">
                                      <p:cBhvr additive="base">
                                        <p:cTn id="49" dur="500" fill="hold"/>
                                        <p:tgtEl>
                                          <p:spTgt spid="1037"/>
                                        </p:tgtEl>
                                        <p:attrNameLst>
                                          <p:attrName>ppt_x</p:attrName>
                                        </p:attrNameLst>
                                      </p:cBhvr>
                                      <p:tavLst>
                                        <p:tav tm="0">
                                          <p:val>
                                            <p:strVal val="#ppt_x"/>
                                          </p:val>
                                        </p:tav>
                                        <p:tav tm="100000">
                                          <p:val>
                                            <p:strVal val="#ppt_x"/>
                                          </p:val>
                                        </p:tav>
                                      </p:tavLst>
                                    </p:anim>
                                    <p:anim calcmode="lin" valueType="num">
                                      <p:cBhvr additive="base">
                                        <p:cTn id="50"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211781"/>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4" y="211781"/>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11055"/>
            <a:ext cx="18288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998" y="4077073"/>
            <a:ext cx="1652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426" y="4027876"/>
            <a:ext cx="1652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075" y="4033683"/>
            <a:ext cx="1652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616282" y="1930316"/>
            <a:ext cx="1080119" cy="1785104"/>
          </a:xfrm>
          <a:prstGeom prst="rect">
            <a:avLst/>
          </a:prstGeom>
        </p:spPr>
        <p:txBody>
          <a:bodyPr wrap="square">
            <a:spAutoFit/>
          </a:bodyPr>
          <a:lstStyle/>
          <a:p>
            <a:pPr lvl="0"/>
            <a:r>
              <a:rPr lang="en-US" sz="11000" dirty="0">
                <a:solidFill>
                  <a:prstClr val="black"/>
                </a:solidFill>
              </a:rPr>
              <a:t>3</a:t>
            </a:r>
          </a:p>
        </p:txBody>
      </p:sp>
      <p:sp>
        <p:nvSpPr>
          <p:cNvPr id="4" name="Rectangle 3"/>
          <p:cNvSpPr/>
          <p:nvPr/>
        </p:nvSpPr>
        <p:spPr>
          <a:xfrm>
            <a:off x="8616282" y="4033682"/>
            <a:ext cx="1080119" cy="1785104"/>
          </a:xfrm>
          <a:prstGeom prst="rect">
            <a:avLst/>
          </a:prstGeom>
        </p:spPr>
        <p:txBody>
          <a:bodyPr wrap="square">
            <a:spAutoFit/>
          </a:bodyPr>
          <a:lstStyle/>
          <a:p>
            <a:pPr lvl="0"/>
            <a:r>
              <a:rPr lang="en-US" sz="11000" dirty="0">
                <a:solidFill>
                  <a:prstClr val="black"/>
                </a:solidFill>
              </a:rPr>
              <a:t>3</a:t>
            </a:r>
          </a:p>
        </p:txBody>
      </p:sp>
    </p:spTree>
    <p:extLst>
      <p:ext uri="{BB962C8B-B14F-4D97-AF65-F5344CB8AC3E}">
        <p14:creationId xmlns:p14="http://schemas.microsoft.com/office/powerpoint/2010/main" val="41744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673" y="620689"/>
            <a:ext cx="4464495" cy="6247864"/>
          </a:xfrm>
          <a:prstGeom prst="rect">
            <a:avLst/>
          </a:prstGeom>
        </p:spPr>
        <p:txBody>
          <a:bodyPr wrap="square">
            <a:spAutoFit/>
          </a:bodyPr>
          <a:lstStyle/>
          <a:p>
            <a:pPr lvl="0" algn="ctr"/>
            <a:r>
              <a:rPr lang="en-US" sz="40000" b="1" dirty="0">
                <a:solidFill>
                  <a:srgbClr val="FF0000"/>
                </a:solidFill>
              </a:rPr>
              <a:t>3</a:t>
            </a:r>
          </a:p>
        </p:txBody>
      </p:sp>
    </p:spTree>
    <p:extLst>
      <p:ext uri="{BB962C8B-B14F-4D97-AF65-F5344CB8AC3E}">
        <p14:creationId xmlns:p14="http://schemas.microsoft.com/office/powerpoint/2010/main" val="1854682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486</Words>
  <Application>Microsoft Office PowerPoint</Application>
  <PresentationFormat>Widescreen</PresentationFormat>
  <Paragraphs>46</Paragraphs>
  <Slides>15</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iCiel Cadena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Mymy nguyễn</cp:lastModifiedBy>
  <cp:revision>75</cp:revision>
  <dcterms:created xsi:type="dcterms:W3CDTF">2021-05-23T15:28:00Z</dcterms:created>
  <dcterms:modified xsi:type="dcterms:W3CDTF">2024-11-14T23:51:43Z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5D760582478E45BB85C906E61C7796F9</vt:lpwstr>
  </property>
  <property fmtid="{D5CDD505-2E9C-101B-9397-08002B2CF9AE}" pid="3" name="KSOProductBuildVer">
    <vt:lpwstr>1033-11.2.0.11341</vt:lpwstr>
  </property>
</Properties>
</file>