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5" r:id="rId3"/>
    <p:sldId id="354" r:id="rId4"/>
    <p:sldId id="356" r:id="rId5"/>
    <p:sldId id="357" r:id="rId6"/>
    <p:sldId id="364" r:id="rId7"/>
    <p:sldId id="366" r:id="rId8"/>
    <p:sldId id="365" r:id="rId9"/>
    <p:sldId id="374" r:id="rId10"/>
    <p:sldId id="373" r:id="rId11"/>
    <p:sldId id="358" r:id="rId12"/>
    <p:sldId id="372" r:id="rId13"/>
    <p:sldId id="367" r:id="rId14"/>
    <p:sldId id="350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A60656"/>
    <a:srgbClr val="0000FF"/>
    <a:srgbClr val="FF3399"/>
    <a:srgbClr val="3333FF"/>
    <a:srgbClr val="D6009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3"/>
    <p:restoredTop sz="94233"/>
  </p:normalViewPr>
  <p:slideViewPr>
    <p:cSldViewPr showGuides="1">
      <p:cViewPr varScale="1">
        <p:scale>
          <a:sx n="103" d="100"/>
          <a:sy n="103" d="100"/>
        </p:scale>
        <p:origin x="-198" y="-96"/>
      </p:cViewPr>
      <p:guideLst>
        <p:guide orient="horz" pos="220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073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5760" y="1248"/>
                </a:cxn>
                <a:cxn ang="0">
                  <a:pos x="0" y="1248"/>
                </a:cxn>
                <a:cxn ang="0">
                  <a:pos x="0" y="0"/>
                </a:cxn>
                <a:cxn ang="0">
                  <a:pos x="5760" y="0"/>
                </a:cxn>
                <a:cxn ang="0">
                  <a:pos x="5760" y="1248"/>
                </a:cxn>
                <a:cxn ang="0">
                  <a:pos x="5760" y="1248"/>
                </a:cxn>
              </a:cxnLst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Freeform 5"/>
          <p:cNvSpPr/>
          <p:nvPr/>
        </p:nvSpPr>
        <p:spPr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2895600" y="609600"/>
              </a:cxn>
              <a:cxn ang="0">
                <a:pos x="0" y="609600"/>
              </a:cxn>
              <a:cxn ang="0">
                <a:pos x="0" y="0"/>
              </a:cxn>
              <a:cxn ang="0">
                <a:pos x="2895600" y="0"/>
              </a:cxn>
              <a:cxn ang="0">
                <a:pos x="2895600" y="609600"/>
              </a:cxn>
              <a:cxn ang="0">
                <a:pos x="2895600" y="609600"/>
              </a:cxn>
            </a:cxnLst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052" name="Group 6"/>
          <p:cNvGrpSpPr/>
          <p:nvPr/>
        </p:nvGrpSpPr>
        <p:grpSpPr>
          <a:xfrm>
            <a:off x="-1587" y="6034088"/>
            <a:ext cx="7845425" cy="850900"/>
            <a:chOff x="0" y="3792"/>
            <a:chExt cx="4942" cy="536"/>
          </a:xfrm>
        </p:grpSpPr>
        <p:sp>
          <p:nvSpPr>
            <p:cNvPr id="32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66" name="Group 8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068" name="Freeform 9"/>
              <p:cNvSpPr/>
              <p:nvPr userDrawn="1"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9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20"/>
                  </a:cxn>
                  <a:cxn ang="0">
                    <a:pos x="24" y="34"/>
                  </a:cxn>
                  <a:cxn ang="0">
                    <a:pos x="18" y="74"/>
                  </a:cxn>
                  <a:cxn ang="0">
                    <a:pos x="42" y="128"/>
                  </a:cxn>
                  <a:cxn ang="0">
                    <a:pos x="48" y="181"/>
                  </a:cxn>
                  <a:cxn ang="0">
                    <a:pos x="0" y="395"/>
                  </a:cxn>
                  <a:cxn ang="0">
                    <a:pos x="54" y="261"/>
                  </a:cxn>
                  <a:cxn ang="0">
                    <a:pos x="84" y="242"/>
                  </a:cxn>
                  <a:cxn ang="0">
                    <a:pos x="126" y="141"/>
                  </a:cxn>
                  <a:cxn ang="0">
                    <a:pos x="144" y="134"/>
                  </a:cxn>
                  <a:cxn ang="0">
                    <a:pos x="144" y="101"/>
                  </a:cxn>
                  <a:cxn ang="0">
                    <a:pos x="186" y="74"/>
                  </a:cxn>
                  <a:cxn ang="0">
                    <a:pos x="162" y="67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0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1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7"/>
                  </a:cxn>
                  <a:cxn ang="0">
                    <a:pos x="6" y="20"/>
                  </a:cxn>
                  <a:cxn ang="0">
                    <a:pos x="0" y="27"/>
                  </a:cxn>
                  <a:cxn ang="0">
                    <a:pos x="78" y="67"/>
                  </a:cxn>
                  <a:cxn ang="0">
                    <a:pos x="96" y="47"/>
                  </a:cxn>
                  <a:cxn ang="0">
                    <a:pos x="155" y="74"/>
                  </a:cxn>
                  <a:cxn ang="0">
                    <a:pos x="126" y="27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2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0" y="20"/>
                  </a:cxn>
                  <a:cxn ang="0">
                    <a:pos x="12" y="7"/>
                  </a:cxn>
                  <a:cxn ang="0">
                    <a:pos x="0" y="7"/>
                  </a:cxn>
                  <a:cxn ang="0">
                    <a:pos x="12" y="7"/>
                  </a:cxn>
                  <a:cxn ang="0">
                    <a:pos x="24" y="7"/>
                  </a:cxn>
                  <a:cxn ang="0">
                    <a:pos x="36" y="7"/>
                  </a:cxn>
                  <a:cxn ang="0">
                    <a:pos x="42" y="0"/>
                  </a:cxn>
                  <a:cxn ang="0">
                    <a:pos x="30" y="20"/>
                  </a:cxn>
                  <a:cxn ang="0">
                    <a:pos x="42" y="54"/>
                  </a:cxn>
                  <a:cxn ang="0">
                    <a:pos x="12" y="81"/>
                  </a:cxn>
                  <a:cxn ang="0">
                    <a:pos x="6" y="41"/>
                  </a:cxn>
                  <a:cxn ang="0">
                    <a:pos x="6" y="41"/>
                  </a:cxn>
                </a:cxnLst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4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53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/>
            <p:nvPr userDrawn="1"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1"/>
                </a:cxn>
                <a:cxn ang="0">
                  <a:pos x="66" y="110"/>
                </a:cxn>
                <a:cxn ang="0">
                  <a:pos x="143" y="183"/>
                </a:cxn>
                <a:cxn ang="0">
                  <a:pos x="191" y="170"/>
                </a:cxn>
                <a:cxn ang="0">
                  <a:pos x="341" y="291"/>
                </a:cxn>
                <a:cxn ang="0">
                  <a:pos x="305" y="176"/>
                </a:cxn>
                <a:cxn ang="0">
                  <a:pos x="365" y="134"/>
                </a:cxn>
                <a:cxn ang="0">
                  <a:pos x="359" y="128"/>
                </a:cxn>
                <a:cxn ang="0">
                  <a:pos x="335" y="116"/>
                </a:cxn>
                <a:cxn ang="0">
                  <a:pos x="299" y="91"/>
                </a:cxn>
                <a:cxn ang="0">
                  <a:pos x="257" y="73"/>
                </a:cxn>
                <a:cxn ang="0">
                  <a:pos x="215" y="55"/>
                </a:cxn>
                <a:cxn ang="0">
                  <a:pos x="173" y="37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Freeform 17"/>
            <p:cNvSpPr/>
            <p:nvPr userDrawn="1"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" name="Freeform 18"/>
            <p:cNvSpPr/>
            <p:nvPr userDrawn="1"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1"/>
                </a:cxn>
                <a:cxn ang="0">
                  <a:pos x="65" y="43"/>
                </a:cxn>
                <a:cxn ang="0">
                  <a:pos x="71" y="55"/>
                </a:cxn>
                <a:cxn ang="0">
                  <a:pos x="71" y="61"/>
                </a:cxn>
                <a:cxn ang="0">
                  <a:pos x="59" y="55"/>
                </a:cxn>
                <a:cxn ang="0">
                  <a:pos x="47" y="43"/>
                </a:cxn>
                <a:cxn ang="0">
                  <a:pos x="23" y="31"/>
                </a:cxn>
                <a:cxn ang="0">
                  <a:pos x="23" y="37"/>
                </a:cxn>
                <a:cxn ang="0">
                  <a:pos x="18" y="43"/>
                </a:cxn>
                <a:cxn ang="0">
                  <a:pos x="12" y="49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37"/>
                </a:cxn>
                <a:cxn ang="0">
                  <a:pos x="0" y="18"/>
                </a:cxn>
                <a:cxn ang="0">
                  <a:pos x="0" y="18"/>
                </a:cxn>
              </a:cxnLst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" name="Freeform 19"/>
            <p:cNvSpPr/>
            <p:nvPr userDrawn="1"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5"/>
                </a:cxn>
                <a:cxn ang="0">
                  <a:pos x="96" y="61"/>
                </a:cxn>
                <a:cxn ang="0">
                  <a:pos x="102" y="73"/>
                </a:cxn>
                <a:cxn ang="0">
                  <a:pos x="108" y="85"/>
                </a:cxn>
                <a:cxn ang="0">
                  <a:pos x="120" y="97"/>
                </a:cxn>
                <a:cxn ang="0">
                  <a:pos x="143" y="115"/>
                </a:cxn>
                <a:cxn ang="0">
                  <a:pos x="155" y="140"/>
                </a:cxn>
                <a:cxn ang="0">
                  <a:pos x="161" y="158"/>
                </a:cxn>
                <a:cxn ang="0">
                  <a:pos x="161" y="164"/>
                </a:cxn>
                <a:cxn ang="0">
                  <a:pos x="96" y="103"/>
                </a:cxn>
                <a:cxn ang="0">
                  <a:pos x="30" y="55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Freeform 20"/>
            <p:cNvSpPr/>
            <p:nvPr userDrawn="1"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1"/>
                </a:cxn>
                <a:cxn ang="0">
                  <a:pos x="41" y="37"/>
                </a:cxn>
                <a:cxn ang="0">
                  <a:pos x="47" y="43"/>
                </a:cxn>
                <a:cxn ang="0">
                  <a:pos x="53" y="55"/>
                </a:cxn>
                <a:cxn ang="0">
                  <a:pos x="53" y="61"/>
                </a:cxn>
                <a:cxn ang="0">
                  <a:pos x="47" y="55"/>
                </a:cxn>
                <a:cxn ang="0">
                  <a:pos x="35" y="49"/>
                </a:cxn>
                <a:cxn ang="0">
                  <a:pos x="23" y="37"/>
                </a:cxn>
                <a:cxn ang="0">
                  <a:pos x="17" y="31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Freeform 21"/>
            <p:cNvSpPr/>
            <p:nvPr userDrawn="1"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7"/>
                </a:cxn>
                <a:cxn ang="0">
                  <a:pos x="245" y="43"/>
                </a:cxn>
                <a:cxn ang="0">
                  <a:pos x="209" y="85"/>
                </a:cxn>
                <a:cxn ang="0">
                  <a:pos x="143" y="134"/>
                </a:cxn>
                <a:cxn ang="0">
                  <a:pos x="167" y="158"/>
                </a:cxn>
                <a:cxn ang="0">
                  <a:pos x="179" y="207"/>
                </a:cxn>
                <a:cxn ang="0">
                  <a:pos x="77" y="134"/>
                </a:cxn>
                <a:cxn ang="0">
                  <a:pos x="47" y="85"/>
                </a:cxn>
                <a:cxn ang="0">
                  <a:pos x="89" y="67"/>
                </a:cxn>
                <a:cxn ang="0">
                  <a:pos x="59" y="37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7"/>
                </a:cxn>
                <a:cxn ang="0">
                  <a:pos x="233" y="37"/>
                </a:cxn>
              </a:cxnLst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9391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9391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5760" y="1248"/>
                </a:cxn>
                <a:cxn ang="0">
                  <a:pos x="0" y="1248"/>
                </a:cxn>
                <a:cxn ang="0">
                  <a:pos x="0" y="0"/>
                </a:cxn>
                <a:cxn ang="0">
                  <a:pos x="5760" y="0"/>
                </a:cxn>
                <a:cxn ang="0">
                  <a:pos x="5760" y="1248"/>
                </a:cxn>
                <a:cxn ang="0">
                  <a:pos x="5760" y="1248"/>
                </a:cxn>
              </a:cxnLst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2868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7" name="Freeform 5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2895600" y="609600"/>
              </a:cxn>
              <a:cxn ang="0">
                <a:pos x="0" y="609600"/>
              </a:cxn>
              <a:cxn ang="0">
                <a:pos x="0" y="0"/>
              </a:cxn>
              <a:cxn ang="0">
                <a:pos x="2895600" y="0"/>
              </a:cxn>
              <a:cxn ang="0">
                <a:pos x="2895600" y="609600"/>
              </a:cxn>
              <a:cxn ang="0">
                <a:pos x="2895600" y="609600"/>
              </a:cxn>
            </a:cxnLst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028" name="Group 6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92871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42" name="Group 8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/>
              <p:nvPr userDrawn="1"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20"/>
                  </a:cxn>
                  <a:cxn ang="0">
                    <a:pos x="24" y="34"/>
                  </a:cxn>
                  <a:cxn ang="0">
                    <a:pos x="18" y="74"/>
                  </a:cxn>
                  <a:cxn ang="0">
                    <a:pos x="42" y="128"/>
                  </a:cxn>
                  <a:cxn ang="0">
                    <a:pos x="48" y="181"/>
                  </a:cxn>
                  <a:cxn ang="0">
                    <a:pos x="0" y="395"/>
                  </a:cxn>
                  <a:cxn ang="0">
                    <a:pos x="54" y="261"/>
                  </a:cxn>
                  <a:cxn ang="0">
                    <a:pos x="84" y="242"/>
                  </a:cxn>
                  <a:cxn ang="0">
                    <a:pos x="126" y="141"/>
                  </a:cxn>
                  <a:cxn ang="0">
                    <a:pos x="144" y="134"/>
                  </a:cxn>
                  <a:cxn ang="0">
                    <a:pos x="144" y="101"/>
                  </a:cxn>
                  <a:cxn ang="0">
                    <a:pos x="186" y="74"/>
                  </a:cxn>
                  <a:cxn ang="0">
                    <a:pos x="162" y="67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7"/>
                  </a:cxn>
                  <a:cxn ang="0">
                    <a:pos x="6" y="20"/>
                  </a:cxn>
                  <a:cxn ang="0">
                    <a:pos x="0" y="27"/>
                  </a:cxn>
                  <a:cxn ang="0">
                    <a:pos x="78" y="67"/>
                  </a:cxn>
                  <a:cxn ang="0">
                    <a:pos x="96" y="47"/>
                  </a:cxn>
                  <a:cxn ang="0">
                    <a:pos x="155" y="74"/>
                  </a:cxn>
                  <a:cxn ang="0">
                    <a:pos x="126" y="27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0" y="20"/>
                  </a:cxn>
                  <a:cxn ang="0">
                    <a:pos x="12" y="7"/>
                  </a:cxn>
                  <a:cxn ang="0">
                    <a:pos x="0" y="7"/>
                  </a:cxn>
                  <a:cxn ang="0">
                    <a:pos x="12" y="7"/>
                  </a:cxn>
                  <a:cxn ang="0">
                    <a:pos x="24" y="7"/>
                  </a:cxn>
                  <a:cxn ang="0">
                    <a:pos x="36" y="7"/>
                  </a:cxn>
                  <a:cxn ang="0">
                    <a:pos x="42" y="0"/>
                  </a:cxn>
                  <a:cxn ang="0">
                    <a:pos x="30" y="20"/>
                  </a:cxn>
                  <a:cxn ang="0">
                    <a:pos x="42" y="54"/>
                  </a:cxn>
                  <a:cxn ang="0">
                    <a:pos x="12" y="81"/>
                  </a:cxn>
                  <a:cxn ang="0">
                    <a:pos x="6" y="41"/>
                  </a:cxn>
                  <a:cxn ang="0">
                    <a:pos x="6" y="41"/>
                  </a:cxn>
                </a:cxnLst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92878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29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1"/>
                </a:cxn>
                <a:cxn ang="0">
                  <a:pos x="66" y="110"/>
                </a:cxn>
                <a:cxn ang="0">
                  <a:pos x="143" y="183"/>
                </a:cxn>
                <a:cxn ang="0">
                  <a:pos x="191" y="170"/>
                </a:cxn>
                <a:cxn ang="0">
                  <a:pos x="341" y="291"/>
                </a:cxn>
                <a:cxn ang="0">
                  <a:pos x="305" y="176"/>
                </a:cxn>
                <a:cxn ang="0">
                  <a:pos x="365" y="134"/>
                </a:cxn>
                <a:cxn ang="0">
                  <a:pos x="359" y="128"/>
                </a:cxn>
                <a:cxn ang="0">
                  <a:pos x="335" y="116"/>
                </a:cxn>
                <a:cxn ang="0">
                  <a:pos x="299" y="91"/>
                </a:cxn>
                <a:cxn ang="0">
                  <a:pos x="257" y="73"/>
                </a:cxn>
                <a:cxn ang="0">
                  <a:pos x="215" y="55"/>
                </a:cxn>
                <a:cxn ang="0">
                  <a:pos x="173" y="37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Freeform 17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Freeform 18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1"/>
                </a:cxn>
                <a:cxn ang="0">
                  <a:pos x="65" y="43"/>
                </a:cxn>
                <a:cxn ang="0">
                  <a:pos x="71" y="55"/>
                </a:cxn>
                <a:cxn ang="0">
                  <a:pos x="71" y="61"/>
                </a:cxn>
                <a:cxn ang="0">
                  <a:pos x="59" y="55"/>
                </a:cxn>
                <a:cxn ang="0">
                  <a:pos x="47" y="43"/>
                </a:cxn>
                <a:cxn ang="0">
                  <a:pos x="23" y="31"/>
                </a:cxn>
                <a:cxn ang="0">
                  <a:pos x="23" y="37"/>
                </a:cxn>
                <a:cxn ang="0">
                  <a:pos x="18" y="43"/>
                </a:cxn>
                <a:cxn ang="0">
                  <a:pos x="12" y="49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37"/>
                </a:cxn>
                <a:cxn ang="0">
                  <a:pos x="0" y="18"/>
                </a:cxn>
                <a:cxn ang="0">
                  <a:pos x="0" y="18"/>
                </a:cxn>
              </a:cxnLst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Freeform 19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5"/>
                </a:cxn>
                <a:cxn ang="0">
                  <a:pos x="96" y="61"/>
                </a:cxn>
                <a:cxn ang="0">
                  <a:pos x="102" y="73"/>
                </a:cxn>
                <a:cxn ang="0">
                  <a:pos x="108" y="85"/>
                </a:cxn>
                <a:cxn ang="0">
                  <a:pos x="120" y="97"/>
                </a:cxn>
                <a:cxn ang="0">
                  <a:pos x="143" y="115"/>
                </a:cxn>
                <a:cxn ang="0">
                  <a:pos x="155" y="140"/>
                </a:cxn>
                <a:cxn ang="0">
                  <a:pos x="161" y="158"/>
                </a:cxn>
                <a:cxn ang="0">
                  <a:pos x="161" y="164"/>
                </a:cxn>
                <a:cxn ang="0">
                  <a:pos x="96" y="103"/>
                </a:cxn>
                <a:cxn ang="0">
                  <a:pos x="30" y="55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Freeform 20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1"/>
                </a:cxn>
                <a:cxn ang="0">
                  <a:pos x="41" y="37"/>
                </a:cxn>
                <a:cxn ang="0">
                  <a:pos x="47" y="43"/>
                </a:cxn>
                <a:cxn ang="0">
                  <a:pos x="53" y="55"/>
                </a:cxn>
                <a:cxn ang="0">
                  <a:pos x="53" y="61"/>
                </a:cxn>
                <a:cxn ang="0">
                  <a:pos x="47" y="55"/>
                </a:cxn>
                <a:cxn ang="0">
                  <a:pos x="35" y="49"/>
                </a:cxn>
                <a:cxn ang="0">
                  <a:pos x="23" y="37"/>
                </a:cxn>
                <a:cxn ang="0">
                  <a:pos x="17" y="31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Freeform 21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7"/>
                </a:cxn>
                <a:cxn ang="0">
                  <a:pos x="245" y="43"/>
                </a:cxn>
                <a:cxn ang="0">
                  <a:pos x="209" y="85"/>
                </a:cxn>
                <a:cxn ang="0">
                  <a:pos x="143" y="134"/>
                </a:cxn>
                <a:cxn ang="0">
                  <a:pos x="167" y="158"/>
                </a:cxn>
                <a:cxn ang="0">
                  <a:pos x="179" y="207"/>
                </a:cxn>
                <a:cxn ang="0">
                  <a:pos x="77" y="134"/>
                </a:cxn>
                <a:cxn ang="0">
                  <a:pos x="47" y="85"/>
                </a:cxn>
                <a:cxn ang="0">
                  <a:pos x="89" y="67"/>
                </a:cxn>
                <a:cxn ang="0">
                  <a:pos x="59" y="37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7"/>
                </a:cxn>
                <a:cxn ang="0">
                  <a:pos x="233" y="37"/>
                </a:cxn>
              </a:cxnLst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928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1" name="Rectangl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2928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288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28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8.GIF"/><Relationship Id="rId4" Type="http://schemas.openxmlformats.org/officeDocument/2006/relationships/hyperlink" Target="http://anhdepblog.com/graphics/flowers/" TargetMode="External"/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2.GIF"/><Relationship Id="rId7" Type="http://schemas.openxmlformats.org/officeDocument/2006/relationships/image" Target="../media/image21.png"/><Relationship Id="rId6" Type="http://schemas.microsoft.com/office/2007/relationships/media" Target="file:///C:\Documents%20and%20Settings\tt\My%20Documents\Em_Tap_Lai_O_To.mp3" TargetMode="External"/><Relationship Id="rId5" Type="http://schemas.openxmlformats.org/officeDocument/2006/relationships/audio" Target="file:///C:\Documents%20and%20Settings\tt\My%20Documents\Em_Tap_Lai_O_To.mp3" TargetMode="External"/><Relationship Id="rId4" Type="http://schemas.openxmlformats.org/officeDocument/2006/relationships/image" Target="../media/image20.GIF"/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png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GIF"/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GIF"/><Relationship Id="rId2" Type="http://schemas.openxmlformats.org/officeDocument/2006/relationships/image" Target="../media/image10.GIF"/><Relationship Id="rId1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1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GIF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solidFill>
            <a:srgbClr val="7030A0"/>
          </a:solidFill>
          <a:ln w="9525" cmpd="sng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algn="ctr" eaLnBrk="1" hangingPunct="1">
              <a:buNone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Aharoni" pitchFamily="2" charset="-79"/>
              </a:rPr>
              <a:t>UBND QUẬN LONG BIÊN 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ea typeface="Aharoni" pitchFamily="2" charset="-79"/>
            </a:endParaRPr>
          </a:p>
          <a:p>
            <a:pPr algn="ctr" eaLnBrk="1" hangingPunct="1">
              <a:buNone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Aharoni" pitchFamily="2" charset="-79"/>
              </a:rPr>
              <a:t>TRƯỜNG MẦM NON GIANG BIÊN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ea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949825"/>
          </a:xfrm>
          <a:prstGeom prst="rect">
            <a:avLst/>
          </a:prstGeom>
          <a:solidFill>
            <a:srgbClr val="FF99FF"/>
          </a:solidFill>
          <a:ln w="9525" cmpd="sng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p>
            <a:pPr algn="ctr" eaLnBrk="1" hangingPunct="1">
              <a:spcBef>
                <a:spcPct val="20000"/>
              </a:spcBef>
              <a:buClr>
                <a:schemeClr val="tx2"/>
              </a:buClr>
              <a:buNone/>
            </a:pPr>
            <a:endParaRPr sz="3600" b="1" dirty="0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None/>
            </a:pPr>
            <a:endParaRPr sz="3600" b="1" dirty="0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None/>
            </a:pPr>
            <a:r>
              <a:rPr sz="3600" b="1" dirty="0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KHÁM PHÁ XÃ HỘI</a:t>
            </a:r>
            <a:endParaRPr sz="3600" b="1" dirty="0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None/>
            </a:pPr>
            <a:r>
              <a:rPr sz="36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Trò chuyện về ng</a:t>
            </a:r>
            <a:r>
              <a:rPr sz="36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Arial" panose="020B0604020202020204" pitchFamily="34" charset="0"/>
              </a:rPr>
              <a:t>y 8/3</a:t>
            </a:r>
            <a:endParaRPr sz="3600" b="1" dirty="0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None/>
            </a:pPr>
            <a:endParaRPr lang="en-US" sz="1600" dirty="0">
              <a:solidFill>
                <a:schemeClr val="bg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None/>
            </a:pPr>
            <a:endParaRPr lang="en-US" sz="1600" dirty="0">
              <a:solidFill>
                <a:schemeClr val="bg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None/>
            </a:pPr>
            <a:endParaRPr lang="en-US" sz="1600" dirty="0">
              <a:solidFill>
                <a:schemeClr val="bg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None/>
            </a:pPr>
            <a:endParaRPr lang="en-US" sz="1600" dirty="0">
              <a:solidFill>
                <a:schemeClr val="bg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None/>
            </a:pPr>
            <a:endParaRPr lang="en-US" sz="1600" dirty="0">
              <a:solidFill>
                <a:schemeClr val="bg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None/>
            </a:pPr>
            <a:endParaRPr lang="en-US" sz="1600" dirty="0">
              <a:solidFill>
                <a:schemeClr val="bg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None/>
            </a:pP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HỌC: 2023- 2024</a:t>
            </a:r>
            <a:endParaRPr lang="en-US" sz="1600" dirty="0">
              <a:solidFill>
                <a:schemeClr val="bg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_TRƯỜNG-removebg-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1600200"/>
            <a:ext cx="854710" cy="8547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124200" y="4495800"/>
            <a:ext cx="2970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LỨA TUỔI: 3-4 TUỔI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4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anose="020B7200000000000000" pitchFamily="34" charset="0"/>
              <a:ea typeface="+mj-ea"/>
              <a:cs typeface="+mj-cs"/>
            </a:endParaRPr>
          </a:p>
        </p:txBody>
      </p:sp>
      <p:pic>
        <p:nvPicPr>
          <p:cNvPr id="12291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038600"/>
            <a:ext cx="685800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2819400"/>
            <a:ext cx="762000" cy="735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146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054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2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3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4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0" y="51816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6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0" y="41148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7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0" y="28194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8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9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0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810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1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338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2" name="Picture 37" descr="Walk-02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410200"/>
            <a:ext cx="8477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3" name="Picture 38" descr="Walk-02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105400"/>
            <a:ext cx="8477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4" name="Picture 39" descr="Walk-02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410200"/>
            <a:ext cx="8477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5" name="Picture 73" descr="2316750603_7b42f9047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566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6" name="Picture 74" descr=" Anhdepblog.com">
            <a:hlinkClick r:id="rId4" tooltip="Anhdepblog.com | Anh dep cho Blog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58454">
            <a:off x="5713413" y="3368675"/>
            <a:ext cx="3419475" cy="333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7" name="Text Box 75"/>
          <p:cNvSpPr txBox="1"/>
          <p:nvPr/>
        </p:nvSpPr>
        <p:spPr>
          <a:xfrm>
            <a:off x="1447800" y="152400"/>
            <a:ext cx="6705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2318" name="Text Box 76"/>
          <p:cNvSpPr txBox="1"/>
          <p:nvPr/>
        </p:nvSpPr>
        <p:spPr>
          <a:xfrm>
            <a:off x="304800" y="304800"/>
            <a:ext cx="8382000" cy="5794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.VnTimeH" panose="020B7200000000000000" pitchFamily="34" charset="0"/>
              </a:rPr>
              <a:t>bÐ tÆng hoa cho c« gi¸o ngµy 8-3</a:t>
            </a:r>
            <a:endParaRPr sz="32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grpSp>
        <p:nvGrpSpPr>
          <p:cNvPr id="12319" name="Group 77"/>
          <p:cNvGrpSpPr/>
          <p:nvPr/>
        </p:nvGrpSpPr>
        <p:grpSpPr>
          <a:xfrm>
            <a:off x="-228600" y="-90487"/>
            <a:ext cx="9525000" cy="6948487"/>
            <a:chOff x="0" y="-19"/>
            <a:chExt cx="5760" cy="4377"/>
          </a:xfrm>
        </p:grpSpPr>
        <p:pic>
          <p:nvPicPr>
            <p:cNvPr id="12320" name="Picture 78" descr="flower[1][1][1][1]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21" name="Picture 79" descr="flower[1][1][1][1]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22" name="Picture 80" descr="flower[1][1][1][1]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23" name="Picture 81" descr="flower[1][1][1][1]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2447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12" descr="lthie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13"/>
          <p:cNvSpPr txBox="1"/>
          <p:nvPr/>
        </p:nvSpPr>
        <p:spPr>
          <a:xfrm>
            <a:off x="1219200" y="228600"/>
            <a:ext cx="6934200" cy="5191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.VnTimeH" panose="020B7200000000000000" pitchFamily="34" charset="0"/>
              </a:rPr>
              <a:t>HéI THI CñA C¸C BÐ TRONG NGµY 8-3</a:t>
            </a:r>
            <a:endParaRPr sz="2800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grpSp>
        <p:nvGrpSpPr>
          <p:cNvPr id="13316" name="Group 14"/>
          <p:cNvGrpSpPr/>
          <p:nvPr/>
        </p:nvGrpSpPr>
        <p:grpSpPr>
          <a:xfrm>
            <a:off x="-228600" y="-304800"/>
            <a:ext cx="9525000" cy="7162800"/>
            <a:chOff x="0" y="-19"/>
            <a:chExt cx="5760" cy="4377"/>
          </a:xfrm>
        </p:grpSpPr>
        <p:pic>
          <p:nvPicPr>
            <p:cNvPr id="13317" name="Picture 15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8" name="Picture 16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9" name="Picture 17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0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661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j-ea"/>
                <a:cs typeface="+mj-cs"/>
              </a:rPr>
            </a:b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anose="020B7200000000000000" pitchFamily="34" charset="0"/>
              <a:ea typeface="+mj-ea"/>
              <a:cs typeface="+mj-cs"/>
            </a:endParaRPr>
          </a:p>
        </p:txBody>
      </p:sp>
      <p:grpSp>
        <p:nvGrpSpPr>
          <p:cNvPr id="14339" name="Group 8"/>
          <p:cNvGrpSpPr/>
          <p:nvPr/>
        </p:nvGrpSpPr>
        <p:grpSpPr>
          <a:xfrm>
            <a:off x="-228600" y="-395287"/>
            <a:ext cx="9601200" cy="7253287"/>
            <a:chOff x="0" y="-19"/>
            <a:chExt cx="5760" cy="4377"/>
          </a:xfrm>
        </p:grpSpPr>
        <p:pic>
          <p:nvPicPr>
            <p:cNvPr id="14349" name="Picture 9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0" name="Picture 10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1" name="Picture 11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2" name="Picture 12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340" name="Picture 18" descr="x1pc_jqddVOWRk-VaEPLmKuGpUDH4oRqaW4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28800"/>
            <a:ext cx="1428750" cy="2762250"/>
          </a:xfrm>
          <a:ln/>
        </p:spPr>
      </p:pic>
      <p:pic>
        <p:nvPicPr>
          <p:cNvPr id="14341" name="Picture 19" descr="x1pc_jqddVOWRk-VaEPLmKuGpUDH4oRqaW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828800"/>
            <a:ext cx="1458913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715000"/>
            <a:ext cx="10668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85800"/>
            <a:ext cx="10668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257800"/>
            <a:ext cx="11430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57600"/>
            <a:ext cx="1981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362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3581400"/>
            <a:ext cx="1752600" cy="471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8" name="Text Box 27"/>
          <p:cNvSpPr txBox="1"/>
          <p:nvPr/>
        </p:nvSpPr>
        <p:spPr>
          <a:xfrm>
            <a:off x="304800" y="0"/>
            <a:ext cx="8839200" cy="69856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i="1" dirty="0">
                <a:solidFill>
                  <a:srgbClr val="D60093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3.Ho¹t ®éng 3:</a:t>
            </a:r>
            <a:r>
              <a:rPr sz="3200" b="1" i="1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Më réng</a:t>
            </a:r>
            <a:endParaRPr sz="3200" b="1" i="1" dirty="0">
              <a:solidFill>
                <a:srgbClr val="FFFF00"/>
              </a:solidFill>
              <a:latin typeface=".VnTime" panose="020B7200000000000000" pitchFamily="34" charset="0"/>
              <a:cs typeface=".VnTime" panose="020B7200000000000000" pitchFamily="34" charset="0"/>
            </a:endParaRPr>
          </a:p>
          <a:p>
            <a:pPr>
              <a:buChar char="-"/>
            </a:pPr>
            <a:r>
              <a:rPr sz="3200" dirty="0">
                <a:solidFill>
                  <a:srgbClr val="FFFF66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Giíi thiÖu ngµy QTTN : 1-6</a:t>
            </a:r>
            <a:endParaRPr sz="3200" dirty="0">
              <a:solidFill>
                <a:srgbClr val="FFFF66"/>
              </a:solidFill>
              <a:latin typeface=".VnTime" panose="020B7200000000000000" pitchFamily="34" charset="0"/>
              <a:cs typeface=".VnTime" panose="020B7200000000000000" pitchFamily="34" charset="0"/>
            </a:endParaRPr>
          </a:p>
          <a:p>
            <a:r>
              <a:rPr sz="3200" dirty="0">
                <a:solidFill>
                  <a:srgbClr val="FFFF66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-Giíi thiÖu ngµy QTL</a:t>
            </a:r>
            <a:r>
              <a:rPr lang="en-US" sz="3200" dirty="0">
                <a:solidFill>
                  <a:srgbClr val="FFFF66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Đ</a:t>
            </a:r>
            <a:r>
              <a:rPr sz="3200" dirty="0">
                <a:solidFill>
                  <a:srgbClr val="FFFF66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 : 1-5</a:t>
            </a:r>
            <a:endParaRPr sz="3200" dirty="0">
              <a:solidFill>
                <a:srgbClr val="FFFF66"/>
              </a:solidFill>
              <a:latin typeface=".VnTime" panose="020B7200000000000000" pitchFamily="34" charset="0"/>
              <a:cs typeface=".VnTime" panose="020B7200000000000000" pitchFamily="34" charset="0"/>
            </a:endParaRPr>
          </a:p>
          <a:p>
            <a:r>
              <a:rPr sz="3200" b="1" i="1" dirty="0">
                <a:solidFill>
                  <a:srgbClr val="D60093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4.Ho¹t ®éng </a:t>
            </a:r>
            <a:r>
              <a:rPr sz="3200" b="1" i="1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4</a:t>
            </a:r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:Tr¶i nghiÖm</a:t>
            </a:r>
            <a:endParaRPr sz="3200" dirty="0">
              <a:solidFill>
                <a:srgbClr val="FFFF00"/>
              </a:solidFill>
              <a:latin typeface=".VnTime" panose="020B7200000000000000" pitchFamily="34" charset="0"/>
              <a:cs typeface=".VnTime" panose="020B7200000000000000" pitchFamily="34" charset="0"/>
            </a:endParaRPr>
          </a:p>
          <a:p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-Gîi ý cho trÎ chia nhãm tù lµm </a:t>
            </a:r>
            <a:r>
              <a:rPr lang="en-US"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nh­ng </a:t>
            </a:r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mãn quµ</a:t>
            </a:r>
            <a:endParaRPr sz="3200" dirty="0">
              <a:solidFill>
                <a:srgbClr val="FFFF00"/>
              </a:solidFill>
              <a:latin typeface=".VnTime" panose="020B7200000000000000" pitchFamily="34" charset="0"/>
              <a:cs typeface=".VnTime" panose="020B7200000000000000" pitchFamily="34" charset="0"/>
            </a:endParaRPr>
          </a:p>
          <a:p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 tÆng bµ,</a:t>
            </a:r>
            <a:r>
              <a:rPr lang="en-US"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 mÑ</a:t>
            </a:r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 vµ c« ngµy 8-3:</a:t>
            </a:r>
            <a:endParaRPr sz="3200" dirty="0">
              <a:solidFill>
                <a:srgbClr val="FFFF00"/>
              </a:solidFill>
              <a:latin typeface=".VnTime" panose="020B7200000000000000" pitchFamily="34" charset="0"/>
              <a:cs typeface=".VnTime" panose="020B7200000000000000" pitchFamily="34" charset="0"/>
            </a:endParaRPr>
          </a:p>
          <a:p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+Nhãm </a:t>
            </a:r>
            <a:r>
              <a:rPr sz="24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1:</a:t>
            </a:r>
            <a:r>
              <a:rPr lang="en-US" sz="24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C¸c b¹n g¸i</a:t>
            </a:r>
            <a:endParaRPr sz="2400" dirty="0">
              <a:solidFill>
                <a:srgbClr val="FFFF00"/>
              </a:solidFill>
              <a:latin typeface=".VnTime" panose="020B7200000000000000" pitchFamily="34" charset="0"/>
              <a:cs typeface=".VnTime" panose="020B7200000000000000" pitchFamily="34" charset="0"/>
            </a:endParaRPr>
          </a:p>
          <a:p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+Nhãm 2</a:t>
            </a:r>
            <a:r>
              <a:rPr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C¸c b¹n trai</a:t>
            </a:r>
            <a:endParaRPr dirty="0">
              <a:latin typeface=".VnTime" panose="020B7200000000000000" pitchFamily="34" charset="0"/>
              <a:cs typeface=".VnTime" panose="020B7200000000000000" pitchFamily="34" charset="0"/>
            </a:endParaRPr>
          </a:p>
          <a:p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-T/chøc cho trÎ lªn tÆng quµ,</a:t>
            </a:r>
            <a:r>
              <a:rPr lang="en-US"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 </a:t>
            </a:r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gi¸o viªn, </a:t>
            </a:r>
            <a:r>
              <a:rPr lang="en-US"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c¸c b¹n g¸i </a:t>
            </a:r>
            <a:r>
              <a:rPr lang="en-US"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C« thay mÆt</a:t>
            </a:r>
            <a:r>
              <a:rPr lang="en-US" sz="3200" dirty="0">
                <a:latin typeface=".VnTime" panose="020B7200000000000000" pitchFamily="34" charset="0"/>
                <a:cs typeface=".VnTime" panose="020B7200000000000000" pitchFamily="34" charset="0"/>
              </a:rPr>
              <a:t> </a:t>
            </a:r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c¶m ¬n trÎ vµ </a:t>
            </a:r>
            <a:r>
              <a:rPr lang="en-US"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vµ göi lêi chóc tíi </a:t>
            </a:r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 ng­êi PN trong </a:t>
            </a:r>
            <a:r>
              <a:rPr lang="en-US"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gi¸o dôc trÎ</a:t>
            </a:r>
            <a:endParaRPr sz="3200" dirty="0">
              <a:solidFill>
                <a:srgbClr val="FFFF00"/>
              </a:solidFill>
              <a:latin typeface=".VnTime" panose="020B7200000000000000" pitchFamily="34" charset="0"/>
              <a:cs typeface=".VnTime" panose="020B7200000000000000" pitchFamily="34" charset="0"/>
            </a:endParaRPr>
          </a:p>
          <a:p>
            <a:r>
              <a:rPr sz="3200" b="1" i="1" dirty="0">
                <a:solidFill>
                  <a:srgbClr val="D60093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5.Ho¹t ®éng 5</a:t>
            </a:r>
            <a:r>
              <a:rPr sz="3200" dirty="0">
                <a:latin typeface=".VnTime" panose="020B7200000000000000" pitchFamily="34" charset="0"/>
                <a:cs typeface=".VnTime" panose="020B7200000000000000" pitchFamily="34" charset="0"/>
              </a:rPr>
              <a:t>: </a:t>
            </a:r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H¸t móa chóc mõng ngµy 8-3.</a:t>
            </a:r>
            <a:endParaRPr sz="3200" dirty="0">
              <a:solidFill>
                <a:srgbClr val="FFFF00"/>
              </a:solidFill>
              <a:latin typeface=".VnTime" panose="020B7200000000000000" pitchFamily="34" charset="0"/>
              <a:cs typeface=".VnTime" panose="020B7200000000000000" pitchFamily="34" charset="0"/>
            </a:endParaRPr>
          </a:p>
          <a:p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*KÕt thóc : H­íng trÎ vµo </a:t>
            </a:r>
            <a:r>
              <a:rPr lang="en-US" sz="3200" dirty="0">
                <a:solidFill>
                  <a:srgbClr val="FFFF00"/>
                </a:solidFill>
                <a:latin typeface=".VnTime" panose="020B7200000000000000" pitchFamily="34" charset="0"/>
                <a:cs typeface=".VnTime" panose="020B7200000000000000" pitchFamily="34" charset="0"/>
              </a:rPr>
              <a:t>hoạt ®éng</a:t>
            </a:r>
            <a:endParaRPr sz="3200" dirty="0">
              <a:solidFill>
                <a:srgbClr val="FFFF00"/>
              </a:solidFill>
              <a:latin typeface=".VnTime" panose="020B7200000000000000" pitchFamily="34" charset="0"/>
              <a:cs typeface=".VnTime" panose="020B7200000000000000" pitchFamily="34" charset="0"/>
            </a:endParaRPr>
          </a:p>
          <a:p>
            <a:endParaRPr sz="3200" dirty="0">
              <a:solidFill>
                <a:srgbClr val="FFFF00"/>
              </a:solidFill>
              <a:latin typeface=".VnTime" panose="020B7200000000000000" pitchFamily="34" charset="0"/>
              <a:cs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/>
      <p:bldP spid="2744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4"/>
          <p:cNvGrpSpPr/>
          <p:nvPr/>
        </p:nvGrpSpPr>
        <p:grpSpPr>
          <a:xfrm>
            <a:off x="0" y="-30162"/>
            <a:ext cx="9144000" cy="6948487"/>
            <a:chOff x="0" y="-19"/>
            <a:chExt cx="5760" cy="4377"/>
          </a:xfrm>
        </p:grpSpPr>
        <p:pic>
          <p:nvPicPr>
            <p:cNvPr id="15405" name="Picture 5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406" name="Picture 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407" name="Picture 7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408" name="Picture 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3" name="Group 9"/>
          <p:cNvGrpSpPr/>
          <p:nvPr/>
        </p:nvGrpSpPr>
        <p:grpSpPr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15401" name="Picture 10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402" name="Picture 11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403" name="Picture 12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404" name="Picture 13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364" name="Picture 14" descr="x1pc_jqddVOWRk-VaEPLmKuGpUDH4oRqaW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1200"/>
            <a:ext cx="1458913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5" descr="x1pc_jqddVOWRk-VaEPLmKuGpUDH4oRqaW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762000"/>
            <a:ext cx="1458913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16" descr="x1pc_jqddVOWRk-VaEPLmKuGpUDH4oRqaW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743200"/>
            <a:ext cx="1458913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7" descr="x1pc_jqddVOWRk-VaEPLmKuGpUDH4oRqaW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86000"/>
            <a:ext cx="1458913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616200"/>
            <a:ext cx="1524000" cy="146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44513"/>
            <a:ext cx="1143000" cy="110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24200"/>
            <a:ext cx="1143000" cy="110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143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90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764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68325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244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3498" name="Picture 26" descr="hinh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505200"/>
            <a:ext cx="36576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3499" name="Rectangle 27"/>
          <p:cNvSpPr/>
          <p:nvPr/>
        </p:nvSpPr>
        <p:spPr>
          <a:xfrm>
            <a:off x="1752600" y="762000"/>
            <a:ext cx="6096000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5400" dirty="0">
                <a:solidFill>
                  <a:srgbClr val="D60093"/>
                </a:solidFill>
                <a:latin typeface="Times New Roman" panose="02020603050405020304" pitchFamily="18" charset="0"/>
              </a:rPr>
              <a:t>Bài học đến đây là   kết thúc. </a:t>
            </a:r>
            <a:endParaRPr sz="2400" dirty="0">
              <a:latin typeface="Arial Black" panose="020B0A04020102020204" pitchFamily="34" charset="0"/>
            </a:endParaRPr>
          </a:p>
        </p:txBody>
      </p:sp>
      <p:pic>
        <p:nvPicPr>
          <p:cNvPr id="233501" name="Em_Tap_Lai_O_To.mp3">
            <a:hlinkClick r:id="" action="ppaction://media"/>
          </p:cNvPr>
          <p:cNvPicPr>
            <a:picLocks noRot="1" noChangeAspect="1"/>
          </p:cNvPicPr>
          <p:nvPr>
            <p:ph/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rcRect/>
          <a:stretch>
            <a:fillRect/>
          </a:stretch>
        </p:blipFill>
        <p:spPr>
          <a:xfrm>
            <a:off x="4249738" y="4013200"/>
            <a:ext cx="322262" cy="307975"/>
          </a:xfrm>
          <a:ln/>
        </p:spPr>
      </p:pic>
      <p:pic>
        <p:nvPicPr>
          <p:cNvPr id="15379" name="Picture 32" descr="bugs-04-ju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4495800"/>
            <a:ext cx="990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0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1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2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3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4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5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6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7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6343650"/>
            <a:ext cx="106680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8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096000"/>
            <a:ext cx="1143000" cy="110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9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0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6049963"/>
            <a:ext cx="838200" cy="80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1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6389688"/>
            <a:ext cx="1295400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2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2286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3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0" y="-304800"/>
            <a:ext cx="1066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4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5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3733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6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350000"/>
            <a:ext cx="16764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7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2590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8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9144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9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2484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0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6453188"/>
            <a:ext cx="838200" cy="808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2335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501"/>
                </p:tgtEl>
              </p:cMediaNode>
            </p:audio>
          </p:childTnLst>
        </p:cTn>
      </p:par>
    </p:tnLst>
    <p:bldLst>
      <p:bldP spid="233499" grpId="0"/>
      <p:bldP spid="23349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1117600" marR="0" lvl="0" indent="-1117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I.</a:t>
            </a:r>
            <a:r>
              <a:rPr kumimoji="0" lang="en-US" sz="32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MỤC ĐÍCH YÊU CẦU:</a:t>
            </a:r>
            <a:endParaRPr kumimoji="0" lang="en-US" sz="3200" b="1" i="0" u="sng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40643" name="Rectangle 3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1054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sz="24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1.Ki</a:t>
            </a:r>
            <a:r>
              <a:rPr sz="2400" b="1" i="1" dirty="0">
                <a:solidFill>
                  <a:schemeClr val="hlink"/>
                </a:solidFill>
              </a:rPr>
              <a:t>ến thức</a:t>
            </a:r>
            <a:r>
              <a:rPr sz="2400" b="1" i="1" dirty="0">
                <a:solidFill>
                  <a:srgbClr val="FFFF00"/>
                </a:solidFill>
              </a:rPr>
              <a:t> :</a:t>
            </a:r>
            <a:r>
              <a:rPr sz="2400" b="1" dirty="0">
                <a:solidFill>
                  <a:srgbClr val="FFFF00"/>
                </a:solidFill>
              </a:rPr>
              <a:t> </a:t>
            </a:r>
            <a:endParaRPr sz="2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- Tr</a:t>
            </a:r>
            <a:r>
              <a:rPr sz="2400" dirty="0">
                <a:solidFill>
                  <a:srgbClr val="FFFF00"/>
                </a:solidFill>
              </a:rPr>
              <a:t>ẻ  biết ngày 8-3 là ngày hội dành riêng cho PN: bà, mẹ,cô,dì,các bạn gái..</a:t>
            </a:r>
            <a:endParaRPr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solidFill>
                  <a:srgbClr val="FFFF00"/>
                </a:solidFill>
              </a:rPr>
              <a:t>- Biết 8-3 là ngày QTPN và biết ý nghĩa của ngày 8-3.</a:t>
            </a:r>
            <a:endParaRPr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solidFill>
                  <a:srgbClr val="FFFF00"/>
                </a:solidFill>
              </a:rPr>
              <a:t>- Biết các hoạt động trong ngày 8-3</a:t>
            </a:r>
            <a:r>
              <a:rPr sz="2400" dirty="0"/>
              <a:t>.</a:t>
            </a:r>
            <a:endParaRPr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b="1" i="1" dirty="0">
                <a:solidFill>
                  <a:schemeClr val="hlink"/>
                </a:solidFill>
              </a:rPr>
              <a:t>2.Kỹ năng</a:t>
            </a:r>
            <a:r>
              <a:rPr sz="2400" i="1" dirty="0">
                <a:solidFill>
                  <a:schemeClr val="hlink"/>
                </a:solidFill>
              </a:rPr>
              <a:t>:</a:t>
            </a:r>
            <a:endParaRPr sz="2400" i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solidFill>
                  <a:srgbClr val="FFFF00"/>
                </a:solidFill>
              </a:rPr>
              <a:t>- Phát triển ngôn ngữ cho trẻ</a:t>
            </a:r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,r</a:t>
            </a:r>
            <a:r>
              <a:rPr sz="2400" dirty="0">
                <a:solidFill>
                  <a:srgbClr val="FFFF00"/>
                </a:solidFill>
              </a:rPr>
              <a:t>èn KN ghi nhớ và tư duy.</a:t>
            </a:r>
            <a:endParaRPr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3.Th</a:t>
            </a:r>
            <a:r>
              <a:rPr sz="2400" b="1" i="1" dirty="0">
                <a:solidFill>
                  <a:schemeClr val="hlink"/>
                </a:solidFill>
              </a:rPr>
              <a:t>ái độ:</a:t>
            </a:r>
            <a:endParaRPr sz="2400" b="1" i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- C</a:t>
            </a:r>
            <a:r>
              <a:rPr sz="2400" dirty="0">
                <a:solidFill>
                  <a:srgbClr val="FFFF00"/>
                </a:solidFill>
              </a:rPr>
              <a:t>ó tình cảm yêu quí bà,mẹ,cô</a:t>
            </a:r>
            <a:endParaRPr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- Tr</a:t>
            </a:r>
            <a:r>
              <a:rPr sz="2400" dirty="0">
                <a:solidFill>
                  <a:srgbClr val="FFFF00"/>
                </a:solidFill>
              </a:rPr>
              <a:t>ẻ tích cực tham gia các hoạt động hát, múa, tạo ra các sản phẩm làm quà tặng như: Làm bưu thiếp, cắm hoa, nặn…</a:t>
            </a:r>
            <a:endParaRPr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24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endParaRPr sz="2400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4100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51816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0" y="5334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568325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568325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2" descr="x1pc_jqddVOWRk-VaEPLmKuGpUDH4oRqaW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89375" y="3348038"/>
            <a:ext cx="2201863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14" descr="FE211F5CAE3C4E69AB9022EC97BF5F5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00" y="-304800"/>
            <a:ext cx="7239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5" descr="FE211F5CAE3C4E69AB9022EC97BF5F5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990600"/>
            <a:ext cx="7239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6" descr="FE211F5CAE3C4E69AB9022EC97BF5F5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00" y="2971800"/>
            <a:ext cx="723900" cy="1428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9" name="Group 24"/>
          <p:cNvGrpSpPr/>
          <p:nvPr/>
        </p:nvGrpSpPr>
        <p:grpSpPr>
          <a:xfrm>
            <a:off x="-304800" y="-228600"/>
            <a:ext cx="9448800" cy="7086600"/>
            <a:chOff x="0" y="-19"/>
            <a:chExt cx="5760" cy="4377"/>
          </a:xfrm>
        </p:grpSpPr>
        <p:pic>
          <p:nvPicPr>
            <p:cNvPr id="4110" name="Picture 25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Picture 26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Picture 27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Picture 28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1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0643">
                                            <p:txEl>
                                              <p:charRg st="15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95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0643">
                                            <p:txEl>
                                              <p:charRg st="95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149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0643">
                                            <p:txEl>
                                              <p:charRg st="149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186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0643">
                                            <p:txEl>
                                              <p:charRg st="186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197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0643">
                                            <p:txEl>
                                              <p:charRg st="197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254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0643">
                                            <p:txEl>
                                              <p:charRg st="254" end="2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265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0643">
                                            <p:txEl>
                                              <p:charRg st="265" end="2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297" end="4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0643">
                                            <p:txEl>
                                              <p:charRg st="297" end="4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413" end="4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0643">
                                            <p:txEl>
                                              <p:charRg st="413" end="4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24064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240643">
                                            <p:txEl>
                                              <p:charRg st="15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1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240643">
                                            <p:txEl>
                                              <p:charRg st="95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95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240643">
                                            <p:txEl>
                                              <p:charRg st="149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149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240643">
                                            <p:txEl>
                                              <p:charRg st="186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186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500"/>
                                        <p:tgtEl>
                                          <p:spTgt spid="240643">
                                            <p:txEl>
                                              <p:charRg st="197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197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240643">
                                            <p:txEl>
                                              <p:charRg st="254" end="2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254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500"/>
                                        <p:tgtEl>
                                          <p:spTgt spid="240643">
                                            <p:txEl>
                                              <p:charRg st="265" end="2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265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240643">
                                            <p:txEl>
                                              <p:charRg st="297" end="4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297" end="4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240643">
                                            <p:txEl>
                                              <p:charRg st="413" end="4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charRg st="413" end="4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2" grpId="1"/>
      <p:bldP spid="240643" grpId="0" build="p"/>
      <p:bldP spid="24064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600" b="1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II.</a:t>
            </a:r>
            <a:r>
              <a:rPr kumimoji="0" lang="sv-SE" sz="3600" b="1" i="0" u="sng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CHU</a:t>
            </a:r>
            <a:r>
              <a:rPr kumimoji="0" lang="en-US" sz="3600" b="1" i="0" u="sng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ẨN BỊ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2691" name="Rectangle 3"/>
          <p:cNvSpPr>
            <a:spLocks noGrp="1"/>
          </p:cNvSpPr>
          <p:nvPr>
            <p:ph idx="1"/>
          </p:nvPr>
        </p:nvSpPr>
        <p:spPr>
          <a:xfrm>
            <a:off x="381000" y="1905000"/>
            <a:ext cx="7848600" cy="4114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>
                <a:latin typeface=".VnTime" panose="020B7200000000000000" pitchFamily="34" charset="0"/>
              </a:rPr>
              <a:t> </a:t>
            </a:r>
            <a:endParaRPr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4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48006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22860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25146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0" y="4572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6719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6719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 descr="6719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1" descr="6719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2" descr="6719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6720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0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14" descr="Frames PPT 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5" name="Text Box 16"/>
          <p:cNvSpPr txBox="1"/>
          <p:nvPr/>
        </p:nvSpPr>
        <p:spPr>
          <a:xfrm>
            <a:off x="457200" y="1676400"/>
            <a:ext cx="8001000" cy="39077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solidFill>
                  <a:srgbClr val="D60093"/>
                </a:solidFill>
                <a:latin typeface=".VnTime" panose="020B7200000000000000" pitchFamily="34" charset="0"/>
              </a:rPr>
              <a:t>* </a:t>
            </a:r>
            <a:r>
              <a:rPr lang="en-US" sz="3600" dirty="0">
                <a:solidFill>
                  <a:srgbClr val="D60093"/>
                </a:solidFill>
                <a:latin typeface=".VnTime" panose="020B7200000000000000" pitchFamily="34" charset="0"/>
              </a:rPr>
              <a:t>D</a:t>
            </a:r>
            <a:r>
              <a:rPr sz="3600" dirty="0">
                <a:solidFill>
                  <a:srgbClr val="D60093"/>
                </a:solidFill>
                <a:latin typeface=".VnTime" panose="020B7200000000000000" pitchFamily="34" charset="0"/>
              </a:rPr>
              <a:t>å dïng cña c«:</a:t>
            </a:r>
            <a:endParaRPr sz="3600" dirty="0">
              <a:solidFill>
                <a:srgbClr val="D60093"/>
              </a:solidFill>
              <a:latin typeface=".VnTime" panose="020B7200000000000000" pitchFamily="34" charset="0"/>
            </a:endParaRPr>
          </a:p>
          <a:p>
            <a:pPr>
              <a:buChar char="-"/>
            </a:pPr>
            <a:r>
              <a:rPr sz="3600" dirty="0">
                <a:solidFill>
                  <a:srgbClr val="D60093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>
                <a:solidFill>
                  <a:srgbClr val="D60093"/>
                </a:solidFill>
                <a:latin typeface=".VnTime" panose="020B7200000000000000" pitchFamily="34" charset="0"/>
              </a:rPr>
              <a:t>N</a:t>
            </a:r>
            <a:r>
              <a:rPr sz="3600" dirty="0">
                <a:solidFill>
                  <a:srgbClr val="D60093"/>
                </a:solidFill>
                <a:latin typeface=".VnTime" panose="020B7200000000000000" pitchFamily="34" charset="0"/>
              </a:rPr>
              <a:t>h¹c, m¸y chiÕu</a:t>
            </a:r>
            <a:endParaRPr sz="3600" dirty="0">
              <a:solidFill>
                <a:srgbClr val="D60093"/>
              </a:solidFill>
              <a:latin typeface=".VnTime" panose="020B7200000000000000" pitchFamily="34" charset="0"/>
            </a:endParaRPr>
          </a:p>
          <a:p>
            <a:r>
              <a:rPr sz="3600" dirty="0">
                <a:solidFill>
                  <a:srgbClr val="D60093"/>
                </a:solidFill>
                <a:latin typeface=".VnTime" panose="020B7200000000000000" pitchFamily="34" charset="0"/>
              </a:rPr>
              <a:t>* </a:t>
            </a:r>
            <a:r>
              <a:rPr lang="en-US" sz="3600" dirty="0">
                <a:solidFill>
                  <a:srgbClr val="D60093"/>
                </a:solidFill>
                <a:latin typeface=".VnTime" panose="020B7200000000000000" pitchFamily="34" charset="0"/>
              </a:rPr>
              <a:t>D</a:t>
            </a:r>
            <a:r>
              <a:rPr sz="3600" dirty="0">
                <a:solidFill>
                  <a:srgbClr val="D60093"/>
                </a:solidFill>
                <a:latin typeface=".VnTime" panose="020B7200000000000000" pitchFamily="34" charset="0"/>
              </a:rPr>
              <a:t>å dïng cña trÎ:</a:t>
            </a:r>
            <a:endParaRPr sz="3600" dirty="0">
              <a:solidFill>
                <a:srgbClr val="D60093"/>
              </a:solidFill>
              <a:latin typeface=".VnTime" panose="020B7200000000000000" pitchFamily="34" charset="0"/>
            </a:endParaRPr>
          </a:p>
          <a:p>
            <a:pPr>
              <a:buChar char="-"/>
            </a:pPr>
            <a:r>
              <a:rPr sz="3600" dirty="0">
                <a:solidFill>
                  <a:srgbClr val="D60093"/>
                </a:solidFill>
                <a:latin typeface=".VnTime" panose="020B7200000000000000" pitchFamily="34" charset="0"/>
              </a:rPr>
              <a:t> Hoa nhùa, giÊy gam, bót s¸p, ®Êt nÆn</a:t>
            </a:r>
            <a:endParaRPr sz="3600" dirty="0">
              <a:solidFill>
                <a:srgbClr val="D60093"/>
              </a:solidFill>
              <a:latin typeface=".VnTime" panose="020B7200000000000000" pitchFamily="34" charset="0"/>
            </a:endParaRPr>
          </a:p>
          <a:p>
            <a:r>
              <a:rPr sz="3600" dirty="0">
                <a:solidFill>
                  <a:srgbClr val="D60093"/>
                </a:solidFill>
                <a:latin typeface=".VnTime" panose="020B7200000000000000" pitchFamily="34" charset="0"/>
              </a:rPr>
              <a:t>- Giá c¾m hoa</a:t>
            </a:r>
            <a:endParaRPr sz="3600" dirty="0">
              <a:solidFill>
                <a:srgbClr val="D60093"/>
              </a:solidFill>
              <a:latin typeface=".VnTime" panose="020B7200000000000000" pitchFamily="34" charset="0"/>
            </a:endParaRPr>
          </a:p>
          <a:p>
            <a:pPr>
              <a:buChar char="•"/>
            </a:pPr>
            <a:endParaRPr sz="3600" dirty="0">
              <a:solidFill>
                <a:srgbClr val="D60093"/>
              </a:solidFill>
              <a:latin typeface=".VnTime" panose="020B7200000000000000" pitchFamily="34" charset="0"/>
            </a:endParaRPr>
          </a:p>
          <a:p>
            <a:endParaRPr sz="3200" dirty="0">
              <a:latin typeface="Arial" panose="020B0604020202020204" pitchFamily="34" charset="0"/>
            </a:endParaRPr>
          </a:p>
        </p:txBody>
      </p:sp>
      <p:grpSp>
        <p:nvGrpSpPr>
          <p:cNvPr id="5136" name="Group 17"/>
          <p:cNvGrpSpPr/>
          <p:nvPr/>
        </p:nvGrpSpPr>
        <p:grpSpPr>
          <a:xfrm>
            <a:off x="-304800" y="-228600"/>
            <a:ext cx="9448800" cy="7086600"/>
            <a:chOff x="0" y="-19"/>
            <a:chExt cx="5760" cy="4377"/>
          </a:xfrm>
        </p:grpSpPr>
        <p:pic>
          <p:nvPicPr>
            <p:cNvPr id="5137" name="Picture 18" descr="flower[1][1][1][1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8" name="Picture 19" descr="flower[1][1][1][1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9" name="Picture 20" descr="flower[1][1][1][1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0" name="Picture 21" descr="flower[1][1][1][1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269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24269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0" grpId="1"/>
      <p:bldP spid="242691" grpId="0" build="p"/>
      <p:bldP spid="242691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III. </a:t>
            </a:r>
            <a:r>
              <a:rPr kumimoji="0" lang="en-US" sz="40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TIẾN HÀNH.</a:t>
            </a:r>
            <a:endParaRPr kumimoji="0" lang="en-US" sz="4000" b="1" i="0" u="sng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437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838200"/>
            <a:ext cx="8534400" cy="5257800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>
                <a:schemeClr val="tx2"/>
              </a:buClr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>
                <a:schemeClr val="tx2"/>
              </a:buClr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>
                <a:schemeClr val="tx2"/>
              </a:buClr>
              <a:buSzTx/>
              <a:buFontTx/>
              <a:defRPr sz="1800"/>
            </a:lvl5pPr>
          </a:lstStyle>
          <a:p>
            <a:pPr lvl="0" eaLnBrk="1" hangingPunct="1">
              <a:lnSpc>
                <a:spcPct val="90000"/>
              </a:lnSpc>
              <a:buNone/>
            </a:pPr>
            <a:r>
              <a:rPr lang="sv-SE" altLang="x-none" dirty="0">
                <a:latin typeface=".VnTime" panose="020B7200000000000000" pitchFamily="34" charset="0"/>
              </a:rPr>
              <a:t> </a:t>
            </a:r>
            <a:endParaRPr lang="sv-SE" altLang="x-none" dirty="0">
              <a:latin typeface=".VnTime" panose="020B7200000000000000" pitchFamily="34" charset="0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sv-SE" altLang="x-none" sz="3200" b="1" i="1" u="sng" dirty="0">
                <a:solidFill>
                  <a:srgbClr val="D60093"/>
                </a:solidFill>
                <a:latin typeface=".VnTime" panose="020B7200000000000000" pitchFamily="34" charset="0"/>
              </a:rPr>
              <a:t>1.Ho¹t ®éng 1</a:t>
            </a:r>
            <a:r>
              <a:rPr lang="sv-SE" altLang="x-none" sz="3200" b="1" i="1" dirty="0">
                <a:latin typeface=".VnTime" panose="020B7200000000000000" pitchFamily="34" charset="0"/>
              </a:rPr>
              <a:t>:</a:t>
            </a:r>
            <a:r>
              <a:rPr lang="sv-SE" altLang="x-none" sz="3200" dirty="0">
                <a:latin typeface=".VnTime" panose="020B7200000000000000" pitchFamily="34" charset="0"/>
              </a:rPr>
              <a:t> </a:t>
            </a:r>
            <a:r>
              <a:rPr lang="sv-SE" altLang="x-none" sz="3200" dirty="0">
                <a:solidFill>
                  <a:srgbClr val="FFFF66"/>
                </a:solidFill>
                <a:latin typeface=".VnTime" panose="020B7200000000000000" pitchFamily="34" charset="0"/>
              </a:rPr>
              <a:t>G</a:t>
            </a:r>
            <a:r>
              <a:rPr lang="sv-SE" altLang="x-none" sz="3200" dirty="0">
                <a:solidFill>
                  <a:srgbClr val="FFFF66"/>
                </a:solidFill>
              </a:rPr>
              <a:t>ợi cảm xúc về ngày 8-3.</a:t>
            </a:r>
            <a:endParaRPr lang="sv-SE" altLang="x-none" sz="3200" b="1" dirty="0">
              <a:solidFill>
                <a:srgbClr val="FFFF66"/>
              </a:solidFill>
              <a:latin typeface=".VnTime" panose="020B7200000000000000" pitchFamily="34" charset="0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sv-SE" altLang="x-none" sz="3200" dirty="0">
                <a:solidFill>
                  <a:srgbClr val="FFFF66"/>
                </a:solidFill>
                <a:latin typeface=".VnTime" panose="020B7200000000000000" pitchFamily="34" charset="0"/>
              </a:rPr>
              <a:t>- Cho tr</a:t>
            </a:r>
            <a:r>
              <a:rPr sz="3200" dirty="0">
                <a:solidFill>
                  <a:srgbClr val="FFFF66"/>
                </a:solidFill>
              </a:rPr>
              <a:t>ẻ chơi TC : Tập tầm </a:t>
            </a:r>
            <a:r>
              <a:rPr sz="3200" dirty="0">
                <a:solidFill>
                  <a:srgbClr val="FFFF66"/>
                </a:solidFill>
                <a:latin typeface="Times New Roman" panose="02020603050405020304" pitchFamily="18" charset="0"/>
              </a:rPr>
              <a:t>vông, trong tay </a:t>
            </a:r>
            <a:r>
              <a:rPr sz="3200" dirty="0">
                <a:solidFill>
                  <a:srgbClr val="FFFF66"/>
                </a:solidFill>
                <a:latin typeface=".VnTime" panose="020B7200000000000000" pitchFamily="34" charset="0"/>
              </a:rPr>
              <a:t>c« cã m¶nh giÊy h×nh vu«ng, ch÷ nhËt cã ch÷ ngµy 8-3.</a:t>
            </a:r>
            <a:endParaRPr sz="3200" dirty="0">
              <a:solidFill>
                <a:srgbClr val="FFFF66"/>
              </a:solidFill>
              <a:latin typeface=".VnTime" panose="020B7200000000000000" pitchFamily="34" charset="0"/>
            </a:endParaRPr>
          </a:p>
          <a:p>
            <a:pPr lvl="0" algn="ctr" eaLnBrk="1" hangingPunct="1">
              <a:lnSpc>
                <a:spcPct val="90000"/>
              </a:lnSpc>
              <a:buNone/>
            </a:pPr>
            <a:r>
              <a:rPr sz="3200" dirty="0">
                <a:solidFill>
                  <a:srgbClr val="FFFF66"/>
                </a:solidFill>
                <a:latin typeface=".VnTime" panose="020B7200000000000000" pitchFamily="34" charset="0"/>
              </a:rPr>
              <a:t>(XuÊt hiÖn « ch÷ ngµy 8-3)</a:t>
            </a:r>
            <a:endParaRPr sz="3200" dirty="0">
              <a:solidFill>
                <a:srgbClr val="FFFF66"/>
              </a:solidFill>
              <a:latin typeface=".VnTime" panose="020B7200000000000000" pitchFamily="34" charset="0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sz="3200" dirty="0">
                <a:solidFill>
                  <a:srgbClr val="FFFF66"/>
                </a:solidFill>
              </a:rPr>
              <a:t>- H</a:t>
            </a:r>
            <a:r>
              <a:rPr sz="3200" dirty="0">
                <a:solidFill>
                  <a:srgbClr val="FFFF66"/>
                </a:solidFill>
                <a:latin typeface=".VnTime" panose="020B7200000000000000" pitchFamily="34" charset="0"/>
              </a:rPr>
              <a:t>­íng cho trÎ t×m hiÓu vÒ ngµy 8-3.</a:t>
            </a:r>
            <a:endParaRPr sz="3200" dirty="0">
              <a:solidFill>
                <a:srgbClr val="FFFF66"/>
              </a:solidFill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sz="3200" dirty="0">
                <a:solidFill>
                  <a:srgbClr val="FFFF66"/>
                </a:solidFill>
              </a:rPr>
              <a:t>-</a:t>
            </a:r>
            <a:r>
              <a:rPr sz="3200" dirty="0">
                <a:solidFill>
                  <a:srgbClr val="FFFF66"/>
                </a:solidFill>
                <a:latin typeface=".VnTime" panose="020B7200000000000000" pitchFamily="34" charset="0"/>
              </a:rPr>
              <a:t> H¸t : Ngµy vui mïng 8-3</a:t>
            </a:r>
            <a:endParaRPr sz="3200" dirty="0">
              <a:solidFill>
                <a:srgbClr val="FFFF66"/>
              </a:solidFill>
              <a:latin typeface=".VnTime" panose="020B7200000000000000" pitchFamily="34" charset="0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sz="3200" dirty="0">
                <a:solidFill>
                  <a:srgbClr val="FFFF66"/>
                </a:solidFill>
                <a:latin typeface=".VnTime" panose="020B7200000000000000" pitchFamily="34" charset="0"/>
              </a:rPr>
              <a:t>- Trß chuyÖn vÒ ND bµi h¸t</a:t>
            </a:r>
            <a:r>
              <a:rPr sz="3200" dirty="0">
                <a:latin typeface=".VnTime" panose="020B7200000000000000" pitchFamily="34" charset="0"/>
              </a:rPr>
              <a:t> </a:t>
            </a:r>
            <a:r>
              <a:rPr sz="3200" dirty="0">
                <a:solidFill>
                  <a:srgbClr val="FFFF66"/>
                </a:solidFill>
                <a:latin typeface=".VnTime" panose="020B7200000000000000" pitchFamily="34" charset="0"/>
              </a:rPr>
              <a:t>vµ dÉn d¾t trÎ vµo néi dung cña ho¹t ®éng.</a:t>
            </a:r>
            <a:endParaRPr sz="3200" dirty="0">
              <a:solidFill>
                <a:srgbClr val="FFFF66"/>
              </a:solidFill>
            </a:endParaRPr>
          </a:p>
          <a:p>
            <a:pPr lvl="0" eaLnBrk="1" hangingPunct="1">
              <a:lnSpc>
                <a:spcPct val="90000"/>
              </a:lnSpc>
            </a:pPr>
            <a:endParaRPr sz="3200" dirty="0">
              <a:solidFill>
                <a:srgbClr val="FFFF66"/>
              </a:solidFill>
            </a:endParaRPr>
          </a:p>
        </p:txBody>
      </p:sp>
      <p:pic>
        <p:nvPicPr>
          <p:cNvPr id="6148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34290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286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568325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24" descr="670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25" descr="670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26" descr="670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257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27" descr="Frames PPT 0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5" name="Group 28"/>
          <p:cNvGrpSpPr/>
          <p:nvPr/>
        </p:nvGrpSpPr>
        <p:grpSpPr>
          <a:xfrm>
            <a:off x="-304800" y="-228600"/>
            <a:ext cx="9448800" cy="7086600"/>
            <a:chOff x="0" y="-19"/>
            <a:chExt cx="5760" cy="4377"/>
          </a:xfrm>
        </p:grpSpPr>
        <p:pic>
          <p:nvPicPr>
            <p:cNvPr id="6156" name="Picture 29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7" name="Picture 30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8" name="Picture 31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9" name="Picture 32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37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43715">
                                            <p:txEl>
                                              <p:charRg st="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43715">
                                            <p:txEl>
                                              <p:charRg st="42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43715">
                                            <p:txEl>
                                              <p:charRg st="14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43715">
                                            <p:txEl>
                                              <p:charRg st="167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3715">
                                            <p:txEl>
                                              <p:charRg st="205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43715">
                                            <p:txEl>
                                              <p:charRg st="231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1000"/>
                                        <p:tgtEl>
                                          <p:spTgt spid="2437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1000"/>
                                        <p:tgtEl>
                                          <p:spTgt spid="243715">
                                            <p:txEl>
                                              <p:charRg st="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charRg st="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1000"/>
                                        <p:tgtEl>
                                          <p:spTgt spid="243715">
                                            <p:txEl>
                                              <p:charRg st="42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charRg st="42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1000"/>
                                        <p:tgtEl>
                                          <p:spTgt spid="243715">
                                            <p:txEl>
                                              <p:charRg st="140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charRg st="14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1000"/>
                                        <p:tgtEl>
                                          <p:spTgt spid="243715">
                                            <p:txEl>
                                              <p:charRg st="167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charRg st="167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0" dur="1000"/>
                                        <p:tgtEl>
                                          <p:spTgt spid="243715">
                                            <p:txEl>
                                              <p:charRg st="205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charRg st="205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1000"/>
                                        <p:tgtEl>
                                          <p:spTgt spid="243715">
                                            <p:txEl>
                                              <p:charRg st="231" end="3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charRg st="231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4" grpId="1"/>
      <p:bldP spid="243715" grpId="0" build="p"/>
      <p:bldP spid="24371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338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0" y="4419600"/>
            <a:ext cx="1219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8382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6270625"/>
            <a:ext cx="609600" cy="58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568325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0" y="60198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568325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14400"/>
            <a:ext cx="990600" cy="954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6096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16" descr="Yacht-03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562600"/>
            <a:ext cx="1447800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17" descr="Yacht-03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5029200"/>
            <a:ext cx="1066800" cy="64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18" descr="Yacht-03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1524000" cy="919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4" name="Text Box 20"/>
          <p:cNvSpPr txBox="1"/>
          <p:nvPr/>
        </p:nvSpPr>
        <p:spPr>
          <a:xfrm>
            <a:off x="2193925" y="26273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85" name="Text Box 22"/>
          <p:cNvSpPr txBox="1"/>
          <p:nvPr/>
        </p:nvSpPr>
        <p:spPr>
          <a:xfrm>
            <a:off x="4267200" y="16764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186" name="Text Box 25"/>
          <p:cNvSpPr txBox="1"/>
          <p:nvPr/>
        </p:nvSpPr>
        <p:spPr>
          <a:xfrm>
            <a:off x="1219200" y="5486400"/>
            <a:ext cx="6477000" cy="823913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p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  <a:r>
              <a:rPr sz="4800" dirty="0">
                <a:solidFill>
                  <a:srgbClr val="FF0000"/>
                </a:solidFill>
                <a:latin typeface="Arial" panose="020B0604020202020204" pitchFamily="34" charset="0"/>
              </a:rPr>
              <a:t>ày Quốc Tế Phụ Nữ</a:t>
            </a:r>
            <a:endParaRPr sz="4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Rectangle 26"/>
          <p:cNvSpPr/>
          <p:nvPr/>
        </p:nvSpPr>
        <p:spPr>
          <a:xfrm>
            <a:off x="0" y="0"/>
            <a:ext cx="136525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36501" tIns="0" rIns="36501" bIns="0" anchor="ctr" anchorCtr="0">
            <a:spAutoFit/>
          </a:bodyPr>
          <a:p>
            <a:pPr eaLnBrk="1" hangingPunct="1"/>
            <a:r>
              <a:rPr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7188" name="AutoShape 32"/>
          <p:cNvSpPr/>
          <p:nvPr/>
        </p:nvSpPr>
        <p:spPr>
          <a:xfrm>
            <a:off x="1981200" y="0"/>
            <a:ext cx="5410200" cy="5562600"/>
          </a:xfrm>
          <a:prstGeom prst="verticalScroll">
            <a:avLst>
              <a:gd name="adj" fmla="val 12500"/>
            </a:avLst>
          </a:prstGeom>
          <a:solidFill>
            <a:srgbClr val="D6009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Text Box 33"/>
          <p:cNvSpPr txBox="1"/>
          <p:nvPr/>
        </p:nvSpPr>
        <p:spPr>
          <a:xfrm>
            <a:off x="3124200" y="1371600"/>
            <a:ext cx="3352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190" name="Text Box 34"/>
          <p:cNvSpPr txBox="1"/>
          <p:nvPr/>
        </p:nvSpPr>
        <p:spPr>
          <a:xfrm>
            <a:off x="2971800" y="1066800"/>
            <a:ext cx="3505200" cy="2713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7200" b="1" dirty="0">
                <a:solidFill>
                  <a:srgbClr val="FFFF00"/>
                </a:solidFill>
                <a:latin typeface="Arial" panose="020B0604020202020204" pitchFamily="34" charset="0"/>
              </a:rPr>
              <a:t>8-3</a:t>
            </a:r>
            <a:endParaRPr sz="17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7191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42672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2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40386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3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6858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4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8382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5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3352800"/>
            <a:ext cx="121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6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5867400"/>
            <a:ext cx="121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7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4800600"/>
            <a:ext cx="121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8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2971800"/>
            <a:ext cx="1219200" cy="914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99" name="Group 43"/>
          <p:cNvGrpSpPr/>
          <p:nvPr/>
        </p:nvGrpSpPr>
        <p:grpSpPr>
          <a:xfrm>
            <a:off x="-304800" y="-228600"/>
            <a:ext cx="9448800" cy="7086600"/>
            <a:chOff x="0" y="-19"/>
            <a:chExt cx="5760" cy="4377"/>
          </a:xfrm>
        </p:grpSpPr>
        <p:pic>
          <p:nvPicPr>
            <p:cNvPr id="7200" name="Picture 4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1" name="Picture 4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2" name="Picture 4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3" name="Picture 4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054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52578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54102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55626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57150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58674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60198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53340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20574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33528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568325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6" name="Group 21"/>
          <p:cNvGrpSpPr/>
          <p:nvPr/>
        </p:nvGrpSpPr>
        <p:grpSpPr>
          <a:xfrm>
            <a:off x="-228600" y="-90487"/>
            <a:ext cx="9144000" cy="6948487"/>
            <a:chOff x="0" y="-19"/>
            <a:chExt cx="5760" cy="4377"/>
          </a:xfrm>
        </p:grpSpPr>
        <p:pic>
          <p:nvPicPr>
            <p:cNvPr id="8208" name="Picture 22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9" name="Picture 23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0" name="Picture 24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1" name="Picture 25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207" name="Text Box 26"/>
          <p:cNvSpPr txBox="1"/>
          <p:nvPr/>
        </p:nvSpPr>
        <p:spPr>
          <a:xfrm>
            <a:off x="838200" y="363538"/>
            <a:ext cx="8194675" cy="5083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4000" i="1" dirty="0">
                <a:solidFill>
                  <a:srgbClr val="FF0000"/>
                </a:solidFill>
                <a:latin typeface="Arial" panose="020B0604020202020204" pitchFamily="34" charset="0"/>
              </a:rPr>
              <a:t>2.Hoạt động 2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 Khám phá ngày 8-3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buChar char="•"/>
            </a:pP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Giải nghĩa về phụ nữ: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- Bà và  mẹ được gọi chung là gì?: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- Ngoài bà và mẹ ra ai cũng được gọi là phụ nữ?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- Cho trẻ liên hệ : + ông, bố…có phải là phụ nữ không?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                            + kể những người PN trong GĐ trẻ.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*Công việc của người phụ nữ 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buChar char="-"/>
            </a:pPr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Cô GT về những người PN trong GĐ cô và nghề nghiệp 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của họ.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- Cho trẻ về công việc của những người PN trong GĐ trẻ.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*Cô khái quát : công việc của người PN ở GĐ và ngoài XH.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Giáo dục trẻ và nói dến ý nghĩa của ngày 8-3.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sz="2400" dirty="0">
                <a:solidFill>
                  <a:srgbClr val="FFFF00"/>
                </a:solidFill>
                <a:latin typeface="Arial" panose="020B0604020202020204" pitchFamily="34" charset="0"/>
              </a:rPr>
              <a:t>*Hỏi trẻ về các HĐ trong ngày 8-3.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054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5334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0" y="38100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2286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568325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194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6270625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0" y="3124200"/>
            <a:ext cx="1219200" cy="1174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9" name="Rectangle 21"/>
          <p:cNvSpPr/>
          <p:nvPr/>
        </p:nvSpPr>
        <p:spPr>
          <a:xfrm>
            <a:off x="-2965450" y="2335213"/>
            <a:ext cx="4406900" cy="21494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sz="13500" dirty="0">
                <a:latin typeface="Arial" panose="020B0604020202020204" pitchFamily="34" charset="0"/>
              </a:rPr>
              <a:t> </a:t>
            </a:r>
            <a:r>
              <a:rPr dirty="0">
                <a:latin typeface="Arial" panose="020B0604020202020204" pitchFamily="34" charset="0"/>
              </a:rPr>
              <a:t>                                                           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9230" name="Picture 22" descr="copy_2_of_dsc01743_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229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1" name="Text Box 33"/>
          <p:cNvSpPr txBox="1"/>
          <p:nvPr/>
        </p:nvSpPr>
        <p:spPr>
          <a:xfrm>
            <a:off x="2286000" y="457200"/>
            <a:ext cx="480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232" name="Text Box 34"/>
          <p:cNvSpPr txBox="1"/>
          <p:nvPr/>
        </p:nvSpPr>
        <p:spPr>
          <a:xfrm>
            <a:off x="1981200" y="533400"/>
            <a:ext cx="487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233" name="Text Box 35"/>
          <p:cNvSpPr txBox="1"/>
          <p:nvPr/>
        </p:nvSpPr>
        <p:spPr>
          <a:xfrm>
            <a:off x="1828800" y="304800"/>
            <a:ext cx="5257800" cy="8239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latin typeface="Arial" panose="020B0604020202020204" pitchFamily="34" charset="0"/>
              </a:rPr>
              <a:t> </a:t>
            </a:r>
            <a:r>
              <a:rPr sz="4800" dirty="0">
                <a:solidFill>
                  <a:srgbClr val="FF0000"/>
                </a:solidFill>
                <a:latin typeface=".VnTimeH" panose="020B7200000000000000" pitchFamily="34" charset="0"/>
              </a:rPr>
              <a:t>LÔ mÝt tinh 8-3</a:t>
            </a:r>
            <a:endParaRPr sz="4800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grpSp>
        <p:nvGrpSpPr>
          <p:cNvPr id="9234" name="Group 36"/>
          <p:cNvGrpSpPr/>
          <p:nvPr/>
        </p:nvGrpSpPr>
        <p:grpSpPr>
          <a:xfrm>
            <a:off x="152400" y="-304800"/>
            <a:ext cx="9144000" cy="6948488"/>
            <a:chOff x="0" y="-19"/>
            <a:chExt cx="5760" cy="4377"/>
          </a:xfrm>
        </p:grpSpPr>
        <p:pic>
          <p:nvPicPr>
            <p:cNvPr id="9235" name="Picture 3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6" name="Picture 38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7" name="Picture 39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8" name="Picture 40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5" descr="img_7712_5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89916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6"/>
          <p:cNvSpPr txBox="1"/>
          <p:nvPr/>
        </p:nvSpPr>
        <p:spPr>
          <a:xfrm>
            <a:off x="1371600" y="228600"/>
            <a:ext cx="6172200" cy="8239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800" dirty="0">
                <a:solidFill>
                  <a:srgbClr val="FF0000"/>
                </a:solidFill>
                <a:latin typeface=".VnTimeH" panose="020B7200000000000000" pitchFamily="34" charset="0"/>
              </a:rPr>
              <a:t>To¹ ®µm ngµy 8-3</a:t>
            </a:r>
            <a:endParaRPr sz="4800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grpSp>
        <p:nvGrpSpPr>
          <p:cNvPr id="10244" name="Group 7"/>
          <p:cNvGrpSpPr/>
          <p:nvPr/>
        </p:nvGrpSpPr>
        <p:grpSpPr>
          <a:xfrm>
            <a:off x="0" y="-304800"/>
            <a:ext cx="9144000" cy="7315200"/>
            <a:chOff x="0" y="-19"/>
            <a:chExt cx="5760" cy="4377"/>
          </a:xfrm>
        </p:grpSpPr>
        <p:pic>
          <p:nvPicPr>
            <p:cNvPr id="10245" name="Picture 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6" name="Picture 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7" name="Picture 1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8" name="Picture 1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5" descr="DSC006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1143000"/>
            <a:ext cx="44196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7" descr="758142_1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7244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5" descr="20101021_a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91440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16"/>
          <p:cNvSpPr txBox="1"/>
          <p:nvPr/>
        </p:nvSpPr>
        <p:spPr>
          <a:xfrm>
            <a:off x="609600" y="228600"/>
            <a:ext cx="7696200" cy="5191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.VnTimeH" panose="020B7200000000000000" pitchFamily="34" charset="0"/>
              </a:rPr>
              <a:t>MéT Sè HO¹t ®éng chµo mõng ngµy 8-3</a:t>
            </a:r>
            <a:endParaRPr sz="2800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grpSp>
        <p:nvGrpSpPr>
          <p:cNvPr id="11270" name="Group 17"/>
          <p:cNvGrpSpPr/>
          <p:nvPr/>
        </p:nvGrpSpPr>
        <p:grpSpPr>
          <a:xfrm>
            <a:off x="-228600" y="-304800"/>
            <a:ext cx="9525000" cy="7162800"/>
            <a:chOff x="0" y="-19"/>
            <a:chExt cx="5760" cy="4377"/>
          </a:xfrm>
        </p:grpSpPr>
        <p:pic>
          <p:nvPicPr>
            <p:cNvPr id="11271" name="Picture 18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2" name="Picture 19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3" name="Picture 20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4" name="Picture 21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0</TotalTime>
  <Words>2165</Words>
  <Application>WPS Presentation</Application>
  <PresentationFormat/>
  <Paragraphs>103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Aharoni</vt:lpstr>
      <vt:lpstr>Segoe Print</vt:lpstr>
      <vt:lpstr>Times New Roman</vt:lpstr>
      <vt:lpstr>.VnTime</vt:lpstr>
      <vt:lpstr>.VnTimeH</vt:lpstr>
      <vt:lpstr>Arial Black</vt:lpstr>
      <vt:lpstr>Microsoft YaHei</vt:lpstr>
      <vt:lpstr>Arial Unicode MS</vt:lpstr>
      <vt:lpstr>Comic Sans MS</vt:lpstr>
      <vt:lpstr>.VnMystical</vt:lpstr>
      <vt:lpstr>Arial Narrow</vt:lpstr>
      <vt:lpstr>Bahnschrift</vt:lpstr>
      <vt:lpstr>.VnVogueH</vt:lpstr>
      <vt:lpstr>.VnSouthern</vt:lpstr>
      <vt:lpstr>.VnPresent</vt:lpstr>
      <vt:lpstr>Mountain Top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MOÂN:MTXQ</dc:title>
  <dc:creator>User</dc:creator>
  <cp:lastModifiedBy>Minhthangpc.VN</cp:lastModifiedBy>
  <cp:revision>152</cp:revision>
  <dcterms:created xsi:type="dcterms:W3CDTF">2008-10-26T18:11:52Z</dcterms:created>
  <dcterms:modified xsi:type="dcterms:W3CDTF">2024-03-05T02:36:36Z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A696FAB336004CEB8976E5A6ED990691_12</vt:lpwstr>
  </property>
  <property fmtid="{D5CDD505-2E9C-101B-9397-08002B2CF9AE}" pid="3" name="KSOProductBuildVer">
    <vt:lpwstr>1033-12.2.0.13489</vt:lpwstr>
  </property>
</Properties>
</file>