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8" r:id="rId2"/>
    <p:sldId id="258" r:id="rId3"/>
    <p:sldId id="259" r:id="rId4"/>
    <p:sldId id="260" r:id="rId5"/>
    <p:sldId id="27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2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33D3F1-1B5A-4E7A-9DB5-ECEB0A0F2005}" type="datetimeFigureOut">
              <a:rPr lang="en-US" smtClean="0"/>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332FAA-BD8C-4CD9-8FDB-75075EF5A0E9}" type="slidenum">
              <a:rPr lang="en-US" smtClean="0"/>
              <a:t>‹#›</a:t>
            </a:fld>
            <a:endParaRPr lang="en-US"/>
          </a:p>
        </p:txBody>
      </p:sp>
    </p:spTree>
    <p:extLst>
      <p:ext uri="{BB962C8B-B14F-4D97-AF65-F5344CB8AC3E}">
        <p14:creationId xmlns:p14="http://schemas.microsoft.com/office/powerpoint/2010/main" val="4163243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33D3F1-1B5A-4E7A-9DB5-ECEB0A0F2005}" type="datetimeFigureOut">
              <a:rPr lang="en-US" smtClean="0"/>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332FAA-BD8C-4CD9-8FDB-75075EF5A0E9}" type="slidenum">
              <a:rPr lang="en-US" smtClean="0"/>
              <a:t>‹#›</a:t>
            </a:fld>
            <a:endParaRPr lang="en-US"/>
          </a:p>
        </p:txBody>
      </p:sp>
    </p:spTree>
    <p:extLst>
      <p:ext uri="{BB962C8B-B14F-4D97-AF65-F5344CB8AC3E}">
        <p14:creationId xmlns:p14="http://schemas.microsoft.com/office/powerpoint/2010/main" val="830522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33D3F1-1B5A-4E7A-9DB5-ECEB0A0F2005}" type="datetimeFigureOut">
              <a:rPr lang="en-US" smtClean="0"/>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332FAA-BD8C-4CD9-8FDB-75075EF5A0E9}" type="slidenum">
              <a:rPr lang="en-US" smtClean="0"/>
              <a:t>‹#›</a:t>
            </a:fld>
            <a:endParaRPr lang="en-US"/>
          </a:p>
        </p:txBody>
      </p:sp>
    </p:spTree>
    <p:extLst>
      <p:ext uri="{BB962C8B-B14F-4D97-AF65-F5344CB8AC3E}">
        <p14:creationId xmlns:p14="http://schemas.microsoft.com/office/powerpoint/2010/main" val="2565759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33D3F1-1B5A-4E7A-9DB5-ECEB0A0F2005}" type="datetimeFigureOut">
              <a:rPr lang="en-US" smtClean="0"/>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332FAA-BD8C-4CD9-8FDB-75075EF5A0E9}" type="slidenum">
              <a:rPr lang="en-US" smtClean="0"/>
              <a:t>‹#›</a:t>
            </a:fld>
            <a:endParaRPr lang="en-US"/>
          </a:p>
        </p:txBody>
      </p:sp>
    </p:spTree>
    <p:extLst>
      <p:ext uri="{BB962C8B-B14F-4D97-AF65-F5344CB8AC3E}">
        <p14:creationId xmlns:p14="http://schemas.microsoft.com/office/powerpoint/2010/main" val="3557149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33D3F1-1B5A-4E7A-9DB5-ECEB0A0F2005}" type="datetimeFigureOut">
              <a:rPr lang="en-US" smtClean="0"/>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332FAA-BD8C-4CD9-8FDB-75075EF5A0E9}" type="slidenum">
              <a:rPr lang="en-US" smtClean="0"/>
              <a:t>‹#›</a:t>
            </a:fld>
            <a:endParaRPr lang="en-US"/>
          </a:p>
        </p:txBody>
      </p:sp>
    </p:spTree>
    <p:extLst>
      <p:ext uri="{BB962C8B-B14F-4D97-AF65-F5344CB8AC3E}">
        <p14:creationId xmlns:p14="http://schemas.microsoft.com/office/powerpoint/2010/main" val="3943890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33D3F1-1B5A-4E7A-9DB5-ECEB0A0F2005}" type="datetimeFigureOut">
              <a:rPr lang="en-US" smtClean="0"/>
              <a:t>3/13/2024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332FAA-BD8C-4CD9-8FDB-75075EF5A0E9}" type="slidenum">
              <a:rPr lang="en-US" smtClean="0"/>
              <a:t>‹#›</a:t>
            </a:fld>
            <a:endParaRPr lang="en-US"/>
          </a:p>
        </p:txBody>
      </p:sp>
    </p:spTree>
    <p:extLst>
      <p:ext uri="{BB962C8B-B14F-4D97-AF65-F5344CB8AC3E}">
        <p14:creationId xmlns:p14="http://schemas.microsoft.com/office/powerpoint/2010/main" val="3365823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33D3F1-1B5A-4E7A-9DB5-ECEB0A0F2005}" type="datetimeFigureOut">
              <a:rPr lang="en-US" smtClean="0"/>
              <a:t>3/13/2024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332FAA-BD8C-4CD9-8FDB-75075EF5A0E9}" type="slidenum">
              <a:rPr lang="en-US" smtClean="0"/>
              <a:t>‹#›</a:t>
            </a:fld>
            <a:endParaRPr lang="en-US"/>
          </a:p>
        </p:txBody>
      </p:sp>
    </p:spTree>
    <p:extLst>
      <p:ext uri="{BB962C8B-B14F-4D97-AF65-F5344CB8AC3E}">
        <p14:creationId xmlns:p14="http://schemas.microsoft.com/office/powerpoint/2010/main" val="1031928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33D3F1-1B5A-4E7A-9DB5-ECEB0A0F2005}" type="datetimeFigureOut">
              <a:rPr lang="en-US" smtClean="0"/>
              <a:t>3/13/2024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332FAA-BD8C-4CD9-8FDB-75075EF5A0E9}" type="slidenum">
              <a:rPr lang="en-US" smtClean="0"/>
              <a:t>‹#›</a:t>
            </a:fld>
            <a:endParaRPr lang="en-US"/>
          </a:p>
        </p:txBody>
      </p:sp>
    </p:spTree>
    <p:extLst>
      <p:ext uri="{BB962C8B-B14F-4D97-AF65-F5344CB8AC3E}">
        <p14:creationId xmlns:p14="http://schemas.microsoft.com/office/powerpoint/2010/main" val="3127957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33D3F1-1B5A-4E7A-9DB5-ECEB0A0F2005}" type="datetimeFigureOut">
              <a:rPr lang="en-US" smtClean="0"/>
              <a:t>3/13/2024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332FAA-BD8C-4CD9-8FDB-75075EF5A0E9}" type="slidenum">
              <a:rPr lang="en-US" smtClean="0"/>
              <a:t>‹#›</a:t>
            </a:fld>
            <a:endParaRPr lang="en-US"/>
          </a:p>
        </p:txBody>
      </p:sp>
    </p:spTree>
    <p:extLst>
      <p:ext uri="{BB962C8B-B14F-4D97-AF65-F5344CB8AC3E}">
        <p14:creationId xmlns:p14="http://schemas.microsoft.com/office/powerpoint/2010/main" val="3848643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33D3F1-1B5A-4E7A-9DB5-ECEB0A0F2005}" type="datetimeFigureOut">
              <a:rPr lang="en-US" smtClean="0"/>
              <a:t>3/13/2024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332FAA-BD8C-4CD9-8FDB-75075EF5A0E9}" type="slidenum">
              <a:rPr lang="en-US" smtClean="0"/>
              <a:t>‹#›</a:t>
            </a:fld>
            <a:endParaRPr lang="en-US"/>
          </a:p>
        </p:txBody>
      </p:sp>
    </p:spTree>
    <p:extLst>
      <p:ext uri="{BB962C8B-B14F-4D97-AF65-F5344CB8AC3E}">
        <p14:creationId xmlns:p14="http://schemas.microsoft.com/office/powerpoint/2010/main" val="137754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33D3F1-1B5A-4E7A-9DB5-ECEB0A0F2005}" type="datetimeFigureOut">
              <a:rPr lang="en-US" smtClean="0"/>
              <a:t>3/13/2024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332FAA-BD8C-4CD9-8FDB-75075EF5A0E9}" type="slidenum">
              <a:rPr lang="en-US" smtClean="0"/>
              <a:t>‹#›</a:t>
            </a:fld>
            <a:endParaRPr lang="en-US"/>
          </a:p>
        </p:txBody>
      </p:sp>
    </p:spTree>
    <p:extLst>
      <p:ext uri="{BB962C8B-B14F-4D97-AF65-F5344CB8AC3E}">
        <p14:creationId xmlns:p14="http://schemas.microsoft.com/office/powerpoint/2010/main" val="1204571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33D3F1-1B5A-4E7A-9DB5-ECEB0A0F2005}" type="datetimeFigureOut">
              <a:rPr lang="en-US" smtClean="0"/>
              <a:t>3/13/2024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332FAA-BD8C-4CD9-8FDB-75075EF5A0E9}" type="slidenum">
              <a:rPr lang="en-US" smtClean="0"/>
              <a:t>‹#›</a:t>
            </a:fld>
            <a:endParaRPr lang="en-US"/>
          </a:p>
        </p:txBody>
      </p:sp>
    </p:spTree>
    <p:extLst>
      <p:ext uri="{BB962C8B-B14F-4D97-AF65-F5344CB8AC3E}">
        <p14:creationId xmlns:p14="http://schemas.microsoft.com/office/powerpoint/2010/main" val="2199487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206874693816278_file[1]"/>
          <p:cNvPicPr>
            <a:picLocks noChangeAspect="1"/>
          </p:cNvPicPr>
          <p:nvPr/>
        </p:nvPicPr>
        <p:blipFill>
          <a:blip r:embed="rId2"/>
          <a:stretch>
            <a:fillRect/>
          </a:stretch>
        </p:blipFill>
        <p:spPr>
          <a:xfrm>
            <a:off x="0" y="0"/>
            <a:ext cx="9144000" cy="6858000"/>
          </a:xfrm>
          <a:prstGeom prst="rect">
            <a:avLst/>
          </a:prstGeom>
          <a:noFill/>
          <a:ln w="9525">
            <a:noFill/>
          </a:ln>
        </p:spPr>
      </p:pic>
      <p:pic>
        <p:nvPicPr>
          <p:cNvPr id="2051" name="Picture 4" descr="729747d8za2kbusq"/>
          <p:cNvPicPr>
            <a:picLocks noChangeAspect="1"/>
          </p:cNvPicPr>
          <p:nvPr/>
        </p:nvPicPr>
        <p:blipFill>
          <a:blip r:embed="rId3"/>
          <a:stretch>
            <a:fillRect/>
          </a:stretch>
        </p:blipFill>
        <p:spPr>
          <a:xfrm>
            <a:off x="4545013" y="5943600"/>
            <a:ext cx="4953000" cy="1212850"/>
          </a:xfrm>
          <a:prstGeom prst="rect">
            <a:avLst/>
          </a:prstGeom>
          <a:noFill/>
          <a:ln w="9525">
            <a:noFill/>
          </a:ln>
        </p:spPr>
      </p:pic>
      <p:sp>
        <p:nvSpPr>
          <p:cNvPr id="2052" name="Text Box 8"/>
          <p:cNvSpPr txBox="1"/>
          <p:nvPr/>
        </p:nvSpPr>
        <p:spPr>
          <a:xfrm>
            <a:off x="1447800" y="1066800"/>
            <a:ext cx="5867400" cy="366713"/>
          </a:xfrm>
          <a:prstGeom prst="rect">
            <a:avLst/>
          </a:prstGeom>
          <a:noFill/>
          <a:ln w="9525">
            <a:noFill/>
          </a:ln>
        </p:spPr>
        <p:txBody>
          <a:bodyPr>
            <a:spAutoFit/>
          </a:bodyPr>
          <a:lstStyle/>
          <a:p>
            <a:pPr eaLnBrk="1" hangingPunct="1"/>
            <a:endParaRPr lang="en-US" altLang="en-US" dirty="0">
              <a:latin typeface="Arial" panose="020B0604020202020204" pitchFamily="34" charset="0"/>
              <a:ea typeface="Arial" panose="020B0604020202020204" pitchFamily="34" charset="0"/>
            </a:endParaRPr>
          </a:p>
        </p:txBody>
      </p:sp>
      <p:sp>
        <p:nvSpPr>
          <p:cNvPr id="13" name="Text Box 52"/>
          <p:cNvSpPr txBox="1"/>
          <p:nvPr/>
        </p:nvSpPr>
        <p:spPr>
          <a:xfrm>
            <a:off x="2590800" y="958056"/>
            <a:ext cx="7467600" cy="584200"/>
          </a:xfrm>
          <a:prstGeom prst="rect">
            <a:avLst/>
          </a:prstGeom>
          <a:noFill/>
          <a:ln w="9525">
            <a:noFill/>
          </a:ln>
        </p:spPr>
        <p:txBody>
          <a:bodyPr>
            <a:spAutoFit/>
          </a:bodyPr>
          <a:lstStyle/>
          <a:p>
            <a:pPr eaLnBrk="1" hangingPunct="1">
              <a:spcBef>
                <a:spcPct val="50000"/>
              </a:spcBef>
            </a:pPr>
            <a:r>
              <a:rPr lang="en-US" altLang="en-US" sz="3200" dirty="0">
                <a:solidFill>
                  <a:srgbClr val="0000FF"/>
                </a:solidFill>
                <a:latin typeface="Times New Roman" panose="02020603050405020304" pitchFamily="18" charset="0"/>
              </a:rPr>
              <a:t> </a:t>
            </a:r>
            <a:r>
              <a:rPr lang="en-US" altLang="en-US" sz="2800" b="1" dirty="0">
                <a:solidFill>
                  <a:schemeClr val="tx2"/>
                </a:solidFill>
                <a:latin typeface="Times New Roman" panose="02020603050405020304" pitchFamily="18" charset="0"/>
              </a:rPr>
              <a:t>GIÁO ÁN LÀM QUEN VĂN HỌC</a:t>
            </a:r>
          </a:p>
        </p:txBody>
      </p:sp>
      <p:sp>
        <p:nvSpPr>
          <p:cNvPr id="14" name="Text Box 52"/>
          <p:cNvSpPr txBox="1"/>
          <p:nvPr/>
        </p:nvSpPr>
        <p:spPr>
          <a:xfrm>
            <a:off x="2784475" y="1451047"/>
            <a:ext cx="6324600" cy="1323975"/>
          </a:xfrm>
          <a:prstGeom prst="rect">
            <a:avLst/>
          </a:prstGeom>
          <a:noFill/>
          <a:ln w="9525">
            <a:noFill/>
          </a:ln>
        </p:spPr>
        <p:txBody>
          <a:bodyPr>
            <a:spAutoFit/>
          </a:bodyPr>
          <a:lstStyle/>
          <a:p>
            <a:pPr eaLnBrk="1" hangingPunct="1">
              <a:spcBef>
                <a:spcPct val="50000"/>
              </a:spcBef>
            </a:pPr>
            <a:r>
              <a:rPr lang="en-US" altLang="en-US" sz="3200" dirty="0">
                <a:solidFill>
                  <a:srgbClr val="990099"/>
                </a:solidFill>
                <a:latin typeface="Times New Roman" panose="02020603050405020304" pitchFamily="18" charset="0"/>
              </a:rPr>
              <a:t>  </a:t>
            </a:r>
            <a:r>
              <a:rPr lang="en-US" altLang="en-US" sz="3200" b="1" dirty="0">
                <a:solidFill>
                  <a:srgbClr val="7030A0"/>
                </a:solidFill>
                <a:latin typeface="Times New Roman" panose="02020603050405020304" pitchFamily="18" charset="0"/>
              </a:rPr>
              <a:t>Đề tài: </a:t>
            </a:r>
            <a:r>
              <a:rPr lang="en-US" altLang="en-US" sz="3200" b="1" dirty="0" err="1" smtClean="0">
                <a:solidFill>
                  <a:srgbClr val="7030A0"/>
                </a:solidFill>
                <a:latin typeface="Times New Roman" panose="02020603050405020304" pitchFamily="18" charset="0"/>
              </a:rPr>
              <a:t>Truyện</a:t>
            </a:r>
            <a:r>
              <a:rPr lang="en-US" altLang="en-US" sz="3200" b="1" dirty="0" smtClean="0">
                <a:solidFill>
                  <a:srgbClr val="7030A0"/>
                </a:solidFill>
                <a:latin typeface="Times New Roman" panose="02020603050405020304" pitchFamily="18" charset="0"/>
              </a:rPr>
              <a:t> </a:t>
            </a:r>
            <a:r>
              <a:rPr lang="en-US" altLang="en-US" sz="3200" b="1" dirty="0">
                <a:solidFill>
                  <a:srgbClr val="7030A0"/>
                </a:solidFill>
                <a:latin typeface="Times New Roman" panose="02020603050405020304" pitchFamily="18" charset="0"/>
              </a:rPr>
              <a:t>“ </a:t>
            </a:r>
            <a:r>
              <a:rPr lang="en-US" altLang="en-US" sz="3200" b="1" dirty="0" smtClean="0">
                <a:solidFill>
                  <a:srgbClr val="7030A0"/>
                </a:solidFill>
                <a:latin typeface="Times New Roman" panose="02020603050405020304" pitchFamily="18" charset="0"/>
              </a:rPr>
              <a:t>Qua </a:t>
            </a:r>
            <a:r>
              <a:rPr lang="en-US" altLang="en-US" sz="3200" b="1" dirty="0" err="1" smtClean="0">
                <a:solidFill>
                  <a:srgbClr val="7030A0"/>
                </a:solidFill>
                <a:latin typeface="Times New Roman" panose="02020603050405020304" pitchFamily="18" charset="0"/>
              </a:rPr>
              <a:t>đường</a:t>
            </a:r>
            <a:r>
              <a:rPr lang="en-US" altLang="en-US" sz="3200" b="1" dirty="0" smtClean="0">
                <a:solidFill>
                  <a:srgbClr val="7030A0"/>
                </a:solidFill>
                <a:latin typeface="Times New Roman" panose="02020603050405020304" pitchFamily="18" charset="0"/>
              </a:rPr>
              <a:t>”</a:t>
            </a:r>
            <a:endParaRPr lang="en-US" altLang="en-US" sz="3200" b="1" dirty="0">
              <a:solidFill>
                <a:schemeClr val="tx2"/>
              </a:solidFill>
              <a:latin typeface="Times New Roman" panose="02020603050405020304" pitchFamily="18" charset="0"/>
            </a:endParaRPr>
          </a:p>
          <a:p>
            <a:pPr eaLnBrk="1" hangingPunct="1">
              <a:spcBef>
                <a:spcPct val="50000"/>
              </a:spcBef>
            </a:pPr>
            <a:r>
              <a:rPr lang="en-US" altLang="en-US" sz="3200" dirty="0">
                <a:solidFill>
                  <a:srgbClr val="990099"/>
                </a:solidFill>
                <a:latin typeface="Times New Roman" panose="02020603050405020304" pitchFamily="18" charset="0"/>
              </a:rPr>
              <a:t>    </a:t>
            </a:r>
            <a:endParaRPr lang="en-US" altLang="en-US" sz="3200" b="1" dirty="0">
              <a:solidFill>
                <a:srgbClr val="0000FF"/>
              </a:solidFill>
              <a:latin typeface="Times New Roman" panose="02020603050405020304" pitchFamily="18" charset="0"/>
            </a:endParaRPr>
          </a:p>
        </p:txBody>
      </p:sp>
      <p:sp>
        <p:nvSpPr>
          <p:cNvPr id="2055" name="TextBox 1"/>
          <p:cNvSpPr txBox="1"/>
          <p:nvPr/>
        </p:nvSpPr>
        <p:spPr>
          <a:xfrm>
            <a:off x="1143000" y="26988"/>
            <a:ext cx="7391400" cy="830997"/>
          </a:xfrm>
          <a:prstGeom prst="rect">
            <a:avLst/>
          </a:prstGeom>
          <a:noFill/>
          <a:ln w="9525">
            <a:noFill/>
          </a:ln>
        </p:spPr>
        <p:txBody>
          <a:bodyPr wrap="square">
            <a:spAutoFit/>
          </a:bodyPr>
          <a:lstStyle/>
          <a:p>
            <a:pPr algn="ctr"/>
            <a:r>
              <a:rPr lang="en-US" sz="2400" b="1" dirty="0" smtClean="0">
                <a:solidFill>
                  <a:srgbClr val="FF0000"/>
                </a:solidFill>
                <a:latin typeface="Times New Roman" panose="02020603050405020304" pitchFamily="18" charset="0"/>
                <a:cs typeface="Times New Roman" panose="02020603050405020304" pitchFamily="18" charset="0"/>
              </a:rPr>
              <a:t>PHÒNG QD&amp;ĐT QUẬN LONG BIÊN</a:t>
            </a:r>
          </a:p>
          <a:p>
            <a:pPr algn="ctr"/>
            <a:r>
              <a:rPr sz="2400" b="1" dirty="0" smtClean="0">
                <a:solidFill>
                  <a:srgbClr val="FF0000"/>
                </a:solidFill>
                <a:latin typeface="Times New Roman" panose="02020603050405020304" pitchFamily="18" charset="0"/>
                <a:cs typeface="Times New Roman" panose="02020603050405020304" pitchFamily="18" charset="0"/>
              </a:rPr>
              <a:t>TRƯỜNG </a:t>
            </a:r>
            <a:r>
              <a:rPr sz="2400" b="1" dirty="0">
                <a:solidFill>
                  <a:srgbClr val="FF0000"/>
                </a:solidFill>
                <a:latin typeface="Times New Roman" panose="02020603050405020304" pitchFamily="18" charset="0"/>
                <a:cs typeface="Times New Roman" panose="02020603050405020304" pitchFamily="18" charset="0"/>
              </a:rPr>
              <a:t>MẦM NON GIANG BIÊN</a:t>
            </a:r>
            <a:endParaRPr sz="2400" b="1" dirty="0">
              <a:solidFill>
                <a:srgbClr val="FF0000"/>
              </a:solidFill>
              <a:latin typeface="Times New Roman" panose="02020603050405020304" pitchFamily="18" charset="0"/>
              <a:ea typeface="Times New Roman" panose="02020603050405020304" pitchFamily="18" charset="0"/>
            </a:endParaRPr>
          </a:p>
        </p:txBody>
      </p:sp>
      <p:sp>
        <p:nvSpPr>
          <p:cNvPr id="2056" name="TextBox 1"/>
          <p:cNvSpPr txBox="1"/>
          <p:nvPr/>
        </p:nvSpPr>
        <p:spPr>
          <a:xfrm>
            <a:off x="6781800" y="2133600"/>
            <a:ext cx="2327275" cy="400050"/>
          </a:xfrm>
          <a:prstGeom prst="rect">
            <a:avLst/>
          </a:prstGeom>
          <a:noFill/>
          <a:ln w="9525">
            <a:noFill/>
          </a:ln>
        </p:spPr>
        <p:txBody>
          <a:bodyPr>
            <a:spAutoFit/>
          </a:bodyPr>
          <a:lstStyle/>
          <a:p>
            <a:r>
              <a:rPr sz="2000" b="1" dirty="0">
                <a:solidFill>
                  <a:srgbClr val="FF0000"/>
                </a:solidFill>
                <a:latin typeface="Times New Roman" panose="02020603050405020304" pitchFamily="18" charset="0"/>
                <a:cs typeface="Times New Roman" panose="02020603050405020304" pitchFamily="18" charset="0"/>
              </a:rPr>
              <a:t>Lớp MGB C2</a:t>
            </a:r>
            <a:endParaRPr sz="2000" b="1" dirty="0">
              <a:solidFill>
                <a:srgbClr val="FF0000"/>
              </a:solidFill>
              <a:latin typeface="Times New Roman" panose="02020603050405020304" pitchFamily="18" charset="0"/>
              <a:ea typeface="Times New Roman" panose="02020603050405020304" pitchFamily="18" charset="0"/>
            </a:endParaRPr>
          </a:p>
        </p:txBody>
      </p:sp>
      <p:sp>
        <p:nvSpPr>
          <p:cNvPr id="2057" name="TextBox 1"/>
          <p:cNvSpPr txBox="1"/>
          <p:nvPr/>
        </p:nvSpPr>
        <p:spPr>
          <a:xfrm>
            <a:off x="6781800" y="2571750"/>
            <a:ext cx="2427288" cy="400050"/>
          </a:xfrm>
          <a:prstGeom prst="rect">
            <a:avLst/>
          </a:prstGeom>
          <a:noFill/>
          <a:ln w="9525">
            <a:noFill/>
          </a:ln>
        </p:spPr>
        <p:txBody>
          <a:bodyPr>
            <a:spAutoFit/>
          </a:bodyPr>
          <a:lstStyle/>
          <a:p>
            <a:r>
              <a:rPr sz="2000" b="1" dirty="0">
                <a:solidFill>
                  <a:srgbClr val="C00000"/>
                </a:solidFill>
                <a:latin typeface="Times New Roman" panose="02020603050405020304" pitchFamily="18" charset="0"/>
                <a:cs typeface="Times New Roman" panose="02020603050405020304" pitchFamily="18" charset="0"/>
              </a:rPr>
              <a:t>GV: Lê Thị Huệ</a:t>
            </a:r>
            <a:endParaRPr sz="2000" b="1" dirty="0">
              <a:solidFill>
                <a:srgbClr val="C00000"/>
              </a:solidFill>
              <a:latin typeface="Times New Roman" panose="02020603050405020304" pitchFamily="18" charset="0"/>
              <a:ea typeface="Times New Roman" panose="02020603050405020304" pitchFamily="18"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by="(-#ppt_w*2)" calcmode="lin" valueType="num">
                                      <p:cBhvr rctx="PPT">
                                        <p:cTn id="7" dur="1000" autoRev="1" fill="hold">
                                          <p:stCondLst>
                                            <p:cond delay="0"/>
                                          </p:stCondLst>
                                        </p:cTn>
                                        <p:tgtEl>
                                          <p:spTgt spid="13"/>
                                        </p:tgtEl>
                                        <p:attrNameLst>
                                          <p:attrName>ppt_w</p:attrName>
                                        </p:attrNameLst>
                                      </p:cBhvr>
                                    </p:anim>
                                    <p:anim by="(#ppt_w*0.50)" calcmode="lin" valueType="num">
                                      <p:cBhvr>
                                        <p:cTn id="8" dur="1000" decel="50000" autoRev="1" fill="hold">
                                          <p:stCondLst>
                                            <p:cond delay="0"/>
                                          </p:stCondLst>
                                        </p:cTn>
                                        <p:tgtEl>
                                          <p:spTgt spid="13"/>
                                        </p:tgtEl>
                                        <p:attrNameLst>
                                          <p:attrName>ppt_x</p:attrName>
                                        </p:attrNameLst>
                                      </p:cBhvr>
                                    </p:anim>
                                    <p:anim from="(-#ppt_h/2)" to="(#ppt_y)" calcmode="lin" valueType="num">
                                      <p:cBhvr>
                                        <p:cTn id="9" dur="2000" fill="hold">
                                          <p:stCondLst>
                                            <p:cond delay="0"/>
                                          </p:stCondLst>
                                        </p:cTn>
                                        <p:tgtEl>
                                          <p:spTgt spid="13"/>
                                        </p:tgtEl>
                                        <p:attrNameLst>
                                          <p:attrName>ppt_y</p:attrName>
                                        </p:attrNameLst>
                                      </p:cBhvr>
                                    </p:anim>
                                    <p:animRot by="21600000">
                                      <p:cBhvr>
                                        <p:cTn id="10" dur="2000" fill="hold">
                                          <p:stCondLst>
                                            <p:cond delay="0"/>
                                          </p:stCondLst>
                                        </p:cTn>
                                        <p:tgtEl>
                                          <p:spTgt spid="13"/>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14"/>
                                        </p:tgtEl>
                                        <p:attrNameLst>
                                          <p:attrName>style.visibility</p:attrName>
                                        </p:attrNameLst>
                                      </p:cBhvr>
                                      <p:to>
                                        <p:strVal val="visible"/>
                                      </p:to>
                                    </p:set>
                                    <p:anim by="(-#ppt_w*2)" calcmode="lin" valueType="num">
                                      <p:cBhvr rctx="PPT">
                                        <p:cTn id="13" dur="1000" autoRev="1" fill="hold">
                                          <p:stCondLst>
                                            <p:cond delay="0"/>
                                          </p:stCondLst>
                                        </p:cTn>
                                        <p:tgtEl>
                                          <p:spTgt spid="14"/>
                                        </p:tgtEl>
                                        <p:attrNameLst>
                                          <p:attrName>ppt_w</p:attrName>
                                        </p:attrNameLst>
                                      </p:cBhvr>
                                    </p:anim>
                                    <p:anim by="(#ppt_w*0.50)" calcmode="lin" valueType="num">
                                      <p:cBhvr>
                                        <p:cTn id="14" dur="1000" decel="50000" autoRev="1" fill="hold">
                                          <p:stCondLst>
                                            <p:cond delay="0"/>
                                          </p:stCondLst>
                                        </p:cTn>
                                        <p:tgtEl>
                                          <p:spTgt spid="14"/>
                                        </p:tgtEl>
                                        <p:attrNameLst>
                                          <p:attrName>ppt_x</p:attrName>
                                        </p:attrNameLst>
                                      </p:cBhvr>
                                    </p:anim>
                                    <p:anim from="(-#ppt_h/2)" to="(#ppt_y)" calcmode="lin" valueType="num">
                                      <p:cBhvr>
                                        <p:cTn id="15" dur="2000" fill="hold">
                                          <p:stCondLst>
                                            <p:cond delay="0"/>
                                          </p:stCondLst>
                                        </p:cTn>
                                        <p:tgtEl>
                                          <p:spTgt spid="14"/>
                                        </p:tgtEl>
                                        <p:attrNameLst>
                                          <p:attrName>ppt_y</p:attrName>
                                        </p:attrNameLst>
                                      </p:cBhvr>
                                    </p:anim>
                                    <p:animRot by="21600000">
                                      <p:cBhvr>
                                        <p:cTn id="16" dur="2000" fill="hold">
                                          <p:stCondLst>
                                            <p:cond delay="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729989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4883576"/>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8"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3082778"/>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8"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7462560"/>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66939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8"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9971571"/>
      </p:ext>
    </p:extLst>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799332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1386659"/>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6" y="762000"/>
            <a:ext cx="9137073"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438400" y="0"/>
            <a:ext cx="3429000" cy="646331"/>
          </a:xfrm>
          <a:prstGeom prst="rect">
            <a:avLst/>
          </a:prstGeom>
          <a:noFill/>
        </p:spPr>
        <p:txBody>
          <a:bodyPr wrap="square" rtlCol="0">
            <a:spAutoFit/>
          </a:bodyPr>
          <a:lstStyle/>
          <a:p>
            <a:r>
              <a:rPr lang="en-US" sz="3600" b="1" dirty="0" err="1" smtClean="0">
                <a:solidFill>
                  <a:srgbClr val="FF0000"/>
                </a:solidFill>
                <a:latin typeface="Times New Roman" pitchFamily="18" charset="0"/>
                <a:cs typeface="Times New Roman" pitchFamily="18" charset="0"/>
              </a:rPr>
              <a:t>Giáo</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dục</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trẻ</a:t>
            </a:r>
            <a:r>
              <a:rPr lang="en-US" sz="3600" b="1" dirty="0" smtClean="0">
                <a:solidFill>
                  <a:srgbClr val="FF0000"/>
                </a:solidFill>
                <a:latin typeface="Times New Roman" pitchFamily="18" charset="0"/>
                <a:cs typeface="Times New Roman" pitchFamily="18" charset="0"/>
              </a:rPr>
              <a:t>: </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867391882"/>
      </p:ext>
    </p:extLst>
  </p:cSld>
  <p:clrMapOvr>
    <a:masterClrMapping/>
  </p:clrMapOvr>
  <p:transition spd="slow">
    <p:wheel spokes="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753041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2377072"/>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7445339"/>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4225580"/>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9619986"/>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Em Đi Qua Ngã Tư Đường Phố - Nhạc Thiếu Nhi Hoạt Hình Vui Nhộ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04800" y="3048000"/>
            <a:ext cx="609600" cy="609600"/>
          </a:xfrm>
          <a:prstGeom prst="rect">
            <a:avLst/>
          </a:prstGeom>
        </p:spPr>
      </p:pic>
    </p:spTree>
    <p:extLst>
      <p:ext uri="{BB962C8B-B14F-4D97-AF65-F5344CB8AC3E}">
        <p14:creationId xmlns:p14="http://schemas.microsoft.com/office/powerpoint/2010/main" val="24541671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653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4906">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4595668"/>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017306"/>
          </a:xfrm>
          <a:prstGeom prst="rect">
            <a:avLst/>
          </a:prstGeom>
        </p:spPr>
        <p:txBody>
          <a:bodyPr wrap="square">
            <a:spAutoFit/>
          </a:bodyPr>
          <a:lstStyle/>
          <a:p>
            <a:r>
              <a:rPr lang="vi-VN" dirty="0" smtClean="0"/>
              <a:t>Vào một buổi sáng mùa xuân ấm áp, hai chị em Thỏ Nâu và Thỏ Trắng xin phép mẹ ra phố chơi. Mẹ đồng ý và dặn: “Các con đi đường cẩn thận nhé!”. Hai chị em vâng dạ rồi nhảy chân sáo ra khỏi nhà.</a:t>
            </a:r>
          </a:p>
          <a:p>
            <a:r>
              <a:rPr lang="vi-VN" dirty="0" smtClean="0"/>
              <a:t>    Ra đường, được ngắm trời ngắm đất và hít thở không khí trong lành, hai chị em Thỏ nói cười ríu rít. Thỏ Nâu bảo em:</a:t>
            </a:r>
          </a:p>
          <a:p>
            <a:r>
              <a:rPr lang="vi-VN" dirty="0" smtClean="0"/>
              <a:t>-    Em xem kìa, trên cành cây có một con chim xinh đang nhảy nhót bắt sâu đấy!</a:t>
            </a:r>
          </a:p>
          <a:p>
            <a:r>
              <a:rPr lang="vi-VN" dirty="0" smtClean="0"/>
              <a:t>Thỏ Trắng nói:</a:t>
            </a:r>
          </a:p>
          <a:p>
            <a:r>
              <a:rPr lang="vi-VN" dirty="0" smtClean="0"/>
              <a:t>-    Chị ơi, bên kia đường có vườn hoa đẹp quá, chị em mình sang xem đi!</a:t>
            </a:r>
          </a:p>
          <a:p>
            <a:r>
              <a:rPr lang="vi-VN" dirty="0" smtClean="0"/>
              <a:t>Thỏ Trắng kéo chị Thỏ Nâu chạy ào sang đường, chẳng chú ý gì cả.</a:t>
            </a:r>
          </a:p>
          <a:p>
            <a:r>
              <a:rPr lang="vi-VN" dirty="0" smtClean="0"/>
              <a:t>Bỗng, kít, kít… tiếng một loại xe phanh gấp nghe rợn cả người. Hai chị em nhìn lên, một đoàn xe dừng hết cả lại.</a:t>
            </a:r>
          </a:p>
          <a:p>
            <a:r>
              <a:rPr lang="vi-VN" dirty="0" smtClean="0"/>
              <a:t>Bác Gấu lái xe tải thò đầu ra khỏi xe nói to:</a:t>
            </a:r>
          </a:p>
          <a:p>
            <a:r>
              <a:rPr lang="vi-VN" dirty="0" smtClean="0"/>
              <a:t>-    Hai cháu kia, tín hiệu đèn đỏ đang bật mà lại dám chạy sang đường à?</a:t>
            </a:r>
          </a:p>
          <a:p>
            <a:r>
              <a:rPr lang="vi-VN" dirty="0" smtClean="0"/>
              <a:t>Đúng lúc ấy, chú Thỏ Xám là cảnh sát giao thông đi tới, dắt cả hai chị em quay lại vỉa hè. Chú ôn tồn giải thích:</a:t>
            </a:r>
          </a:p>
          <a:p>
            <a:r>
              <a:rPr lang="vi-VN" dirty="0" smtClean="0"/>
              <a:t>-    Các cháu có nhìn thấy tín hiệu đèn đỏ kia không? Khi nào đèn đỏ tắt, đèn xanh bật lên các cháu mới được qua đường. Lần sau, hai cháu phải chú ý nhé!</a:t>
            </a:r>
          </a:p>
          <a:p>
            <a:r>
              <a:rPr lang="vi-VN" dirty="0" smtClean="0"/>
              <a:t>Hai chị em Thỏ Nâu và Thỏ Trắng nhìn nhau. Thỏ Nâu nói:</a:t>
            </a:r>
          </a:p>
          <a:p>
            <a:r>
              <a:rPr lang="vi-VN" dirty="0" smtClean="0"/>
              <a:t>-    Chúng cháu xin lỗi chú, lần sau sang đường, chúng cháu nhớ nhìn tín hiệu đèn màu ạ!</a:t>
            </a:r>
          </a:p>
          <a:p>
            <a:r>
              <a:rPr lang="vi-VN" dirty="0" smtClean="0"/>
              <a:t>Chú cảnh sát giao thông Thỏ Xám còn dặn tiếp:</a:t>
            </a:r>
          </a:p>
          <a:p>
            <a:r>
              <a:rPr lang="vi-VN" dirty="0" smtClean="0"/>
              <a:t>-    Các cháu còn bé nên khi qua đường phải có người lớn dắt, nếu không rất dễ xảy ra tai nạn đấy!</a:t>
            </a:r>
          </a:p>
          <a:p>
            <a:r>
              <a:rPr lang="vi-VN" dirty="0" smtClean="0"/>
              <a:t>Từ hôm đó, hai chị em Thỏ luôn nhớ những lời dặn của chú Thỏ Xám: “Đèn đỏ phải dừng lại, đèn xanh mới được đi, khi qua đường phải có người lớn dắt”.</a:t>
            </a:r>
            <a:endParaRPr lang="en-US" dirty="0"/>
          </a:p>
        </p:txBody>
      </p:sp>
    </p:spTree>
    <p:extLst>
      <p:ext uri="{BB962C8B-B14F-4D97-AF65-F5344CB8AC3E}">
        <p14:creationId xmlns:p14="http://schemas.microsoft.com/office/powerpoint/2010/main" val="14468954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8"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6292655"/>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7595526"/>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684580"/>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95" y="-74901"/>
            <a:ext cx="9243868" cy="6932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4278383"/>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TotalTime>
  <Words>430</Words>
  <Application>Microsoft Office PowerPoint</Application>
  <PresentationFormat>On-screen Show (4:3)</PresentationFormat>
  <Paragraphs>24</Paragraphs>
  <Slides>22</Slides>
  <Notes>0</Notes>
  <HiddenSlides>0</HiddenSlides>
  <MMClips>1</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Techsi.vn</dc:creator>
  <cp:lastModifiedBy>Techsi.vn</cp:lastModifiedBy>
  <cp:revision>4</cp:revision>
  <dcterms:created xsi:type="dcterms:W3CDTF">2024-03-13T01:14:11Z</dcterms:created>
  <dcterms:modified xsi:type="dcterms:W3CDTF">2024-03-13T03:04:39Z</dcterms:modified>
</cp:coreProperties>
</file>