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3"/>
    <p:sldId id="257" r:id="rId4"/>
    <p:sldId id="258" r:id="rId5"/>
    <p:sldId id="269" r:id="rId6"/>
    <p:sldId id="279" r:id="rId7"/>
    <p:sldId id="270" r:id="rId8"/>
    <p:sldId id="272" r:id="rId9"/>
    <p:sldId id="260" r:id="rId10"/>
    <p:sldId id="261" r:id="rId11"/>
    <p:sldId id="262" r:id="rId12"/>
    <p:sldId id="263" r:id="rId13"/>
    <p:sldId id="273" r:id="rId14"/>
    <p:sldId id="274" r:id="rId15"/>
    <p:sldId id="275" r:id="rId16"/>
    <p:sldId id="276" r:id="rId17"/>
    <p:sldId id="277" r:id="rId18"/>
    <p:sldId id="264" r:id="rId19"/>
    <p:sldId id="259" r:id="rId20"/>
    <p:sldId id="267" r:id="rId22"/>
    <p:sldId id="265" r:id="rId23"/>
    <p:sldId id="266" r:id="rId24"/>
    <p:sldId id="280" r:id="rId25"/>
    <p:sldId id="281" r:id="rId26"/>
    <p:sldId id="282" r:id="rId27"/>
    <p:sldId id="283" r:id="rId28"/>
    <p:sldId id="285" r:id="rId29"/>
    <p:sldId id="26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786"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311BE2-E508-4B4B-B23E-EB3F2270983C}"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A57769-CB50-420B-9AB9-FAC3B0B82E8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A57769-CB50-420B-9AB9-FAC3B0B82E8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A57769-CB50-420B-9AB9-FAC3B0B82E8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9596CF1-7118-4584-BAA2-6D5F6DF50F1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96CF1-7118-4584-BAA2-6D5F6DF50F1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6CF1-7118-4584-BAA2-6D5F6DF50F1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6CF1-7118-4584-BAA2-6D5F6DF50F13}"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E350A-CD07-40D8-AB22-3D9A4F3A9D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media/media1.mp3"/></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648"/>
            <a:ext cx="9134684" cy="683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914400"/>
            <a:ext cx="9144000" cy="1143000"/>
          </a:xfrm>
          <a:solidFill>
            <a:schemeClr val="bg1"/>
          </a:solidFill>
        </p:spPr>
        <p:txBody>
          <a:bodyPr>
            <a:no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LĨNH VỰC PHÁT TRIỂN NHẬN THỨC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Title 3"/>
          <p:cNvSpPr txBox="1"/>
          <p:nvPr/>
        </p:nvSpPr>
        <p:spPr>
          <a:xfrm>
            <a:off x="1676401" y="2590800"/>
            <a:ext cx="7483962" cy="30480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700" b="1" dirty="0" err="1" smtClean="0">
                <a:solidFill>
                  <a:srgbClr val="FF0000"/>
                </a:solidFill>
                <a:latin typeface="Times New Roman" panose="02020603050405020304" pitchFamily="18" charset="0"/>
                <a:cs typeface="Times New Roman" panose="02020603050405020304" pitchFamily="18" charset="0"/>
              </a:rPr>
              <a:t>Bài</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dạy</a:t>
            </a:r>
            <a:r>
              <a:rPr lang="en-US" sz="3700" b="1" dirty="0" smtClean="0">
                <a:solidFill>
                  <a:srgbClr val="FF0000"/>
                </a:solidFill>
                <a:latin typeface="Times New Roman" panose="02020603050405020304" pitchFamily="18" charset="0"/>
                <a:cs typeface="Times New Roman" panose="02020603050405020304" pitchFamily="18" charset="0"/>
              </a:rPr>
              <a:t>		: </a:t>
            </a:r>
            <a:r>
              <a:rPr lang="en-US" sz="3700" b="1" dirty="0" err="1" smtClean="0">
                <a:solidFill>
                  <a:srgbClr val="FF0000"/>
                </a:solidFill>
                <a:latin typeface="Times New Roman" panose="02020603050405020304" pitchFamily="18" charset="0"/>
                <a:cs typeface="Times New Roman" panose="02020603050405020304" pitchFamily="18" charset="0"/>
              </a:rPr>
              <a:t>Tìm</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hiểu</a:t>
            </a:r>
            <a:r>
              <a:rPr lang="en-US" sz="3700" b="1" dirty="0" smtClean="0">
                <a:solidFill>
                  <a:srgbClr val="FF0000"/>
                </a:solidFill>
                <a:latin typeface="Times New Roman" panose="02020603050405020304" pitchFamily="18" charset="0"/>
                <a:cs typeface="Times New Roman" panose="02020603050405020304" pitchFamily="18" charset="0"/>
              </a:rPr>
              <a:t> 1 </a:t>
            </a:r>
            <a:r>
              <a:rPr lang="en-US" sz="3700" b="1" dirty="0" err="1" smtClean="0">
                <a:solidFill>
                  <a:srgbClr val="FF0000"/>
                </a:solidFill>
                <a:latin typeface="Times New Roman" panose="02020603050405020304" pitchFamily="18" charset="0"/>
                <a:cs typeface="Times New Roman" panose="02020603050405020304" pitchFamily="18" charset="0"/>
              </a:rPr>
              <a:t>số</a:t>
            </a:r>
            <a:r>
              <a:rPr lang="en-US" sz="3700" b="1" dirty="0" smtClean="0">
                <a:solidFill>
                  <a:srgbClr val="FF0000"/>
                </a:solidFill>
                <a:latin typeface="Times New Roman" panose="02020603050405020304" pitchFamily="18" charset="0"/>
                <a:cs typeface="Times New Roman" panose="02020603050405020304" pitchFamily="18" charset="0"/>
              </a:rPr>
              <a:t> PTGT 			 </a:t>
            </a:r>
            <a:r>
              <a:rPr lang="en-US" sz="3700" b="1" dirty="0" err="1" smtClean="0">
                <a:solidFill>
                  <a:srgbClr val="FF0000"/>
                </a:solidFill>
                <a:latin typeface="Times New Roman" panose="02020603050405020304" pitchFamily="18" charset="0"/>
                <a:cs typeface="Times New Roman" panose="02020603050405020304" pitchFamily="18" charset="0"/>
              </a:rPr>
              <a:t>đường</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hàng</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không</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r>
              <a:rPr lang="en-US" sz="3700" b="1" dirty="0" err="1" smtClean="0">
                <a:solidFill>
                  <a:srgbClr val="FF0000"/>
                </a:solidFill>
                <a:latin typeface="Times New Roman" panose="02020603050405020304" pitchFamily="18" charset="0"/>
                <a:cs typeface="Times New Roman" panose="02020603050405020304" pitchFamily="18" charset="0"/>
              </a:rPr>
              <a:t>Lứa</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tuổi</a:t>
            </a:r>
            <a:r>
              <a:rPr lang="en-US" sz="3700" b="1" dirty="0" smtClean="0">
                <a:solidFill>
                  <a:srgbClr val="FF0000"/>
                </a:solidFill>
                <a:latin typeface="Times New Roman" panose="02020603050405020304" pitchFamily="18" charset="0"/>
                <a:cs typeface="Times New Roman" panose="02020603050405020304" pitchFamily="18" charset="0"/>
              </a:rPr>
              <a:t>		: MGB</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r>
              <a:rPr lang="en-US" sz="3700" b="1" dirty="0" err="1" smtClean="0">
                <a:solidFill>
                  <a:srgbClr val="FF0000"/>
                </a:solidFill>
                <a:latin typeface="Times New Roman" panose="02020603050405020304" pitchFamily="18" charset="0"/>
                <a:cs typeface="Times New Roman" panose="02020603050405020304" pitchFamily="18" charset="0"/>
              </a:rPr>
              <a:t>Người</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dạy</a:t>
            </a:r>
            <a:r>
              <a:rPr lang="en-US" sz="3700" b="1" dirty="0" smtClean="0">
                <a:solidFill>
                  <a:srgbClr val="FF0000"/>
                </a:solidFill>
                <a:latin typeface="Times New Roman" panose="02020603050405020304" pitchFamily="18" charset="0"/>
                <a:cs typeface="Times New Roman" panose="02020603050405020304" pitchFamily="18" charset="0"/>
              </a:rPr>
              <a:t>	: </a:t>
            </a:r>
            <a:r>
              <a:rPr lang="en-US" sz="3700" b="1" dirty="0" err="1" smtClean="0">
                <a:solidFill>
                  <a:srgbClr val="FF0000"/>
                </a:solidFill>
                <a:latin typeface="Times New Roman" panose="02020603050405020304" pitchFamily="18" charset="0"/>
                <a:cs typeface="Times New Roman" panose="02020603050405020304" pitchFamily="18" charset="0"/>
              </a:rPr>
              <a:t>Lê Thị Huệ</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83" y="1"/>
            <a:ext cx="364971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419600"/>
            <a:ext cx="381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762000" y="2849607"/>
            <a:ext cx="8229600" cy="1044476"/>
          </a:xfrm>
          <a:solidFill>
            <a:srgbClr val="FFFF00"/>
          </a:solidFill>
        </p:spPr>
        <p:txBody>
          <a:bodyPr>
            <a:normAutofit/>
          </a:bodyPr>
          <a:lstStyle/>
          <a:p>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PTGT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bay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flipV="1">
            <a:off x="3200400" y="2438401"/>
            <a:ext cx="457200" cy="38100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53000" y="3962400"/>
            <a:ext cx="5334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3"/>
          <p:cNvSpPr txBox="1"/>
          <p:nvPr/>
        </p:nvSpPr>
        <p:spPr>
          <a:xfrm>
            <a:off x="4495800" y="1"/>
            <a:ext cx="4648200" cy="2438400"/>
          </a:xfrm>
          <a:prstGeom prst="rect">
            <a:avLst/>
          </a:prstGeom>
          <a:solidFill>
            <a:schemeClr val="accent6">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3657600" y="990600"/>
            <a:ext cx="838200" cy="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Title 3"/>
          <p:cNvSpPr txBox="1"/>
          <p:nvPr/>
        </p:nvSpPr>
        <p:spPr>
          <a:xfrm>
            <a:off x="0" y="4445877"/>
            <a:ext cx="4648200" cy="2438400"/>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p:txBody>
      </p:sp>
      <p:cxnSp>
        <p:nvCxnSpPr>
          <p:cNvPr id="20" name="Straight Arrow Connector 19"/>
          <p:cNvCxnSpPr>
            <a:stCxn id="5123" idx="1"/>
            <a:endCxn id="19" idx="3"/>
          </p:cNvCxnSpPr>
          <p:nvPr/>
        </p:nvCxnSpPr>
        <p:spPr>
          <a:xfrm flipH="1">
            <a:off x="4648200" y="5638800"/>
            <a:ext cx="685800" cy="2627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3048000"/>
            <a:ext cx="6553201" cy="1143000"/>
          </a:xfrm>
        </p:spPr>
        <p:txBody>
          <a:bodyPr>
            <a:noAutofit/>
          </a:bodyPr>
          <a:lstStyle/>
          <a:p>
            <a:r>
              <a:rPr lang="en-US" sz="8800" b="1" dirty="0" err="1" smtClean="0">
                <a:latin typeface="Times New Roman" panose="02020603050405020304" pitchFamily="18" charset="0"/>
                <a:cs typeface="Times New Roman" panose="02020603050405020304" pitchFamily="18" charset="0"/>
              </a:rPr>
              <a:t>Mở</a:t>
            </a:r>
            <a:r>
              <a:rPr lang="en-US" sz="8800" b="1" dirty="0" smtClean="0">
                <a:latin typeface="Times New Roman" panose="02020603050405020304" pitchFamily="18" charset="0"/>
                <a:cs typeface="Times New Roman" panose="02020603050405020304" pitchFamily="18" charset="0"/>
              </a:rPr>
              <a:t> </a:t>
            </a:r>
            <a:r>
              <a:rPr lang="en-US" sz="8800" b="1" dirty="0" err="1" smtClean="0">
                <a:latin typeface="Times New Roman" panose="02020603050405020304" pitchFamily="18" charset="0"/>
                <a:cs typeface="Times New Roman" panose="02020603050405020304" pitchFamily="18" charset="0"/>
              </a:rPr>
              <a:t>rộng</a:t>
            </a:r>
            <a:endParaRPr lang="en-US" sz="8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5720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08"/>
            <a:ext cx="9128233" cy="689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510"/>
            <a:ext cx="9135753" cy="684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5"/>
            <a:ext cx="913977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513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827" y="2514600"/>
            <a:ext cx="9144000" cy="1828800"/>
          </a:xfrm>
        </p:spPr>
        <p:txBody>
          <a:bodyPr>
            <a:noAutofit/>
          </a:bodyPr>
          <a:lstStyle/>
          <a:p>
            <a:r>
              <a:rPr lang="en-US" sz="8000" b="1" dirty="0" smtClean="0">
                <a:latin typeface="Times New Roman" panose="02020603050405020304" pitchFamily="18" charset="0"/>
                <a:cs typeface="Times New Roman" panose="02020603050405020304" pitchFamily="18" charset="0"/>
              </a:rPr>
              <a:t>TC 1 “</a:t>
            </a:r>
            <a:r>
              <a:rPr lang="en-US" sz="8000" b="1" dirty="0" err="1" smtClean="0">
                <a:latin typeface="Times New Roman" panose="02020603050405020304" pitchFamily="18" charset="0"/>
                <a:cs typeface="Times New Roman" panose="02020603050405020304" pitchFamily="18" charset="0"/>
              </a:rPr>
              <a:t>Cái</a:t>
            </a:r>
            <a:r>
              <a:rPr lang="en-US" sz="8000" b="1" dirty="0" smtClean="0">
                <a:latin typeface="Times New Roman" panose="02020603050405020304" pitchFamily="18" charset="0"/>
                <a:cs typeface="Times New Roman" panose="02020603050405020304" pitchFamily="18" charset="0"/>
              </a:rPr>
              <a:t> </a:t>
            </a:r>
            <a:r>
              <a:rPr lang="en-US" sz="8000" b="1" dirty="0" err="1" smtClean="0">
                <a:latin typeface="Times New Roman" panose="02020603050405020304" pitchFamily="18" charset="0"/>
                <a:cs typeface="Times New Roman" panose="02020603050405020304" pitchFamily="18" charset="0"/>
              </a:rPr>
              <a:t>gì</a:t>
            </a:r>
            <a:r>
              <a:rPr lang="en-US" sz="8000" b="1" dirty="0" smtClean="0">
                <a:latin typeface="Times New Roman" panose="02020603050405020304" pitchFamily="18" charset="0"/>
                <a:cs typeface="Times New Roman" panose="02020603050405020304" pitchFamily="18" charset="0"/>
              </a:rPr>
              <a:t> bay”</a:t>
            </a:r>
            <a:br>
              <a:rPr lang="en-US" sz="8000" b="1" dirty="0" smtClean="0">
                <a:latin typeface="Times New Roman" panose="02020603050405020304" pitchFamily="18" charset="0"/>
                <a:cs typeface="Times New Roman" panose="02020603050405020304" pitchFamily="18" charset="0"/>
              </a:rPr>
            </a:br>
            <a:endParaRPr lang="en-US" sz="8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20" y="23648"/>
            <a:ext cx="9122980" cy="69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1020" y="2367664"/>
            <a:ext cx="9122980" cy="3575936"/>
          </a:xfrm>
        </p:spPr>
        <p:txBody>
          <a:bodyPr>
            <a:normAutofit/>
          </a:bodyPr>
          <a:lstStyle/>
          <a:p>
            <a:r>
              <a:rPr lang="en-US" b="1" dirty="0" err="1" smtClean="0">
                <a:latin typeface="Times New Roman" panose="02020603050405020304" pitchFamily="18" charset="0"/>
                <a:cs typeface="Times New Roman" panose="02020603050405020304" pitchFamily="18" charset="0"/>
              </a:rPr>
              <a:t>Cách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chơi</a:t>
            </a:r>
            <a:br>
              <a:rPr lang="en-US" b="1"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do </a:t>
            </a:r>
            <a:r>
              <a:rPr lang="en-US" dirty="0" err="1" smtClean="0">
                <a:latin typeface="Times New Roman" panose="02020603050405020304" pitchFamily="18" charset="0"/>
                <a:cs typeface="Times New Roman" panose="02020603050405020304" pitchFamily="18" charset="0"/>
              </a:rPr>
              <a:t>quanh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nói</a:t>
            </a:r>
            <a:r>
              <a:rPr lang="en-US" dirty="0" smtClean="0">
                <a:latin typeface="Times New Roman" panose="02020603050405020304" pitchFamily="18" charset="0"/>
                <a:cs typeface="Times New Roman" panose="02020603050405020304" pitchFamily="18" charset="0"/>
              </a:rPr>
              <a:t> PTGT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C</a:t>
            </a:r>
            <a:r>
              <a:rPr lang="en-US" dirty="0" err="1" smtClean="0">
                <a:latin typeface="Times New Roman" panose="02020603050405020304" pitchFamily="18" charset="0"/>
                <a:cs typeface="Times New Roman" panose="02020603050405020304" pitchFamily="18" charset="0"/>
              </a:rPr>
              <a:t>òn</a:t>
            </a:r>
            <a:r>
              <a:rPr lang="en-US" dirty="0" smtClean="0">
                <a:latin typeface="Times New Roman" panose="02020603050405020304" pitchFamily="18" charset="0"/>
                <a:cs typeface="Times New Roman" panose="02020603050405020304" pitchFamily="18" charset="0"/>
              </a:rPr>
              <a:t> PTGT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sắt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im</a:t>
            </a:r>
            <a:r>
              <a:rPr lang="en-US"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noAutofit/>
          </a:bodyPr>
          <a:lstStyle/>
          <a:p>
            <a:r>
              <a:rPr lang="en-US" sz="5400" b="1" dirty="0" smtClean="0">
                <a:latin typeface="Times New Roman" panose="02020603050405020304" pitchFamily="18" charset="0"/>
                <a:cs typeface="Times New Roman" panose="02020603050405020304" pitchFamily="18" charset="0"/>
              </a:rPr>
              <a:t>TC 2 “</a:t>
            </a:r>
            <a:r>
              <a:rPr lang="en-US" sz="5400" b="1" dirty="0" err="1" smtClean="0">
                <a:latin typeface="Times New Roman" panose="02020603050405020304" pitchFamily="18" charset="0"/>
                <a:cs typeface="Times New Roman" panose="02020603050405020304" pitchFamily="18" charset="0"/>
              </a:rPr>
              <a:t>Bé</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thái</a:t>
            </a:r>
            <a:r>
              <a:rPr lang="en-US" sz="5400" b="1" dirty="0" smtClean="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6000" b="1" dirty="0" err="1" smtClean="0">
                <a:latin typeface="Times New Roman" panose="02020603050405020304" pitchFamily="18" charset="0"/>
                <a:cs typeface="Times New Roman" panose="02020603050405020304" pitchFamily="18" charset="0"/>
              </a:rPr>
              <a:t>Ổn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định</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tổ</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chức</a:t>
            </a:r>
            <a:br>
              <a:rPr lang="en-US" sz="6000" b="1" dirty="0" smtClean="0">
                <a:latin typeface="Times New Roman" panose="02020603050405020304" pitchFamily="18" charset="0"/>
                <a:cs typeface="Times New Roman" panose="02020603050405020304" pitchFamily="18" charset="0"/>
              </a:rPr>
            </a:b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4" y="0"/>
            <a:ext cx="9140696" cy="68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533400"/>
            <a:ext cx="7696200" cy="5105400"/>
          </a:xfrm>
        </p:spPr>
        <p:txBody>
          <a:bodyPr>
            <a:normAutofit/>
          </a:bodyPr>
          <a:lstStyle/>
          <a:p>
            <a:r>
              <a:rPr lang="en-US" b="1" dirty="0" err="1" smtClean="0">
                <a:latin typeface="Times New Roman" panose="02020603050405020304" pitchFamily="18" charset="0"/>
                <a:cs typeface="Times New Roman" panose="02020603050405020304" pitchFamily="18" charset="0"/>
              </a:rPr>
              <a:t>Cách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chơi</a:t>
            </a:r>
            <a:br>
              <a:rPr lang="en-US" b="1"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chia </a:t>
            </a:r>
            <a:r>
              <a:rPr lang="en-US" dirty="0" err="1" smtClean="0">
                <a:latin typeface="Times New Roman" panose="02020603050405020304" pitchFamily="18" charset="0"/>
                <a:cs typeface="Times New Roman" panose="02020603050405020304" pitchFamily="18" charset="0"/>
              </a:rPr>
              <a:t>lớp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3 </a:t>
            </a:r>
            <a:r>
              <a:rPr lang="en-US" dirty="0" err="1" smtClean="0">
                <a:latin typeface="Times New Roman" panose="02020603050405020304" pitchFamily="18" charset="0"/>
                <a:cs typeface="Times New Roman" panose="02020603050405020304" pitchFamily="18" charset="0"/>
              </a:rPr>
              <a:t>đội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thắng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883"/>
            <a:ext cx="9144000" cy="1371600"/>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phi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ngồi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lái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8800" y="1752600"/>
            <a:ext cx="6705600" cy="4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362200" y="3053255"/>
            <a:ext cx="990600" cy="9374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600200" y="2743200"/>
            <a:ext cx="1257300" cy="7787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3473" y="2373868"/>
            <a:ext cx="2374368" cy="584775"/>
          </a:xfrm>
          <a:prstGeom prst="rect">
            <a:avLst/>
          </a:prstGeom>
          <a:solidFill>
            <a:srgbClr val="92D050"/>
          </a:solidFill>
        </p:spPr>
        <p:txBody>
          <a:bodyPr wrap="none" rtlCol="0">
            <a:spAutoFit/>
          </a:bodyPr>
          <a:lstStyle/>
          <a:p>
            <a:r>
              <a:rPr lang="en-US" sz="3200" dirty="0" err="1" smtClean="0">
                <a:latin typeface="Times New Roman" panose="02020603050405020304" pitchFamily="18" charset="0"/>
                <a:cs typeface="Times New Roman" panose="02020603050405020304" pitchFamily="18" charset="0"/>
              </a:rPr>
              <a:t>Đầu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máy</a:t>
            </a:r>
            <a:r>
              <a:rPr lang="en-US" sz="3200" dirty="0" smtClean="0">
                <a:latin typeface="Times New Roman" panose="02020603050405020304" pitchFamily="18" charset="0"/>
                <a:cs typeface="Times New Roman" panose="02020603050405020304" pitchFamily="18" charset="0"/>
              </a:rPr>
              <a:t> bay</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bay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bay </a:t>
            </a:r>
            <a:r>
              <a:rPr lang="en-US" dirty="0" err="1" smtClean="0">
                <a:latin typeface="Times New Roman" panose="02020603050405020304" pitchFamily="18" charset="0"/>
                <a:cs typeface="Times New Roman" panose="02020603050405020304" pitchFamily="18" charset="0"/>
              </a:rPr>
              <a:t>giữ</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209800"/>
            <a:ext cx="67056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4876800" y="3124200"/>
            <a:ext cx="152400" cy="1143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74445" y="2746985"/>
            <a:ext cx="2557110" cy="584775"/>
          </a:xfrm>
          <a:prstGeom prst="rect">
            <a:avLst/>
          </a:prstGeom>
          <a:solidFill>
            <a:srgbClr val="FFFF00"/>
          </a:solidFill>
        </p:spPr>
        <p:txBody>
          <a:bodyPr wrap="none" rtlCol="0">
            <a:spAutoFit/>
          </a:bodyPr>
          <a:lstStyle/>
          <a:p>
            <a:r>
              <a:rPr lang="en-US" sz="3200" dirty="0" err="1" smtClean="0">
                <a:latin typeface="Times New Roman" panose="02020603050405020304" pitchFamily="18" charset="0"/>
                <a:cs typeface="Times New Roman" panose="02020603050405020304" pitchFamily="18" charset="0"/>
              </a:rPr>
              <a:t>Cánh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máy</a:t>
            </a:r>
            <a:r>
              <a:rPr lang="en-US" sz="3200" dirty="0" smtClean="0">
                <a:latin typeface="Times New Roman" panose="02020603050405020304" pitchFamily="18" charset="0"/>
                <a:cs typeface="Times New Roman" panose="02020603050405020304" pitchFamily="18" charset="0"/>
              </a:rPr>
              <a:t> bay</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ngồi</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đâu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bay?</a:t>
            </a:r>
            <a:endParaRPr lang="en-US"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24703" y="2155913"/>
            <a:ext cx="45720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rot="451248">
            <a:off x="5630860" y="3921328"/>
            <a:ext cx="2331016" cy="12051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6314162" y="2532993"/>
            <a:ext cx="685800" cy="16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33429" y="1954650"/>
            <a:ext cx="2533066" cy="584775"/>
          </a:xfrm>
          <a:prstGeom prst="rect">
            <a:avLst/>
          </a:prstGeom>
          <a:solidFill>
            <a:schemeClr val="accent6">
              <a:lumMod val="60000"/>
              <a:lumOff val="40000"/>
            </a:schemeClr>
          </a:solidFill>
        </p:spPr>
        <p:txBody>
          <a:bodyPr wrap="none" rtlCol="0">
            <a:spAutoFit/>
          </a:bodyPr>
          <a:lstStyle/>
          <a:p>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máy</a:t>
            </a:r>
            <a:r>
              <a:rPr lang="en-US" sz="3200" dirty="0" smtClean="0">
                <a:latin typeface="Times New Roman" panose="02020603050405020304" pitchFamily="18" charset="0"/>
                <a:cs typeface="Times New Roman" panose="02020603050405020304" pitchFamily="18" charset="0"/>
              </a:rPr>
              <a:t> bay</a:t>
            </a:r>
            <a:endParaRPr lang="en-US" sz="32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19400"/>
            <a:ext cx="4343400" cy="362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bay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nhìn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buổi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tối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0685" y="2438400"/>
            <a:ext cx="6068904" cy="381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bay </a:t>
            </a:r>
            <a:r>
              <a:rPr lang="en-US" dirty="0" err="1" smtClean="0">
                <a:latin typeface="Times New Roman" panose="02020603050405020304" pitchFamily="18" charset="0"/>
                <a:cs typeface="Times New Roman" panose="02020603050405020304" pitchFamily="18" charset="0"/>
              </a:rPr>
              <a:t>cần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bay</a:t>
            </a:r>
            <a:endParaRPr lang="en-US" dirty="0">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81200" y="2362200"/>
            <a:ext cx="53975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1447800" y="5181600"/>
            <a:ext cx="12954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83" y="4965412"/>
            <a:ext cx="1542410" cy="584775"/>
          </a:xfrm>
          <a:prstGeom prst="rect">
            <a:avLst/>
          </a:prstGeom>
          <a:solidFill>
            <a:srgbClr val="00B0F0"/>
          </a:solidFill>
        </p:spPr>
        <p:txBody>
          <a:bodyPr wrap="none" rtlCol="0">
            <a:spAutoFit/>
          </a:bodyPr>
          <a:lstStyle/>
          <a:p>
            <a:r>
              <a:rPr lang="en-US" sz="3200" dirty="0" err="1" smtClean="0">
                <a:latin typeface="Times New Roman" panose="02020603050405020304" pitchFamily="18" charset="0"/>
                <a:cs typeface="Times New Roman" panose="02020603050405020304" pitchFamily="18" charset="0"/>
              </a:rPr>
              <a:t>Bánh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xe</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20" y="23648"/>
            <a:ext cx="9122980" cy="69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1020" y="3352800"/>
            <a:ext cx="9122980" cy="1524000"/>
          </a:xfrm>
        </p:spPr>
        <p:txBody>
          <a:bodyPr>
            <a:normAutofit/>
          </a:bodyPr>
          <a:lstStyle/>
          <a:p>
            <a:r>
              <a:rPr lang="en-US" b="1" dirty="0" err="1" smtClean="0">
                <a:latin typeface="Times New Roman" panose="02020603050405020304" pitchFamily="18" charset="0"/>
                <a:cs typeface="Times New Roman" panose="02020603050405020304" pitchFamily="18" charset="0"/>
              </a:rPr>
              <a:t>Máy</a:t>
            </a:r>
            <a:r>
              <a:rPr lang="en-US" b="1" dirty="0" smtClean="0">
                <a:latin typeface="Times New Roman" panose="02020603050405020304" pitchFamily="18" charset="0"/>
                <a:cs typeface="Times New Roman" panose="02020603050405020304" pitchFamily="18" charset="0"/>
              </a:rPr>
              <a:t> bay </a:t>
            </a:r>
            <a:r>
              <a:rPr lang="en-US" b="1" dirty="0" err="1" smtClean="0">
                <a:latin typeface="Times New Roman" panose="02020603050405020304" pitchFamily="18" charset="0"/>
                <a:cs typeface="Times New Roman" panose="02020603050405020304" pitchFamily="18" charset="0"/>
              </a:rPr>
              <a:t>là</a:t>
            </a:r>
            <a:r>
              <a:rPr lang="en-US" b="1" dirty="0" smtClean="0">
                <a:latin typeface="Times New Roman" panose="02020603050405020304" pitchFamily="18" charset="0"/>
                <a:cs typeface="Times New Roman" panose="02020603050405020304" pitchFamily="18" charset="0"/>
              </a:rPr>
              <a:t> PTGT </a:t>
            </a:r>
            <a:r>
              <a:rPr lang="en-US" b="1" dirty="0" err="1" smtClean="0">
                <a:latin typeface="Times New Roman" panose="02020603050405020304" pitchFamily="18" charset="0"/>
                <a:cs typeface="Times New Roman" panose="02020603050405020304" pitchFamily="18" charset="0"/>
              </a:rPr>
              <a:t>đường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gì</a:t>
            </a:r>
            <a:r>
              <a:rPr lang="en-US" b="1"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66" y="-1"/>
            <a:ext cx="9128234" cy="68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838200" y="1524000"/>
            <a:ext cx="7010400" cy="1143000"/>
          </a:xfrm>
        </p:spPr>
        <p:txBody>
          <a:bodyPr>
            <a:noAutofit/>
          </a:bodyPr>
          <a:lstStyle/>
          <a:p>
            <a:r>
              <a:rPr lang="en-US" sz="8800" b="1" smtClean="0">
                <a:latin typeface="Times New Roman" panose="02020603050405020304" pitchFamily="18" charset="0"/>
                <a:cs typeface="Times New Roman" panose="02020603050405020304" pitchFamily="18" charset="0"/>
              </a:rPr>
              <a:t>Kết thúc</a:t>
            </a:r>
            <a:endParaRPr lang="en-US" sz="8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019300" y="1447800"/>
            <a:ext cx="5105400" cy="2133600"/>
          </a:xfrm>
        </p:spPr>
        <p:txBody>
          <a:bodyPr>
            <a:normAutofit/>
          </a:bodyPr>
          <a:lstStyle/>
          <a:p>
            <a:r>
              <a:rPr lang="en-US" sz="7200" b="1" dirty="0" err="1" smtClean="0">
                <a:solidFill>
                  <a:srgbClr val="FF0000"/>
                </a:solidFill>
                <a:latin typeface="Times New Roman" panose="02020603050405020304" pitchFamily="18" charset="0"/>
                <a:cs typeface="Times New Roman" panose="02020603050405020304" pitchFamily="18" charset="0"/>
              </a:rPr>
              <a:t>Hoạt</a:t>
            </a:r>
            <a:r>
              <a:rPr lang="en-US" sz="7200" b="1" dirty="0" smtClean="0">
                <a:solidFill>
                  <a:srgbClr val="FF0000"/>
                </a:solidFill>
                <a:latin typeface="Times New Roman" panose="02020603050405020304" pitchFamily="18" charset="0"/>
                <a:cs typeface="Times New Roman" panose="02020603050405020304" pitchFamily="18" charset="0"/>
              </a:rPr>
              <a:t> </a:t>
            </a:r>
            <a:r>
              <a:rPr lang="en-US" sz="7200" b="1" dirty="0" err="1" smtClean="0">
                <a:solidFill>
                  <a:srgbClr val="FF0000"/>
                </a:solidFill>
                <a:latin typeface="Times New Roman" panose="02020603050405020304" pitchFamily="18" charset="0"/>
                <a:cs typeface="Times New Roman" panose="02020603050405020304" pitchFamily="18" charset="0"/>
              </a:rPr>
              <a:t>động</a:t>
            </a:r>
            <a:r>
              <a:rPr lang="en-US" sz="7200" b="1" dirty="0" smtClean="0">
                <a:solidFill>
                  <a:srgbClr val="FF0000"/>
                </a:solidFill>
                <a:latin typeface="Times New Roman" panose="02020603050405020304" pitchFamily="18" charset="0"/>
                <a:cs typeface="Times New Roman" panose="02020603050405020304" pitchFamily="18" charset="0"/>
              </a:rPr>
              <a:t> 1</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8" y="-39688"/>
            <a:ext cx="9126537"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7883" y="2286000"/>
            <a:ext cx="9142358" cy="4419600"/>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Chẳng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chim</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Mà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cánh</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Chở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khách</a:t>
            </a:r>
            <a:br>
              <a:rPr lang="en-US" dirty="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nơi</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Giữa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trời</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Trông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óng</a:t>
            </a:r>
            <a:r>
              <a:rPr lang="en-US" dirty="0" smtClean="0">
                <a:latin typeface="Times New Roman" panose="02020603050405020304" pitchFamily="18" charset="0"/>
                <a:cs typeface="Times New Roman" panose="02020603050405020304" pitchFamily="18" charset="0"/>
              </a:rPr>
              <a:t> ả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eng-may-bay-ha-canh-www_nhacchuongvui_com.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382000" y="6324600"/>
            <a:ext cx="609600" cy="609600"/>
          </a:xfrm>
          <a:prstGeom prst="rect">
            <a:avLst/>
          </a:prstGeom>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43"/>
            <a:ext cx="9144000" cy="608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0243"/>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circle(in)">
                                      <p:cBhvr>
                                        <p:cTn id="13" dur="2000"/>
                                        <p:tgtEl>
                                          <p:spTgt spid="10243"/>
                                        </p:tgtEl>
                                      </p:cBhvr>
                                    </p:animEffect>
                                  </p:childTnLst>
                                </p:cTn>
                              </p:par>
                            </p:childTnLst>
                          </p:cTn>
                        </p:par>
                      </p:childTnLst>
                    </p:cTn>
                  </p:par>
                </p:childTnLst>
              </p:cTn>
              <p:nextCondLst>
                <p:cond evt="onClick" delay="0">
                  <p:tgtEl>
                    <p:spTgt spid="1024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3054"/>
            <a:ext cx="9144000" cy="68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32945" y="2165130"/>
            <a:ext cx="1143000" cy="13008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832945" y="1524000"/>
            <a:ext cx="571500" cy="129155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078" y="1004565"/>
            <a:ext cx="2222083" cy="523220"/>
          </a:xfrm>
          <a:prstGeom prst="rect">
            <a:avLst/>
          </a:prstGeom>
          <a:solidFill>
            <a:schemeClr val="accent2">
              <a:lumMod val="40000"/>
              <a:lumOff val="60000"/>
            </a:schemeClr>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sp>
        <p:nvSpPr>
          <p:cNvPr id="10" name="Oval 9"/>
          <p:cNvSpPr/>
          <p:nvPr/>
        </p:nvSpPr>
        <p:spPr>
          <a:xfrm rot="427084">
            <a:off x="2094915" y="1996149"/>
            <a:ext cx="4638420" cy="2775901"/>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819400" y="543326"/>
            <a:ext cx="509754" cy="2352274"/>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92161" y="4340"/>
            <a:ext cx="2401619" cy="523220"/>
          </a:xfrm>
          <a:prstGeom prst="rect">
            <a:avLst/>
          </a:prstGeom>
          <a:solidFill>
            <a:schemeClr val="accent2">
              <a:lumMod val="40000"/>
              <a:lumOff val="60000"/>
            </a:schemeClr>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Thân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flipV="1">
            <a:off x="4769630" y="3156312"/>
            <a:ext cx="1402570" cy="2469616"/>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21344" y="5625928"/>
            <a:ext cx="2422458" cy="523220"/>
          </a:xfrm>
          <a:prstGeom prst="rect">
            <a:avLst/>
          </a:prstGeom>
          <a:solidFill>
            <a:schemeClr val="accent2">
              <a:lumMod val="40000"/>
              <a:lumOff val="60000"/>
            </a:schemeClr>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Cánh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a:off x="7543802" y="1481959"/>
            <a:ext cx="121428" cy="2135592"/>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21542" y="943936"/>
            <a:ext cx="2321469" cy="523220"/>
          </a:xfrm>
          <a:prstGeom prst="rect">
            <a:avLst/>
          </a:prstGeom>
          <a:solidFill>
            <a:schemeClr val="accent2">
              <a:lumMod val="40000"/>
              <a:lumOff val="60000"/>
            </a:schemeClr>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Đuôi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cxnSp>
        <p:nvCxnSpPr>
          <p:cNvPr id="32" name="Straight Arrow Connector 31"/>
          <p:cNvCxnSpPr/>
          <p:nvPr/>
        </p:nvCxnSpPr>
        <p:spPr>
          <a:xfrm flipV="1">
            <a:off x="2819400" y="4140773"/>
            <a:ext cx="1470414" cy="939512"/>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1524000" y="3622776"/>
            <a:ext cx="451945" cy="1479932"/>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24000" y="5102708"/>
            <a:ext cx="1431802" cy="523220"/>
          </a:xfrm>
          <a:prstGeom prst="rect">
            <a:avLst/>
          </a:prstGeom>
          <a:solidFill>
            <a:schemeClr val="accent2">
              <a:lumMod val="40000"/>
              <a:lumOff val="60000"/>
            </a:schemeClr>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Bánh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xe</a:t>
            </a:r>
            <a:endParaRPr lang="en-US" sz="2800" b="1" dirty="0">
              <a:latin typeface="Times New Roman" panose="02020603050405020304" pitchFamily="18" charset="0"/>
              <a:cs typeface="Times New Roman" panose="02020603050405020304" pitchFamily="18" charset="0"/>
            </a:endParaRPr>
          </a:p>
        </p:txBody>
      </p:sp>
      <p:cxnSp>
        <p:nvCxnSpPr>
          <p:cNvPr id="49" name="Straight Arrow Connector 48"/>
          <p:cNvCxnSpPr/>
          <p:nvPr/>
        </p:nvCxnSpPr>
        <p:spPr>
          <a:xfrm flipH="1">
            <a:off x="3299730" y="1288332"/>
            <a:ext cx="2034270" cy="2124793"/>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153228" y="813378"/>
            <a:ext cx="2361544" cy="523220"/>
          </a:xfrm>
          <a:prstGeom prst="rect">
            <a:avLst/>
          </a:prstGeom>
          <a:solidFill>
            <a:schemeClr val="accent2">
              <a:lumMod val="40000"/>
              <a:lumOff val="60000"/>
            </a:schemeClr>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Quạt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ircle(in)">
                                      <p:cBhvr>
                                        <p:cTn id="7" dur="20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500"/>
                                        <p:tgtEl>
                                          <p:spTgt spid="4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barn(inVertical)">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5" grpId="0" animBg="1"/>
      <p:bldP spid="20" grpId="0" animBg="1"/>
      <p:bldP spid="28" grpId="0" animBg="1"/>
      <p:bldP spid="43"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230821" y="3415862"/>
            <a:ext cx="4038600" cy="275633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32179" y="3415862"/>
            <a:ext cx="1295400" cy="152400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219200" y="4419600"/>
            <a:ext cx="1828800" cy="1219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5638800"/>
            <a:ext cx="2401619" cy="523220"/>
          </a:xfrm>
          <a:prstGeom prst="rect">
            <a:avLst/>
          </a:prstGeom>
          <a:solidFill>
            <a:srgbClr val="FFFF00"/>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Thân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cxnSp>
        <p:nvCxnSpPr>
          <p:cNvPr id="14" name="Straight Arrow Connector 13"/>
          <p:cNvCxnSpPr>
            <a:stCxn id="18" idx="0"/>
          </p:cNvCxnSpPr>
          <p:nvPr/>
        </p:nvCxnSpPr>
        <p:spPr>
          <a:xfrm flipH="1" flipV="1">
            <a:off x="7010401" y="4419600"/>
            <a:ext cx="892715" cy="1250401"/>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42381" y="5670001"/>
            <a:ext cx="2321469" cy="523220"/>
          </a:xfrm>
          <a:prstGeom prst="rect">
            <a:avLst/>
          </a:prstGeom>
          <a:solidFill>
            <a:srgbClr val="FFFF00"/>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Đuôi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3200400" y="1524000"/>
            <a:ext cx="266700" cy="16764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020329" y="1524000"/>
            <a:ext cx="1133681" cy="16764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72000" y="1524000"/>
            <a:ext cx="1164021" cy="11049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764216" y="1000780"/>
            <a:ext cx="2512226" cy="523220"/>
          </a:xfrm>
          <a:prstGeom prst="rect">
            <a:avLst/>
          </a:prstGeom>
          <a:solidFill>
            <a:srgbClr val="FFFF00"/>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Cánh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máy</a:t>
            </a:r>
            <a:r>
              <a:rPr lang="en-US" sz="2800" b="1" dirty="0" smtClean="0">
                <a:latin typeface="Times New Roman" panose="02020603050405020304" pitchFamily="18" charset="0"/>
                <a:cs typeface="Times New Roman" panose="02020603050405020304" pitchFamily="18" charset="0"/>
              </a:rPr>
              <a:t> bay</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8"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971800"/>
          </a:xfrm>
        </p:spPr>
        <p:txBody>
          <a:bodyPr>
            <a:normAutofit/>
          </a:bodyPr>
          <a:lstStyle/>
          <a:p>
            <a:r>
              <a:rPr lang="en-US" sz="9600" b="1" dirty="0" smtClean="0">
                <a:latin typeface="Times New Roman" panose="02020603050405020304" pitchFamily="18" charset="0"/>
                <a:cs typeface="Times New Roman" panose="02020603050405020304" pitchFamily="18" charset="0"/>
              </a:rPr>
              <a:t>So </a:t>
            </a:r>
            <a:r>
              <a:rPr lang="en-US" sz="9600" b="1" dirty="0" err="1" smtClean="0">
                <a:latin typeface="Times New Roman" panose="02020603050405020304" pitchFamily="18" charset="0"/>
                <a:cs typeface="Times New Roman" panose="02020603050405020304" pitchFamily="18" charset="0"/>
              </a:rPr>
              <a:t>sánh</a:t>
            </a:r>
            <a:endParaRPr lang="en-US" sz="9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1193</Words>
  <Application>WPS Presentation</Application>
  <PresentationFormat>On-screen Show (4:3)</PresentationFormat>
  <Paragraphs>71</Paragraphs>
  <Slides>27</Slides>
  <Notes>2</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Arial</vt:lpstr>
      <vt:lpstr>SimSun</vt:lpstr>
      <vt:lpstr>Wingdings</vt:lpstr>
      <vt:lpstr>Times New Roman</vt:lpstr>
      <vt:lpstr>Microsoft YaHei</vt:lpstr>
      <vt:lpstr>Arial Unicode MS</vt:lpstr>
      <vt:lpstr>Calibri</vt:lpstr>
      <vt:lpstr>Office Theme</vt:lpstr>
      <vt:lpstr>LĨNH VỰC PHÁT TRIỂN NHẬN THỨC</vt:lpstr>
      <vt:lpstr>Ổn định tổ chức </vt:lpstr>
      <vt:lpstr>Hoạt động 1</vt:lpstr>
      <vt:lpstr>Chẳng phải chim Mà có cánh Chở hành khách Đến mọi nơi Giữa mây trời Trông óng ả  				Đó là cái gì?</vt:lpstr>
      <vt:lpstr>PowerPoint 演示文稿</vt:lpstr>
      <vt:lpstr>PowerPoint 演示文稿</vt:lpstr>
      <vt:lpstr>PowerPoint 演示文稿</vt:lpstr>
      <vt:lpstr>PowerPoint 演示文稿</vt:lpstr>
      <vt:lpstr>So sánh</vt:lpstr>
      <vt:lpstr>Đều là PTGT đường hàng không; bay được nhờ động cơ, cánh và người lái; đều để chở người </vt:lpstr>
      <vt:lpstr>Mở rộng</vt:lpstr>
      <vt:lpstr>PowerPoint 演示文稿</vt:lpstr>
      <vt:lpstr>PowerPoint 演示文稿</vt:lpstr>
      <vt:lpstr>PowerPoint 演示文稿</vt:lpstr>
      <vt:lpstr>PowerPoint 演示文稿</vt:lpstr>
      <vt:lpstr>PowerPoint 演示文稿</vt:lpstr>
      <vt:lpstr>TC 1 “Cái gì bay” </vt:lpstr>
      <vt:lpstr>Cách chơi Cô cho cả lớp đi tự do quanh lớp. Khi cô nói PTGT đường hàng không cả lớp sẽ bay. Còn PTGT đường bộ, thủy, sắt cả lớp sẽ đứng im.</vt:lpstr>
      <vt:lpstr>TC 2 “Bé thông thái”</vt:lpstr>
      <vt:lpstr>Cách chơi Cô chia lớp làm 3 đội. Cô sẽ đưa ra câu hỏi và các đội sẽ giơ tay giành các câu trả lời. Đội nào trả lười đúng và nhiều sẽ là đội chiến thắng.</vt:lpstr>
      <vt:lpstr>Bộ phận nào giúp người phi công ngồi vào đó để lái?</vt:lpstr>
      <vt:lpstr>Bộ phận nào của máy bay giúp máy bay giữ thăng bằng?</vt:lpstr>
      <vt:lpstr>Các hành khách sẽ ngồi ở đâu của máy bay?</vt:lpstr>
      <vt:lpstr>Bộ phận nào giúp máy bay có thể nhìn thấy bầu trời buổi tối?</vt:lpstr>
      <vt:lpstr>Để hạ cánh được thì máy bay cần gì để đi trên đường bay</vt:lpstr>
      <vt:lpstr>Máy bay là PTGT đường gì?</vt:lpstr>
      <vt:lpstr>Kết thúc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LĨNH VỰC PHÁT TRIỂN THỂ CHẤT</dc:title>
  <dc:creator>Windows User</dc:creator>
  <cp:lastModifiedBy>Techsi.vn</cp:lastModifiedBy>
  <cp:revision>22</cp:revision>
  <dcterms:created xsi:type="dcterms:W3CDTF">2021-03-16T13:29:00Z</dcterms:created>
  <dcterms:modified xsi:type="dcterms:W3CDTF">2024-02-27T02:55:25Z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52E4536CA972498A88D93088CC62340A_12</vt:lpwstr>
  </property>
  <property fmtid="{D5CDD505-2E9C-101B-9397-08002B2CF9AE}" pid="3" name="KSOProductBuildVer">
    <vt:lpwstr>1033-12.2.0.13431</vt:lpwstr>
  </property>
</Properties>
</file>