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6" r:id="rId3"/>
    <p:sldId id="297" r:id="rId4"/>
    <p:sldId id="298" r:id="rId5"/>
    <p:sldId id="267" r:id="rId6"/>
    <p:sldId id="258" r:id="rId7"/>
    <p:sldId id="256" r:id="rId8"/>
    <p:sldId id="257" r:id="rId9"/>
    <p:sldId id="264" r:id="rId10"/>
    <p:sldId id="304" r:id="rId11"/>
    <p:sldId id="305" r:id="rId12"/>
    <p:sldId id="266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79885-0168-4333-8F87-FF1DA8CF688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781A1-28E4-4517-BFF6-B3F01113F7C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6" Type="http://schemas.openxmlformats.org/officeDocument/2006/relationships/image" Target="../media/image15.png"/><Relationship Id="rId5" Type="http://schemas.microsoft.com/office/2007/relationships/media" Target="../media/media1.mp4"/><Relationship Id="rId4" Type="http://schemas.openxmlformats.org/officeDocument/2006/relationships/video" Target="../media/media1.mp4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6" Type="http://schemas.openxmlformats.org/officeDocument/2006/relationships/image" Target="../media/image15.png"/><Relationship Id="rId5" Type="http://schemas.microsoft.com/office/2007/relationships/media" Target="../media/media1.mp4"/><Relationship Id="rId4" Type="http://schemas.openxmlformats.org/officeDocument/2006/relationships/video" Target="../media/media1.mp4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6" Type="http://schemas.openxmlformats.org/officeDocument/2006/relationships/image" Target="../media/image15.png"/><Relationship Id="rId5" Type="http://schemas.microsoft.com/office/2007/relationships/media" Target="../media/media1.mp4"/><Relationship Id="rId4" Type="http://schemas.openxmlformats.org/officeDocument/2006/relationships/video" Target="../media/media1.mp4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6" Type="http://schemas.openxmlformats.org/officeDocument/2006/relationships/image" Target="../media/image15.png"/><Relationship Id="rId5" Type="http://schemas.microsoft.com/office/2007/relationships/media" Target="../media/media1.mp4"/><Relationship Id="rId4" Type="http://schemas.openxmlformats.org/officeDocument/2006/relationships/video" Target="../media/media1.mp4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9" Type="http://schemas.microsoft.com/office/2007/relationships/media" Target="../media/media1.mp4"/><Relationship Id="rId8" Type="http://schemas.openxmlformats.org/officeDocument/2006/relationships/video" Target="../media/media1.mp4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4" Type="http://schemas.openxmlformats.org/officeDocument/2006/relationships/slideLayout" Target="../slideLayouts/slideLayout2.xml"/><Relationship Id="rId13" Type="http://schemas.openxmlformats.org/officeDocument/2006/relationships/audio" Target="../media/audio1.wav"/><Relationship Id="rId12" Type="http://schemas.openxmlformats.org/officeDocument/2006/relationships/audio" Target="../media/audio3.wav"/><Relationship Id="rId11" Type="http://schemas.openxmlformats.org/officeDocument/2006/relationships/audio" Target="../media/audio2.wav"/><Relationship Id="rId10" Type="http://schemas.openxmlformats.org/officeDocument/2006/relationships/image" Target="../media/image15.png"/><Relationship Id="rId1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56164"/>
            <a:ext cx="10210800" cy="3890962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GIÁO ÁN PHÁT TRIỂN NHẬN THỨC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Đề tài: Nhận biết số thứ tự trong phạm vi 5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Đối tượng: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 MGN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B3</a:t>
            </a:r>
            <a:endParaRPr lang="en-US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Thu Hiền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886" y="830997"/>
            <a:ext cx="1454728" cy="14547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0236" y="0"/>
            <a:ext cx="6837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GD &amp; ĐT QUẬN LONG BIÊN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HƯỚNG DƯƠNG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6" name="Picture 2" descr="https://i.pinimg.com/564x/9a/17/78/9a17787bb8b6b08d8d765278876a3f57.jpg"/>
          <p:cNvPicPr>
            <a:picLocks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" y="0"/>
            <a:ext cx="12191365" cy="797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0"/>
            <a:ext cx="1936750" cy="1291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1291590"/>
            <a:ext cx="1936750" cy="12915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2583180"/>
            <a:ext cx="1936750" cy="12915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361" y="3429059"/>
            <a:ext cx="2225233" cy="22191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5339715"/>
            <a:ext cx="1936750" cy="1291590"/>
          </a:xfrm>
          <a:prstGeom prst="rect">
            <a:avLst/>
          </a:prstGeom>
        </p:spPr>
      </p:pic>
      <p:sp>
        <p:nvSpPr>
          <p:cNvPr id="19" name="Text Box 18"/>
          <p:cNvSpPr txBox="1"/>
          <p:nvPr/>
        </p:nvSpPr>
        <p:spPr>
          <a:xfrm>
            <a:off x="5734685" y="5166360"/>
            <a:ext cx="609600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10400" b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1</a:t>
            </a:r>
            <a:endParaRPr lang="en-US" sz="10400" b="1" smtClean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  <a:sym typeface="+mn-ea"/>
            </a:endParaRPr>
          </a:p>
        </p:txBody>
      </p:sp>
      <p:sp>
        <p:nvSpPr>
          <p:cNvPr id="20" name="Text Box 19"/>
          <p:cNvSpPr txBox="1"/>
          <p:nvPr/>
        </p:nvSpPr>
        <p:spPr>
          <a:xfrm>
            <a:off x="5734685" y="3807460"/>
            <a:ext cx="609600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10400" b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2</a:t>
            </a:r>
            <a:endParaRPr lang="en-US" sz="10400" b="1" smtClean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  <a:sym typeface="+mn-ea"/>
            </a:endParaRPr>
          </a:p>
        </p:txBody>
      </p:sp>
      <p:sp>
        <p:nvSpPr>
          <p:cNvPr id="21" name="Text Box 20"/>
          <p:cNvSpPr txBox="1"/>
          <p:nvPr/>
        </p:nvSpPr>
        <p:spPr>
          <a:xfrm>
            <a:off x="5734685" y="1184275"/>
            <a:ext cx="609600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104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4</a:t>
            </a:r>
            <a:endParaRPr lang="en-US" sz="10400" b="1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  <a:sym typeface="+mn-ea"/>
            </a:endParaRPr>
          </a:p>
        </p:txBody>
      </p:sp>
      <p:sp>
        <p:nvSpPr>
          <p:cNvPr id="22" name="Text Box 21"/>
          <p:cNvSpPr txBox="1"/>
          <p:nvPr/>
        </p:nvSpPr>
        <p:spPr>
          <a:xfrm>
            <a:off x="5734685" y="2383155"/>
            <a:ext cx="844550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04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3</a:t>
            </a:r>
            <a:endParaRPr lang="en-US" sz="10400" b="1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  <a:sym typeface="+mn-ea"/>
            </a:endParaRPr>
          </a:p>
        </p:txBody>
      </p:sp>
      <p:sp>
        <p:nvSpPr>
          <p:cNvPr id="24" name="Text Box 23"/>
          <p:cNvSpPr txBox="1"/>
          <p:nvPr/>
        </p:nvSpPr>
        <p:spPr>
          <a:xfrm>
            <a:off x="5734685" y="-200025"/>
            <a:ext cx="609600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104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5</a:t>
            </a:r>
            <a:endParaRPr lang="en-US" sz="10400" b="1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  <a:sym typeface="+mn-ea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220890" y="3807751"/>
            <a:ext cx="4087906" cy="153196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Up Arrow 1"/>
          <p:cNvSpPr/>
          <p:nvPr/>
        </p:nvSpPr>
        <p:spPr>
          <a:xfrm>
            <a:off x="2633024" y="3874846"/>
            <a:ext cx="588255" cy="2293108"/>
          </a:xfrm>
          <a:prstGeom prst="upArrow">
            <a:avLst/>
          </a:prstGeom>
          <a:solidFill>
            <a:srgbClr val="FF0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19" grpId="0"/>
      <p:bldP spid="19" grpId="1"/>
      <p:bldP spid="20" grpId="0"/>
      <p:bldP spid="20" grpId="1"/>
      <p:bldP spid="22" grpId="0"/>
      <p:bldP spid="22" grpId="1"/>
      <p:bldP spid="21" grpId="0"/>
      <p:bldP spid="21" grpId="1"/>
      <p:bldP spid="24" grpId="0"/>
      <p:bldP spid="24" grpId="1"/>
      <p:bldP spid="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5529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lượng nhóm đối tượng không thay đổi, nhưng số thứ tự sẽ thay đổi tuỳ thuộc theo hướng đếm và vị trí của đối tượng đó trong nhóm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419" y="243307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củng cố: </a:t>
            </a:r>
            <a:br>
              <a:rPr lang="en-US" sz="6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“Bé nào thông minh”</a:t>
            </a:r>
            <a:endParaRPr lang="en-US" sz="6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 t="3049" r="2390" b="3781"/>
          <a:stretch>
            <a:fillRect/>
          </a:stretch>
        </p:blipFill>
        <p:spPr>
          <a:xfrm>
            <a:off x="251358" y="-14474"/>
            <a:ext cx="12192000" cy="6944192"/>
          </a:xfrm>
          <a:prstGeom prst="rect">
            <a:avLst/>
          </a:prstGeom>
        </p:spPr>
      </p:pic>
      <p:sp>
        <p:nvSpPr>
          <p:cNvPr id="5" name="AutoShape 2" descr="Hình ảnh quả cam vàng tươi ngon -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AutoShape 4" descr="Hình ảnh quả cam vàng tươi ngon -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97" y="2095476"/>
            <a:ext cx="2707342" cy="2091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697" y="2176661"/>
            <a:ext cx="2707342" cy="20914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88" y="2176661"/>
            <a:ext cx="2707342" cy="20914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506" y="2166996"/>
            <a:ext cx="2358815" cy="1948381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1272425" y="1411679"/>
            <a:ext cx="2595282" cy="47064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Đếm ngược 5s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61237" y="-1027"/>
            <a:ext cx="930763" cy="523554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1603296" y="4985343"/>
            <a:ext cx="938198" cy="7528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1</a:t>
            </a:r>
            <a:endParaRPr lang="en-US" sz="66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816788" y="4965934"/>
            <a:ext cx="908047" cy="7722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2</a:t>
            </a:r>
            <a:endParaRPr lang="en-US" sz="66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000129" y="4965934"/>
            <a:ext cx="908047" cy="7722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3</a:t>
            </a:r>
            <a:endParaRPr lang="en-US" sz="66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H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717" y="2186326"/>
            <a:ext cx="2707342" cy="2091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729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0.15053 -0.0562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26" y="-282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5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</p:childTnLst>
        </p:cTn>
      </p:par>
    </p:tnLst>
    <p:bldLst>
      <p:bldP spid="19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2" animBg="1"/>
      <p:bldP spid="24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 t="3049" r="2390" b="3781"/>
          <a:stretch>
            <a:fillRect/>
          </a:stretch>
        </p:blipFill>
        <p:spPr>
          <a:xfrm>
            <a:off x="61" y="-86192"/>
            <a:ext cx="12192000" cy="6944192"/>
          </a:xfrm>
          <a:prstGeom prst="rect">
            <a:avLst/>
          </a:prstGeom>
        </p:spPr>
      </p:pic>
      <p:sp>
        <p:nvSpPr>
          <p:cNvPr id="5" name="AutoShape 2" descr="Hình ảnh quả cam vàng tươi ngon -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AutoShape 4" descr="Hình ảnh quả cam vàng tươi ngon -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7" y="1953846"/>
            <a:ext cx="2409524" cy="18613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921" y="2102825"/>
            <a:ext cx="2707342" cy="20914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075" y="1969349"/>
            <a:ext cx="2502107" cy="19328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784" y="2252101"/>
            <a:ext cx="1926407" cy="1591212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 rot="10800000">
            <a:off x="8480049" y="1647002"/>
            <a:ext cx="2595282" cy="47064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Đếm ngược 5s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61298" y="0"/>
            <a:ext cx="930763" cy="523554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9546493" y="4861165"/>
            <a:ext cx="938198" cy="7528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1</a:t>
            </a:r>
            <a:endParaRPr lang="en-US" sz="66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000197" y="4851460"/>
            <a:ext cx="908047" cy="7722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2</a:t>
            </a:r>
            <a:endParaRPr lang="en-US" sz="66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H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977" y="1985168"/>
            <a:ext cx="2707342" cy="2091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729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9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19" grpId="0" animBg="1"/>
      <p:bldP spid="16" grpId="0" animBg="1"/>
      <p:bldP spid="16" grpId="1" animBg="1"/>
      <p:bldP spid="17" grpId="0" animBg="1"/>
      <p:bldP spid="17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Niño pintura cartel material de antecedente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023"/>
            <a:ext cx="12192001" cy="691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099" y="4614423"/>
            <a:ext cx="1870600" cy="187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099" y="60317"/>
            <a:ext cx="1587871" cy="15878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682" y="3212500"/>
            <a:ext cx="1587871" cy="15878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099" y="1624629"/>
            <a:ext cx="1587871" cy="1587871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3482789" y="116347"/>
            <a:ext cx="627529" cy="274176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499778" y="4927283"/>
            <a:ext cx="18473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sz="96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15" name="Đếm ngược 5s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61237" y="120279"/>
            <a:ext cx="930763" cy="523554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0652207" y="2115501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4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708132" y="3504360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3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708132" y="4800371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1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29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30377 0.4326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95" y="2162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9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8" grpId="0" animBg="1"/>
      <p:bldP spid="17" grpId="0" animBg="1"/>
      <p:bldP spid="17" grpId="1" animBg="1"/>
      <p:bldP spid="17" grpId="2" animBg="1"/>
      <p:bldP spid="19" grpId="0" animBg="1"/>
      <p:bldP spid="19" grpId="1" animBg="1"/>
      <p:bldP spid="20" grpId="0" animBg="1"/>
      <p:bldP spid="2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Niño pintura cartel material de antecedente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91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670" y="4776813"/>
            <a:ext cx="1870600" cy="187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265" y="144867"/>
            <a:ext cx="1587871" cy="15878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35" y="3281436"/>
            <a:ext cx="1587871" cy="15878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35" y="1663261"/>
            <a:ext cx="1587871" cy="1587871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10800000">
            <a:off x="4572500" y="3905645"/>
            <a:ext cx="627529" cy="274176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499778" y="4927283"/>
            <a:ext cx="18473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sz="96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12" name="Đếm ngược 5s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61237" y="120279"/>
            <a:ext cx="930763" cy="523554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0652207" y="2115501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4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708132" y="3504360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3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708132" y="4938794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1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29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 L -0.27266 0.0530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33" y="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1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8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8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7" b="12352"/>
          <a:stretch>
            <a:fillRect/>
          </a:stretch>
        </p:blipFill>
        <p:spPr>
          <a:xfrm>
            <a:off x="0" y="26625"/>
            <a:ext cx="12093389" cy="6838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35" y="1921551"/>
            <a:ext cx="1882588" cy="2903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851" y="1802454"/>
            <a:ext cx="2878768" cy="2878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989" y="2153920"/>
            <a:ext cx="1958394" cy="23397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96" y="2128061"/>
            <a:ext cx="1761689" cy="228367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335235" y="4786345"/>
            <a:ext cx="1904216" cy="6051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A: Đúng</a:t>
            </a:r>
            <a:endParaRPr lang="en-US" sz="360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83114" y="4786345"/>
            <a:ext cx="1904216" cy="6051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en-US" sz="360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Sai</a:t>
            </a:r>
            <a:endParaRPr lang="en-US" sz="360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30" y="4674001"/>
            <a:ext cx="1052107" cy="10521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867" y="4674001"/>
            <a:ext cx="1320819" cy="1109973"/>
          </a:xfrm>
          <a:prstGeom prst="rect">
            <a:avLst/>
          </a:prstGeom>
        </p:spPr>
      </p:pic>
      <p:pic>
        <p:nvPicPr>
          <p:cNvPr id="15" name="Đếm ngược 5s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261237" y="120279"/>
            <a:ext cx="930763" cy="5235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1991" y="1398331"/>
            <a:ext cx="960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 gà trống đứng ở vị trí thứ 3 từ trái sang phải, đúng hay sai?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729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9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pinimg.com/564x/b8/86/01/b8860116871f71052f9d76fd5deb3c8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96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27837" y="2967335"/>
            <a:ext cx="41363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Your text here</a:t>
            </a:r>
            <a:endParaRPr lang="en-US" sz="5400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91419" y="243307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củng cố: </a:t>
            </a:r>
            <a:br>
              <a:rPr lang="en-US" sz="6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“Tìm bạn”</a:t>
            </a:r>
            <a:endParaRPr lang="en-US" sz="6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6408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 3:Kết thúc</a:t>
            </a:r>
            <a:b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cảm ơn và hẹn gặp lại</a:t>
            </a:r>
            <a:endParaRPr lang="en-US" sz="6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t="-1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444" y="2766060"/>
            <a:ext cx="8377517" cy="1325563"/>
          </a:xfrm>
        </p:spPr>
        <p:txBody>
          <a:bodyPr>
            <a:noAutofit/>
          </a:bodyPr>
          <a:lstStyle/>
          <a:p>
            <a:pPr algn="ctr"/>
            <a:r>
              <a:rPr lang="en-US" sz="4000" b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Ổn định tổ chức</a:t>
            </a:r>
            <a:br>
              <a:rPr lang="en-US" sz="4000" b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Hát: Old macdonald had a farm</a:t>
            </a:r>
            <a:endParaRPr lang="en-US" sz="4000" b="1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" y="635"/>
            <a:ext cx="857885" cy="857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t="-1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834" y="2803525"/>
            <a:ext cx="8377517" cy="1325563"/>
          </a:xfrm>
        </p:spPr>
        <p:txBody>
          <a:bodyPr>
            <a:noAutofit/>
          </a:bodyPr>
          <a:lstStyle/>
          <a:p>
            <a:pPr algn="ctr"/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 1:</a:t>
            </a:r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số lượng trong phạm vi 5</a:t>
            </a:r>
            <a:endParaRPr 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" y="635"/>
            <a:ext cx="857885" cy="85788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732405" y="52863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834" y="2803525"/>
            <a:ext cx="8377517" cy="1325563"/>
          </a:xfrm>
        </p:spPr>
        <p:txBody>
          <a:bodyPr>
            <a:noAutofit/>
          </a:bodyPr>
          <a:lstStyle/>
          <a:p>
            <a:pPr algn="ctr"/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 2:</a:t>
            </a:r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trẻ nhận biết STT trong phạm vi 4\5</a:t>
            </a:r>
            <a:endParaRPr 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d4/70/4b/d4704baf5289cc7d8aff57f3f2354a9d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1" b="12373"/>
          <a:stretch>
            <a:fillRect/>
          </a:stretch>
        </p:blipFill>
        <p:spPr bwMode="auto">
          <a:xfrm>
            <a:off x="0" y="-1"/>
            <a:ext cx="12074764" cy="672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69232" y="1527685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1</a:t>
            </a:r>
            <a:endParaRPr lang="en-US" sz="150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92616" y="1501561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2</a:t>
            </a:r>
            <a:endParaRPr lang="en-US" sz="150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4804" y="1527019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3</a:t>
            </a:r>
            <a:endParaRPr lang="en-US" sz="150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96992" y="1527019"/>
            <a:ext cx="126188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4</a:t>
            </a:r>
            <a:endParaRPr lang="en-US" sz="150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47117" y="1527019"/>
            <a:ext cx="126188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5</a:t>
            </a:r>
            <a:endParaRPr lang="en-US" sz="150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9a/17/78/9a17787bb8b6b08d8d765278876a3f57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46467" y="3853542"/>
            <a:ext cx="18473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06327" y="3853540"/>
            <a:ext cx="18473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87606" y="3853539"/>
            <a:ext cx="18473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589647" y="2142310"/>
            <a:ext cx="1114673" cy="17112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smtClean="0">
                <a:solidFill>
                  <a:srgbClr val="00B050"/>
                </a:solidFill>
                <a:latin typeface=".VnArial" panose="020B7200000000000000" pitchFamily="34" charset="0"/>
              </a:rPr>
              <a:t>5</a:t>
            </a:r>
            <a:endParaRPr lang="en-US" sz="9600" b="1">
              <a:solidFill>
                <a:srgbClr val="00B050"/>
              </a:solidFill>
              <a:latin typeface=".VnArial" panose="020B72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46" y="2238231"/>
            <a:ext cx="2243621" cy="14957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353" y="2250050"/>
            <a:ext cx="2243621" cy="14957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490" y="2357792"/>
            <a:ext cx="2243621" cy="14957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769" y="2357792"/>
            <a:ext cx="2243621" cy="14957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246" y="1875661"/>
            <a:ext cx="2220889" cy="2220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9a/17/78/9a17787bb8b6b08d8d765278876a3f57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89" y="7937"/>
            <a:ext cx="122649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07890" y="3853542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1</a:t>
            </a:r>
            <a:endParaRPr lang="en-US" sz="15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67750" y="3853540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2</a:t>
            </a:r>
            <a:endParaRPr lang="en-US" sz="15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0988" y="3877013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3</a:t>
            </a:r>
            <a:endParaRPr lang="en-US" sz="15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22212" y="3853538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4</a:t>
            </a:r>
            <a:endParaRPr lang="en-US" sz="15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828800" y="107762"/>
            <a:ext cx="2246812" cy="538839"/>
          </a:xfrm>
          <a:prstGeom prst="rightArrow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2" descr="Củ Cà Rốt Rau Món Ăn Khỏe - Ảnh miễn phí trên Pixabay -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AutoShape 4" descr="Củ Cà Rốt Rau Món Ăn Khỏe - Ảnh miễn phí trên Pixabay - Pixabay"/>
          <p:cNvSpPr>
            <a:spLocks noChangeAspect="1" noChangeArrowheads="1"/>
          </p:cNvSpPr>
          <p:nvPr/>
        </p:nvSpPr>
        <p:spPr bwMode="auto">
          <a:xfrm>
            <a:off x="191975" y="-6486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658464" y="646601"/>
            <a:ext cx="2150300" cy="580798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999705" y="3899260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5</a:t>
            </a:r>
            <a:endParaRPr lang="en-US" sz="15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613" y="1077045"/>
            <a:ext cx="2225233" cy="22191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942" y="1676707"/>
            <a:ext cx="2243522" cy="14997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45" y="1680706"/>
            <a:ext cx="2243621" cy="14957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15" y="1511540"/>
            <a:ext cx="2243621" cy="14957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503" y="1511541"/>
            <a:ext cx="2243621" cy="1495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2" grpId="1"/>
      <p:bldP spid="12" grpId="2"/>
      <p:bldP spid="13" grpId="0"/>
      <p:bldP spid="2" grpId="0" animBg="1"/>
      <p:bldP spid="14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i.pinimg.com/564x/9a/17/78/9a17787bb8b6b08d8d765278876a3f57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49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046422" y="3787007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1</a:t>
            </a:r>
            <a:endParaRPr lang="en-US" sz="15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28962" y="3722105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2</a:t>
            </a:r>
            <a:endParaRPr lang="en-US" sz="15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35066" y="3703128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3</a:t>
            </a:r>
            <a:endParaRPr lang="en-US" sz="15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71057" y="3703128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4</a:t>
            </a:r>
            <a:endParaRPr lang="en-US" sz="15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9143318" y="-64688"/>
            <a:ext cx="2246812" cy="538839"/>
          </a:xfrm>
          <a:prstGeom prst="rightArrow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368014" y="160020"/>
            <a:ext cx="2578784" cy="66609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87148" y="3722104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5</a:t>
            </a:r>
            <a:endParaRPr lang="en-US" sz="15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35" y="1411015"/>
            <a:ext cx="2243621" cy="14957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82" y="1447604"/>
            <a:ext cx="2243621" cy="14957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874" y="1519305"/>
            <a:ext cx="2243621" cy="14957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496" y="1447604"/>
            <a:ext cx="2243621" cy="14957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351" y="1085909"/>
            <a:ext cx="2225233" cy="2219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6" name="Picture 2" descr="https://i.pinimg.com/564x/9a/17/78/9a17787bb8b6b08d8d765278876a3f57.jpg"/>
          <p:cNvPicPr>
            <a:picLocks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" y="0"/>
            <a:ext cx="12191365" cy="797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0"/>
            <a:ext cx="1936750" cy="1291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1291590"/>
            <a:ext cx="1936750" cy="12915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2583180"/>
            <a:ext cx="1936750" cy="12915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361" y="3429059"/>
            <a:ext cx="2225233" cy="22191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5339715"/>
            <a:ext cx="1936750" cy="1291590"/>
          </a:xfrm>
          <a:prstGeom prst="rect">
            <a:avLst/>
          </a:prstGeom>
        </p:spPr>
      </p:pic>
      <p:sp>
        <p:nvSpPr>
          <p:cNvPr id="19" name="Text Box 18"/>
          <p:cNvSpPr txBox="1"/>
          <p:nvPr/>
        </p:nvSpPr>
        <p:spPr>
          <a:xfrm>
            <a:off x="5734685" y="-323850"/>
            <a:ext cx="609600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10400" b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1</a:t>
            </a:r>
            <a:endParaRPr lang="en-US" sz="10400" b="1" smtClean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  <a:sym typeface="+mn-ea"/>
            </a:endParaRPr>
          </a:p>
        </p:txBody>
      </p:sp>
      <p:sp>
        <p:nvSpPr>
          <p:cNvPr id="20" name="Text Box 19"/>
          <p:cNvSpPr txBox="1"/>
          <p:nvPr/>
        </p:nvSpPr>
        <p:spPr>
          <a:xfrm>
            <a:off x="5734685" y="891540"/>
            <a:ext cx="609600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10400" b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2</a:t>
            </a:r>
            <a:endParaRPr lang="en-US" sz="10400" b="1" smtClean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  <a:sym typeface="+mn-ea"/>
            </a:endParaRPr>
          </a:p>
        </p:txBody>
      </p:sp>
      <p:sp>
        <p:nvSpPr>
          <p:cNvPr id="21" name="Text Box 20"/>
          <p:cNvSpPr txBox="1"/>
          <p:nvPr/>
        </p:nvSpPr>
        <p:spPr>
          <a:xfrm>
            <a:off x="5734685" y="3874770"/>
            <a:ext cx="609600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104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4</a:t>
            </a:r>
            <a:endParaRPr lang="en-US" sz="10400" b="1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  <a:sym typeface="+mn-ea"/>
            </a:endParaRPr>
          </a:p>
        </p:txBody>
      </p:sp>
      <p:sp>
        <p:nvSpPr>
          <p:cNvPr id="22" name="Text Box 21"/>
          <p:cNvSpPr txBox="1"/>
          <p:nvPr/>
        </p:nvSpPr>
        <p:spPr>
          <a:xfrm>
            <a:off x="5734685" y="2383155"/>
            <a:ext cx="844550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04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3</a:t>
            </a:r>
            <a:endParaRPr lang="en-US" sz="10400" b="1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  <a:sym typeface="+mn-ea"/>
            </a:endParaRPr>
          </a:p>
        </p:txBody>
      </p:sp>
      <p:sp>
        <p:nvSpPr>
          <p:cNvPr id="24" name="Text Box 23"/>
          <p:cNvSpPr txBox="1"/>
          <p:nvPr/>
        </p:nvSpPr>
        <p:spPr>
          <a:xfrm>
            <a:off x="5734685" y="5090160"/>
            <a:ext cx="609600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104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5</a:t>
            </a:r>
            <a:endParaRPr lang="en-US" sz="10400" b="1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  <a:sym typeface="+mn-ea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220890" y="3807751"/>
            <a:ext cx="4087906" cy="153196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 rot="10800000">
            <a:off x="2802521" y="212556"/>
            <a:ext cx="556799" cy="2332666"/>
          </a:xfrm>
          <a:prstGeom prst="upArrow">
            <a:avLst/>
          </a:prstGeom>
          <a:solidFill>
            <a:srgbClr val="FF0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 bldLvl="0" animBg="1"/>
      <p:bldP spid="19" grpId="0"/>
      <p:bldP spid="19" grpId="1"/>
      <p:bldP spid="20" grpId="0"/>
      <p:bldP spid="20" grpId="1"/>
      <p:bldP spid="22" grpId="0"/>
      <p:bldP spid="22" grpId="1"/>
      <p:bldP spid="21" grpId="0"/>
      <p:bldP spid="21" grpId="1"/>
      <p:bldP spid="24" grpId="0"/>
      <p:bldP spid="2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671</Words>
  <Application>WPS Presentation</Application>
  <PresentationFormat>Widescreen</PresentationFormat>
  <Paragraphs>105</Paragraphs>
  <Slides>19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Arial</vt:lpstr>
      <vt:lpstr>SimSun</vt:lpstr>
      <vt:lpstr>Wingdings</vt:lpstr>
      <vt:lpstr>Times New Roman</vt:lpstr>
      <vt:lpstr>.VnAvant</vt:lpstr>
      <vt:lpstr>Segoe Print</vt:lpstr>
      <vt:lpstr>.VnArial</vt:lpstr>
      <vt:lpstr>.VnAvantH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Ổn định tổ chức Hát: Old macdonald had a farm</vt:lpstr>
      <vt:lpstr>Phần 1:  Ôn số lượng trong phạm vi 5</vt:lpstr>
      <vt:lpstr>Phần 2:  Dạy trẻ nhận biết STT trong phạm vi 4\5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Số lượng nhóm đối tượng không thay đổi, nhưng số thứ tự sẽ thay đổi tuỳ thuộc theo hướng đếm và vị trí của đối tượng đó trong nhóm</vt:lpstr>
      <vt:lpstr>Trò chơi củng cố:  “Bé nào thông minh”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Trò chơi củng cố:  “Tìm bạn”</vt:lpstr>
      <vt:lpstr>Phần 3:Kết thúc Xin cảm ơn và hẹn gặp lại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Nguyen Thu Hien</cp:lastModifiedBy>
  <cp:revision>70</cp:revision>
  <dcterms:created xsi:type="dcterms:W3CDTF">2023-10-21T09:00:00Z</dcterms:created>
  <dcterms:modified xsi:type="dcterms:W3CDTF">2024-04-15T14:49:32Z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3FEC380FD12E47BC83D86B020AA12C31_12</vt:lpwstr>
  </property>
  <property fmtid="{D5CDD505-2E9C-101B-9397-08002B2CF9AE}" pid="3" name="KSOProductBuildVer">
    <vt:lpwstr>1033-12.2.0.13489</vt:lpwstr>
  </property>
</Properties>
</file>