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81" r:id="rId3"/>
    <p:sldId id="279" r:id="rId4"/>
    <p:sldId id="287" r:id="rId5"/>
    <p:sldId id="289" r:id="rId6"/>
    <p:sldId id="259" r:id="rId7"/>
    <p:sldId id="260" r:id="rId8"/>
    <p:sldId id="280" r:id="rId9"/>
    <p:sldId id="261" r:id="rId10"/>
    <p:sldId id="262" r:id="rId11"/>
    <p:sldId id="263" r:id="rId12"/>
    <p:sldId id="264" r:id="rId13"/>
    <p:sldId id="271" r:id="rId14"/>
    <p:sldId id="274" r:id="rId15"/>
    <p:sldId id="283" r:id="rId16"/>
    <p:sldId id="284" r:id="rId17"/>
    <p:sldId id="285" r:id="rId18"/>
    <p:sldId id="275"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1EC"/>
    <a:srgbClr val="FF99CC"/>
    <a:srgbClr val="009900"/>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660"/>
  </p:normalViewPr>
  <p:slideViewPr>
    <p:cSldViewPr snapToGrid="0">
      <p:cViewPr varScale="1">
        <p:scale>
          <a:sx n="102" d="100"/>
          <a:sy n="102" d="100"/>
        </p:scale>
        <p:origin x="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790462-AE2D-4907-8102-CF667DBA239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1421199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790462-AE2D-4907-8102-CF667DBA239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2314938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790462-AE2D-4907-8102-CF667DBA239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6863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790462-AE2D-4907-8102-CF667DBA239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386749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790462-AE2D-4907-8102-CF667DBA239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37431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790462-AE2D-4907-8102-CF667DBA239C}"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198484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790462-AE2D-4907-8102-CF667DBA239C}"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3232617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790462-AE2D-4907-8102-CF667DBA239C}"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3673711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90462-AE2D-4907-8102-CF667DBA239C}"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27726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790462-AE2D-4907-8102-CF667DBA239C}"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4173544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790462-AE2D-4907-8102-CF667DBA239C}"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F4561-675F-437F-9C79-0C33450E09D3}" type="slidenum">
              <a:rPr lang="en-US" smtClean="0"/>
              <a:t>‹#›</a:t>
            </a:fld>
            <a:endParaRPr lang="en-US"/>
          </a:p>
        </p:txBody>
      </p:sp>
    </p:spTree>
    <p:extLst>
      <p:ext uri="{BB962C8B-B14F-4D97-AF65-F5344CB8AC3E}">
        <p14:creationId xmlns:p14="http://schemas.microsoft.com/office/powerpoint/2010/main" val="4015612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90462-AE2D-4907-8102-CF667DBA239C}" type="datetimeFigureOut">
              <a:rPr lang="en-US" smtClean="0"/>
              <a:t>10/21/2024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F4561-675F-437F-9C79-0C33450E09D3}" type="slidenum">
              <a:rPr lang="en-US" smtClean="0"/>
              <a:t>‹#›</a:t>
            </a:fld>
            <a:endParaRPr lang="en-US"/>
          </a:p>
        </p:txBody>
      </p:sp>
    </p:spTree>
    <p:extLst>
      <p:ext uri="{BB962C8B-B14F-4D97-AF65-F5344CB8AC3E}">
        <p14:creationId xmlns:p14="http://schemas.microsoft.com/office/powerpoint/2010/main" val="3709217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3.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FD40D52E-2165-4452-B82F-41DBB9294A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20" r="17869" b="15094"/>
          <a:stretch/>
        </p:blipFill>
        <p:spPr bwMode="auto">
          <a:xfrm>
            <a:off x="20" y="1282"/>
            <a:ext cx="12188952"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ình nền powerPoint 8 | Mầm non Gia Thượng">
            <a:extLst>
              <a:ext uri="{FF2B5EF4-FFF2-40B4-BE49-F238E27FC236}">
                <a16:creationId xmlns:a16="http://schemas.microsoft.com/office/drawing/2014/main" id="{740BADB4-7B5F-404B-8435-1D87BA4B3F75}"/>
              </a:ext>
            </a:extLst>
          </p:cNvPr>
          <p:cNvPicPr>
            <a:picLocks noChangeAspect="1" noChangeArrowheads="1"/>
          </p:cNvPicPr>
          <p:nvPr/>
        </p:nvPicPr>
        <p:blipFill rotWithShape="1">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8593" b="92296" l="10000" r="97556">
                        <a14:foregroundMark x1="89333" y1="8593" x2="97556" y2="92296"/>
                        <a14:backgroundMark x1="82333" y1="24444" x2="78889" y2="57630"/>
                        <a14:backgroundMark x1="78889" y1="57630" x2="79222" y2="65926"/>
                        <a14:backgroundMark x1="79222" y1="65926" x2="81222" y2="73037"/>
                        <a14:backgroundMark x1="81222" y1="73037" x2="84444" y2="77926"/>
                      </a14:backgroundRemoval>
                    </a14:imgEffect>
                  </a14:imgLayer>
                </a14:imgProps>
              </a:ext>
              <a:ext uri="{28A0092B-C50C-407E-A947-70E740481C1C}">
                <a14:useLocalDpi xmlns:a14="http://schemas.microsoft.com/office/drawing/2010/main" val="0"/>
              </a:ext>
            </a:extLst>
          </a:blip>
          <a:srcRect l="81572" t="6186" b="2506"/>
          <a:stretch/>
        </p:blipFill>
        <p:spPr bwMode="auto">
          <a:xfrm flipH="1">
            <a:off x="0" y="0"/>
            <a:ext cx="18188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Trẻ Em, Trẻ Con, Đứa Trẻ, Em Nhỏ, Mầm Non, Tải hình PNG 130 - Free.Vector6. com">
            <a:extLst>
              <a:ext uri="{FF2B5EF4-FFF2-40B4-BE49-F238E27FC236}">
                <a16:creationId xmlns:a16="http://schemas.microsoft.com/office/drawing/2014/main" id="{4AA9DA29-08D0-43C2-8693-6B864396B7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093" b="22093"/>
          <a:stretch/>
        </p:blipFill>
        <p:spPr bwMode="auto">
          <a:xfrm>
            <a:off x="5951095" y="4589014"/>
            <a:ext cx="6252888" cy="24508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1BB5DD5-7D24-4EA5-A86C-9BBDD5B5FA81}"/>
              </a:ext>
            </a:extLst>
          </p:cNvPr>
          <p:cNvSpPr txBox="1"/>
          <p:nvPr/>
        </p:nvSpPr>
        <p:spPr>
          <a:xfrm>
            <a:off x="2087380" y="2267851"/>
            <a:ext cx="8720529" cy="861774"/>
          </a:xfrm>
          <a:prstGeom prst="rect">
            <a:avLst/>
          </a:prstGeom>
          <a:noFill/>
        </p:spPr>
        <p:txBody>
          <a:bodyPr wrap="square" rtlCol="0">
            <a:spAutoFit/>
          </a:bodyPr>
          <a:lstStyle/>
          <a:p>
            <a:pPr algn="ctr"/>
            <a:r>
              <a:rPr lang="en-US" sz="5000" b="1" dirty="0" err="1">
                <a:solidFill>
                  <a:srgbClr val="FF0000"/>
                </a:solidFill>
                <a:latin typeface="Times New Roman" panose="02020603050405020304" pitchFamily="18" charset="0"/>
                <a:cs typeface="Times New Roman" panose="02020603050405020304" pitchFamily="18" charset="0"/>
              </a:rPr>
              <a:t>CHÀO</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MỪNG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HỘI</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err="1">
                <a:solidFill>
                  <a:srgbClr val="FF0000"/>
                </a:solidFill>
                <a:latin typeface="Times New Roman" panose="02020603050405020304" pitchFamily="18" charset="0"/>
                <a:cs typeface="Times New Roman" panose="02020603050405020304" pitchFamily="18" charset="0"/>
              </a:rPr>
              <a:t>THI</a:t>
            </a:r>
            <a:r>
              <a:rPr lang="en-US" sz="5000" b="1">
                <a:solidFill>
                  <a:srgbClr val="FF0000"/>
                </a:solidFill>
                <a:latin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E22AD7F8-42BB-4B94-A59A-97BD6CE0CEB3}"/>
              </a:ext>
            </a:extLst>
          </p:cNvPr>
          <p:cNvSpPr/>
          <p:nvPr/>
        </p:nvSpPr>
        <p:spPr>
          <a:xfrm>
            <a:off x="3127838" y="168987"/>
            <a:ext cx="6096000" cy="707886"/>
          </a:xfrm>
          <a:prstGeom prst="rect">
            <a:avLst/>
          </a:prstGeom>
        </p:spPr>
        <p:txBody>
          <a:bodyPr>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UBND </a:t>
            </a:r>
            <a:r>
              <a:rPr lang="en-US" sz="2000" b="1" dirty="0">
                <a:solidFill>
                  <a:srgbClr val="002060"/>
                </a:solidFill>
                <a:latin typeface="Times New Roman" panose="02020603050405020304" pitchFamily="18" charset="0"/>
                <a:cs typeface="Times New Roman" panose="02020603050405020304" pitchFamily="18" charset="0"/>
              </a:rPr>
              <a:t>QUẬN LONG BIÊN</a:t>
            </a:r>
          </a:p>
          <a:p>
            <a:pPr algn="ctr"/>
            <a:r>
              <a:rPr lang="en-US" sz="2000" b="1" dirty="0">
                <a:solidFill>
                  <a:srgbClr val="002060"/>
                </a:solidFill>
                <a:latin typeface="Times New Roman" panose="02020603050405020304" pitchFamily="18" charset="0"/>
                <a:cs typeface="Times New Roman" panose="02020603050405020304" pitchFamily="18" charset="0"/>
              </a:rPr>
              <a:t>TRƯỜNG MẦM NON HOA MỘC LAN</a:t>
            </a:r>
          </a:p>
        </p:txBody>
      </p:sp>
      <p:pic>
        <p:nvPicPr>
          <p:cNvPr id="10" name="Picture 9" descr="A logo with a couple people and a flower&#10;&#10;Description automatically generated">
            <a:extLst>
              <a:ext uri="{FF2B5EF4-FFF2-40B4-BE49-F238E27FC236}">
                <a16:creationId xmlns:a16="http://schemas.microsoft.com/office/drawing/2014/main" id="{DCC8BB49-ADA8-43D5-943F-1C5F70844D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7434" y="876873"/>
            <a:ext cx="1334124" cy="1312620"/>
          </a:xfrm>
          <a:prstGeom prst="ellipse">
            <a:avLst/>
          </a:prstGeom>
        </p:spPr>
      </p:pic>
      <p:sp>
        <p:nvSpPr>
          <p:cNvPr id="11" name="TextBox 10">
            <a:extLst>
              <a:ext uri="{FF2B5EF4-FFF2-40B4-BE49-F238E27FC236}">
                <a16:creationId xmlns:a16="http://schemas.microsoft.com/office/drawing/2014/main" id="{A2744000-F908-4110-BF1B-13763AE3A8EA}"/>
              </a:ext>
            </a:extLst>
          </p:cNvPr>
          <p:cNvSpPr txBox="1"/>
          <p:nvPr/>
        </p:nvSpPr>
        <p:spPr>
          <a:xfrm>
            <a:off x="1429555" y="3063948"/>
            <a:ext cx="10225825" cy="861774"/>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cs typeface="Times New Roman" panose="02020603050405020304" pitchFamily="18" charset="0"/>
              </a:rPr>
              <a:t>GIÁO VIÊN GIỎI </a:t>
            </a:r>
            <a:r>
              <a:rPr lang="en-US" sz="5000" b="1" dirty="0" smtClean="0">
                <a:solidFill>
                  <a:srgbClr val="FF0000"/>
                </a:solidFill>
                <a:latin typeface="Times New Roman" panose="02020603050405020304" pitchFamily="18" charset="0"/>
                <a:cs typeface="Times New Roman" panose="02020603050405020304" pitchFamily="18" charset="0"/>
              </a:rPr>
              <a:t>CẤP</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smtClean="0">
                <a:solidFill>
                  <a:srgbClr val="FF0000"/>
                </a:solidFill>
                <a:latin typeface="Times New Roman" panose="02020603050405020304" pitchFamily="18" charset="0"/>
                <a:cs typeface="Times New Roman" panose="02020603050405020304" pitchFamily="18" charset="0"/>
              </a:rPr>
              <a:t>TRƯỜNG</a:t>
            </a:r>
            <a:endParaRPr lang="en-US" sz="5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88DCDAF-F03A-4758-A6E1-2B919FB09C3F}"/>
              </a:ext>
            </a:extLst>
          </p:cNvPr>
          <p:cNvSpPr txBox="1"/>
          <p:nvPr/>
        </p:nvSpPr>
        <p:spPr>
          <a:xfrm>
            <a:off x="2203678" y="3772128"/>
            <a:ext cx="8720529" cy="861774"/>
          </a:xfrm>
          <a:prstGeom prst="rect">
            <a:avLst/>
          </a:prstGeom>
          <a:noFill/>
        </p:spPr>
        <p:txBody>
          <a:bodyPr wrap="square" rtlCol="0">
            <a:spAutoFit/>
          </a:bodyPr>
          <a:lstStyle/>
          <a:p>
            <a:pPr algn="ctr"/>
            <a:r>
              <a:rPr lang="en-US" sz="5000" b="1" dirty="0" smtClean="0">
                <a:solidFill>
                  <a:srgbClr val="FF0000"/>
                </a:solidFill>
                <a:latin typeface="Times New Roman" panose="02020603050405020304" pitchFamily="18" charset="0"/>
                <a:cs typeface="Times New Roman" panose="02020603050405020304" pitchFamily="18" charset="0"/>
              </a:rPr>
              <a:t>NĂM </a:t>
            </a:r>
            <a:r>
              <a:rPr lang="en-US" sz="5000" b="1" dirty="0">
                <a:solidFill>
                  <a:srgbClr val="FF0000"/>
                </a:solidFill>
                <a:latin typeface="Times New Roman" panose="02020603050405020304" pitchFamily="18" charset="0"/>
                <a:cs typeface="Times New Roman" panose="02020603050405020304" pitchFamily="18" charset="0"/>
              </a:rPr>
              <a:t>HỌC </a:t>
            </a:r>
            <a:r>
              <a:rPr lang="en-US" sz="5000" b="1" dirty="0" smtClean="0">
                <a:solidFill>
                  <a:srgbClr val="FF0000"/>
                </a:solidFill>
                <a:latin typeface="Times New Roman" panose="02020603050405020304" pitchFamily="18" charset="0"/>
                <a:cs typeface="Times New Roman" panose="02020603050405020304" pitchFamily="18" charset="0"/>
              </a:rPr>
              <a:t>2024 </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smtClean="0">
                <a:solidFill>
                  <a:srgbClr val="FF0000"/>
                </a:solidFill>
                <a:latin typeface="Times New Roman" panose="02020603050405020304" pitchFamily="18" charset="0"/>
                <a:cs typeface="Times New Roman" panose="02020603050405020304" pitchFamily="18" charset="0"/>
              </a:rPr>
              <a:t>2025</a:t>
            </a:r>
            <a:endParaRPr lang="en-US" sz="5000" b="1" dirty="0">
              <a:solidFill>
                <a:srgbClr val="FF0000"/>
              </a:solidFill>
              <a:latin typeface="Times New Roman" panose="02020603050405020304" pitchFamily="18" charset="0"/>
              <a:cs typeface="Times New Roman" panose="02020603050405020304" pitchFamily="18" charset="0"/>
            </a:endParaRPr>
          </a:p>
        </p:txBody>
      </p:sp>
      <p:pic>
        <p:nvPicPr>
          <p:cNvPr id="2" name="Kiss The Rain">
            <a:hlinkClick r:id="" action="ppaction://media"/>
            <a:extLst>
              <a:ext uri="{FF2B5EF4-FFF2-40B4-BE49-F238E27FC236}">
                <a16:creationId xmlns:a16="http://schemas.microsoft.com/office/drawing/2014/main" id="{5E3915B2-E82C-4677-93C8-3F17358A0A5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9673" y="5087911"/>
            <a:ext cx="609600" cy="609600"/>
          </a:xfrm>
          <a:prstGeom prst="rect">
            <a:avLst/>
          </a:prstGeom>
        </p:spPr>
      </p:pic>
    </p:spTree>
    <p:extLst>
      <p:ext uri="{BB962C8B-B14F-4D97-AF65-F5344CB8AC3E}">
        <p14:creationId xmlns:p14="http://schemas.microsoft.com/office/powerpoint/2010/main" val="374158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100"/>
                                  </p:stCondLst>
                                  <p:childTnLst>
                                    <p:animRot by="120000">
                                      <p:cBhvr>
                                        <p:cTn id="12" dur="95" fill="hold">
                                          <p:stCondLst>
                                            <p:cond delay="0"/>
                                          </p:stCondLst>
                                        </p:cTn>
                                        <p:tgtEl>
                                          <p:spTgt spid="5"/>
                                        </p:tgtEl>
                                        <p:attrNameLst>
                                          <p:attrName>r</p:attrName>
                                        </p:attrNameLst>
                                      </p:cBhvr>
                                    </p:animRot>
                                    <p:animRot by="-240000">
                                      <p:cBhvr>
                                        <p:cTn id="13" dur="191" fill="hold">
                                          <p:stCondLst>
                                            <p:cond delay="191"/>
                                          </p:stCondLst>
                                        </p:cTn>
                                        <p:tgtEl>
                                          <p:spTgt spid="5"/>
                                        </p:tgtEl>
                                        <p:attrNameLst>
                                          <p:attrName>r</p:attrName>
                                        </p:attrNameLst>
                                      </p:cBhvr>
                                    </p:animRot>
                                    <p:animRot by="240000">
                                      <p:cBhvr>
                                        <p:cTn id="14" dur="191" fill="hold">
                                          <p:stCondLst>
                                            <p:cond delay="382"/>
                                          </p:stCondLst>
                                        </p:cTn>
                                        <p:tgtEl>
                                          <p:spTgt spid="5"/>
                                        </p:tgtEl>
                                        <p:attrNameLst>
                                          <p:attrName>r</p:attrName>
                                        </p:attrNameLst>
                                      </p:cBhvr>
                                    </p:animRot>
                                    <p:animRot by="-240000">
                                      <p:cBhvr>
                                        <p:cTn id="15" dur="191" fill="hold">
                                          <p:stCondLst>
                                            <p:cond delay="573"/>
                                          </p:stCondLst>
                                        </p:cTn>
                                        <p:tgtEl>
                                          <p:spTgt spid="5"/>
                                        </p:tgtEl>
                                        <p:attrNameLst>
                                          <p:attrName>r</p:attrName>
                                        </p:attrNameLst>
                                      </p:cBhvr>
                                    </p:animRot>
                                    <p:animRot by="120000">
                                      <p:cBhvr>
                                        <p:cTn id="16" dur="191" fill="hold">
                                          <p:stCondLst>
                                            <p:cond delay="764"/>
                                          </p:stCondLst>
                                        </p:cTn>
                                        <p:tgtEl>
                                          <p:spTgt spid="5"/>
                                        </p:tgtEl>
                                        <p:attrNameLst>
                                          <p:attrName>r</p:attrName>
                                        </p:attrNameLst>
                                      </p:cBhvr>
                                    </p:animRot>
                                  </p:childTnLst>
                                </p:cTn>
                              </p:par>
                              <p:par>
                                <p:cTn id="17" presetID="16" presetClass="emph" presetSubtype="0" repeatCount="indefinite" fill="hold" grpId="0" nodeType="withEffect">
                                  <p:stCondLst>
                                    <p:cond delay="100"/>
                                  </p:stCondLst>
                                  <p:iterate type="lt">
                                    <p:tmPct val="4000"/>
                                  </p:iterate>
                                  <p:childTnLst>
                                    <p:set>
                                      <p:cBhvr override="childStyle">
                                        <p:cTn id="18" dur="2000" fill="hold"/>
                                        <p:tgtEl>
                                          <p:spTgt spid="8"/>
                                        </p:tgtEl>
                                        <p:attrNameLst>
                                          <p:attrName>style.color</p:attrName>
                                        </p:attrNameLst>
                                      </p:cBhvr>
                                      <p:to>
                                        <p:clrVal>
                                          <a:srgbClr val="002060"/>
                                        </p:clrVal>
                                      </p:to>
                                    </p:set>
                                    <p:set>
                                      <p:cBhvr>
                                        <p:cTn id="19" dur="2000" fill="hold"/>
                                        <p:tgtEl>
                                          <p:spTgt spid="8"/>
                                        </p:tgtEl>
                                        <p:attrNameLst>
                                          <p:attrName>fillcolor</p:attrName>
                                        </p:attrNameLst>
                                      </p:cBhvr>
                                      <p:to>
                                        <p:clrVal>
                                          <a:srgbClr val="002060"/>
                                        </p:clrVal>
                                      </p:to>
                                    </p:set>
                                    <p:set>
                                      <p:cBhvr>
                                        <p:cTn id="20" dur="2000" fill="hold"/>
                                        <p:tgtEl>
                                          <p:spTgt spid="8"/>
                                        </p:tgtEl>
                                        <p:attrNameLst>
                                          <p:attrName>fill.type</p:attrName>
                                        </p:attrNameLst>
                                      </p:cBhvr>
                                      <p:to>
                                        <p:strVal val="solid"/>
                                      </p:to>
                                    </p:set>
                                  </p:childTnLst>
                                </p:cTn>
                              </p:par>
                              <p:par>
                                <p:cTn id="21" presetID="16" presetClass="emph" presetSubtype="0" repeatCount="indefinite" fill="hold" grpId="0" nodeType="withEffect">
                                  <p:stCondLst>
                                    <p:cond delay="2000"/>
                                  </p:stCondLst>
                                  <p:iterate type="lt">
                                    <p:tmPct val="4000"/>
                                  </p:iterate>
                                  <p:childTnLst>
                                    <p:set>
                                      <p:cBhvr override="childStyle">
                                        <p:cTn id="22" dur="2000" fill="hold"/>
                                        <p:tgtEl>
                                          <p:spTgt spid="11"/>
                                        </p:tgtEl>
                                        <p:attrNameLst>
                                          <p:attrName>style.color</p:attrName>
                                        </p:attrNameLst>
                                      </p:cBhvr>
                                      <p:to>
                                        <p:clrVal>
                                          <a:srgbClr val="002060"/>
                                        </p:clrVal>
                                      </p:to>
                                    </p:set>
                                    <p:set>
                                      <p:cBhvr>
                                        <p:cTn id="23" dur="2000" fill="hold"/>
                                        <p:tgtEl>
                                          <p:spTgt spid="11"/>
                                        </p:tgtEl>
                                        <p:attrNameLst>
                                          <p:attrName>fillcolor</p:attrName>
                                        </p:attrNameLst>
                                      </p:cBhvr>
                                      <p:to>
                                        <p:clrVal>
                                          <a:srgbClr val="002060"/>
                                        </p:clrVal>
                                      </p:to>
                                    </p:set>
                                    <p:set>
                                      <p:cBhvr>
                                        <p:cTn id="24" dur="2000" fill="hold"/>
                                        <p:tgtEl>
                                          <p:spTgt spid="11"/>
                                        </p:tgtEl>
                                        <p:attrNameLst>
                                          <p:attrName>fill.type</p:attrName>
                                        </p:attrNameLst>
                                      </p:cBhvr>
                                      <p:to>
                                        <p:strVal val="solid"/>
                                      </p:to>
                                    </p:set>
                                  </p:childTnLst>
                                </p:cTn>
                              </p:par>
                              <p:par>
                                <p:cTn id="25" presetID="16" presetClass="emph" presetSubtype="0" repeatCount="indefinite" fill="hold" grpId="0" nodeType="withEffect">
                                  <p:stCondLst>
                                    <p:cond delay="3700"/>
                                  </p:stCondLst>
                                  <p:iterate type="lt">
                                    <p:tmPct val="4000"/>
                                  </p:iterate>
                                  <p:childTnLst>
                                    <p:set>
                                      <p:cBhvr override="childStyle">
                                        <p:cTn id="26" dur="2000" fill="hold"/>
                                        <p:tgtEl>
                                          <p:spTgt spid="12"/>
                                        </p:tgtEl>
                                        <p:attrNameLst>
                                          <p:attrName>style.color</p:attrName>
                                        </p:attrNameLst>
                                      </p:cBhvr>
                                      <p:to>
                                        <p:clrVal>
                                          <a:srgbClr val="002060"/>
                                        </p:clrVal>
                                      </p:to>
                                    </p:set>
                                    <p:set>
                                      <p:cBhvr>
                                        <p:cTn id="27" dur="2000" fill="hold"/>
                                        <p:tgtEl>
                                          <p:spTgt spid="12"/>
                                        </p:tgtEl>
                                        <p:attrNameLst>
                                          <p:attrName>fillcolor</p:attrName>
                                        </p:attrNameLst>
                                      </p:cBhvr>
                                      <p:to>
                                        <p:clrVal>
                                          <a:srgbClr val="002060"/>
                                        </p:clrVal>
                                      </p:to>
                                    </p:set>
                                    <p:set>
                                      <p:cBhvr>
                                        <p:cTn id="28" dur="2000" fill="hold"/>
                                        <p:tgtEl>
                                          <p:spTgt spid="12"/>
                                        </p:tgtEl>
                                        <p:attrNameLst>
                                          <p:attrName>fill.type</p:attrName>
                                        </p:attrNameLst>
                                      </p:cBhvr>
                                      <p:to>
                                        <p:strVal val="solid"/>
                                      </p:to>
                                    </p:set>
                                  </p:childTnLst>
                                </p:cTn>
                              </p:par>
                              <p:par>
                                <p:cTn id="29" presetID="1" presetClass="mediacall" presetSubtype="0" fill="hold" nodeType="withEffect">
                                  <p:stCondLst>
                                    <p:cond delay="0"/>
                                  </p:stCondLst>
                                  <p:childTnLst>
                                    <p:cmd type="call" cmd="playFrom(0.0)">
                                      <p:cBhvr>
                                        <p:cTn id="3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7">
                <p:cTn id="31" repeatCount="indefinite" fill="hold" display="0">
                  <p:stCondLst>
                    <p:cond delay="indefinite"/>
                  </p:stCondLst>
                  <p:endCondLst>
                    <p:cond evt="onStopAudio" delay="0">
                      <p:tgtEl>
                        <p:sldTgt/>
                      </p:tgtEl>
                    </p:cond>
                  </p:endCondLst>
                </p:cTn>
                <p:tgtEl>
                  <p:spTgt spid="2"/>
                </p:tgtEl>
              </p:cMediaNode>
            </p:audio>
          </p:childTnLst>
        </p:cTn>
      </p:par>
    </p:tnLst>
    <p:bldLst>
      <p:bldP spid="8"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5" name="Content Placeholder 1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6308" y="1562533"/>
            <a:ext cx="5801784" cy="4351338"/>
          </a:xfrm>
        </p:spPr>
      </p:pic>
      <p:pic>
        <p:nvPicPr>
          <p:cNvPr id="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38682"/>
          </a:xfrm>
          <a:prstGeom prst="rect">
            <a:avLst/>
          </a:prstGeom>
        </p:spPr>
      </p:pic>
      <p:sp>
        <p:nvSpPr>
          <p:cNvPr id="18" name="Rounded Rectangle 17"/>
          <p:cNvSpPr/>
          <p:nvPr/>
        </p:nvSpPr>
        <p:spPr>
          <a:xfrm>
            <a:off x="0" y="0"/>
            <a:ext cx="6553200" cy="914400"/>
          </a:xfrm>
          <a:prstGeom prst="round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solidFill>
                <a:srgbClr val="1E4649"/>
              </a:solidFill>
              <a:latin typeface="Times New Roman" pitchFamily="18" charset="0"/>
              <a:cs typeface="Times New Roman" pitchFamily="18" charset="0"/>
            </a:endParaRPr>
          </a:p>
          <a:p>
            <a:pPr algn="ctr">
              <a:defRPr/>
            </a:pPr>
            <a:endParaRPr lang="en-US" sz="2400" b="1" dirty="0">
              <a:solidFill>
                <a:srgbClr val="1E4649"/>
              </a:solidFill>
              <a:latin typeface="Times New Roman" pitchFamily="18" charset="0"/>
              <a:cs typeface="Times New Roman" pitchFamily="18" charset="0"/>
            </a:endParaRPr>
          </a:p>
          <a:p>
            <a:pPr algn="ctr">
              <a:defRPr/>
            </a:pPr>
            <a:endParaRPr lang="en-US" sz="2400" b="1" dirty="0">
              <a:solidFill>
                <a:srgbClr val="1E4649"/>
              </a:solidFill>
              <a:latin typeface="Times New Roman" pitchFamily="18" charset="0"/>
              <a:cs typeface="Times New Roman" pitchFamily="18" charset="0"/>
            </a:endParaRPr>
          </a:p>
          <a:p>
            <a:pPr algn="ctr">
              <a:defRPr/>
            </a:pPr>
            <a:r>
              <a:rPr lang="en-US" sz="2400" b="1" dirty="0" err="1">
                <a:solidFill>
                  <a:srgbClr val="1E4649"/>
                </a:solidFill>
                <a:latin typeface="Times New Roman" pitchFamily="18" charset="0"/>
                <a:cs typeface="Times New Roman" pitchFamily="18" charset="0"/>
              </a:rPr>
              <a:t>Biện</a:t>
            </a:r>
            <a:r>
              <a:rPr lang="en-US" sz="2400" b="1" dirty="0">
                <a:solidFill>
                  <a:srgbClr val="1E4649"/>
                </a:solidFill>
                <a:latin typeface="Times New Roman" pitchFamily="18" charset="0"/>
                <a:cs typeface="Times New Roman" pitchFamily="18" charset="0"/>
              </a:rPr>
              <a:t> </a:t>
            </a:r>
            <a:r>
              <a:rPr lang="en-US" sz="2400" b="1" dirty="0" err="1">
                <a:solidFill>
                  <a:srgbClr val="1E4649"/>
                </a:solidFill>
                <a:latin typeface="Times New Roman" pitchFamily="18" charset="0"/>
                <a:cs typeface="Times New Roman" pitchFamily="18" charset="0"/>
              </a:rPr>
              <a:t>pháp</a:t>
            </a:r>
            <a:r>
              <a:rPr lang="en-US" sz="2400" b="1" dirty="0">
                <a:solidFill>
                  <a:srgbClr val="1E4649"/>
                </a:solidFill>
                <a:latin typeface="Times New Roman" pitchFamily="18" charset="0"/>
                <a:cs typeface="Times New Roman" pitchFamily="18" charset="0"/>
              </a:rPr>
              <a:t> 2:</a:t>
            </a:r>
            <a:r>
              <a:rPr lang="en-US" sz="2000" b="1" dirty="0">
                <a:solidFill>
                  <a:schemeClr val="accent5">
                    <a:lumMod val="25000"/>
                  </a:schemeClr>
                </a:solidFill>
                <a:latin typeface="Times New Roman" pitchFamily="18" charset="0"/>
                <a:cs typeface="Times New Roman"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Lập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trò</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chơi,thí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nghiệm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giúp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trẻ</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khám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phá</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khoa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học</a:t>
            </a:r>
            <a:endParaRPr lang="en-US" sz="2400" dirty="0">
              <a:solidFill>
                <a:srgbClr val="002060"/>
              </a:solidFill>
              <a:latin typeface="Times New Roman" panose="02020603050405020304" pitchFamily="18" charset="0"/>
              <a:cs typeface="Times New Roman" panose="02020603050405020304" pitchFamily="18" charset="0"/>
            </a:endParaRPr>
          </a:p>
          <a:p>
            <a:pPr algn="ctr">
              <a:defRPr/>
            </a:pPr>
            <a:r>
              <a:rPr lang="en-US" b="1" dirty="0">
                <a:solidFill>
                  <a:srgbClr val="002060"/>
                </a:solidFill>
                <a:latin typeface="Times New Roman" panose="02020603050405020304" pitchFamily="18" charset="0"/>
                <a:cs typeface="Times New Roman" panose="02020603050405020304" pitchFamily="18" charset="0"/>
              </a:rPr>
              <a:t> </a:t>
            </a:r>
            <a:endParaRPr lang="en-US" dirty="0">
              <a:solidFill>
                <a:srgbClr val="002060"/>
              </a:solidFill>
              <a:latin typeface="Times New Roman" panose="02020603050405020304" pitchFamily="18" charset="0"/>
              <a:cs typeface="Times New Roman" panose="02020603050405020304" pitchFamily="18" charset="0"/>
            </a:endParaRPr>
          </a:p>
          <a:p>
            <a:pPr algn="ctr">
              <a:defRPr/>
            </a:pPr>
            <a:endParaRPr lang="en-US" sz="2400" dirty="0">
              <a:solidFill>
                <a:srgbClr val="1E4649"/>
              </a:solidFill>
              <a:latin typeface="Times New Roman" pitchFamily="18" charset="0"/>
              <a:cs typeface="Times New Roman" pitchFamily="18" charset="0"/>
            </a:endParaRPr>
          </a:p>
          <a:p>
            <a:pPr>
              <a:defRPr/>
            </a:pPr>
            <a:endParaRPr lang="en-US" sz="2400" b="1" dirty="0">
              <a:solidFill>
                <a:srgbClr val="0000FF"/>
              </a:solidFill>
              <a:latin typeface="Times New Roman" pitchFamily="18" charset="0"/>
              <a:cs typeface="Times New Roman" pitchFamily="18" charset="0"/>
            </a:endParaRPr>
          </a:p>
        </p:txBody>
      </p:sp>
      <p:sp>
        <p:nvSpPr>
          <p:cNvPr id="19" name="Oval 18"/>
          <p:cNvSpPr/>
          <p:nvPr/>
        </p:nvSpPr>
        <p:spPr>
          <a:xfrm>
            <a:off x="3962400" y="1219647"/>
            <a:ext cx="45720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srgbClr val="002060"/>
                </a:solidFill>
                <a:latin typeface="Times New Roman" panose="02020603050405020304" pitchFamily="18" charset="0"/>
                <a:cs typeface="Times New Roman" panose="02020603050405020304" pitchFamily="18" charset="0"/>
              </a:rPr>
              <a:t> LẬP KẾ HOẠCH</a:t>
            </a:r>
          </a:p>
        </p:txBody>
      </p:sp>
      <p:sp>
        <p:nvSpPr>
          <p:cNvPr id="20" name="Freeform 8">
            <a:extLst/>
          </p:cNvPr>
          <p:cNvSpPr>
            <a:spLocks/>
          </p:cNvSpPr>
          <p:nvPr/>
        </p:nvSpPr>
        <p:spPr bwMode="gray">
          <a:xfrm>
            <a:off x="4804051" y="2659279"/>
            <a:ext cx="1231900" cy="114300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31765"/>
                  <a:invGamma/>
                </a:schemeClr>
              </a:gs>
            </a:gsLst>
            <a:lin ang="0" scaled="1"/>
          </a:gradFill>
          <a:ln>
            <a:noFill/>
          </a:ln>
          <a:extLst/>
        </p:spPr>
        <p:txBody>
          <a:bodyPr/>
          <a:lstStyle/>
          <a:p>
            <a:pPr eaLnBrk="1" hangingPunct="1">
              <a:defRPr/>
            </a:pPr>
            <a:endParaRPr lang="en-US"/>
          </a:p>
        </p:txBody>
      </p:sp>
      <p:sp>
        <p:nvSpPr>
          <p:cNvPr id="21" name="Rounded Rectangle 20"/>
          <p:cNvSpPr/>
          <p:nvPr/>
        </p:nvSpPr>
        <p:spPr>
          <a:xfrm>
            <a:off x="1592275" y="3362414"/>
            <a:ext cx="3417887" cy="2781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err="1">
                <a:solidFill>
                  <a:schemeClr val="bg1"/>
                </a:solidFill>
                <a:latin typeface="Times New Roman" panose="02020603050405020304" pitchFamily="18" charset="0"/>
                <a:cs typeface="Times New Roman" panose="02020603050405020304" pitchFamily="18" charset="0"/>
              </a:rPr>
              <a:t>Hiểu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tầm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trọng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việc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dựng</a:t>
            </a:r>
            <a:r>
              <a:rPr lang="en-US" sz="2000" dirty="0">
                <a:solidFill>
                  <a:schemeClr val="bg1"/>
                </a:solidFill>
                <a:latin typeface="Times New Roman" panose="02020603050405020304" pitchFamily="18" charset="0"/>
                <a:cs typeface="Times New Roman" panose="02020603050405020304" pitchFamily="18" charset="0"/>
              </a:rPr>
              <a:t> KHGD. </a:t>
            </a:r>
            <a:r>
              <a:rPr lang="en-US" sz="2000" dirty="0" err="1">
                <a:solidFill>
                  <a:schemeClr val="bg1"/>
                </a:solidFill>
                <a:latin typeface="Times New Roman" panose="02020603050405020304" pitchFamily="18" charset="0"/>
                <a:cs typeface="Times New Roman" panose="02020603050405020304" pitchFamily="18" charset="0"/>
              </a:rPr>
              <a:t>Tôi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dựng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nội</a:t>
            </a:r>
            <a:r>
              <a:rPr lang="en-US" sz="2000" dirty="0">
                <a:solidFill>
                  <a:schemeClr val="bg1"/>
                </a:solidFill>
                <a:latin typeface="Times New Roman" panose="02020603050405020304" pitchFamily="18" charset="0"/>
                <a:cs typeface="Times New Roman" panose="02020603050405020304" pitchFamily="18" charset="0"/>
              </a:rPr>
              <a:t> dung </a:t>
            </a:r>
            <a:r>
              <a:rPr lang="en-US" sz="2000" dirty="0" err="1">
                <a:solidFill>
                  <a:schemeClr val="bg1"/>
                </a:solidFill>
                <a:latin typeface="Times New Roman" panose="02020603050405020304" pitchFamily="18" charset="0"/>
                <a:cs typeface="Times New Roman" panose="02020603050405020304" pitchFamily="18" charset="0"/>
              </a:rPr>
              <a:t>theo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từng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từng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tuần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Dựa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lựa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chọn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nội</a:t>
            </a:r>
            <a:r>
              <a:rPr lang="en-US" sz="2000" dirty="0">
                <a:solidFill>
                  <a:schemeClr val="bg1"/>
                </a:solidFill>
                <a:latin typeface="Times New Roman" panose="02020603050405020304" pitchFamily="18" charset="0"/>
                <a:cs typeface="Times New Roman" panose="02020603050405020304" pitchFamily="18" charset="0"/>
              </a:rPr>
              <a:t> dung </a:t>
            </a:r>
            <a:r>
              <a:rPr lang="en-US" sz="2000" dirty="0" err="1">
                <a:solidFill>
                  <a:schemeClr val="bg1"/>
                </a:solidFill>
                <a:latin typeface="Times New Roman" panose="02020603050405020304" pitchFamily="18" charset="0"/>
                <a:cs typeface="Times New Roman" panose="02020603050405020304" pitchFamily="18" charset="0"/>
              </a:rPr>
              <a:t>phù</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hợp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trẻ</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2" name="Freeform 10">
            <a:extLst/>
          </p:cNvPr>
          <p:cNvSpPr>
            <a:spLocks/>
          </p:cNvSpPr>
          <p:nvPr/>
        </p:nvSpPr>
        <p:spPr bwMode="gray">
          <a:xfrm flipH="1">
            <a:off x="6553200" y="2671402"/>
            <a:ext cx="1011238" cy="106680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p:spPr>
        <p:txBody>
          <a:bodyPr/>
          <a:lstStyle/>
          <a:p>
            <a:pPr eaLnBrk="1" hangingPunct="1">
              <a:defRPr/>
            </a:pPr>
            <a:endParaRPr lang="en-US"/>
          </a:p>
        </p:txBody>
      </p:sp>
      <p:sp>
        <p:nvSpPr>
          <p:cNvPr id="23" name="Rounded Rectangle 22"/>
          <p:cNvSpPr/>
          <p:nvPr/>
        </p:nvSpPr>
        <p:spPr>
          <a:xfrm>
            <a:off x="7388767" y="3409791"/>
            <a:ext cx="2743200" cy="259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err="1">
                <a:solidFill>
                  <a:schemeClr val="bg1"/>
                </a:solidFill>
                <a:latin typeface="Times New Roman" panose="02020603050405020304" pitchFamily="18" charset="0"/>
                <a:cs typeface="Times New Roman" panose="02020603050405020304" pitchFamily="18" charset="0"/>
              </a:rPr>
              <a:t>Lựa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chọn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chủ</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dựa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tiêu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nghiệm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trẻ</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phù</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hợp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lớp</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700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strips(downRigh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38682"/>
          </a:xfrm>
          <a:prstGeom prst="rect">
            <a:avLst/>
          </a:prstGeom>
        </p:spPr>
      </p:pic>
      <p:sp>
        <p:nvSpPr>
          <p:cNvPr id="11" name="Rectangle 10"/>
          <p:cNvSpPr/>
          <p:nvPr/>
        </p:nvSpPr>
        <p:spPr>
          <a:xfrm>
            <a:off x="6786316" y="1296671"/>
            <a:ext cx="4624367" cy="663515"/>
          </a:xfrm>
          <a:prstGeom prst="rect">
            <a:avLst/>
          </a:prstGeom>
        </p:spPr>
        <p:txBody>
          <a:bodyPr wrap="square">
            <a:spAutoFit/>
          </a:bodyPr>
          <a:lstStyle/>
          <a:p>
            <a:pPr algn="just">
              <a:lnSpc>
                <a:spcPct val="120000"/>
              </a:lnSpc>
            </a:pPr>
            <a:r>
              <a:rPr lang="pt-BR" sz="1600" dirty="0">
                <a:latin typeface="Times New Roman" panose="02020603050405020304" pitchFamily="18" charset="0"/>
                <a:ea typeface="Times New Roman" panose="02020603050405020304" pitchFamily="18" charset="0"/>
              </a:rPr>
              <a:t>  </a:t>
            </a:r>
            <a:r>
              <a:rPr lang="pt-BR" sz="1600" dirty="0" smtClean="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endParaRPr lang="en-US" sz="1600" dirty="0"/>
          </a:p>
        </p:txBody>
      </p:sp>
      <p:sp>
        <p:nvSpPr>
          <p:cNvPr id="14" name="Rounded Rectangle 13"/>
          <p:cNvSpPr/>
          <p:nvPr/>
        </p:nvSpPr>
        <p:spPr>
          <a:xfrm>
            <a:off x="228600" y="152400"/>
            <a:ext cx="6529388" cy="914400"/>
          </a:xfrm>
          <a:prstGeom prst="round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dirty="0">
              <a:solidFill>
                <a:srgbClr val="1E4649"/>
              </a:solidFill>
              <a:latin typeface="Times New Roman" pitchFamily="18" charset="0"/>
              <a:cs typeface="Times New Roman" pitchFamily="18" charset="0"/>
            </a:endParaRPr>
          </a:p>
          <a:p>
            <a:pPr>
              <a:defRPr/>
            </a:pPr>
            <a:r>
              <a:rPr lang="en-US" sz="2400" b="1" dirty="0" err="1">
                <a:solidFill>
                  <a:srgbClr val="1E4649"/>
                </a:solidFill>
                <a:latin typeface="Times New Roman" pitchFamily="18" charset="0"/>
                <a:cs typeface="Times New Roman" pitchFamily="18" charset="0"/>
              </a:rPr>
              <a:t>Biện</a:t>
            </a:r>
            <a:r>
              <a:rPr lang="en-US" sz="2400" b="1" dirty="0">
                <a:solidFill>
                  <a:srgbClr val="1E4649"/>
                </a:solidFill>
                <a:latin typeface="Times New Roman" pitchFamily="18" charset="0"/>
                <a:cs typeface="Times New Roman" pitchFamily="18" charset="0"/>
              </a:rPr>
              <a:t> </a:t>
            </a:r>
            <a:r>
              <a:rPr lang="en-US" sz="2400" b="1" dirty="0" err="1">
                <a:solidFill>
                  <a:srgbClr val="1E4649"/>
                </a:solidFill>
                <a:latin typeface="Times New Roman" pitchFamily="18" charset="0"/>
                <a:cs typeface="Times New Roman" pitchFamily="18" charset="0"/>
              </a:rPr>
              <a:t>pháp</a:t>
            </a:r>
            <a:r>
              <a:rPr lang="en-US" sz="2400" b="1" dirty="0">
                <a:solidFill>
                  <a:srgbClr val="1E4649"/>
                </a:solidFill>
                <a:latin typeface="Times New Roman" pitchFamily="18" charset="0"/>
                <a:cs typeface="Times New Roman" pitchFamily="18" charset="0"/>
              </a:rPr>
              <a:t> 3: </a:t>
            </a:r>
            <a:r>
              <a:rPr lang="en-US" sz="2400" b="1" dirty="0">
                <a:solidFill>
                  <a:schemeClr val="accent6"/>
                </a:solidFill>
                <a:latin typeface="Times New Roman" panose="02020603050405020304" pitchFamily="18" charset="0"/>
                <a:cs typeface="Times New Roman"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Thiết</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kế</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và</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sưu</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tầm</a:t>
            </a:r>
            <a:r>
              <a:rPr lang="en-US" sz="2400" b="1" dirty="0">
                <a:solidFill>
                  <a:schemeClr val="accent6"/>
                </a:solidFill>
                <a:latin typeface="Times New Roman" panose="02020603050405020304" pitchFamily="18" charset="0"/>
                <a:cs typeface="Times New Roman" panose="02020603050405020304" pitchFamily="18" charset="0"/>
              </a:rPr>
              <a:t> 1 </a:t>
            </a:r>
            <a:r>
              <a:rPr lang="en-US" sz="2400" b="1" dirty="0" err="1">
                <a:solidFill>
                  <a:schemeClr val="accent6"/>
                </a:solidFill>
                <a:latin typeface="Times New Roman" panose="02020603050405020304" pitchFamily="18" charset="0"/>
                <a:cs typeface="Times New Roman" panose="02020603050405020304" pitchFamily="18" charset="0"/>
              </a:rPr>
              <a:t>số</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trò</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chơi</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thực</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nghiệm</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nhằm</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hứng</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thú</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cho</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trẻ</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hoạt</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động</a:t>
            </a:r>
            <a:endParaRPr lang="en-US" sz="2400" dirty="0">
              <a:solidFill>
                <a:schemeClr val="accent6"/>
              </a:solidFill>
              <a:latin typeface="Times New Roman" panose="02020603050405020304" pitchFamily="18" charset="0"/>
              <a:cs typeface="Times New Roman" panose="02020603050405020304" pitchFamily="18" charset="0"/>
            </a:endParaRPr>
          </a:p>
          <a:p>
            <a:pPr algn="ctr">
              <a:defRPr/>
            </a:pPr>
            <a:endParaRPr lang="en-US" sz="2400" dirty="0">
              <a:solidFill>
                <a:srgbClr val="1E4649"/>
              </a:solidFill>
              <a:latin typeface="Times New Roman" pitchFamily="18" charset="0"/>
              <a:cs typeface="Times New Roman" pitchFamily="18" charset="0"/>
            </a:endParaRPr>
          </a:p>
        </p:txBody>
      </p:sp>
      <p:sp>
        <p:nvSpPr>
          <p:cNvPr id="15" name="Rounded Rectangle 14"/>
          <p:cNvSpPr/>
          <p:nvPr/>
        </p:nvSpPr>
        <p:spPr>
          <a:xfrm>
            <a:off x="304800" y="1447800"/>
            <a:ext cx="3124200" cy="411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2000" dirty="0">
                <a:solidFill>
                  <a:schemeClr val="bg1"/>
                </a:solidFill>
                <a:latin typeface="Times New Roman" panose="02020603050405020304" pitchFamily="18" charset="0"/>
                <a:cs typeface="Times New Roman" panose="02020603050405020304" pitchFamily="18" charset="0"/>
              </a:rPr>
              <a:t>Trẻ mầm non “Học bằng chơi, chơi mà học”, sau thời gian trò chuyện, đàm thoại với cô trẻ được hoạt động, được tham gia vào các trò chơi hứng thú. Qua đó, trẻ không chỉ ngồi nghe cô nói và trả lời các câu hỏi của cô mà trẻ còn có cơ hội để bộc lộ các hiểu biết của mình thông qua các trò chơi.</a:t>
            </a:r>
            <a:endParaRPr lang="en-US" dirty="0">
              <a:solidFill>
                <a:schemeClr val="bg1"/>
              </a:solidFill>
              <a:latin typeface="Times New Roman" pitchFamily="18" charset="0"/>
              <a:cs typeface="Times New Roman" pitchFamily="18" charset="0"/>
            </a:endParaRPr>
          </a:p>
          <a:p>
            <a:pPr algn="ctr">
              <a:defRPr/>
            </a:pPr>
            <a:endParaRPr lang="en-US" dirty="0">
              <a:solidFill>
                <a:schemeClr val="accent1">
                  <a:lumMod val="25000"/>
                </a:schemeClr>
              </a:solidFill>
            </a:endParaRPr>
          </a:p>
        </p:txBody>
      </p:sp>
      <p:sp>
        <p:nvSpPr>
          <p:cNvPr id="16" name="Notched Right Arrow 15"/>
          <p:cNvSpPr/>
          <p:nvPr/>
        </p:nvSpPr>
        <p:spPr>
          <a:xfrm>
            <a:off x="3505200" y="3124200"/>
            <a:ext cx="977900" cy="48418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9108" y="3086903"/>
            <a:ext cx="3614671" cy="2711003"/>
          </a:xfrm>
          <a:prstGeom prst="rect">
            <a:avLst/>
          </a:prstGeom>
        </p:spPr>
      </p:pic>
      <p:pic>
        <p:nvPicPr>
          <p:cNvPr id="19" name="Picture 18"/>
          <p:cNvPicPr>
            <a:picLocks noChangeAspect="1"/>
          </p:cNvPicPr>
          <p:nvPr/>
        </p:nvPicPr>
        <p:blipFill>
          <a:blip r:embed="rId6"/>
          <a:stretch>
            <a:fillRect/>
          </a:stretch>
        </p:blipFill>
        <p:spPr>
          <a:xfrm>
            <a:off x="7007954" y="255894"/>
            <a:ext cx="3423015" cy="2564579"/>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664" y="3076367"/>
            <a:ext cx="3453783" cy="2721539"/>
          </a:xfrm>
          <a:prstGeom prst="rect">
            <a:avLst/>
          </a:prstGeom>
        </p:spPr>
      </p:pic>
    </p:spTree>
    <p:extLst>
      <p:ext uri="{BB962C8B-B14F-4D97-AF65-F5344CB8AC3E}">
        <p14:creationId xmlns:p14="http://schemas.microsoft.com/office/powerpoint/2010/main" val="40571520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par>
                                <p:cTn id="11" presetID="6" presetClass="entr" presetSubtype="16"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42720"/>
          </a:xfrm>
          <a:prstGeom prst="rect">
            <a:avLst/>
          </a:prstGeom>
        </p:spPr>
      </p:pic>
      <p:sp>
        <p:nvSpPr>
          <p:cNvPr id="9" name="Rounded Rectangle 8"/>
          <p:cNvSpPr/>
          <p:nvPr/>
        </p:nvSpPr>
        <p:spPr>
          <a:xfrm>
            <a:off x="1174929" y="620333"/>
            <a:ext cx="3695700" cy="403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Sưu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tầm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trò</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chơi</a:t>
            </a:r>
            <a:r>
              <a:rPr lang="en-US" sz="2400" b="1" dirty="0">
                <a:solidFill>
                  <a:schemeClr val="bg1"/>
                </a:solidFill>
                <a:latin typeface="Times New Roman" panose="02020603050405020304" pitchFamily="18" charset="0"/>
                <a:cs typeface="Times New Roman" panose="02020603050405020304" pitchFamily="18" charset="0"/>
              </a:rPr>
              <a:t>:</a:t>
            </a:r>
          </a:p>
          <a:p>
            <a:pPr algn="just">
              <a:defRPr/>
            </a:pPr>
            <a:r>
              <a:rPr lang="en-US" sz="2000" dirty="0" err="1">
                <a:solidFill>
                  <a:schemeClr val="bg1"/>
                </a:solidFill>
                <a:latin typeface="Times New Roman" panose="02020603050405020304" pitchFamily="18" charset="0"/>
                <a:cs typeface="Times New Roman" panose="02020603050405020304" pitchFamily="18" charset="0"/>
              </a:rPr>
              <a:t>Ví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a:t>
            </a:r>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Trò chơi “Truy tìm kho báu” Phát triển sự khéo léo của bàn tay ngón tay, giúp trẻ hiểu được đặc tính của nam châm hút được kim loại.</a:t>
            </a:r>
          </a:p>
          <a:p>
            <a:pPr algn="just">
              <a:defRPr/>
            </a:pPr>
            <a:r>
              <a:rPr lang="vi-VN" sz="2000" dirty="0">
                <a:solidFill>
                  <a:schemeClr val="bg1"/>
                </a:solidFill>
                <a:latin typeface="Times New Roman" panose="02020603050405020304" pitchFamily="18" charset="0"/>
                <a:cs typeface="Times New Roman" panose="02020603050405020304" pitchFamily="18" charset="0"/>
              </a:rPr>
              <a:t>- Thí nghiệm </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Núi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lửa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phun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trào,tạo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nặn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mì</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bóng</a:t>
            </a:r>
            <a:r>
              <a:rPr lang="en-US" sz="2000" dirty="0">
                <a:solidFill>
                  <a:schemeClr val="bg1"/>
                </a:solidFill>
                <a:latin typeface="Times New Roman" panose="02020603050405020304" pitchFamily="18" charset="0"/>
                <a:cs typeface="Times New Roman" panose="02020603050405020304" pitchFamily="18" charset="0"/>
              </a:rPr>
              <a:t> bay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thổi</a:t>
            </a:r>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vật chìm vật nổi, cái gì tan trong nước, vì sao ngọn nến tắt, nước đá biến đâu mất,  tờ giấy kì diệu…</a:t>
            </a:r>
          </a:p>
        </p:txBody>
      </p:sp>
      <p:pic>
        <p:nvPicPr>
          <p:cNvPr id="10" name="Picture 9"/>
          <p:cNvPicPr>
            <a:picLocks noChangeAspect="1"/>
          </p:cNvPicPr>
          <p:nvPr/>
        </p:nvPicPr>
        <p:blipFill>
          <a:blip r:embed="rId3"/>
          <a:stretch>
            <a:fillRect/>
          </a:stretch>
        </p:blipFill>
        <p:spPr>
          <a:xfrm>
            <a:off x="5493913" y="365125"/>
            <a:ext cx="3880207" cy="2700047"/>
          </a:xfrm>
          <a:prstGeom prst="rect">
            <a:avLst/>
          </a:prstGeom>
        </p:spPr>
      </p:pic>
      <p:pic>
        <p:nvPicPr>
          <p:cNvPr id="11" name="Picture 10"/>
          <p:cNvPicPr>
            <a:picLocks noChangeAspect="1"/>
          </p:cNvPicPr>
          <p:nvPr/>
        </p:nvPicPr>
        <p:blipFill>
          <a:blip r:embed="rId4"/>
          <a:stretch>
            <a:fillRect/>
          </a:stretch>
        </p:blipFill>
        <p:spPr>
          <a:xfrm>
            <a:off x="6971614" y="3312834"/>
            <a:ext cx="3984638" cy="2692197"/>
          </a:xfrm>
          <a:prstGeom prst="rect">
            <a:avLst/>
          </a:prstGeom>
        </p:spPr>
      </p:pic>
    </p:spTree>
    <p:extLst>
      <p:ext uri="{BB962C8B-B14F-4D97-AF65-F5344CB8AC3E}">
        <p14:creationId xmlns:p14="http://schemas.microsoft.com/office/powerpoint/2010/main" val="21467426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42720"/>
          </a:xfrm>
          <a:prstGeom prst="rect">
            <a:avLst/>
          </a:prstGeom>
        </p:spPr>
      </p:pic>
      <p:sp>
        <p:nvSpPr>
          <p:cNvPr id="5" name="TextBox 4"/>
          <p:cNvSpPr txBox="1"/>
          <p:nvPr/>
        </p:nvSpPr>
        <p:spPr>
          <a:xfrm>
            <a:off x="4255630" y="719586"/>
            <a:ext cx="6156101" cy="707886"/>
          </a:xfrm>
          <a:prstGeom prst="rect">
            <a:avLst/>
          </a:prstGeom>
          <a:noFill/>
        </p:spPr>
        <p:txBody>
          <a:bodyPr wrap="square" rtlCol="0">
            <a:spAutoFit/>
          </a:bodyPr>
          <a:lstStyle/>
          <a:p>
            <a:pPr algn="just"/>
            <a:endParaRPr lang="en-US" sz="2000" i="1" dirty="0">
              <a:solidFill>
                <a:schemeClr val="accent1">
                  <a:lumMod val="75000"/>
                </a:schemeClr>
              </a:solidFill>
              <a:latin typeface="Times New Roman" panose="02020603050405020304" pitchFamily="18" charset="0"/>
              <a:cs typeface="Times New Roman" panose="02020603050405020304" pitchFamily="18" charset="0"/>
            </a:endParaRPr>
          </a:p>
          <a:p>
            <a:pPr algn="just"/>
            <a:endParaRPr lang="en-US" sz="2000" i="1" dirty="0">
              <a:solidFill>
                <a:schemeClr val="accent1">
                  <a:lumMod val="75000"/>
                </a:schemeClr>
              </a:solidFill>
              <a:latin typeface="+mj-lt"/>
              <a:cs typeface="Times New Roman" panose="02020603050405020304" pitchFamily="18" charset="0"/>
            </a:endParaRPr>
          </a:p>
        </p:txBody>
      </p:sp>
      <p:sp>
        <p:nvSpPr>
          <p:cNvPr id="15" name="Rounded Rectangle 14"/>
          <p:cNvSpPr/>
          <p:nvPr/>
        </p:nvSpPr>
        <p:spPr>
          <a:xfrm>
            <a:off x="1040169" y="719586"/>
            <a:ext cx="4114800" cy="4000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nghiêm</a:t>
            </a:r>
            <a:endParaRPr lang="en-US" sz="2400" b="1" dirty="0">
              <a:solidFill>
                <a:srgbClr val="002060"/>
              </a:solidFill>
              <a:latin typeface="Times New Roman" panose="02020603050405020304" pitchFamily="18" charset="0"/>
              <a:cs typeface="Times New Roman" panose="02020603050405020304" pitchFamily="18" charset="0"/>
            </a:endParaRPr>
          </a:p>
          <a:p>
            <a:pPr>
              <a:defRPr/>
            </a:pPr>
            <a:r>
              <a:rPr lang="vi-VN" sz="2400" dirty="0">
                <a:solidFill>
                  <a:srgbClr val="002060"/>
                </a:solidFill>
                <a:latin typeface="Times New Roman" panose="02020603050405020304" pitchFamily="18" charset="0"/>
                <a:cs typeface="Times New Roman" panose="02020603050405020304" pitchFamily="18" charset="0"/>
              </a:rPr>
              <a:t>. Những thí nghiệm nhỏ, đơn giản, dễ tiến hành nhưng lại hiệu quả vì đem đến cho trẻ những hiểu biết về thế giới xung quanh, từng bước các con sẽ có điều kiện để suy nghĩ, khám phá những bí ẩn của cuộc sống.</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7" name="Picture 6" descr="C:\Users\Admin\Desktop\ảnh\z4731281581131_0e364b1eb50f27ec6638d8e0a53e446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5064" y="553432"/>
            <a:ext cx="3632887" cy="2840218"/>
          </a:xfrm>
          <a:prstGeom prst="rect">
            <a:avLst/>
          </a:prstGeom>
          <a:noFill/>
          <a:ln>
            <a:noFill/>
          </a:ln>
        </p:spPr>
      </p:pic>
      <p:pic>
        <p:nvPicPr>
          <p:cNvPr id="8" name="Picture 7"/>
          <p:cNvPicPr/>
          <p:nvPr/>
        </p:nvPicPr>
        <p:blipFill>
          <a:blip r:embed="rId4"/>
          <a:stretch>
            <a:fillRect/>
          </a:stretch>
        </p:blipFill>
        <p:spPr>
          <a:xfrm>
            <a:off x="7196188" y="3581957"/>
            <a:ext cx="3757759" cy="2941391"/>
          </a:xfrm>
          <a:prstGeom prst="rect">
            <a:avLst/>
          </a:prstGeom>
        </p:spPr>
      </p:pic>
    </p:spTree>
    <p:extLst>
      <p:ext uri="{BB962C8B-B14F-4D97-AF65-F5344CB8AC3E}">
        <p14:creationId xmlns:p14="http://schemas.microsoft.com/office/powerpoint/2010/main" val="2795023207"/>
      </p:ext>
    </p:extLst>
  </p:cSld>
  <p:clrMapOvr>
    <a:masterClrMapping/>
  </p:clrMapOvr>
  <mc:AlternateContent xmlns:mc="http://schemas.openxmlformats.org/markup-compatibility/2006" xmlns:p14="http://schemas.microsoft.com/office/powerpoint/2010/main">
    <mc:Choice Requires="p14">
      <p:transition spd="slow" p14:dur="2000">
        <p:wheel spokes="1"/>
      </p:transition>
    </mc:Choice>
    <mc:Fallback xmlns="">
      <p:transition spd="slow">
        <p:wheel spokes="1"/>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aphicFrame>
        <p:nvGraphicFramePr>
          <p:cNvPr id="6" name="Table 5"/>
          <p:cNvGraphicFramePr>
            <a:graphicFrameLocks noGrp="1"/>
          </p:cNvGraphicFramePr>
          <p:nvPr>
            <p:extLst>
              <p:ext uri="{D42A27DB-BD31-4B8C-83A1-F6EECF244321}">
                <p14:modId xmlns:p14="http://schemas.microsoft.com/office/powerpoint/2010/main" val="1363792623"/>
              </p:ext>
            </p:extLst>
          </p:nvPr>
        </p:nvGraphicFramePr>
        <p:xfrm>
          <a:off x="838200" y="1189372"/>
          <a:ext cx="10594740" cy="5135131"/>
        </p:xfrm>
        <a:graphic>
          <a:graphicData uri="http://schemas.openxmlformats.org/drawingml/2006/table">
            <a:tbl>
              <a:tblPr firstRow="1" firstCol="1" lastRow="1" lastCol="1" bandRow="1" bandCol="1">
                <a:tableStyleId>{5C22544A-7EE6-4342-B048-85BDC9FD1C3A}</a:tableStyleId>
              </a:tblPr>
              <a:tblGrid>
                <a:gridCol w="1240226">
                  <a:extLst>
                    <a:ext uri="{9D8B030D-6E8A-4147-A177-3AD203B41FA5}">
                      <a16:colId xmlns:a16="http://schemas.microsoft.com/office/drawing/2014/main" val="20000"/>
                    </a:ext>
                  </a:extLst>
                </a:gridCol>
                <a:gridCol w="3360090">
                  <a:extLst>
                    <a:ext uri="{9D8B030D-6E8A-4147-A177-3AD203B41FA5}">
                      <a16:colId xmlns:a16="http://schemas.microsoft.com/office/drawing/2014/main" val="20001"/>
                    </a:ext>
                  </a:extLst>
                </a:gridCol>
                <a:gridCol w="1033520">
                  <a:extLst>
                    <a:ext uri="{9D8B030D-6E8A-4147-A177-3AD203B41FA5}">
                      <a16:colId xmlns:a16="http://schemas.microsoft.com/office/drawing/2014/main" val="20002"/>
                    </a:ext>
                  </a:extLst>
                </a:gridCol>
                <a:gridCol w="1240226">
                  <a:extLst>
                    <a:ext uri="{9D8B030D-6E8A-4147-A177-3AD203B41FA5}">
                      <a16:colId xmlns:a16="http://schemas.microsoft.com/office/drawing/2014/main" val="20003"/>
                    </a:ext>
                  </a:extLst>
                </a:gridCol>
                <a:gridCol w="1240226">
                  <a:extLst>
                    <a:ext uri="{9D8B030D-6E8A-4147-A177-3AD203B41FA5}">
                      <a16:colId xmlns:a16="http://schemas.microsoft.com/office/drawing/2014/main" val="20004"/>
                    </a:ext>
                  </a:extLst>
                </a:gridCol>
                <a:gridCol w="1240226">
                  <a:extLst>
                    <a:ext uri="{9D8B030D-6E8A-4147-A177-3AD203B41FA5}">
                      <a16:colId xmlns:a16="http://schemas.microsoft.com/office/drawing/2014/main" val="20005"/>
                    </a:ext>
                  </a:extLst>
                </a:gridCol>
                <a:gridCol w="1240226">
                  <a:extLst>
                    <a:ext uri="{9D8B030D-6E8A-4147-A177-3AD203B41FA5}">
                      <a16:colId xmlns:a16="http://schemas.microsoft.com/office/drawing/2014/main" val="20006"/>
                    </a:ext>
                  </a:extLst>
                </a:gridCol>
              </a:tblGrid>
              <a:tr h="397174">
                <a:tc rowSpan="3">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STT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cs typeface="Times New Roman" panose="02020603050405020304" pitchFamily="18" charset="0"/>
                      </a:endParaRPr>
                    </a:p>
                    <a:p>
                      <a:pPr algn="ctr">
                        <a:lnSpc>
                          <a:spcPct val="120000"/>
                        </a:lnSpc>
                        <a:spcAft>
                          <a:spcPts val="1000"/>
                        </a:spcAft>
                      </a:pPr>
                      <a:r>
                        <a:rPr lang="en-US" sz="1400" dirty="0" err="1">
                          <a:effectLst/>
                          <a:latin typeface="Times New Roman" panose="02020603050405020304" pitchFamily="18" charset="0"/>
                          <a:cs typeface="Times New Roman" panose="02020603050405020304" pitchFamily="18" charset="0"/>
                        </a:rPr>
                        <a:t>Các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tiêu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chí</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algn="ctr">
                        <a:lnSpc>
                          <a:spcPct val="120000"/>
                        </a:lnSpc>
                        <a:spcAft>
                          <a:spcPts val="1000"/>
                        </a:spcAft>
                      </a:pPr>
                      <a:r>
                        <a:rPr lang="en-US" sz="1400" dirty="0" err="1">
                          <a:effectLst/>
                          <a:latin typeface="Times New Roman" panose="02020603050405020304" pitchFamily="18" charset="0"/>
                          <a:cs typeface="Times New Roman" panose="02020603050405020304" pitchFamily="18" charset="0"/>
                        </a:rPr>
                        <a:t>Tổng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số</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học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sinh</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4">
                  <a:txBody>
                    <a:bodyPr/>
                    <a:lstStyle/>
                    <a:p>
                      <a:pPr algn="ctr"/>
                      <a:r>
                        <a:rPr lang="en-US" sz="1400" dirty="0" smtClean="0">
                          <a:latin typeface="Times New Roman" panose="02020603050405020304" pitchFamily="18" charset="0"/>
                          <a:cs typeface="Times New Roman" panose="02020603050405020304" pitchFamily="18" charset="0"/>
                        </a:rPr>
                        <a:t>So</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với</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đầu</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năm</a:t>
                      </a:r>
                      <a:endParaRPr lang="en-US" sz="1400" dirty="0">
                        <a:latin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7174">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20000"/>
                        </a:lnSpc>
                        <a:spcAft>
                          <a:spcPts val="1000"/>
                        </a:spcAft>
                      </a:pPr>
                      <a:r>
                        <a:rPr lang="en-US" sz="1400" dirty="0" err="1">
                          <a:effectLst/>
                          <a:latin typeface="Times New Roman" panose="02020603050405020304" pitchFamily="18" charset="0"/>
                          <a:cs typeface="Times New Roman" panose="02020603050405020304" pitchFamily="18" charset="0"/>
                        </a:rPr>
                        <a:t>Đạt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20000"/>
                        </a:lnSpc>
                        <a:spcAft>
                          <a:spcPts val="1000"/>
                        </a:spcAft>
                      </a:pPr>
                      <a:r>
                        <a:rPr lang="en-US" sz="1400" dirty="0" err="1">
                          <a:effectLst/>
                          <a:latin typeface="Times New Roman" panose="02020603050405020304" pitchFamily="18" charset="0"/>
                          <a:cs typeface="Times New Roman" panose="02020603050405020304" pitchFamily="18" charset="0"/>
                        </a:rPr>
                        <a:t>Chưa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đạt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0001"/>
                  </a:ext>
                </a:extLst>
              </a:tr>
              <a:tr h="49795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20000"/>
                        </a:lnSpc>
                        <a:spcAft>
                          <a:spcPts val="1000"/>
                        </a:spcAft>
                      </a:pPr>
                      <a:r>
                        <a:rPr lang="en-US" sz="1400" dirty="0" err="1" smtClean="0">
                          <a:effectLst/>
                          <a:latin typeface="Times New Roman" panose="02020603050405020304" pitchFamily="18" charset="0"/>
                          <a:ea typeface="+mn-ea"/>
                          <a:cs typeface="Times New Roman" panose="02020603050405020304" pitchFamily="18" charset="0"/>
                        </a:rPr>
                        <a:t>Số</a:t>
                      </a:r>
                      <a:r>
                        <a:rPr lang="en-US" sz="1400" baseline="0" dirty="0" smtClean="0">
                          <a:effectLst/>
                          <a:latin typeface="Times New Roman" panose="02020603050405020304" pitchFamily="18" charset="0"/>
                          <a:ea typeface="+mn-ea"/>
                          <a:cs typeface="Times New Roman" panose="02020603050405020304" pitchFamily="18" charset="0"/>
                        </a:rPr>
                        <a:t> </a:t>
                      </a:r>
                      <a:r>
                        <a:rPr lang="en-US" sz="1400" baseline="0" dirty="0" err="1" smtClean="0">
                          <a:effectLst/>
                          <a:latin typeface="Times New Roman" panose="02020603050405020304" pitchFamily="18" charset="0"/>
                          <a:ea typeface="+mn-ea"/>
                          <a:cs typeface="Times New Roman" panose="02020603050405020304" pitchFamily="18" charset="0"/>
                        </a:rPr>
                        <a:t>lượng</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dirty="0" err="1">
                          <a:effectLst/>
                          <a:latin typeface="Times New Roman" panose="02020603050405020304" pitchFamily="18" charset="0"/>
                          <a:cs typeface="Times New Roman" panose="02020603050405020304" pitchFamily="18" charset="0"/>
                        </a:rPr>
                        <a:t>Tỷ</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lệ</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dirty="0" err="1" smtClean="0">
                          <a:effectLst/>
                          <a:latin typeface="Times New Roman" panose="02020603050405020304" pitchFamily="18" charset="0"/>
                          <a:cs typeface="Times New Roman" panose="02020603050405020304" pitchFamily="18" charset="0"/>
                        </a:rPr>
                        <a:t>Số</a:t>
                      </a:r>
                      <a:r>
                        <a:rPr lang="en-US" sz="1400" baseline="0" dirty="0" smtClean="0">
                          <a:effectLst/>
                          <a:latin typeface="Times New Roman" panose="02020603050405020304" pitchFamily="18" charset="0"/>
                          <a:cs typeface="Times New Roman" panose="02020603050405020304" pitchFamily="18" charset="0"/>
                        </a:rPr>
                        <a:t> </a:t>
                      </a:r>
                      <a:r>
                        <a:rPr lang="en-US" sz="1400" baseline="0" dirty="0" err="1" smtClean="0">
                          <a:effectLst/>
                          <a:latin typeface="Times New Roman" panose="02020603050405020304" pitchFamily="18" charset="0"/>
                          <a:cs typeface="Times New Roman" panose="02020603050405020304" pitchFamily="18" charset="0"/>
                        </a:rPr>
                        <a:t>lượng</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dirty="0" err="1">
                          <a:effectLst/>
                          <a:latin typeface="Times New Roman" panose="02020603050405020304" pitchFamily="18" charset="0"/>
                          <a:cs typeface="Times New Roman" panose="02020603050405020304" pitchFamily="18" charset="0"/>
                        </a:rPr>
                        <a:t>Tỷ</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lệ</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97174">
                <a:tc>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20000"/>
                        </a:lnSpc>
                        <a:spcBef>
                          <a:spcPts val="0"/>
                        </a:spcBef>
                        <a:spcAft>
                          <a:spcPts val="0"/>
                        </a:spcAft>
                      </a:pP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Khả</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năng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chú</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ý,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nắm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được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kiến</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thức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hoạt</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động</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1000"/>
                        </a:spcAft>
                      </a:pP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28</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68%</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13</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32%</a:t>
                      </a:r>
                      <a:endParaRPr lang="en-US" sz="14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32692">
                <a:tc>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hứng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thú</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tham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gia</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hoạt</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động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khám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phá</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khoa</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học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29</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71%</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12</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29%</a:t>
                      </a:r>
                      <a:endParaRPr lang="en-US" sz="14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32692">
                <a:tc>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20000"/>
                        </a:lnSpc>
                        <a:spcBef>
                          <a:spcPts val="0"/>
                        </a:spcBef>
                        <a:spcAft>
                          <a:spcPts val="0"/>
                        </a:spcAft>
                      </a:pP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có</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kỹ</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năng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thực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hành</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thao</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tác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hoạt</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động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khám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phá</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khoa</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học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1000"/>
                        </a:spcAft>
                      </a:pP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30</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73%</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11</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27%</a:t>
                      </a:r>
                      <a:endParaRPr lang="en-US" sz="14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832692">
                <a:tc>
                  <a:txBody>
                    <a:bodyPr/>
                    <a:lstStyle/>
                    <a:p>
                      <a:pPr algn="ctr">
                        <a:lnSpc>
                          <a:spcPct val="120000"/>
                        </a:lnSpc>
                        <a:spcAft>
                          <a:spcPts val="10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68580" marR="68580" marT="0" marB="0" anchor="ctr"/>
                </a:tc>
                <a:tc>
                  <a:txBody>
                    <a:bodyPr/>
                    <a:lstStyle/>
                    <a:p>
                      <a:pPr marL="0" marR="0" algn="just">
                        <a:lnSpc>
                          <a:spcPct val="120000"/>
                        </a:lnSpc>
                        <a:spcBef>
                          <a:spcPts val="0"/>
                        </a:spcBef>
                        <a:spcAft>
                          <a:spcPts val="0"/>
                        </a:spcAft>
                      </a:pP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Biết</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làm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thí</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nghiệm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đơn</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giản</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với</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sự</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giúp</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đỡ</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người</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lớn</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để</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quan</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sát</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tìm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hiểu</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đối</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tượng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31</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76%</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10</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24%</a:t>
                      </a:r>
                      <a:endParaRPr lang="en-US" sz="14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832692">
                <a:tc>
                  <a:txBody>
                    <a:bodyPr/>
                    <a:lstStyle/>
                    <a:p>
                      <a:pPr algn="ctr">
                        <a:lnSpc>
                          <a:spcPct val="120000"/>
                        </a:lnSpc>
                        <a:spcAft>
                          <a:spcPts val="1000"/>
                        </a:spcAft>
                      </a:pPr>
                      <a:r>
                        <a:rPr lang="en-US" sz="1400" dirty="0">
                          <a:effectLst/>
                          <a:latin typeface="Times New Roman" panose="02020603050405020304" pitchFamily="18" charset="0"/>
                          <a:ea typeface="+mn-ea"/>
                          <a:cs typeface="Times New Roman" panose="02020603050405020304" pitchFamily="18" charset="0"/>
                        </a:rPr>
                        <a:t>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20000"/>
                        </a:lnSpc>
                        <a:spcBef>
                          <a:spcPts val="0"/>
                        </a:spcBef>
                        <a:spcAft>
                          <a:spcPts val="0"/>
                        </a:spcAft>
                      </a:pP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Khả</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năng</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quan</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sát</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phán</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đoán</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so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sánh</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suy</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luận</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27</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66%</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14</a:t>
                      </a:r>
                      <a:endParaRPr lang="en-US" sz="1400" dirty="0">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400" dirty="0" smtClean="0">
                          <a:latin typeface="Times New Roman" panose="02020603050405020304" pitchFamily="18" charset="0"/>
                          <a:cs typeface="Times New Roman" panose="02020603050405020304" pitchFamily="18" charset="0"/>
                        </a:rPr>
                        <a:t>34%</a:t>
                      </a:r>
                      <a:endParaRPr lang="en-US" sz="14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
        <p:nvSpPr>
          <p:cNvPr id="7" name="TextBox 6">
            <a:extLst>
              <a:ext uri="{FF2B5EF4-FFF2-40B4-BE49-F238E27FC236}">
                <a16:creationId xmlns:a16="http://schemas.microsoft.com/office/drawing/2014/main" id="{AA6E129B-9E79-BB52-C5E3-FC95EAB18C8B}"/>
              </a:ext>
            </a:extLst>
          </p:cNvPr>
          <p:cNvSpPr txBox="1"/>
          <p:nvPr/>
        </p:nvSpPr>
        <p:spPr>
          <a:xfrm>
            <a:off x="1893938" y="73799"/>
            <a:ext cx="840412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Bảng</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kết</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quả</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khảo</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sát</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trên</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trẻ</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khi</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1A33"/>
                </a:solidFill>
                <a:effectLst/>
                <a:uLnTx/>
                <a:uFillTx/>
                <a:latin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54953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Hình ảnh 2">
            <a:extLst>
              <a:ext uri="{FF2B5EF4-FFF2-40B4-BE49-F238E27FC236}">
                <a16:creationId xmlns:a16="http://schemas.microsoft.com/office/drawing/2014/main" id="{F884696B-16EA-A641-D810-81958BD01872}"/>
              </a:ext>
            </a:extLst>
          </p:cNvPr>
          <p:cNvPicPr>
            <a:picLocks noChangeAspect="1"/>
          </p:cNvPicPr>
          <p:nvPr/>
        </p:nvPicPr>
        <p:blipFill rotWithShape="1">
          <a:blip r:embed="rId2"/>
          <a:srcRect t="15094"/>
          <a:stretch/>
        </p:blipFill>
        <p:spPr>
          <a:xfrm>
            <a:off x="0" y="10"/>
            <a:ext cx="12191980" cy="6857990"/>
          </a:xfrm>
          <a:prstGeom prst="rect">
            <a:avLst/>
          </a:prstGeom>
        </p:spPr>
      </p:pic>
      <p:sp>
        <p:nvSpPr>
          <p:cNvPr id="6" name="Rounded Rectangle 5"/>
          <p:cNvSpPr/>
          <p:nvPr/>
        </p:nvSpPr>
        <p:spPr>
          <a:xfrm>
            <a:off x="476518" y="230188"/>
            <a:ext cx="4056845" cy="5879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4. </a:t>
            </a:r>
            <a:r>
              <a:rPr lang="en-US" b="1" dirty="0" err="1" smtClean="0">
                <a:latin typeface="Times New Roman" panose="02020603050405020304" pitchFamily="18" charset="0"/>
                <a:cs typeface="Times New Roman" panose="02020603050405020304" pitchFamily="18" charset="0"/>
              </a:rPr>
              <a:t>Hiệu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biện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pháp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sáng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tạo</a:t>
            </a:r>
            <a:endParaRPr lang="en-US" b="1" dirty="0">
              <a:latin typeface="Times New Roman" panose="02020603050405020304" pitchFamily="18" charset="0"/>
              <a:cs typeface="Times New Roman" panose="02020603050405020304" pitchFamily="18" charset="0"/>
            </a:endParaRPr>
          </a:p>
        </p:txBody>
      </p:sp>
      <p:sp>
        <p:nvSpPr>
          <p:cNvPr id="7" name="Rectangle 6"/>
          <p:cNvSpPr/>
          <p:nvPr/>
        </p:nvSpPr>
        <p:spPr>
          <a:xfrm>
            <a:off x="3571741" y="950633"/>
            <a:ext cx="7516969" cy="515526"/>
          </a:xfrm>
          <a:prstGeom prst="rect">
            <a:avLst/>
          </a:prstGeom>
        </p:spPr>
        <p:txBody>
          <a:bodyPr wrap="square">
            <a:spAutoFit/>
          </a:bodyPr>
          <a:lstStyle/>
          <a:p>
            <a:pPr indent="228600" algn="just">
              <a:lnSpc>
                <a:spcPct val="125000"/>
              </a:lnSpc>
              <a:spcBef>
                <a:spcPts val="600"/>
              </a:spcBef>
              <a:spcAft>
                <a:spcPts val="600"/>
              </a:spcAft>
            </a:pPr>
            <a:r>
              <a:rPr lang="en-US" sz="2200" b="1" dirty="0">
                <a:solidFill>
                  <a:srgbClr val="002060"/>
                </a:solidFill>
                <a:latin typeface="Times New Roman" panose="02020603050405020304" pitchFamily="18" charset="0"/>
                <a:ea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rPr>
              <a:t>Đối</a:t>
            </a:r>
            <a:r>
              <a:rPr lang="en-US" sz="2200" b="1" i="1" dirty="0">
                <a:solidFill>
                  <a:srgbClr val="002060"/>
                </a:solidFill>
                <a:latin typeface="Times New Roman" panose="02020603050405020304" pitchFamily="18" charset="0"/>
                <a:ea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rPr>
              <a:t>với</a:t>
            </a:r>
            <a:r>
              <a:rPr lang="en-US" sz="2200" b="1" i="1" dirty="0">
                <a:solidFill>
                  <a:srgbClr val="002060"/>
                </a:solidFill>
                <a:latin typeface="Times New Roman" panose="02020603050405020304" pitchFamily="18" charset="0"/>
                <a:ea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rPr>
              <a:t>trẻ</a:t>
            </a:r>
            <a:r>
              <a:rPr lang="en-US" sz="2200" b="1" i="1" dirty="0" smtClean="0">
                <a:solidFill>
                  <a:srgbClr val="002060"/>
                </a:solidFill>
                <a:latin typeface="Times New Roman" panose="02020603050405020304" pitchFamily="18" charset="0"/>
                <a:ea typeface="Times New Roman" panose="02020603050405020304" pitchFamily="18" charset="0"/>
              </a:rPr>
              <a:t>: </a:t>
            </a:r>
            <a:endParaRPr lang="en-US" sz="2200" dirty="0">
              <a:solidFill>
                <a:srgbClr val="0070C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3849278" y="1466159"/>
            <a:ext cx="6096000" cy="1421928"/>
          </a:xfrm>
          <a:prstGeom prst="rect">
            <a:avLst/>
          </a:prstGeom>
        </p:spPr>
        <p:txBody>
          <a:bodyPr>
            <a:spAutoFit/>
          </a:bodyPr>
          <a:lstStyle/>
          <a:p>
            <a:pPr algn="just">
              <a:lnSpc>
                <a:spcPct val="120000"/>
              </a:lnSpc>
            </a:pP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Hầu</a:t>
            </a:r>
            <a:r>
              <a:rPr lang="en-US"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hết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tất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đều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háo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hức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chờ</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đón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giờ</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trải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khám</a:t>
            </a:r>
            <a:r>
              <a:rPr lang="en-US"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tập</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cao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xảy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kiên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nhẫn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chờ</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đón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kết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Qua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đó</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khơi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gợi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ở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cầu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95243787"/>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Hình ảnh 2">
            <a:extLst>
              <a:ext uri="{FF2B5EF4-FFF2-40B4-BE49-F238E27FC236}">
                <a16:creationId xmlns:a16="http://schemas.microsoft.com/office/drawing/2014/main" id="{F884696B-16EA-A641-D810-81958BD01872}"/>
              </a:ext>
            </a:extLst>
          </p:cNvPr>
          <p:cNvPicPr>
            <a:picLocks noChangeAspect="1"/>
          </p:cNvPicPr>
          <p:nvPr/>
        </p:nvPicPr>
        <p:blipFill rotWithShape="1">
          <a:blip r:embed="rId2"/>
          <a:srcRect t="15094"/>
          <a:stretch/>
        </p:blipFill>
        <p:spPr>
          <a:xfrm>
            <a:off x="0" y="10"/>
            <a:ext cx="12191980" cy="6857990"/>
          </a:xfrm>
          <a:prstGeom prst="rect">
            <a:avLst/>
          </a:prstGeom>
        </p:spPr>
      </p:pic>
      <p:sp>
        <p:nvSpPr>
          <p:cNvPr id="5" name="Rectangle 4"/>
          <p:cNvSpPr/>
          <p:nvPr/>
        </p:nvSpPr>
        <p:spPr>
          <a:xfrm>
            <a:off x="3955494" y="1227484"/>
            <a:ext cx="7087673" cy="463204"/>
          </a:xfrm>
          <a:prstGeom prst="rect">
            <a:avLst/>
          </a:prstGeom>
        </p:spPr>
        <p:txBody>
          <a:bodyPr wrap="square">
            <a:spAutoFit/>
          </a:bodyPr>
          <a:lstStyle/>
          <a:p>
            <a:pPr algn="just">
              <a:lnSpc>
                <a:spcPct val="120000"/>
              </a:lnSpc>
            </a:pPr>
            <a:r>
              <a:rPr lang="en-US" sz="2200" b="1" i="1" dirty="0" err="1" smtClean="0">
                <a:solidFill>
                  <a:srgbClr val="002060"/>
                </a:solidFill>
                <a:latin typeface="Times New Roman" panose="02020603050405020304" pitchFamily="18" charset="0"/>
                <a:ea typeface="Times New Roman" panose="02020603050405020304" pitchFamily="18" charset="0"/>
              </a:rPr>
              <a:t>Đối</a:t>
            </a:r>
            <a:r>
              <a:rPr lang="en-US" sz="2200" b="1" i="1" dirty="0" smtClean="0">
                <a:solidFill>
                  <a:srgbClr val="002060"/>
                </a:solidFill>
                <a:latin typeface="Times New Roman" panose="02020603050405020304" pitchFamily="18" charset="0"/>
                <a:ea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rPr>
              <a:t>với</a:t>
            </a:r>
            <a:r>
              <a:rPr lang="en-US" sz="2200" b="1" i="1" dirty="0">
                <a:solidFill>
                  <a:srgbClr val="002060"/>
                </a:solidFill>
                <a:latin typeface="Times New Roman" panose="02020603050405020304" pitchFamily="18" charset="0"/>
                <a:ea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rPr>
              <a:t>giáo</a:t>
            </a:r>
            <a:r>
              <a:rPr lang="en-US" sz="2200" b="1" i="1" dirty="0">
                <a:solidFill>
                  <a:srgbClr val="002060"/>
                </a:solidFill>
                <a:latin typeface="Times New Roman" panose="02020603050405020304" pitchFamily="18" charset="0"/>
                <a:ea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rPr>
              <a:t>viên</a:t>
            </a:r>
            <a:r>
              <a:rPr lang="en-US" sz="2200" b="1" dirty="0" smtClean="0">
                <a:solidFill>
                  <a:srgbClr val="002060"/>
                </a:solidFill>
                <a:latin typeface="Times New Roman" panose="02020603050405020304" pitchFamily="18" charset="0"/>
                <a:ea typeface="Times New Roman" panose="02020603050405020304" pitchFamily="18" charset="0"/>
              </a:rPr>
              <a:t>:</a:t>
            </a:r>
          </a:p>
        </p:txBody>
      </p:sp>
      <p:sp>
        <p:nvSpPr>
          <p:cNvPr id="6" name="Rectangle 5"/>
          <p:cNvSpPr/>
          <p:nvPr/>
        </p:nvSpPr>
        <p:spPr>
          <a:xfrm>
            <a:off x="3755010" y="2055803"/>
            <a:ext cx="6096000" cy="1754326"/>
          </a:xfrm>
          <a:prstGeom prst="rect">
            <a:avLst/>
          </a:prstGeom>
        </p:spPr>
        <p:txBody>
          <a:bodyPr>
            <a:spAutoFit/>
          </a:bodyPr>
          <a:lstStyle/>
          <a:p>
            <a:pPr algn="just">
              <a:lnSpc>
                <a:spcPct val="120000"/>
              </a:lnSpc>
            </a:pPr>
            <a:r>
              <a:rPr lang="en-US"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r>
              <a:rPr lang="en-US"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thân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tôi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rút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nhiều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thân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tổ</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chức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lựa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chọn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thí</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trò</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chơi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thức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phong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phú</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lôi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cuốn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tham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không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nhàm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chán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808545951"/>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Hình ảnh 2">
            <a:extLst>
              <a:ext uri="{FF2B5EF4-FFF2-40B4-BE49-F238E27FC236}">
                <a16:creationId xmlns:a16="http://schemas.microsoft.com/office/drawing/2014/main" id="{F884696B-16EA-A641-D810-81958BD01872}"/>
              </a:ext>
            </a:extLst>
          </p:cNvPr>
          <p:cNvPicPr>
            <a:picLocks noChangeAspect="1"/>
          </p:cNvPicPr>
          <p:nvPr/>
        </p:nvPicPr>
        <p:blipFill rotWithShape="1">
          <a:blip r:embed="rId2"/>
          <a:srcRect t="15094"/>
          <a:stretch/>
        </p:blipFill>
        <p:spPr>
          <a:xfrm>
            <a:off x="0" y="10"/>
            <a:ext cx="12191980" cy="6857990"/>
          </a:xfrm>
          <a:prstGeom prst="rect">
            <a:avLst/>
          </a:prstGeom>
        </p:spPr>
      </p:pic>
      <p:sp>
        <p:nvSpPr>
          <p:cNvPr id="5" name="Rectangle 4"/>
          <p:cNvSpPr/>
          <p:nvPr/>
        </p:nvSpPr>
        <p:spPr>
          <a:xfrm>
            <a:off x="3872248" y="1065106"/>
            <a:ext cx="6096000" cy="498598"/>
          </a:xfrm>
          <a:prstGeom prst="rect">
            <a:avLst/>
          </a:prstGeom>
        </p:spPr>
        <p:txBody>
          <a:bodyPr>
            <a:spAutoFit/>
          </a:bodyPr>
          <a:lstStyle/>
          <a:p>
            <a:pPr indent="228600" algn="just">
              <a:lnSpc>
                <a:spcPct val="120000"/>
              </a:lnSpc>
            </a:pPr>
            <a:r>
              <a:rPr lang="en-US" sz="2200" b="1" i="1" dirty="0">
                <a:solidFill>
                  <a:srgbClr val="002060"/>
                </a:solidFill>
                <a:latin typeface="Times New Roman" panose="02020603050405020304" pitchFamily="18" charset="0"/>
                <a:ea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rPr>
              <a:t>Đối</a:t>
            </a:r>
            <a:r>
              <a:rPr lang="en-US" sz="2200" b="1" i="1" dirty="0">
                <a:solidFill>
                  <a:srgbClr val="002060"/>
                </a:solidFill>
                <a:latin typeface="Times New Roman" panose="02020603050405020304" pitchFamily="18" charset="0"/>
                <a:ea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rPr>
              <a:t>với</a:t>
            </a:r>
            <a:r>
              <a:rPr lang="en-US" sz="2200" b="1" i="1" dirty="0">
                <a:solidFill>
                  <a:srgbClr val="002060"/>
                </a:solidFill>
                <a:latin typeface="Times New Roman" panose="02020603050405020304" pitchFamily="18" charset="0"/>
                <a:ea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rPr>
              <a:t>phụ</a:t>
            </a:r>
            <a:r>
              <a:rPr lang="en-US" sz="2200" b="1" i="1" dirty="0">
                <a:solidFill>
                  <a:srgbClr val="002060"/>
                </a:solidFill>
                <a:latin typeface="Times New Roman" panose="02020603050405020304" pitchFamily="18" charset="0"/>
                <a:ea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rPr>
              <a:t>huynh</a:t>
            </a:r>
            <a:r>
              <a:rPr lang="en-US" sz="2200" b="1" i="1" dirty="0" smtClean="0">
                <a:solidFill>
                  <a:srgbClr val="002060"/>
                </a:solidFill>
                <a:latin typeface="Times New Roman" panose="02020603050405020304" pitchFamily="18" charset="0"/>
                <a:ea typeface="Times New Roman" panose="02020603050405020304" pitchFamily="18" charset="0"/>
              </a:rPr>
              <a:t>: </a:t>
            </a:r>
            <a:endParaRPr lang="en-US" sz="2200" dirty="0">
              <a:solidFill>
                <a:srgbClr val="0070C0"/>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3566474" y="1825625"/>
            <a:ext cx="6096000" cy="1421928"/>
          </a:xfrm>
          <a:prstGeom prst="rect">
            <a:avLst/>
          </a:prstGeom>
        </p:spPr>
        <p:txBody>
          <a:bodyPr>
            <a:spAutoFit/>
          </a:bodyPr>
          <a:lstStyle/>
          <a:p>
            <a:pPr algn="just">
              <a:lnSpc>
                <a:spcPct val="120000"/>
              </a:lnSpc>
            </a:pP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Cha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mẹ</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cảm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thấy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hài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lòng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kết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con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mình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sự</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tâm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bằng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ủng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viên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nguyên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liệu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viên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dùng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chơi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phục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vụ</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ở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lớp</a:t>
            </a:r>
            <a:endPar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3772381"/>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4663117" y="365125"/>
            <a:ext cx="2293448" cy="461665"/>
          </a:xfrm>
          <a:prstGeom prst="rect">
            <a:avLst/>
          </a:prstGeom>
        </p:spPr>
        <p:txBody>
          <a:bodyPr wrap="none">
            <a:spAutoFit/>
          </a:bodyPr>
          <a:lstStyle/>
          <a:p>
            <a:r>
              <a:rPr lang="en-US" sz="2400" b="1">
                <a:solidFill>
                  <a:srgbClr val="002060"/>
                </a:solidFill>
                <a:latin typeface="Times New Roman" panose="02020603050405020304" pitchFamily="18" charset="0"/>
                <a:cs typeface="Times New Roman" panose="02020603050405020304" pitchFamily="18" charset="0"/>
              </a:rPr>
              <a:t>III. </a:t>
            </a:r>
            <a:r>
              <a:rPr lang="en-US" sz="2400" b="1" dirty="0">
                <a:solidFill>
                  <a:srgbClr val="002060"/>
                </a:solidFill>
                <a:latin typeface="Times New Roman" panose="02020603050405020304" pitchFamily="18" charset="0"/>
                <a:cs typeface="Times New Roman" panose="02020603050405020304" pitchFamily="18" charset="0"/>
              </a:rPr>
              <a:t>KẾT LUẬN</a:t>
            </a:r>
          </a:p>
        </p:txBody>
      </p:sp>
      <p:sp>
        <p:nvSpPr>
          <p:cNvPr id="6" name="Rectangle 5"/>
          <p:cNvSpPr/>
          <p:nvPr/>
        </p:nvSpPr>
        <p:spPr>
          <a:xfrm>
            <a:off x="1279838" y="948462"/>
            <a:ext cx="9632324" cy="401072"/>
          </a:xfrm>
          <a:prstGeom prst="rect">
            <a:avLst/>
          </a:prstGeom>
        </p:spPr>
        <p:txBody>
          <a:bodyPr wrap="square">
            <a:spAutoFit/>
          </a:bodyPr>
          <a:lstStyle/>
          <a:p>
            <a:pPr algn="just">
              <a:lnSpc>
                <a:spcPct val="120000"/>
              </a:lnSpc>
            </a:pPr>
            <a:r>
              <a:rPr lang="en-US" dirty="0">
                <a:latin typeface="+mj-lt"/>
              </a:rPr>
              <a:t>	</a:t>
            </a:r>
            <a:endParaRPr lang="en-US" sz="2200" dirty="0">
              <a:solidFill>
                <a:srgbClr val="0070C0"/>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3950301" y="5422452"/>
            <a:ext cx="3719079" cy="400110"/>
          </a:xfrm>
          <a:prstGeom prst="rect">
            <a:avLst/>
          </a:prstGeom>
        </p:spPr>
        <p:txBody>
          <a:bodyPr wrap="square">
            <a:spAutoFit/>
          </a:bodyPr>
          <a:lstStyle/>
          <a:p>
            <a:pPr indent="457200" algn="ctr"/>
            <a:r>
              <a:rPr lang="en-US" sz="2000" b="1" dirty="0" err="1">
                <a:solidFill>
                  <a:srgbClr val="FF0000"/>
                </a:solidFill>
                <a:effectLst/>
                <a:latin typeface="Times New Roman" panose="02020603050405020304" pitchFamily="18" charset="0"/>
                <a:cs typeface="Times New Roman" panose="02020603050405020304" pitchFamily="18" charset="0"/>
              </a:rPr>
              <a:t>Tôi</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xin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trân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trọng</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cảm</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ơn</a:t>
            </a:r>
            <a:r>
              <a:rPr lang="en-US" sz="2000" b="1" dirty="0">
                <a:solidFill>
                  <a:srgbClr val="FF0000"/>
                </a:solidFill>
                <a:effectLst/>
                <a:latin typeface="Times New Roman" panose="02020603050405020304" pitchFamily="18" charset="0"/>
                <a:cs typeface="Times New Roman" panose="02020603050405020304" pitchFamily="18" charset="0"/>
              </a:rPr>
              <a:t>!</a:t>
            </a:r>
            <a:endParaRPr lang="en-US" sz="2000" dirty="0">
              <a:solidFill>
                <a:srgbClr val="FF0000"/>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1376313" y="1222242"/>
            <a:ext cx="9535849" cy="2751522"/>
          </a:xfrm>
          <a:prstGeom prst="rect">
            <a:avLst/>
          </a:prstGeom>
        </p:spPr>
        <p:txBody>
          <a:bodyPr wrap="square">
            <a:spAutoFit/>
          </a:bodyPr>
          <a:lstStyle/>
          <a:p>
            <a:pPr algn="just">
              <a:lnSpc>
                <a:spcPct val="120000"/>
              </a:lnSpc>
            </a:pPr>
            <a:r>
              <a:rPr lang="pt-BR" dirty="0" smtClean="0">
                <a:solidFill>
                  <a:srgbClr val="0070C0"/>
                </a:solidFill>
                <a:latin typeface="Times New Roman" panose="02020603050405020304" pitchFamily="18" charset="0"/>
                <a:cs typeface="Times New Roman" panose="02020603050405020304" pitchFamily="18" charset="0"/>
              </a:rPr>
              <a:t>        Hoạt </a:t>
            </a:r>
            <a:r>
              <a:rPr lang="pt-BR" dirty="0">
                <a:solidFill>
                  <a:srgbClr val="0070C0"/>
                </a:solidFill>
                <a:latin typeface="Times New Roman" panose="02020603050405020304" pitchFamily="18" charset="0"/>
                <a:cs typeface="Times New Roman" panose="02020603050405020304" pitchFamily="18" charset="0"/>
              </a:rPr>
              <a:t>động </a:t>
            </a:r>
            <a:r>
              <a:rPr lang="en-US" dirty="0" err="1">
                <a:solidFill>
                  <a:srgbClr val="0070C0"/>
                </a:solidFill>
                <a:latin typeface="Times New Roman" panose="02020603050405020304" pitchFamily="18" charset="0"/>
                <a:cs typeface="Times New Roman" panose="02020603050405020304" pitchFamily="18" charset="0"/>
              </a:rPr>
              <a:t>Khám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phá</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đòi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hỏi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trẻ</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phải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sử</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dụng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tích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cực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các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giác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quan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giúp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trẻ</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tư</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duy</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tìm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tòi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khám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phá</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thế</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giới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xung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quanh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Chính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vì</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vậy</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sẽ</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phát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triển</a:t>
            </a:r>
            <a:r>
              <a:rPr lang="en-US" dirty="0">
                <a:solidFill>
                  <a:srgbClr val="0070C0"/>
                </a:solidFill>
                <a:latin typeface="Times New Roman" panose="02020603050405020304" pitchFamily="18" charset="0"/>
                <a:cs typeface="Times New Roman" panose="02020603050405020304" pitchFamily="18" charset="0"/>
              </a:rPr>
              <a:t> ở </a:t>
            </a:r>
            <a:r>
              <a:rPr lang="en-US" dirty="0" err="1">
                <a:solidFill>
                  <a:srgbClr val="0070C0"/>
                </a:solidFill>
                <a:latin typeface="Times New Roman" panose="02020603050405020304" pitchFamily="18" charset="0"/>
                <a:cs typeface="Times New Roman" panose="02020603050405020304" pitchFamily="18" charset="0"/>
              </a:rPr>
              <a:t>trẻ</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năng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lực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quan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sát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khả</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năng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phân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tích</a:t>
            </a:r>
            <a:r>
              <a:rPr lang="en-US" dirty="0">
                <a:solidFill>
                  <a:srgbClr val="0070C0"/>
                </a:solidFill>
                <a:latin typeface="Times New Roman" panose="02020603050405020304" pitchFamily="18" charset="0"/>
                <a:cs typeface="Times New Roman" panose="02020603050405020304" pitchFamily="18" charset="0"/>
              </a:rPr>
              <a:t> so </a:t>
            </a:r>
            <a:r>
              <a:rPr lang="en-US" dirty="0" err="1">
                <a:solidFill>
                  <a:srgbClr val="0070C0"/>
                </a:solidFill>
                <a:latin typeface="Times New Roman" panose="02020603050405020304" pitchFamily="18" charset="0"/>
                <a:cs typeface="Times New Roman" panose="02020603050405020304" pitchFamily="18" charset="0"/>
              </a:rPr>
              <a:t>sánh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tổng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hợp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Từ</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đó</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khả</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năng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cảm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nhận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của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trẻ</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nhanh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nhạy</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chính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xác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Những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biểu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tượng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kết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quả</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trẻ</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nhận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được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trở</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nên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cụ</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thể</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sinh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và</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hấp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dẫn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hơn</a:t>
            </a:r>
            <a:r>
              <a:rPr lang="en-US" dirty="0">
                <a:solidFill>
                  <a:srgbClr val="0070C0"/>
                </a:solidFill>
                <a:latin typeface="Times New Roman" panose="02020603050405020304" pitchFamily="18" charset="0"/>
                <a:cs typeface="Times New Roman" panose="02020603050405020304" pitchFamily="18" charset="0"/>
              </a:rPr>
              <a:t>.</a:t>
            </a:r>
          </a:p>
          <a:p>
            <a:pPr algn="just">
              <a:lnSpc>
                <a:spcPct val="120000"/>
              </a:lnSpc>
            </a:pPr>
            <a:r>
              <a:rPr lang="vi-VN"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pt-BR"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Nâng </a:t>
            </a:r>
            <a:r>
              <a:rPr lang="pt-BR"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cao chất lượng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ý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vô</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cùng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trọng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triển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nhận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thức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pt-BR"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 động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nhằm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giúp</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triển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nhận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thức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môi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xung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quanh</a:t>
            </a:r>
            <a:r>
              <a:rPr lang="vi-VN"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môi trường xã hội để trẻ giao lưu và bày tỏ nguyện vọng của mình và đồng thời là công cụ của tư duy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dục</a:t>
            </a:r>
            <a:r>
              <a:rPr lang="vi-VN"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thái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ứng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xử</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đúng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đắn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thiên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nhiên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4977020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 phim Hoạt hình miễn phí tiền bản Quyền Clip nghệ thuật - trẻ em png tải  về - Miễn phí trong suốt Người png Tải về.">
            <a:extLst>
              <a:ext uri="{FF2B5EF4-FFF2-40B4-BE49-F238E27FC236}">
                <a16:creationId xmlns:a16="http://schemas.microsoft.com/office/drawing/2014/main" id="{C05C5A7B-D177-418E-966E-7A180F2D13E1}"/>
              </a:ext>
            </a:extLst>
          </p:cNvPr>
          <p:cNvPicPr>
            <a:picLocks noChangeAspect="1" noChangeArrowheads="1"/>
          </p:cNvPicPr>
          <p:nvPr/>
        </p:nvPicPr>
        <p:blipFill>
          <a:blip r:embed="rId2">
            <a:clrChange>
              <a:clrFrom>
                <a:srgbClr val="ECEDF2"/>
              </a:clrFrom>
              <a:clrTo>
                <a:srgbClr val="ECEDF2">
                  <a:alpha val="0"/>
                </a:srgbClr>
              </a:clrTo>
            </a:clrChange>
            <a:extLst>
              <a:ext uri="{28A0092B-C50C-407E-A947-70E740481C1C}">
                <a14:useLocalDpi xmlns:a14="http://schemas.microsoft.com/office/drawing/2010/main" val="0"/>
              </a:ext>
            </a:extLst>
          </a:blip>
          <a:srcRect/>
          <a:stretch>
            <a:fillRect/>
          </a:stretch>
        </p:blipFill>
        <p:spPr bwMode="auto">
          <a:xfrm>
            <a:off x="84823" y="3372704"/>
            <a:ext cx="5905235" cy="32806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48C198-0AA6-46EA-BC97-75E2E3D36AB0}"/>
              </a:ext>
            </a:extLst>
          </p:cNvPr>
          <p:cNvSpPr txBox="1"/>
          <p:nvPr/>
        </p:nvSpPr>
        <p:spPr>
          <a:xfrm>
            <a:off x="391287" y="1690688"/>
            <a:ext cx="5632565" cy="1015663"/>
          </a:xfrm>
          <a:prstGeom prst="rect">
            <a:avLst/>
          </a:prstGeom>
          <a:noFill/>
        </p:spPr>
        <p:txBody>
          <a:bodyPr wrap="square" rtlCol="0">
            <a:spAutoFit/>
          </a:bodyPr>
          <a:lstStyle/>
          <a:p>
            <a:pPr algn="ctr"/>
            <a:r>
              <a:rPr lang="en-US" sz="3000" b="1" dirty="0">
                <a:solidFill>
                  <a:srgbClr val="FF0000"/>
                </a:solidFill>
              </a:rPr>
              <a:t>XIN CHÂN THÀNH CẢM ƠN</a:t>
            </a:r>
          </a:p>
          <a:p>
            <a:pPr algn="ctr"/>
            <a:r>
              <a:rPr lang="en-US" sz="3000" b="1" dirty="0">
                <a:solidFill>
                  <a:srgbClr val="FF0000"/>
                </a:solidFill>
              </a:rPr>
              <a:t> BAN GIÁM KHẢO ĐÃ LẮNG NGHE</a:t>
            </a:r>
          </a:p>
        </p:txBody>
      </p:sp>
      <p:pic>
        <p:nvPicPr>
          <p:cNvPr id="7" name="Picture 6" descr="A logo with a couple people and a flower&#10;&#10;Description automatically generated">
            <a:extLst>
              <a:ext uri="{FF2B5EF4-FFF2-40B4-BE49-F238E27FC236}">
                <a16:creationId xmlns:a16="http://schemas.microsoft.com/office/drawing/2014/main" id="{008293F5-B33C-4F45-B990-0D5D4B828D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0" y="0"/>
            <a:ext cx="860353" cy="815661"/>
          </a:xfrm>
          <a:prstGeom prst="ellipse">
            <a:avLst/>
          </a:prstGeom>
        </p:spPr>
      </p:pic>
      <p:pic>
        <p:nvPicPr>
          <p:cNvPr id="8" name="Picture 2" descr="THANKS - BUNNY | รูปเด็กตลกๆ, การ์ตูนน่ารัก, ภาพประกอบน่ารัก">
            <a:extLst>
              <a:ext uri="{FF2B5EF4-FFF2-40B4-BE49-F238E27FC236}">
                <a16:creationId xmlns:a16="http://schemas.microsoft.com/office/drawing/2014/main" id="{34A38818-2967-4724-BA7C-B3FB5817A68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33692" y="1690688"/>
            <a:ext cx="6870980"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3422F88-9D64-4142-A11B-A16E47AAF173}"/>
              </a:ext>
            </a:extLst>
          </p:cNvPr>
          <p:cNvSpPr/>
          <p:nvPr/>
        </p:nvSpPr>
        <p:spPr>
          <a:xfrm>
            <a:off x="1365296" y="204609"/>
            <a:ext cx="8920780" cy="9541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Kính</a:t>
            </a:r>
            <a:r>
              <a:rPr lang="en-US" sz="2800" b="1" cap="none" spc="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cap="none" spc="0"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chúc</a:t>
            </a:r>
            <a:r>
              <a:rPr lang="en-US" sz="2800" b="1" cap="none" spc="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hội</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thi</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thành</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công</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rực</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rỡ</a:t>
            </a:r>
            <a:endPar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a:p>
            <a:pPr algn="ct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Kính</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chúc</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Ban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giám</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khảo</a:t>
            </a:r>
            <a:r>
              <a:rPr lang="en-US" sz="2800" b="1" cap="none" spc="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cap="none" spc="0"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luôn</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cap="none" spc="0"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mạnh</a:t>
            </a:r>
            <a:r>
              <a:rPr lang="en-US" sz="2800" b="1" cap="none" spc="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cap="none" spc="0"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khỏe</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thành</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công</a:t>
            </a:r>
            <a:r>
              <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a:t>
            </a:r>
            <a:endParaRPr lang="en-US" sz="2800" b="1" cap="none" spc="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25357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8"/>
                                        </p:tgtEl>
                                        <p:attrNameLst>
                                          <p:attrName>r</p:attrName>
                                        </p:attrNameLst>
                                      </p:cBhvr>
                                    </p:animRot>
                                    <p:animRot by="-240000">
                                      <p:cBhvr>
                                        <p:cTn id="13" dur="400" fill="hold">
                                          <p:stCondLst>
                                            <p:cond delay="400"/>
                                          </p:stCondLst>
                                        </p:cTn>
                                        <p:tgtEl>
                                          <p:spTgt spid="8"/>
                                        </p:tgtEl>
                                        <p:attrNameLst>
                                          <p:attrName>r</p:attrName>
                                        </p:attrNameLst>
                                      </p:cBhvr>
                                    </p:animRot>
                                    <p:animRot by="240000">
                                      <p:cBhvr>
                                        <p:cTn id="14" dur="400" fill="hold">
                                          <p:stCondLst>
                                            <p:cond delay="800"/>
                                          </p:stCondLst>
                                        </p:cTn>
                                        <p:tgtEl>
                                          <p:spTgt spid="8"/>
                                        </p:tgtEl>
                                        <p:attrNameLst>
                                          <p:attrName>r</p:attrName>
                                        </p:attrNameLst>
                                      </p:cBhvr>
                                    </p:animRot>
                                    <p:animRot by="-240000">
                                      <p:cBhvr>
                                        <p:cTn id="15" dur="400" fill="hold">
                                          <p:stCondLst>
                                            <p:cond delay="1200"/>
                                          </p:stCondLst>
                                        </p:cTn>
                                        <p:tgtEl>
                                          <p:spTgt spid="8"/>
                                        </p:tgtEl>
                                        <p:attrNameLst>
                                          <p:attrName>r</p:attrName>
                                        </p:attrNameLst>
                                      </p:cBhvr>
                                    </p:animRot>
                                    <p:animRot by="120000">
                                      <p:cBhvr>
                                        <p:cTn id="1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3D, background PP đơn giản, đẹp, cute - META.vn">
            <a:extLst>
              <a:ext uri="{FF2B5EF4-FFF2-40B4-BE49-F238E27FC236}">
                <a16:creationId xmlns:a16="http://schemas.microsoft.com/office/drawing/2014/main" id="{2312C853-42C9-468D-B513-F844BFDE3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51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45EDDE4-14CA-47ED-B6C3-F42EFFB498AD}"/>
              </a:ext>
            </a:extLst>
          </p:cNvPr>
          <p:cNvSpPr/>
          <p:nvPr/>
        </p:nvSpPr>
        <p:spPr>
          <a:xfrm>
            <a:off x="3287078" y="523571"/>
            <a:ext cx="6096000" cy="707886"/>
          </a:xfrm>
          <a:prstGeom prst="rect">
            <a:avLst/>
          </a:prstGeom>
        </p:spPr>
        <p:txBody>
          <a:bodyPr>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UBND </a:t>
            </a:r>
            <a:r>
              <a:rPr lang="en-US" sz="2000" b="1" dirty="0">
                <a:solidFill>
                  <a:srgbClr val="002060"/>
                </a:solidFill>
                <a:latin typeface="Times New Roman" panose="02020603050405020304" pitchFamily="18" charset="0"/>
                <a:cs typeface="Times New Roman" panose="02020603050405020304" pitchFamily="18" charset="0"/>
              </a:rPr>
              <a:t>QUẬN LONG BIÊN</a:t>
            </a:r>
          </a:p>
          <a:p>
            <a:pPr algn="ctr"/>
            <a:r>
              <a:rPr lang="en-US" sz="2000" b="1" dirty="0">
                <a:solidFill>
                  <a:srgbClr val="002060"/>
                </a:solidFill>
                <a:latin typeface="Times New Roman" panose="02020603050405020304" pitchFamily="18" charset="0"/>
                <a:cs typeface="Times New Roman" panose="02020603050405020304" pitchFamily="18" charset="0"/>
              </a:rPr>
              <a:t>TRƯỜNG MẦM NON HOA MỘC LAN</a:t>
            </a:r>
          </a:p>
        </p:txBody>
      </p:sp>
      <p:sp>
        <p:nvSpPr>
          <p:cNvPr id="6" name="Rectangle 5">
            <a:extLst>
              <a:ext uri="{FF2B5EF4-FFF2-40B4-BE49-F238E27FC236}">
                <a16:creationId xmlns:a16="http://schemas.microsoft.com/office/drawing/2014/main" id="{7C396E26-93F5-4E0A-AE9C-318B146F7536}"/>
              </a:ext>
            </a:extLst>
          </p:cNvPr>
          <p:cNvSpPr/>
          <p:nvPr/>
        </p:nvSpPr>
        <p:spPr>
          <a:xfrm>
            <a:off x="4168106" y="2207988"/>
            <a:ext cx="4333943" cy="553998"/>
          </a:xfrm>
          <a:prstGeom prst="rect">
            <a:avLst/>
          </a:prstGeom>
        </p:spPr>
        <p:txBody>
          <a:bodyPr wrap="none">
            <a:spAutoFit/>
          </a:bodyPr>
          <a:lstStyle/>
          <a:p>
            <a:r>
              <a:rPr lang="en-US" sz="3000" b="1">
                <a:solidFill>
                  <a:srgbClr val="FF0000"/>
                </a:solidFill>
                <a:latin typeface="Times New Roman" panose="02020603050405020304" pitchFamily="18" charset="0"/>
                <a:cs typeface="Times New Roman" panose="02020603050405020304" pitchFamily="18" charset="0"/>
              </a:rPr>
              <a:t>BIỆN PHÁP SÁNG TẠO</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A821920-A0CD-453D-A5F6-AF0A6AF74740}"/>
              </a:ext>
            </a:extLst>
          </p:cNvPr>
          <p:cNvSpPr txBox="1"/>
          <p:nvPr/>
        </p:nvSpPr>
        <p:spPr>
          <a:xfrm>
            <a:off x="2002171" y="2662119"/>
            <a:ext cx="8984859"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Tổ</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chức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trò</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thực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nghiệm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trẻ</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mẫu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giáo</a:t>
            </a:r>
            <a:r>
              <a:rPr lang="en-US" sz="2800" b="1" dirty="0" smtClean="0">
                <a:solidFill>
                  <a:srgbClr val="FF0000"/>
                </a:solidFill>
                <a:latin typeface="Times New Roman" panose="02020603050405020304" pitchFamily="18" charset="0"/>
                <a:cs typeface="Times New Roman" panose="02020603050405020304" pitchFamily="18" charset="0"/>
              </a:rPr>
              <a:t> 4-5 </a:t>
            </a:r>
            <a:r>
              <a:rPr lang="en-US" sz="2800" b="1" dirty="0" err="1" smtClean="0">
                <a:solidFill>
                  <a:srgbClr val="FF0000"/>
                </a:solidFill>
                <a:latin typeface="Times New Roman" panose="02020603050405020304" pitchFamily="18" charset="0"/>
                <a:cs typeface="Times New Roman" panose="02020603050405020304" pitchFamily="18" charset="0"/>
              </a:rPr>
              <a:t>khám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khoa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D8FE0E9-65DD-4141-A585-1C65F72DDEAF}"/>
              </a:ext>
            </a:extLst>
          </p:cNvPr>
          <p:cNvSpPr txBox="1"/>
          <p:nvPr/>
        </p:nvSpPr>
        <p:spPr>
          <a:xfrm>
            <a:off x="4216260" y="3582498"/>
            <a:ext cx="5191036" cy="1938992"/>
          </a:xfrm>
          <a:prstGeom prst="rect">
            <a:avLst/>
          </a:prstGeom>
          <a:noFill/>
        </p:spPr>
        <p:txBody>
          <a:bodyPr wrap="none" rtlCol="0">
            <a:spAutoFit/>
          </a:bodyPr>
          <a:lstStyle/>
          <a:p>
            <a:r>
              <a:rPr lang="en-US" sz="2000" b="1">
                <a:solidFill>
                  <a:srgbClr val="002060"/>
                </a:solidFill>
                <a:latin typeface="Times New Roman" panose="02020603050405020304" pitchFamily="18" charset="0"/>
                <a:cs typeface="Times New Roman" panose="02020603050405020304" pitchFamily="18" charset="0"/>
              </a:rPr>
              <a:t>Lĩnh vực           : Giáo dục mẫu giáo</a:t>
            </a:r>
          </a:p>
          <a:p>
            <a:r>
              <a:rPr lang="en-US" sz="2000" b="1">
                <a:solidFill>
                  <a:srgbClr val="002060"/>
                </a:solidFill>
                <a:latin typeface="Times New Roman" panose="02020603050405020304" pitchFamily="18" charset="0"/>
                <a:cs typeface="Times New Roman" panose="02020603050405020304" pitchFamily="18" charset="0"/>
              </a:rPr>
              <a:t>Cấp học            : Mầm non</a:t>
            </a:r>
          </a:p>
          <a:p>
            <a:r>
              <a:rPr lang="en-US" sz="2000" b="1">
                <a:solidFill>
                  <a:srgbClr val="002060"/>
                </a:solidFill>
                <a:latin typeface="Times New Roman" panose="02020603050405020304" pitchFamily="18" charset="0"/>
                <a:cs typeface="Times New Roman" panose="02020603050405020304" pitchFamily="18" charset="0"/>
              </a:rPr>
              <a:t>Họ tên tác giả   : </a:t>
            </a:r>
            <a:r>
              <a:rPr lang="en-US" sz="2000" b="1" dirty="0" err="1">
                <a:solidFill>
                  <a:srgbClr val="002060"/>
                </a:solidFill>
                <a:latin typeface="Times New Roman" panose="02020603050405020304" pitchFamily="18" charset="0"/>
                <a:cs typeface="Times New Roman" panose="02020603050405020304" pitchFamily="18" charset="0"/>
              </a:rPr>
              <a:t>Nguyễn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Thị</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Ngọc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Lan</a:t>
            </a:r>
            <a:endParaRPr lang="en-US" sz="2000" b="1" dirty="0">
              <a:solidFill>
                <a:srgbClr val="002060"/>
              </a:solidFill>
              <a:latin typeface="Times New Roman" panose="02020603050405020304" pitchFamily="18" charset="0"/>
              <a:cs typeface="Times New Roman" panose="02020603050405020304" pitchFamily="18" charset="0"/>
            </a:endParaRPr>
          </a:p>
          <a:p>
            <a:r>
              <a:rPr lang="en-US" sz="2000" b="1" err="1">
                <a:solidFill>
                  <a:srgbClr val="002060"/>
                </a:solidFill>
                <a:latin typeface="Times New Roman" panose="02020603050405020304" pitchFamily="18" charset="0"/>
                <a:cs typeface="Times New Roman" panose="02020603050405020304" pitchFamily="18" charset="0"/>
              </a:rPr>
              <a:t>Chức</a:t>
            </a:r>
            <a:r>
              <a:rPr lang="en-US" sz="2000" b="1">
                <a:solidFill>
                  <a:srgbClr val="002060"/>
                </a:solidFill>
                <a:latin typeface="Times New Roman" panose="02020603050405020304" pitchFamily="18" charset="0"/>
                <a:cs typeface="Times New Roman" panose="02020603050405020304" pitchFamily="18" charset="0"/>
              </a:rPr>
              <a:t> vụ            : </a:t>
            </a:r>
            <a:r>
              <a:rPr lang="en-US" sz="2000" b="1" err="1">
                <a:solidFill>
                  <a:srgbClr val="002060"/>
                </a:solidFill>
                <a:latin typeface="Times New Roman" panose="02020603050405020304" pitchFamily="18" charset="0"/>
                <a:cs typeface="Times New Roman" panose="02020603050405020304" pitchFamily="18" charset="0"/>
              </a:rPr>
              <a:t>Giáo</a:t>
            </a:r>
            <a:r>
              <a:rPr lang="en-US" sz="2000" b="1">
                <a:solidFill>
                  <a:srgbClr val="002060"/>
                </a:solidFill>
                <a:latin typeface="Times New Roman" panose="02020603050405020304" pitchFamily="18" charset="0"/>
                <a:cs typeface="Times New Roman" panose="02020603050405020304" pitchFamily="18" charset="0"/>
              </a:rPr>
              <a:t> viên - ĐT: 0966.725.210</a:t>
            </a:r>
          </a:p>
          <a:p>
            <a:r>
              <a:rPr lang="en-US" sz="2000" b="1">
                <a:solidFill>
                  <a:srgbClr val="002060"/>
                </a:solidFill>
                <a:latin typeface="Times New Roman" panose="02020603050405020304" pitchFamily="18" charset="0"/>
                <a:cs typeface="Times New Roman" panose="02020603050405020304" pitchFamily="18" charset="0"/>
              </a:rPr>
              <a:t>Đơn vị công tác: Trường MN Hoa Mộc Lan </a:t>
            </a:r>
          </a:p>
          <a:p>
            <a:r>
              <a:rPr lang="en-US" sz="2000" b="1">
                <a:solidFill>
                  <a:srgbClr val="002060"/>
                </a:solidFill>
                <a:latin typeface="Times New Roman" panose="02020603050405020304" pitchFamily="18" charset="0"/>
                <a:cs typeface="Times New Roman" panose="02020603050405020304" pitchFamily="18" charset="0"/>
              </a:rPr>
              <a:t>                             Quận Long Biên - Hà Nội</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893E394-83AF-4272-8016-FD3220A24241}"/>
              </a:ext>
            </a:extLst>
          </p:cNvPr>
          <p:cNvSpPr txBox="1"/>
          <p:nvPr/>
        </p:nvSpPr>
        <p:spPr>
          <a:xfrm>
            <a:off x="4982807" y="6342002"/>
            <a:ext cx="3023585" cy="461665"/>
          </a:xfrm>
          <a:prstGeom prst="rect">
            <a:avLst/>
          </a:prstGeom>
          <a:noFill/>
        </p:spPr>
        <p:txBody>
          <a:bodyPr wrap="non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Năm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2024 </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2025</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0" name="Picture 9" descr="A logo with a couple people and a flower&#10;&#10;Description automatically generated">
            <a:extLst>
              <a:ext uri="{FF2B5EF4-FFF2-40B4-BE49-F238E27FC236}">
                <a16:creationId xmlns:a16="http://schemas.microsoft.com/office/drawing/2014/main" id="{4D20021B-FB74-416D-9237-E18C5885B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2904" y="1231457"/>
            <a:ext cx="1085869" cy="976531"/>
          </a:xfrm>
          <a:prstGeom prst="rect">
            <a:avLst/>
          </a:prstGeom>
        </p:spPr>
      </p:pic>
    </p:spTree>
    <p:extLst>
      <p:ext uri="{BB962C8B-B14F-4D97-AF65-F5344CB8AC3E}">
        <p14:creationId xmlns:p14="http://schemas.microsoft.com/office/powerpoint/2010/main" val="2220951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09C1C76F-1879-4D9F-BDBE-5282F765E348}"/>
              </a:ext>
            </a:extLst>
          </p:cNvPr>
          <p:cNvSpPr/>
          <p:nvPr/>
        </p:nvSpPr>
        <p:spPr>
          <a:xfrm>
            <a:off x="2953350" y="846522"/>
            <a:ext cx="6640642" cy="60752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imes New Roman" pitchFamily="18" charset="0"/>
                <a:cs typeface="Times New Roman" pitchFamily="18" charset="0"/>
              </a:rPr>
              <a:t>NỘI DUNG CHÍNH</a:t>
            </a:r>
          </a:p>
        </p:txBody>
      </p:sp>
      <p:sp>
        <p:nvSpPr>
          <p:cNvPr id="12" name="Oval 11">
            <a:extLst>
              <a:ext uri="{FF2B5EF4-FFF2-40B4-BE49-F238E27FC236}">
                <a16:creationId xmlns:a16="http://schemas.microsoft.com/office/drawing/2014/main" id="{3A64E152-6A5E-4125-8162-363A6A731A94}"/>
              </a:ext>
            </a:extLst>
          </p:cNvPr>
          <p:cNvSpPr/>
          <p:nvPr/>
        </p:nvSpPr>
        <p:spPr>
          <a:xfrm>
            <a:off x="3564407" y="3550305"/>
            <a:ext cx="768100" cy="768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II</a:t>
            </a:r>
          </a:p>
        </p:txBody>
      </p:sp>
      <p:sp>
        <p:nvSpPr>
          <p:cNvPr id="13" name="Oval 12">
            <a:extLst>
              <a:ext uri="{FF2B5EF4-FFF2-40B4-BE49-F238E27FC236}">
                <a16:creationId xmlns:a16="http://schemas.microsoft.com/office/drawing/2014/main" id="{44541B21-8819-47D0-85FC-652D417037D9}"/>
              </a:ext>
            </a:extLst>
          </p:cNvPr>
          <p:cNvSpPr/>
          <p:nvPr/>
        </p:nvSpPr>
        <p:spPr>
          <a:xfrm>
            <a:off x="3432748" y="4806119"/>
            <a:ext cx="1019331" cy="768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III</a:t>
            </a:r>
          </a:p>
        </p:txBody>
      </p:sp>
      <p:sp>
        <p:nvSpPr>
          <p:cNvPr id="14" name="Oval 13">
            <a:extLst>
              <a:ext uri="{FF2B5EF4-FFF2-40B4-BE49-F238E27FC236}">
                <a16:creationId xmlns:a16="http://schemas.microsoft.com/office/drawing/2014/main" id="{55FE353A-2764-4F53-B292-B2D07AD5BCC8}"/>
              </a:ext>
            </a:extLst>
          </p:cNvPr>
          <p:cNvSpPr/>
          <p:nvPr/>
        </p:nvSpPr>
        <p:spPr>
          <a:xfrm>
            <a:off x="3564407" y="2309794"/>
            <a:ext cx="768100" cy="768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I</a:t>
            </a:r>
          </a:p>
        </p:txBody>
      </p:sp>
      <p:grpSp>
        <p:nvGrpSpPr>
          <p:cNvPr id="15" name="Group 14">
            <a:extLst>
              <a:ext uri="{FF2B5EF4-FFF2-40B4-BE49-F238E27FC236}">
                <a16:creationId xmlns:a16="http://schemas.microsoft.com/office/drawing/2014/main" id="{AB185970-B3F7-4D60-98CE-D3A4EE5570AC}"/>
              </a:ext>
            </a:extLst>
          </p:cNvPr>
          <p:cNvGrpSpPr/>
          <p:nvPr/>
        </p:nvGrpSpPr>
        <p:grpSpPr>
          <a:xfrm>
            <a:off x="4342666" y="2309794"/>
            <a:ext cx="5251326" cy="731520"/>
            <a:chOff x="2738719" y="1470345"/>
            <a:chExt cx="4291201" cy="731520"/>
          </a:xfrm>
        </p:grpSpPr>
        <p:sp>
          <p:nvSpPr>
            <p:cNvPr id="16" name="Flowchart: Stored Data 15">
              <a:extLst>
                <a:ext uri="{FF2B5EF4-FFF2-40B4-BE49-F238E27FC236}">
                  <a16:creationId xmlns:a16="http://schemas.microsoft.com/office/drawing/2014/main" id="{963962D2-C841-48E9-A8F9-87CAC4592B03}"/>
                </a:ext>
              </a:extLst>
            </p:cNvPr>
            <p:cNvSpPr/>
            <p:nvPr/>
          </p:nvSpPr>
          <p:spPr>
            <a:xfrm flipH="1">
              <a:off x="2738719" y="1470345"/>
              <a:ext cx="1075340" cy="731520"/>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A274B92E-CC1B-4D07-96E6-B169AEB914FB}"/>
                </a:ext>
              </a:extLst>
            </p:cNvPr>
            <p:cNvSpPr/>
            <p:nvPr/>
          </p:nvSpPr>
          <p:spPr>
            <a:xfrm>
              <a:off x="2958990" y="1470345"/>
              <a:ext cx="4070930"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ĐẶT VẤN ĐỀ</a:t>
              </a:r>
            </a:p>
          </p:txBody>
        </p:sp>
      </p:grpSp>
      <p:grpSp>
        <p:nvGrpSpPr>
          <p:cNvPr id="18" name="Group 17">
            <a:extLst>
              <a:ext uri="{FF2B5EF4-FFF2-40B4-BE49-F238E27FC236}">
                <a16:creationId xmlns:a16="http://schemas.microsoft.com/office/drawing/2014/main" id="{5D783901-6B3C-4079-B53E-56832BB0A796}"/>
              </a:ext>
            </a:extLst>
          </p:cNvPr>
          <p:cNvGrpSpPr/>
          <p:nvPr/>
        </p:nvGrpSpPr>
        <p:grpSpPr>
          <a:xfrm>
            <a:off x="4342666" y="3586885"/>
            <a:ext cx="5251326" cy="731520"/>
            <a:chOff x="2738719" y="1470345"/>
            <a:chExt cx="4291201" cy="731520"/>
          </a:xfrm>
        </p:grpSpPr>
        <p:sp>
          <p:nvSpPr>
            <p:cNvPr id="19" name="Flowchart: Stored Data 18">
              <a:extLst>
                <a:ext uri="{FF2B5EF4-FFF2-40B4-BE49-F238E27FC236}">
                  <a16:creationId xmlns:a16="http://schemas.microsoft.com/office/drawing/2014/main" id="{F70FCF37-63E7-48F8-A74E-1B578630DF35}"/>
                </a:ext>
              </a:extLst>
            </p:cNvPr>
            <p:cNvSpPr/>
            <p:nvPr/>
          </p:nvSpPr>
          <p:spPr>
            <a:xfrm flipH="1">
              <a:off x="2738719" y="1470345"/>
              <a:ext cx="1075340" cy="731520"/>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id="{9F14481D-3EA2-421E-8A8B-B700D170DCBC}"/>
                </a:ext>
              </a:extLst>
            </p:cNvPr>
            <p:cNvSpPr/>
            <p:nvPr/>
          </p:nvSpPr>
          <p:spPr>
            <a:xfrm>
              <a:off x="2958990" y="1470345"/>
              <a:ext cx="4070930"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    GIẢI QUYẾT VẤN ĐỀ</a:t>
              </a:r>
            </a:p>
          </p:txBody>
        </p:sp>
      </p:grpSp>
      <p:grpSp>
        <p:nvGrpSpPr>
          <p:cNvPr id="21" name="Group 20">
            <a:extLst>
              <a:ext uri="{FF2B5EF4-FFF2-40B4-BE49-F238E27FC236}">
                <a16:creationId xmlns:a16="http://schemas.microsoft.com/office/drawing/2014/main" id="{55C9B2BD-A502-4E73-97BE-540C5F0D22CB}"/>
              </a:ext>
            </a:extLst>
          </p:cNvPr>
          <p:cNvGrpSpPr/>
          <p:nvPr/>
        </p:nvGrpSpPr>
        <p:grpSpPr>
          <a:xfrm>
            <a:off x="4342665" y="4846547"/>
            <a:ext cx="5251327" cy="731520"/>
            <a:chOff x="2738719" y="1470345"/>
            <a:chExt cx="4291201" cy="731520"/>
          </a:xfrm>
        </p:grpSpPr>
        <p:sp>
          <p:nvSpPr>
            <p:cNvPr id="22" name="Flowchart: Stored Data 21">
              <a:extLst>
                <a:ext uri="{FF2B5EF4-FFF2-40B4-BE49-F238E27FC236}">
                  <a16:creationId xmlns:a16="http://schemas.microsoft.com/office/drawing/2014/main" id="{019770CD-1184-43EF-BF43-7778FDFDB187}"/>
                </a:ext>
              </a:extLst>
            </p:cNvPr>
            <p:cNvSpPr/>
            <p:nvPr/>
          </p:nvSpPr>
          <p:spPr>
            <a:xfrm flipH="1">
              <a:off x="2738719" y="1470345"/>
              <a:ext cx="1075340" cy="731520"/>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id="{4127A123-00DC-4C37-9D31-7C24527A1242}"/>
                </a:ext>
              </a:extLst>
            </p:cNvPr>
            <p:cNvSpPr/>
            <p:nvPr/>
          </p:nvSpPr>
          <p:spPr>
            <a:xfrm>
              <a:off x="2958990" y="1470345"/>
              <a:ext cx="4070930"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KẾT LUẬN</a:t>
              </a:r>
              <a:endParaRPr lang="en-US" sz="32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2370661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22" presetClass="entr" presetSubtype="8"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8C9E474D-942D-4340-9C43-7645A4A09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26734" y="-2626734"/>
            <a:ext cx="6938532" cy="12192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F5AE38DC-73D4-448F-AA28-2D44A4C41C71}"/>
              </a:ext>
            </a:extLst>
          </p:cNvPr>
          <p:cNvSpPr txBox="1"/>
          <p:nvPr/>
        </p:nvSpPr>
        <p:spPr>
          <a:xfrm>
            <a:off x="1747886" y="1228497"/>
            <a:ext cx="3377905" cy="4401205"/>
          </a:xfrm>
          <a:prstGeom prst="rect">
            <a:avLst/>
          </a:prstGeom>
          <a:noFill/>
          <a:ln w="28575">
            <a:solidFill>
              <a:srgbClr val="2D6B25"/>
            </a:solidFill>
          </a:ln>
        </p:spPr>
        <p:txBody>
          <a:bodyPr wrap="square">
            <a:spAutoFit/>
          </a:bodyPr>
          <a:lstStyle/>
          <a:p>
            <a:pPr algn="just">
              <a:spcBef>
                <a:spcPct val="0"/>
              </a:spcBef>
              <a:buFontTx/>
              <a:buNone/>
            </a:pPr>
            <a:r>
              <a:rPr lang="en-US" altLang="en-US" sz="2000" dirty="0" smtClean="0">
                <a:solidFill>
                  <a:srgbClr val="0070C0"/>
                </a:solidFill>
                <a:latin typeface="Times New Roman" panose="02020603050405020304" pitchFamily="18" charset="0"/>
                <a:cs typeface="Times New Roman" panose="02020603050405020304" pitchFamily="18" charset="0"/>
              </a:rPr>
              <a:t>     </a:t>
            </a:r>
            <a:r>
              <a:rPr lang="en-US" altLang="en-US" sz="2000" dirty="0" err="1" smtClean="0">
                <a:solidFill>
                  <a:srgbClr val="0070C0"/>
                </a:solidFill>
                <a:latin typeface="Times New Roman" panose="02020603050405020304" pitchFamily="18" charset="0"/>
                <a:cs typeface="Times New Roman" panose="02020603050405020304" pitchFamily="18" charset="0"/>
              </a:rPr>
              <a:t>Hiện</a:t>
            </a:r>
            <a:r>
              <a:rPr lang="en-US" altLang="en-US" sz="2000" dirty="0" smtClean="0">
                <a:solidFill>
                  <a:srgbClr val="0070C0"/>
                </a:solidFill>
                <a:latin typeface="Times New Roman" panose="02020603050405020304" pitchFamily="18" charset="0"/>
                <a:cs typeface="Times New Roman" panose="02020603050405020304" pitchFamily="18" charset="0"/>
              </a:rPr>
              <a:t> </a:t>
            </a:r>
            <a:r>
              <a:rPr lang="en-US" altLang="en-US" sz="2000" dirty="0">
                <a:solidFill>
                  <a:srgbClr val="0070C0"/>
                </a:solidFill>
                <a:latin typeface="Times New Roman" panose="02020603050405020304" pitchFamily="18" charset="0"/>
                <a:cs typeface="Times New Roman" panose="02020603050405020304" pitchFamily="18" charset="0"/>
              </a:rPr>
              <a:t>nay, </a:t>
            </a:r>
            <a:r>
              <a:rPr lang="en-US" altLang="en-US" sz="2000" dirty="0" err="1">
                <a:solidFill>
                  <a:srgbClr val="0070C0"/>
                </a:solidFill>
                <a:latin typeface="Times New Roman" panose="02020603050405020304" pitchFamily="18" charset="0"/>
                <a:cs typeface="Times New Roman" panose="02020603050405020304" pitchFamily="18" charset="0"/>
              </a:rPr>
              <a:t>việc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tổ</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chức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hoạt</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động</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khám</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phá</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khoa</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học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thông</a:t>
            </a:r>
            <a:r>
              <a:rPr lang="en-US" altLang="en-US" sz="2000" dirty="0">
                <a:solidFill>
                  <a:srgbClr val="0070C0"/>
                </a:solidFill>
                <a:latin typeface="Times New Roman" panose="02020603050405020304" pitchFamily="18" charset="0"/>
                <a:cs typeface="Times New Roman" panose="02020603050405020304" pitchFamily="18" charset="0"/>
              </a:rPr>
              <a:t> qua </a:t>
            </a:r>
            <a:r>
              <a:rPr lang="en-US" altLang="en-US" sz="2000" dirty="0" err="1">
                <a:solidFill>
                  <a:srgbClr val="0070C0"/>
                </a:solidFill>
                <a:latin typeface="Times New Roman" panose="02020603050405020304" pitchFamily="18" charset="0"/>
                <a:cs typeface="Times New Roman" panose="02020603050405020304" pitchFamily="18" charset="0"/>
              </a:rPr>
              <a:t>tổ</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chức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trò</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chơi</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thực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nghiệm</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đã</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và</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đang</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được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quan</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tâm</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trong</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các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trường</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mầm</a:t>
            </a:r>
            <a:r>
              <a:rPr lang="en-US" altLang="en-US" sz="2000" dirty="0">
                <a:solidFill>
                  <a:srgbClr val="0070C0"/>
                </a:solidFill>
                <a:latin typeface="Times New Roman" panose="02020603050405020304" pitchFamily="18" charset="0"/>
                <a:cs typeface="Times New Roman" panose="02020603050405020304" pitchFamily="18" charset="0"/>
              </a:rPr>
              <a:t> non, </a:t>
            </a:r>
            <a:r>
              <a:rPr lang="en-US" altLang="en-US" sz="2000" dirty="0" err="1">
                <a:solidFill>
                  <a:srgbClr val="0070C0"/>
                </a:solidFill>
                <a:latin typeface="Times New Roman" panose="02020603050405020304" pitchFamily="18" charset="0"/>
                <a:cs typeface="Times New Roman" panose="02020603050405020304" pitchFamily="18" charset="0"/>
              </a:rPr>
              <a:t>tuy</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nhiên</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giáo</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viên</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còn</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ôm</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đồm</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nhiều</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nội</a:t>
            </a:r>
            <a:r>
              <a:rPr lang="en-US" altLang="en-US" sz="2000" dirty="0">
                <a:solidFill>
                  <a:srgbClr val="0070C0"/>
                </a:solidFill>
                <a:latin typeface="Times New Roman" panose="02020603050405020304" pitchFamily="18" charset="0"/>
                <a:cs typeface="Times New Roman" panose="02020603050405020304" pitchFamily="18" charset="0"/>
              </a:rPr>
              <a:t> dung </a:t>
            </a:r>
            <a:r>
              <a:rPr lang="en-US" altLang="en-US" sz="2000" dirty="0" err="1">
                <a:solidFill>
                  <a:srgbClr val="0070C0"/>
                </a:solidFill>
                <a:latin typeface="Times New Roman" panose="02020603050405020304" pitchFamily="18" charset="0"/>
                <a:cs typeface="Times New Roman" panose="02020603050405020304" pitchFamily="18" charset="0"/>
              </a:rPr>
              <a:t>khám</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phá</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trong</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một</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hình</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thức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nặng</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về</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cung</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cấp</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kiến</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thức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hơn</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là</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tạo</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cơ</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hội</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cho</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trẻ</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tham</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gia</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các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hoạt</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động</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trải</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nghiệm</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tìm</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tòi</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khám</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phá</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và</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chưa</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chú</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trọng</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tới</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việc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hình</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thành</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các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kỹ</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năng</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nhận</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thức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cho</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trẻ</a:t>
            </a:r>
            <a:r>
              <a:rPr lang="en-US" altLang="en-US" sz="2000" dirty="0">
                <a:solidFill>
                  <a:srgbClr val="0070C0"/>
                </a:solidFill>
              </a:rPr>
              <a:t>.</a:t>
            </a:r>
          </a:p>
        </p:txBody>
      </p:sp>
      <p:sp>
        <p:nvSpPr>
          <p:cNvPr id="7" name="Hộp Văn bản 2">
            <a:extLst>
              <a:ext uri="{FF2B5EF4-FFF2-40B4-BE49-F238E27FC236}">
                <a16:creationId xmlns:a16="http://schemas.microsoft.com/office/drawing/2014/main" id="{6B7728D9-CD3A-BFE2-B607-A99C75AC607E}"/>
              </a:ext>
            </a:extLst>
          </p:cNvPr>
          <p:cNvSpPr txBox="1"/>
          <p:nvPr/>
        </p:nvSpPr>
        <p:spPr>
          <a:xfrm>
            <a:off x="6061650" y="1231672"/>
            <a:ext cx="5542731" cy="2862322"/>
          </a:xfrm>
          <a:prstGeom prst="rect">
            <a:avLst/>
          </a:prstGeom>
          <a:noFill/>
          <a:ln w="28575">
            <a:solidFill>
              <a:srgbClr val="2D6B25"/>
            </a:solidFill>
          </a:ln>
        </p:spPr>
        <p:txBody>
          <a:bodyPr wrap="square">
            <a:spAutoFit/>
          </a:bodyPr>
          <a:lstStyle/>
          <a:p>
            <a:pPr algn="just">
              <a:defRPr/>
            </a:pP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Với</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những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lý</a:t>
            </a:r>
            <a:r>
              <a:rPr lang="en-US" sz="2000" dirty="0">
                <a:solidFill>
                  <a:srgbClr val="0070C0"/>
                </a:solidFill>
                <a:latin typeface="Times New Roman" panose="02020603050405020304" pitchFamily="18" charset="0"/>
                <a:cs typeface="Times New Roman" panose="02020603050405020304" pitchFamily="18" charset="0"/>
              </a:rPr>
              <a:t> do </a:t>
            </a:r>
            <a:r>
              <a:rPr lang="en-US" sz="2000" dirty="0" err="1">
                <a:solidFill>
                  <a:srgbClr val="0070C0"/>
                </a:solidFill>
                <a:latin typeface="Times New Roman" panose="02020603050405020304" pitchFamily="18" charset="0"/>
                <a:cs typeface="Times New Roman" panose="02020603050405020304" pitchFamily="18" charset="0"/>
              </a:rPr>
              <a:t>trên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tôi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đã</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mạnh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dạn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áp</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dụng</a:t>
            </a:r>
            <a:r>
              <a:rPr lang="en-US" sz="2000" dirty="0">
                <a:solidFill>
                  <a:srgbClr val="0070C0"/>
                </a:solidFill>
                <a:latin typeface="Times New Roman" panose="02020603050405020304" pitchFamily="18" charset="0"/>
                <a:cs typeface="Times New Roman" panose="02020603050405020304" pitchFamily="18" charset="0"/>
              </a:rPr>
              <a:t> </a:t>
            </a:r>
            <a:r>
              <a:rPr lang="en-US" sz="2000" b="1" i="1" dirty="0" smtClean="0">
                <a:solidFill>
                  <a:srgbClr val="0070C0"/>
                </a:solidFill>
                <a:latin typeface="Times New Roman" panose="02020603050405020304" pitchFamily="18" charset="0"/>
                <a:cs typeface="Times New Roman" panose="02020603050405020304" pitchFamily="18" charset="0"/>
              </a:rPr>
              <a:t>“</a:t>
            </a:r>
            <a:r>
              <a:rPr lang="en-US" sz="2000" b="1" i="1" dirty="0" err="1">
                <a:solidFill>
                  <a:srgbClr val="0070C0"/>
                </a:solidFill>
                <a:latin typeface="Times New Roman" panose="02020603050405020304" pitchFamily="18" charset="0"/>
                <a:cs typeface="Times New Roman" panose="02020603050405020304" pitchFamily="18" charset="0"/>
              </a:rPr>
              <a:t>B</a:t>
            </a:r>
            <a:r>
              <a:rPr lang="en-US" sz="2000" b="1" i="1" dirty="0" err="1" smtClean="0">
                <a:solidFill>
                  <a:srgbClr val="0070C0"/>
                </a:solidFill>
                <a:latin typeface="Times New Roman" panose="02020603050405020304" pitchFamily="18" charset="0"/>
                <a:cs typeface="Times New Roman" panose="02020603050405020304" pitchFamily="18" charset="0"/>
              </a:rPr>
              <a:t>iện</a:t>
            </a:r>
            <a:r>
              <a:rPr lang="en-US" sz="2000" b="1" i="1" dirty="0" smtClean="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pháp</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tổ</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chức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trò</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chơi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thực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nghiệm</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cho</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trẻ</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smtClean="0">
                <a:solidFill>
                  <a:srgbClr val="0070C0"/>
                </a:solidFill>
                <a:latin typeface="Times New Roman" panose="02020603050405020304" pitchFamily="18" charset="0"/>
                <a:cs typeface="Times New Roman" panose="02020603050405020304" pitchFamily="18" charset="0"/>
              </a:rPr>
              <a:t>mẫu</a:t>
            </a:r>
            <a:r>
              <a:rPr lang="en-US" sz="2000" b="1" i="1" dirty="0" smtClean="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giáo</a:t>
            </a:r>
            <a:r>
              <a:rPr lang="en-US" sz="2000" b="1" i="1" dirty="0">
                <a:solidFill>
                  <a:srgbClr val="0070C0"/>
                </a:solidFill>
                <a:latin typeface="Times New Roman" panose="02020603050405020304" pitchFamily="18" charset="0"/>
                <a:cs typeface="Times New Roman" panose="02020603050405020304" pitchFamily="18" charset="0"/>
              </a:rPr>
              <a:t> 4-5 </a:t>
            </a:r>
            <a:r>
              <a:rPr lang="en-US" sz="2000" b="1" i="1" dirty="0" err="1">
                <a:solidFill>
                  <a:srgbClr val="0070C0"/>
                </a:solidFill>
                <a:latin typeface="Times New Roman" panose="02020603050405020304" pitchFamily="18" charset="0"/>
                <a:cs typeface="Times New Roman" panose="02020603050405020304" pitchFamily="18" charset="0"/>
              </a:rPr>
              <a:t>tuổi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khám</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phá</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khoa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học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nhằm</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giúp</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trẻ</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lớp</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tôi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hứng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thú</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tích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cực</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tham</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gia</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vào</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các</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hoạt</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động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một</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cách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chủ</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động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tích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cực</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hơn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Và</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trước</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khi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áp</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dụng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biện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pháp</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này</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tôi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đã</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nhận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thấy</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những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ưu</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điểm</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hạn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chế</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và</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nguyên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nhân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của</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hạn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chế</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như</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sau</a:t>
            </a:r>
            <a:r>
              <a:rPr lang="en-US" sz="2000" dirty="0">
                <a:solidFill>
                  <a:srgbClr val="0070C0"/>
                </a:solidFill>
                <a:latin typeface="Times New Roman" panose="02020603050405020304" pitchFamily="18" charset="0"/>
                <a:cs typeface="Times New Roman" panose="02020603050405020304" pitchFamily="18" charset="0"/>
              </a:rPr>
              <a:t>:</a:t>
            </a:r>
            <a:r>
              <a:rPr lang="en-US" sz="2000" b="1" dirty="0">
                <a:solidFill>
                  <a:srgbClr val="0070C0"/>
                </a:solidFill>
                <a:latin typeface="Times New Roman" panose="02020603050405020304" pitchFamily="18" charset="0"/>
                <a:cs typeface="Times New Roman" panose="02020603050405020304" pitchFamily="18" charset="0"/>
              </a:rPr>
              <a:t>   </a:t>
            </a:r>
            <a:endParaRPr lang="en-US" sz="2000" dirty="0">
              <a:solidFill>
                <a:srgbClr val="0070C0"/>
              </a:solidFill>
              <a:latin typeface="Times New Roman" pitchFamily="18" charset="0"/>
              <a:cs typeface="Times New Roman" pitchFamily="18" charset="0"/>
            </a:endParaRPr>
          </a:p>
          <a:p>
            <a:pPr>
              <a:defRPr/>
            </a:pPr>
            <a:endParaRPr lang="en-US" sz="2000" dirty="0">
              <a:latin typeface="Times New Roman" pitchFamily="18" charset="0"/>
              <a:cs typeface="Times New Roman" pitchFamily="18" charset="0"/>
            </a:endParaRPr>
          </a:p>
        </p:txBody>
      </p:sp>
      <p:pic>
        <p:nvPicPr>
          <p:cNvPr id="8" name="Picture 4" descr="Trẻ em hôm nay, thế giới ngày mai | HỆ VĂN HÓA ĐỜI SỐNG KHOA GIÁO - VOV2">
            <a:extLst>
              <a:ext uri="{FF2B5EF4-FFF2-40B4-BE49-F238E27FC236}">
                <a16:creationId xmlns:a16="http://schemas.microsoft.com/office/drawing/2014/main" id="{EC46A533-D287-4D09-AC68-289A3B6D7E11}"/>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65342" y="3593689"/>
            <a:ext cx="5709489" cy="34123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590670" y="89885"/>
            <a:ext cx="2348785" cy="461665"/>
          </a:xfrm>
          <a:prstGeom prst="rect">
            <a:avLst/>
          </a:prstGeom>
        </p:spPr>
        <p:txBody>
          <a:bodyPr wrap="none">
            <a:spAutoFit/>
          </a:bodyPr>
          <a:lstStyle/>
          <a:p>
            <a:r>
              <a:rPr lang="en-US" sz="2400" b="1" dirty="0">
                <a:solidFill>
                  <a:srgbClr val="002060"/>
                </a:solidFill>
                <a:latin typeface="Times New Roman" panose="02020603050405020304" pitchFamily="18" charset="0"/>
                <a:cs typeface="Times New Roman" panose="02020603050405020304" pitchFamily="18" charset="0"/>
              </a:rPr>
              <a:t>I. ĐẶT VẤN ĐỀ</a:t>
            </a:r>
          </a:p>
        </p:txBody>
      </p:sp>
    </p:spTree>
    <p:extLst>
      <p:ext uri="{BB962C8B-B14F-4D97-AF65-F5344CB8AC3E}">
        <p14:creationId xmlns:p14="http://schemas.microsoft.com/office/powerpoint/2010/main" val="148140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Hình ảnh 2">
            <a:extLst>
              <a:ext uri="{FF2B5EF4-FFF2-40B4-BE49-F238E27FC236}">
                <a16:creationId xmlns:a16="http://schemas.microsoft.com/office/drawing/2014/main" id="{6AD859DA-A82F-7FA1-826E-2926C94376D6}"/>
              </a:ext>
            </a:extLst>
          </p:cNvPr>
          <p:cNvPicPr>
            <a:picLocks noChangeAspect="1"/>
          </p:cNvPicPr>
          <p:nvPr/>
        </p:nvPicPr>
        <p:blipFill rotWithShape="1">
          <a:blip r:embed="rId2"/>
          <a:srcRect/>
          <a:stretch/>
        </p:blipFill>
        <p:spPr>
          <a:xfrm>
            <a:off x="0" y="0"/>
            <a:ext cx="12191980" cy="6857990"/>
          </a:xfrm>
          <a:prstGeom prst="rect">
            <a:avLst/>
          </a:prstGeom>
        </p:spPr>
      </p:pic>
      <p:sp>
        <p:nvSpPr>
          <p:cNvPr id="5" name="Rectangle 4"/>
          <p:cNvSpPr/>
          <p:nvPr/>
        </p:nvSpPr>
        <p:spPr>
          <a:xfrm>
            <a:off x="4249949" y="134292"/>
            <a:ext cx="3692101" cy="461665"/>
          </a:xfrm>
          <a:prstGeom prst="rect">
            <a:avLst/>
          </a:prstGeom>
        </p:spPr>
        <p:txBody>
          <a:bodyPr wrap="none">
            <a:spAutoFit/>
          </a:bodyPr>
          <a:lstStyle/>
          <a:p>
            <a:r>
              <a:rPr lang="en-US" sz="2400" b="1" dirty="0">
                <a:solidFill>
                  <a:srgbClr val="002060"/>
                </a:solidFill>
                <a:latin typeface="Times New Roman" panose="02020603050405020304" pitchFamily="18" charset="0"/>
                <a:cs typeface="Times New Roman" panose="02020603050405020304" pitchFamily="18" charset="0"/>
              </a:rPr>
              <a:t>II. GIẢI QUYẾT VẤN ĐỀ</a:t>
            </a:r>
          </a:p>
        </p:txBody>
      </p:sp>
      <p:sp>
        <p:nvSpPr>
          <p:cNvPr id="6" name="Rectangle 5"/>
          <p:cNvSpPr/>
          <p:nvPr/>
        </p:nvSpPr>
        <p:spPr>
          <a:xfrm>
            <a:off x="1335132" y="843240"/>
            <a:ext cx="1717137" cy="369332"/>
          </a:xfrm>
          <a:prstGeom prst="rect">
            <a:avLst/>
          </a:prstGeom>
        </p:spPr>
        <p:txBody>
          <a:bodyPr wrap="none">
            <a:spAutoFit/>
          </a:bodyPr>
          <a:lstStyle/>
          <a:p>
            <a:pPr algn="ctr"/>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luận</a:t>
            </a:r>
            <a:endParaRPr lang="en-US" b="1" dirty="0">
              <a:latin typeface="Times New Roman" panose="02020603050405020304" pitchFamily="18" charset="0"/>
              <a:cs typeface="Times New Roman" panose="02020603050405020304" pitchFamily="18" charset="0"/>
            </a:endParaRPr>
          </a:p>
        </p:txBody>
      </p:sp>
      <p:sp>
        <p:nvSpPr>
          <p:cNvPr id="9" name="Rectangle 8"/>
          <p:cNvSpPr/>
          <p:nvPr/>
        </p:nvSpPr>
        <p:spPr>
          <a:xfrm>
            <a:off x="1478790" y="1230021"/>
            <a:ext cx="4159876" cy="4801314"/>
          </a:xfrm>
          <a:prstGeom prst="rect">
            <a:avLst/>
          </a:prstGeom>
        </p:spPr>
        <p:txBody>
          <a:bodyPr wrap="square">
            <a:spAutoFit/>
          </a:bodyPr>
          <a:lstStyle/>
          <a:p>
            <a:pPr indent="228600" algn="just"/>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mẫu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nhỡ</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lúc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tư</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duy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trực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triển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hơn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cầu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mối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hẹ</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giữa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sự</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nhau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bước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đầu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suy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luận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nên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công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nghiên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cứu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thử</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thí</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nước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ánh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sáng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không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khí</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sự</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tôi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thấy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chúng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thể</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ứng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kiến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thức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như</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Môi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xung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nước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tự</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nhiên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hay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Phân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loại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dung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chất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liệu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Ngoài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thể</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thực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giờ</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ngoài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trời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khóa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mở</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rộng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6133295" y="1305336"/>
            <a:ext cx="3981182" cy="4247317"/>
          </a:xfrm>
          <a:prstGeom prst="rect">
            <a:avLst/>
          </a:prstGeom>
        </p:spPr>
        <p:txBody>
          <a:bodyPr wrap="square">
            <a:spAutoFit/>
          </a:bodyPr>
          <a:lstStyle/>
          <a:p>
            <a:pPr indent="228600" algn="just"/>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trực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tiếp</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thí</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mình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đang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điều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thích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thú</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đối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Thật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cứ</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cháu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trải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thử</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sức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cuối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cùng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kết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đó</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sẽ</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điều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lý</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thú</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đối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Cứ</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như</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đạng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diễn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ở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lớp</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tôi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tạo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cơ</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tiếp</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kiến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thức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rèn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kỹ</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chủ</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hơn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Nhìn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vấn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đề</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nên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tôi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sáng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tạo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thí</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trò</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chời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thực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bổ</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sung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giúp</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huy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hết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mình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2890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4269347" y="230188"/>
            <a:ext cx="3026535" cy="553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vấn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endParaRPr lang="en-US" sz="20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48DB8AF-5D50-4B6C-A7D9-9BFCCDB6024A}"/>
              </a:ext>
            </a:extLst>
          </p:cNvPr>
          <p:cNvSpPr txBox="1"/>
          <p:nvPr/>
        </p:nvSpPr>
        <p:spPr>
          <a:xfrm>
            <a:off x="1457158" y="1600637"/>
            <a:ext cx="3853987" cy="369332"/>
          </a:xfrm>
          <a:prstGeom prst="rect">
            <a:avLst/>
          </a:prstGeom>
          <a:noFill/>
        </p:spPr>
        <p:txBody>
          <a:bodyPr wrap="square" rtlCol="0">
            <a:spAutoFit/>
          </a:bodyPr>
          <a:lstStyle/>
          <a:p>
            <a:endParaRPr lang="en-US" dirty="0"/>
          </a:p>
        </p:txBody>
      </p:sp>
      <p:sp>
        <p:nvSpPr>
          <p:cNvPr id="7" name="Rounded Rectangle 6"/>
          <p:cNvSpPr/>
          <p:nvPr/>
        </p:nvSpPr>
        <p:spPr>
          <a:xfrm>
            <a:off x="838200" y="1144588"/>
            <a:ext cx="4042893" cy="46235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latin typeface="Times New Roman" panose="02020603050405020304" pitchFamily="18" charset="0"/>
                <a:cs typeface="Times New Roman" panose="02020603050405020304" pitchFamily="18" charset="0"/>
              </a:rPr>
              <a:t>2.1. </a:t>
            </a:r>
            <a:r>
              <a:rPr lang="en-US" b="1" i="1" dirty="0" err="1">
                <a:latin typeface="Times New Roman" panose="02020603050405020304" pitchFamily="18" charset="0"/>
                <a:cs typeface="Times New Roman" panose="02020603050405020304" pitchFamily="18" charset="0"/>
              </a:rPr>
              <a:t>Thuận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lợi</a:t>
            </a:r>
            <a:r>
              <a:rPr lang="en-US" b="1"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giám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bậc</a:t>
            </a:r>
            <a:r>
              <a:rPr lang="en-US" dirty="0">
                <a:latin typeface="Times New Roman" panose="02020603050405020304" pitchFamily="18" charset="0"/>
                <a:cs typeface="Times New Roman" panose="02020603050405020304" pitchFamily="18" charset="0"/>
              </a:rPr>
              <a:t> cha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a:t>
            </a:r>
          </a:p>
        </p:txBody>
      </p:sp>
      <p:sp>
        <p:nvSpPr>
          <p:cNvPr id="9" name="Rounded Rectangle 8"/>
          <p:cNvSpPr/>
          <p:nvPr/>
        </p:nvSpPr>
        <p:spPr>
          <a:xfrm>
            <a:off x="6577893" y="1144587"/>
            <a:ext cx="4056845" cy="46235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i="1" dirty="0">
                <a:latin typeface="Times New Roman" panose="02020603050405020304" pitchFamily="18" charset="0"/>
                <a:cs typeface="Times New Roman" panose="02020603050405020304" pitchFamily="18" charset="0"/>
              </a:rPr>
              <a:t>2.2. </a:t>
            </a:r>
            <a:r>
              <a:rPr lang="en-US" b="1" i="1" dirty="0" err="1">
                <a:latin typeface="Times New Roman" panose="02020603050405020304" pitchFamily="18" charset="0"/>
                <a:cs typeface="Times New Roman" panose="02020603050405020304" pitchFamily="18" charset="0"/>
              </a:rPr>
              <a:t>Khó</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khăn</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thấp</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khăn</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282107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p:cNvSpPr/>
          <p:nvPr/>
        </p:nvSpPr>
        <p:spPr>
          <a:xfrm>
            <a:off x="1126576" y="262094"/>
            <a:ext cx="10227224" cy="665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spc="-20" dirty="0">
                <a:solidFill>
                  <a:srgbClr val="FFFFFF"/>
                </a:solidFill>
                <a:effectLst/>
                <a:latin typeface="Times New Roman" panose="02020603050405020304" pitchFamily="18" charset="0"/>
                <a:ea typeface="Times New Roman" panose="02020603050405020304" pitchFamily="18" charset="0"/>
              </a:rPr>
              <a:t>Để nắm bắt được khả năng của trẻ tôi tiến hành khảo sát trẻ đầu năm theo các tiêu chí sau:</a:t>
            </a:r>
            <a:r>
              <a:rPr lang="pl-PL" sz="2000" b="1" dirty="0">
                <a:solidFill>
                  <a:srgbClr val="FFFFFF"/>
                </a:solidFill>
                <a:effectLst/>
                <a:latin typeface="Times New Roman" panose="02020603050405020304" pitchFamily="18" charset="0"/>
                <a:ea typeface="Times New Roman" panose="02020603050405020304" pitchFamily="18" charset="0"/>
              </a:rPr>
              <a:t> </a:t>
            </a:r>
            <a:endParaRPr lang="en-US" sz="2000" b="1" dirty="0"/>
          </a:p>
        </p:txBody>
      </p:sp>
      <p:graphicFrame>
        <p:nvGraphicFramePr>
          <p:cNvPr id="6" name="Table 5"/>
          <p:cNvGraphicFramePr>
            <a:graphicFrameLocks noGrp="1"/>
          </p:cNvGraphicFramePr>
          <p:nvPr>
            <p:extLst>
              <p:ext uri="{D42A27DB-BD31-4B8C-83A1-F6EECF244321}">
                <p14:modId xmlns:p14="http://schemas.microsoft.com/office/powerpoint/2010/main" val="1141168590"/>
              </p:ext>
            </p:extLst>
          </p:nvPr>
        </p:nvGraphicFramePr>
        <p:xfrm>
          <a:off x="838200" y="1189372"/>
          <a:ext cx="10594740" cy="5135131"/>
        </p:xfrm>
        <a:graphic>
          <a:graphicData uri="http://schemas.openxmlformats.org/drawingml/2006/table">
            <a:tbl>
              <a:tblPr firstRow="1" firstCol="1" lastRow="1" lastCol="1" bandRow="1" bandCol="1">
                <a:tableStyleId>{5C22544A-7EE6-4342-B048-85BDC9FD1C3A}</a:tableStyleId>
              </a:tblPr>
              <a:tblGrid>
                <a:gridCol w="1240226">
                  <a:extLst>
                    <a:ext uri="{9D8B030D-6E8A-4147-A177-3AD203B41FA5}">
                      <a16:colId xmlns:a16="http://schemas.microsoft.com/office/drawing/2014/main" val="20000"/>
                    </a:ext>
                  </a:extLst>
                </a:gridCol>
                <a:gridCol w="3360090">
                  <a:extLst>
                    <a:ext uri="{9D8B030D-6E8A-4147-A177-3AD203B41FA5}">
                      <a16:colId xmlns:a16="http://schemas.microsoft.com/office/drawing/2014/main" val="20001"/>
                    </a:ext>
                  </a:extLst>
                </a:gridCol>
                <a:gridCol w="1033520">
                  <a:extLst>
                    <a:ext uri="{9D8B030D-6E8A-4147-A177-3AD203B41FA5}">
                      <a16:colId xmlns:a16="http://schemas.microsoft.com/office/drawing/2014/main" val="20002"/>
                    </a:ext>
                  </a:extLst>
                </a:gridCol>
                <a:gridCol w="1240226">
                  <a:extLst>
                    <a:ext uri="{9D8B030D-6E8A-4147-A177-3AD203B41FA5}">
                      <a16:colId xmlns:a16="http://schemas.microsoft.com/office/drawing/2014/main" val="20003"/>
                    </a:ext>
                  </a:extLst>
                </a:gridCol>
                <a:gridCol w="1240226">
                  <a:extLst>
                    <a:ext uri="{9D8B030D-6E8A-4147-A177-3AD203B41FA5}">
                      <a16:colId xmlns:a16="http://schemas.microsoft.com/office/drawing/2014/main" val="20004"/>
                    </a:ext>
                  </a:extLst>
                </a:gridCol>
                <a:gridCol w="1240226">
                  <a:extLst>
                    <a:ext uri="{9D8B030D-6E8A-4147-A177-3AD203B41FA5}">
                      <a16:colId xmlns:a16="http://schemas.microsoft.com/office/drawing/2014/main" val="20005"/>
                    </a:ext>
                  </a:extLst>
                </a:gridCol>
                <a:gridCol w="1240226">
                  <a:extLst>
                    <a:ext uri="{9D8B030D-6E8A-4147-A177-3AD203B41FA5}">
                      <a16:colId xmlns:a16="http://schemas.microsoft.com/office/drawing/2014/main" val="20006"/>
                    </a:ext>
                  </a:extLst>
                </a:gridCol>
              </a:tblGrid>
              <a:tr h="397174">
                <a:tc rowSpan="3">
                  <a:txBody>
                    <a:bodyPr/>
                    <a:lstStyle/>
                    <a:p>
                      <a:pPr algn="ctr">
                        <a:lnSpc>
                          <a:spcPct val="120000"/>
                        </a:lnSpc>
                        <a:spcAft>
                          <a:spcPts val="1000"/>
                        </a:spcAft>
                      </a:pPr>
                      <a:r>
                        <a:rPr lang="en-US" sz="1400" b="1" dirty="0">
                          <a:effectLst/>
                          <a:latin typeface="Times New Roman" panose="02020603050405020304" pitchFamily="18" charset="0"/>
                          <a:cs typeface="Times New Roman" panose="02020603050405020304" pitchFamily="18" charset="0"/>
                        </a:rPr>
                        <a:t>STT</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algn="ctr">
                        <a:lnSpc>
                          <a:spcPct val="120000"/>
                        </a:lnSpc>
                        <a:spcAft>
                          <a:spcPts val="1000"/>
                        </a:spcAft>
                      </a:pPr>
                      <a:r>
                        <a:rPr lang="en-US" sz="1400" b="1" dirty="0">
                          <a:effectLst/>
                          <a:latin typeface="Times New Roman" panose="02020603050405020304" pitchFamily="18" charset="0"/>
                          <a:cs typeface="Times New Roman" panose="02020603050405020304" pitchFamily="18" charset="0"/>
                        </a:rPr>
                        <a:t> </a:t>
                      </a:r>
                      <a:endParaRPr lang="en-US" sz="1100" b="1" dirty="0">
                        <a:effectLst/>
                        <a:latin typeface="Times New Roman" panose="02020603050405020304" pitchFamily="18" charset="0"/>
                        <a:cs typeface="Times New Roman" panose="02020603050405020304" pitchFamily="18" charset="0"/>
                      </a:endParaRPr>
                    </a:p>
                    <a:p>
                      <a:pPr algn="ctr">
                        <a:lnSpc>
                          <a:spcPct val="120000"/>
                        </a:lnSpc>
                        <a:spcAft>
                          <a:spcPts val="1000"/>
                        </a:spcAft>
                      </a:pPr>
                      <a:r>
                        <a:rPr lang="en-US" sz="1400" b="1" dirty="0" err="1">
                          <a:effectLst/>
                          <a:latin typeface="Times New Roman" panose="02020603050405020304" pitchFamily="18" charset="0"/>
                          <a:cs typeface="Times New Roman" panose="02020603050405020304" pitchFamily="18" charset="0"/>
                        </a:rPr>
                        <a:t>Các</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tiêu</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chí</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algn="ctr">
                        <a:lnSpc>
                          <a:spcPct val="120000"/>
                        </a:lnSpc>
                        <a:spcAft>
                          <a:spcPts val="1000"/>
                        </a:spcAft>
                      </a:pPr>
                      <a:r>
                        <a:rPr lang="en-US" sz="1400" b="1" dirty="0" err="1">
                          <a:effectLst/>
                          <a:latin typeface="Times New Roman" panose="02020603050405020304" pitchFamily="18" charset="0"/>
                          <a:cs typeface="Times New Roman" panose="02020603050405020304" pitchFamily="18" charset="0"/>
                        </a:rPr>
                        <a:t>Tổng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số</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học</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sinh</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4">
                  <a:txBody>
                    <a:bodyPr/>
                    <a:lstStyle/>
                    <a:p>
                      <a:pPr algn="ctr"/>
                      <a:r>
                        <a:rPr lang="en-US" sz="1400" b="1" dirty="0" err="1">
                          <a:latin typeface="Times New Roman" panose="02020603050405020304" pitchFamily="18" charset="0"/>
                          <a:cs typeface="Times New Roman" panose="02020603050405020304" pitchFamily="18" charset="0"/>
                        </a:rPr>
                        <a:t>Đầu</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năm</a:t>
                      </a:r>
                      <a:endParaRPr lang="en-US" sz="1400" b="1" dirty="0">
                        <a:latin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7174">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20000"/>
                        </a:lnSpc>
                        <a:spcAft>
                          <a:spcPts val="1000"/>
                        </a:spcAft>
                      </a:pPr>
                      <a:r>
                        <a:rPr lang="en-US" sz="1400" b="1" dirty="0" err="1">
                          <a:effectLst/>
                          <a:latin typeface="Times New Roman" panose="02020603050405020304" pitchFamily="18" charset="0"/>
                          <a:cs typeface="Times New Roman" panose="02020603050405020304" pitchFamily="18" charset="0"/>
                        </a:rPr>
                        <a:t>Đạt</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20000"/>
                        </a:lnSpc>
                        <a:spcAft>
                          <a:spcPts val="1000"/>
                        </a:spcAft>
                      </a:pPr>
                      <a:r>
                        <a:rPr lang="en-US" sz="1400" b="1" dirty="0" err="1">
                          <a:effectLst/>
                          <a:latin typeface="Times New Roman" panose="02020603050405020304" pitchFamily="18" charset="0"/>
                          <a:cs typeface="Times New Roman" panose="02020603050405020304" pitchFamily="18" charset="0"/>
                        </a:rPr>
                        <a:t>Chưa</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đạt</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0001"/>
                  </a:ext>
                </a:extLst>
              </a:tr>
              <a:tr h="49795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20000"/>
                        </a:lnSpc>
                        <a:spcAft>
                          <a:spcPts val="1000"/>
                        </a:spcAft>
                      </a:pPr>
                      <a:r>
                        <a:rPr lang="en-US" sz="1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4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lượng</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b="1" dirty="0" err="1">
                          <a:effectLst/>
                          <a:latin typeface="Times New Roman" panose="02020603050405020304" pitchFamily="18" charset="0"/>
                          <a:cs typeface="Times New Roman" panose="02020603050405020304" pitchFamily="18" charset="0"/>
                        </a:rPr>
                        <a:t>Tỷ</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lệ</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4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lượng</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b="1" dirty="0" err="1">
                          <a:effectLst/>
                          <a:latin typeface="Times New Roman" panose="02020603050405020304" pitchFamily="18" charset="0"/>
                          <a:cs typeface="Times New Roman" panose="02020603050405020304" pitchFamily="18" charset="0"/>
                        </a:rPr>
                        <a:t>Tỷ</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lệ</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97174">
                <a:tc>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20000"/>
                        </a:lnSpc>
                        <a:spcBef>
                          <a:spcPts val="0"/>
                        </a:spcBef>
                        <a:spcAft>
                          <a:spcPts val="0"/>
                        </a:spcAft>
                      </a:pP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Khả</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năng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chú</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ý,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nắm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được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kiến</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thức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hoạt</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động</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1000"/>
                        </a:spcAft>
                      </a:pP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36%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32692">
                <a:tc>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20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hứng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thú</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tham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gia</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hoạt</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động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khám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phá</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khoa</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học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71%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32692">
                <a:tc>
                  <a:txBody>
                    <a:bodyPr/>
                    <a:lstStyle/>
                    <a:p>
                      <a:pPr algn="ctr">
                        <a:lnSpc>
                          <a:spcPct val="120000"/>
                        </a:lnSpc>
                        <a:spcAft>
                          <a:spcPts val="1000"/>
                        </a:spcAft>
                      </a:pPr>
                      <a:r>
                        <a:rPr lang="en-US" sz="1400" dirty="0">
                          <a:effectLst/>
                          <a:latin typeface="Times New Roman" panose="02020603050405020304" pitchFamily="18" charset="0"/>
                          <a:cs typeface="Times New Roman" panose="02020603050405020304" pitchFamily="18" charset="0"/>
                        </a:rPr>
                        <a:t>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20000"/>
                        </a:lnSpc>
                        <a:spcBef>
                          <a:spcPts val="0"/>
                        </a:spcBef>
                        <a:spcAft>
                          <a:spcPts val="0"/>
                        </a:spcAft>
                      </a:pP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có</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kỹ</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năng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thực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hành</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thao</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tác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hoạt</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động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khám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phá</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khoa</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học</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1000"/>
                        </a:spcAft>
                      </a:pP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73%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832692">
                <a:tc>
                  <a:txBody>
                    <a:bodyPr/>
                    <a:lstStyle/>
                    <a:p>
                      <a:pPr algn="ctr">
                        <a:lnSpc>
                          <a:spcPct val="120000"/>
                        </a:lnSpc>
                        <a:spcAft>
                          <a:spcPts val="10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68580" marR="68580" marT="0" marB="0" anchor="ctr"/>
                </a:tc>
                <a:tc>
                  <a:txBody>
                    <a:bodyPr/>
                    <a:lstStyle/>
                    <a:p>
                      <a:pPr marL="0" marR="0" algn="just">
                        <a:lnSpc>
                          <a:spcPct val="120000"/>
                        </a:lnSpc>
                        <a:spcBef>
                          <a:spcPts val="0"/>
                        </a:spcBef>
                        <a:spcAft>
                          <a:spcPts val="0"/>
                        </a:spcAft>
                      </a:pP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Biết</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làm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thí</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nghiệm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đơn</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giản</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với</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sự</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giúp</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đỡ</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người</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lớn</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để</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quan</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sát</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tìm</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hiểu</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đối</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dk1"/>
                          </a:solidFill>
                          <a:effectLst/>
                          <a:latin typeface="Times New Roman" panose="02020603050405020304" pitchFamily="18" charset="0"/>
                          <a:ea typeface="+mn-ea"/>
                          <a:cs typeface="Times New Roman" panose="02020603050405020304" pitchFamily="18" charset="0"/>
                        </a:rPr>
                        <a:t>tượng</a:t>
                      </a:r>
                      <a:r>
                        <a:rPr lang="en-US" sz="14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68%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832692">
                <a:tc>
                  <a:txBody>
                    <a:bodyPr/>
                    <a:lstStyle/>
                    <a:p>
                      <a:pPr algn="ctr">
                        <a:lnSpc>
                          <a:spcPct val="120000"/>
                        </a:lnSpc>
                        <a:spcAft>
                          <a:spcPts val="1000"/>
                        </a:spcAft>
                      </a:pPr>
                      <a:r>
                        <a:rPr lang="en-US" sz="1400" dirty="0">
                          <a:effectLst/>
                          <a:latin typeface="Times New Roman" panose="02020603050405020304" pitchFamily="18" charset="0"/>
                          <a:ea typeface="+mn-ea"/>
                          <a:cs typeface="Times New Roman" panose="02020603050405020304" pitchFamily="18" charset="0"/>
                        </a:rPr>
                        <a:t>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20000"/>
                        </a:lnSpc>
                        <a:spcBef>
                          <a:spcPts val="0"/>
                        </a:spcBef>
                        <a:spcAft>
                          <a:spcPts val="0"/>
                        </a:spcAft>
                      </a:pP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Khả</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năng</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quan</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sát</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phán</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đoán</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so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sánh</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suy</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400" b="1" kern="1200" dirty="0" err="1" smtClean="0">
                          <a:solidFill>
                            <a:schemeClr val="lt1"/>
                          </a:solidFill>
                          <a:effectLst/>
                          <a:latin typeface="Times New Roman" panose="02020603050405020304" pitchFamily="18" charset="0"/>
                          <a:ea typeface="+mn-ea"/>
                          <a:cs typeface="Times New Roman" panose="02020603050405020304" pitchFamily="18" charset="0"/>
                        </a:rPr>
                        <a:t>luận</a:t>
                      </a:r>
                      <a:r>
                        <a:rPr lang="en-US" sz="1400" b="1" kern="1200" dirty="0" smtClean="0">
                          <a:solidFill>
                            <a:schemeClr val="lt1"/>
                          </a:solidFill>
                          <a:effectLst/>
                          <a:latin typeface="Times New Roman" panose="02020603050405020304" pitchFamily="18" charset="0"/>
                          <a:ea typeface="+mn-ea"/>
                          <a:cs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spcAft>
                          <a:spcPts val="1000"/>
                        </a:spcAft>
                      </a:pP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66%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11719081"/>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12192000" cy="6858000"/>
          </a:xfrm>
          <a:prstGeom prst="rect">
            <a:avLst/>
          </a:prstGeom>
        </p:spPr>
      </p:pic>
      <p:sp>
        <p:nvSpPr>
          <p:cNvPr id="3" name="Right Arrow 2"/>
          <p:cNvSpPr/>
          <p:nvPr/>
        </p:nvSpPr>
        <p:spPr>
          <a:xfrm>
            <a:off x="0" y="2479299"/>
            <a:ext cx="2633618" cy="16485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a:ln>
                  <a:noFill/>
                </a:ln>
                <a:solidFill>
                  <a:srgbClr val="000099"/>
                </a:solidFill>
                <a:effectLst/>
                <a:uLnTx/>
                <a:uFillTx/>
                <a:latin typeface="Times New Roman" panose="02020603050405020304" pitchFamily="18" charset="0"/>
                <a:ea typeface="+mn-ea"/>
                <a:cs typeface="Times New Roman" panose="02020603050405020304" pitchFamily="18" charset="0"/>
              </a:rPr>
              <a:t>3. BIỆN</a:t>
            </a:r>
            <a:r>
              <a:rPr kumimoji="0" lang="nl-NL" sz="2000" b="1" i="0" u="none" strike="noStrike" kern="1200" cap="none" spc="0" normalizeH="0" noProof="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nl-NL" sz="2000" b="1" i="0" u="none" strike="noStrike" kern="1200" cap="none" spc="0" normalizeH="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PHÁP THỰC HIỆN</a:t>
            </a:r>
            <a:endParaRPr kumimoji="0" lang="nl-NL"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4385571" y="704266"/>
            <a:ext cx="6905810" cy="114673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FF0000"/>
                </a:solidFill>
                <a:latin typeface="Times New Roman" panose="02020603050405020304" pitchFamily="18" charset="0"/>
                <a:cs typeface="Times New Roman" panose="02020603050405020304" pitchFamily="18" charset="0"/>
              </a:rPr>
              <a:t>3.1 </a:t>
            </a:r>
            <a:r>
              <a:rPr lang="en-US" sz="2800" b="1" i="1" dirty="0" err="1" smtClean="0">
                <a:solidFill>
                  <a:srgbClr val="FF0000"/>
                </a:solidFill>
                <a:latin typeface="Times New Roman" panose="02020603050405020304" pitchFamily="18" charset="0"/>
                <a:cs typeface="Times New Roman" panose="02020603050405020304" pitchFamily="18" charset="0"/>
              </a:rPr>
              <a:t>Xây</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dựng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môi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trường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lớp</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học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phù</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hợp</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385571" y="3032541"/>
            <a:ext cx="6932705" cy="115345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00B050"/>
                </a:solidFill>
                <a:latin typeface="Times New Roman" panose="02020603050405020304" pitchFamily="18" charset="0"/>
                <a:cs typeface="Times New Roman" panose="02020603050405020304" pitchFamily="18" charset="0"/>
              </a:rPr>
              <a:t>3.2 </a:t>
            </a:r>
            <a:r>
              <a:rPr lang="en-US" sz="2800" b="1" i="1" dirty="0" err="1" smtClean="0">
                <a:solidFill>
                  <a:srgbClr val="00B050"/>
                </a:solidFill>
                <a:latin typeface="Times New Roman" panose="02020603050405020304" pitchFamily="18" charset="0"/>
                <a:cs typeface="Times New Roman" panose="02020603050405020304" pitchFamily="18" charset="0"/>
              </a:rPr>
              <a:t>Lập</a:t>
            </a:r>
            <a:r>
              <a:rPr lang="en-US" sz="2800" b="1" i="1" dirty="0" smtClean="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kế</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hoạch</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thực</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hiện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các</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trò</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chơi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thực</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nghiệm</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giúp</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trẻ</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khám</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phá</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khoa</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học</a:t>
            </a:r>
            <a:r>
              <a:rPr lang="en-US" sz="2800" b="1" i="1" dirty="0">
                <a:solidFill>
                  <a:srgbClr val="00B050"/>
                </a:solidFill>
                <a:latin typeface="Times New Roman" panose="02020603050405020304" pitchFamily="18" charset="0"/>
                <a:cs typeface="Times New Roman" panose="02020603050405020304" pitchFamily="18" charset="0"/>
              </a:rPr>
              <a:t>:</a:t>
            </a:r>
            <a:endParaRPr lang="en-US" sz="2800" i="1" dirty="0">
              <a:solidFill>
                <a:srgbClr val="00B050"/>
              </a:solidFill>
              <a:latin typeface="Times New Roman" panose="02020603050405020304" pitchFamily="18" charset="0"/>
              <a:cs typeface="Times New Roman" panose="02020603050405020304" pitchFamily="18" charset="0"/>
            </a:endParaRPr>
          </a:p>
        </p:txBody>
      </p:sp>
      <p:pic>
        <p:nvPicPr>
          <p:cNvPr id="8"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764436" y="717356"/>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32742" y="2994216"/>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49452" y="5004671"/>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4480616" y="4794171"/>
            <a:ext cx="6905810" cy="114673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smtClean="0">
                <a:solidFill>
                  <a:srgbClr val="FF0000"/>
                </a:solidFill>
                <a:latin typeface="Times New Roman" panose="02020603050405020304" pitchFamily="18" charset="0"/>
                <a:cs typeface="Times New Roman" panose="02020603050405020304" pitchFamily="18" charset="0"/>
              </a:rPr>
              <a:t>3.3 </a:t>
            </a:r>
            <a:r>
              <a:rPr lang="en-US" sz="2800" b="1" i="1" dirty="0" err="1" smtClean="0">
                <a:solidFill>
                  <a:srgbClr val="FF0000"/>
                </a:solidFill>
                <a:latin typeface="Times New Roman" panose="02020603050405020304" pitchFamily="18" charset="0"/>
                <a:cs typeface="Times New Roman" panose="02020603050405020304" pitchFamily="18" charset="0"/>
              </a:rPr>
              <a:t>Thiết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kế</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sưu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tầm</a:t>
            </a:r>
            <a:r>
              <a:rPr lang="en-US" sz="2800" b="1" i="1" dirty="0">
                <a:solidFill>
                  <a:srgbClr val="FF0000"/>
                </a:solidFill>
                <a:latin typeface="Times New Roman" panose="02020603050405020304" pitchFamily="18" charset="0"/>
                <a:cs typeface="Times New Roman" panose="02020603050405020304" pitchFamily="18" charset="0"/>
              </a:rPr>
              <a:t> 1 </a:t>
            </a:r>
            <a:r>
              <a:rPr lang="en-US" sz="2800" b="1" i="1" dirty="0" err="1">
                <a:solidFill>
                  <a:srgbClr val="FF0000"/>
                </a:solidFill>
                <a:latin typeface="Times New Roman" panose="02020603050405020304" pitchFamily="18" charset="0"/>
                <a:cs typeface="Times New Roman" panose="02020603050405020304" pitchFamily="18" charset="0"/>
              </a:rPr>
              <a:t>số</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trò</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chơi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học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tập</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nhằm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hứng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thú</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trẻ</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hoạt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động</a:t>
            </a:r>
            <a:endParaRPr lang="en-US" sz="2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7255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38682"/>
          </a:xfrm>
          <a:prstGeom prst="rect">
            <a:avLst/>
          </a:prstGeom>
        </p:spPr>
      </p:pic>
      <p:sp>
        <p:nvSpPr>
          <p:cNvPr id="6" name="Rounded Rectangle 5"/>
          <p:cNvSpPr/>
          <p:nvPr/>
        </p:nvSpPr>
        <p:spPr>
          <a:xfrm>
            <a:off x="206061" y="635872"/>
            <a:ext cx="4275787" cy="5280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chemeClr val="bg1"/>
                </a:solidFill>
                <a:latin typeface="Times New Roman" panose="02020603050405020304" pitchFamily="18" charset="0"/>
                <a:cs typeface="Times New Roman" panose="02020603050405020304" pitchFamily="18" charset="0"/>
              </a:rPr>
              <a:t>3.1 </a:t>
            </a:r>
            <a:r>
              <a:rPr lang="en-US" b="1" i="1" dirty="0" err="1">
                <a:solidFill>
                  <a:schemeClr val="bg1"/>
                </a:solidFill>
                <a:latin typeface="Times New Roman" panose="02020603050405020304" pitchFamily="18" charset="0"/>
                <a:cs typeface="Times New Roman" panose="02020603050405020304" pitchFamily="18" charset="0"/>
              </a:rPr>
              <a:t>Xây</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dựng</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môi</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trường</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lớp</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học</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phù</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hợp</a:t>
            </a:r>
            <a:endParaRPr lang="en-US" b="1" i="1" dirty="0">
              <a:solidFill>
                <a:schemeClr val="bg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900448" y="2055813"/>
            <a:ext cx="3581400" cy="228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bg1"/>
                </a:solidFill>
                <a:latin typeface="Times New Roman" pitchFamily="18" charset="0"/>
                <a:cs typeface="Times New Roman" pitchFamily="18" charset="0"/>
              </a:rPr>
              <a:t>-</a:t>
            </a:r>
            <a:r>
              <a:rPr lang="en-US" sz="2400" b="1" dirty="0" err="1">
                <a:solidFill>
                  <a:schemeClr val="bg1"/>
                </a:solidFill>
                <a:latin typeface="Times New Roman" panose="02020603050405020304" pitchFamily="18" charset="0"/>
                <a:cs typeface="Times New Roman" pitchFamily="18" charset="0"/>
              </a:rPr>
              <a:t>Xây</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dựng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môi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trường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giáo</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dục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trong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trường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mầm</a:t>
            </a:r>
            <a:r>
              <a:rPr lang="en-US" sz="2400" b="1" dirty="0">
                <a:solidFill>
                  <a:schemeClr val="bg1"/>
                </a:solidFill>
                <a:latin typeface="Times New Roman" pitchFamily="18" charset="0"/>
                <a:cs typeface="Times New Roman" pitchFamily="18" charset="0"/>
              </a:rPr>
              <a:t> non </a:t>
            </a:r>
            <a:r>
              <a:rPr lang="en-US" sz="2400" b="1" dirty="0" err="1">
                <a:solidFill>
                  <a:schemeClr val="bg1"/>
                </a:solidFill>
                <a:latin typeface="Times New Roman" pitchFamily="18" charset="0"/>
                <a:cs typeface="Times New Roman" pitchFamily="18" charset="0"/>
              </a:rPr>
              <a:t>nhằm</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phát</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huy</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tối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khả</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năng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sáng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tạo</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tính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tích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cực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chủ</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động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của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trẻ</a:t>
            </a:r>
            <a:r>
              <a:rPr lang="en-US" sz="2400" b="1" dirty="0">
                <a:solidFill>
                  <a:schemeClr val="bg1"/>
                </a:solidFill>
                <a:latin typeface="Times New Roman" pitchFamily="18" charset="0"/>
                <a:cs typeface="Times New Roman" pitchFamily="18" charset="0"/>
              </a:rPr>
              <a:t> </a:t>
            </a:r>
          </a:p>
        </p:txBody>
      </p:sp>
      <p:sp>
        <p:nvSpPr>
          <p:cNvPr id="17" name="Notched Right Arrow 16"/>
          <p:cNvSpPr/>
          <p:nvPr/>
        </p:nvSpPr>
        <p:spPr>
          <a:xfrm>
            <a:off x="4642610" y="2939534"/>
            <a:ext cx="7620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6990" y="239881"/>
            <a:ext cx="4626265" cy="3129969"/>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6990" y="3547839"/>
            <a:ext cx="4644980" cy="2764062"/>
          </a:xfrm>
          <a:prstGeom prst="rect">
            <a:avLst/>
          </a:prstGeom>
        </p:spPr>
      </p:pic>
    </p:spTree>
    <p:extLst>
      <p:ext uri="{BB962C8B-B14F-4D97-AF65-F5344CB8AC3E}">
        <p14:creationId xmlns:p14="http://schemas.microsoft.com/office/powerpoint/2010/main" val="1559925367"/>
      </p:ext>
    </p:extLst>
  </p:cSld>
  <p:clrMapOvr>
    <a:masterClrMapping/>
  </p:clrMapOvr>
  <p:transition spd="slow">
    <p:comb/>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TotalTime>
  <Words>1845</Words>
  <Application>Microsoft Office PowerPoint</Application>
  <PresentationFormat>Widescreen</PresentationFormat>
  <Paragraphs>173</Paragraphs>
  <Slides>19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67</cp:revision>
  <dcterms:created xsi:type="dcterms:W3CDTF">2023-12-13T15:12:03Z</dcterms:created>
  <dcterms:modified xsi:type="dcterms:W3CDTF">2024-10-21T18:24:04Z</dcterms:modified>
</cp:coreProperties>
</file>